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67" r:id="rId4"/>
    <p:sldId id="268" r:id="rId5"/>
    <p:sldId id="258" r:id="rId6"/>
    <p:sldId id="259" r:id="rId7"/>
    <p:sldId id="269" r:id="rId8"/>
    <p:sldId id="260" r:id="rId9"/>
    <p:sldId id="261" r:id="rId10"/>
    <p:sldId id="262" r:id="rId11"/>
    <p:sldId id="270"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0" d="100"/>
          <a:sy n="100" d="100"/>
        </p:scale>
        <p:origin x="168"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8/12/18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961289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8/12/18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4177724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
Segundo nivel
Tercer nivel
Cuarto nivel
Quinto nivel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8/12/18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67337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8/12/18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5776311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
Segundo nivel
Tercer nivel
Cuarto nivel
Quinto nivel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8/12/18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02635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
Segundo nivel
Tercer nivel
Cuarto nivel
Quinto nivel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8/12/18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101246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8/12/18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82802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8/12/18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52537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8/12/18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56024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C6F822A4-8DA6-4447-9B1F-C5DB58435268}" type="datetimeFigureOut">
              <a:rPr lang="en-US" smtClean="0"/>
              <a:t>8/12/18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8307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8/12/18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82267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8/12/18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91529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8/12/18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31076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8/12/18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215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DA16AA21-1863-4931-97CB-99D0A168701B}" type="datetimeFigureOut">
              <a:rPr lang="en-US" smtClean="0"/>
              <a:t>8/12/18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62057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3772C379-9A7C-4C87-A116-CBE9F58B04C5}" type="datetimeFigureOut">
              <a:rPr lang="en-US" smtClean="0"/>
              <a:t>8/12/18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47556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t>8/12/18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42411539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Glossary/URI" TargetMode="External"/><Relationship Id="rId2" Type="http://schemas.openxmlformats.org/officeDocument/2006/relationships/image" Target="../media/image29.tiff"/><Relationship Id="rId1" Type="http://schemas.openxmlformats.org/officeDocument/2006/relationships/slideLayout" Target="../slideLayouts/slideLayout2.xml"/><Relationship Id="rId5" Type="http://schemas.openxmlformats.org/officeDocument/2006/relationships/image" Target="../media/image30.tiff"/><Relationship Id="rId4" Type="http://schemas.openxmlformats.org/officeDocument/2006/relationships/hyperlink" Target="https://developer.mozilla.org/es/docs/Web/HTTP/Basics_of_HTTP/Identificaci%C3%B3n_recursos_en_la_We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2.tiff"/><Relationship Id="rId2" Type="http://schemas.openxmlformats.org/officeDocument/2006/relationships/image" Target="../media/image31.tiff"/><Relationship Id="rId1" Type="http://schemas.openxmlformats.org/officeDocument/2006/relationships/slideLayout" Target="../slideLayouts/slideLayout2.xml"/><Relationship Id="rId5" Type="http://schemas.openxmlformats.org/officeDocument/2006/relationships/image" Target="../media/image34.tiff"/><Relationship Id="rId4" Type="http://schemas.openxmlformats.org/officeDocument/2006/relationships/image" Target="../media/image33.tiff"/></Relationships>
</file>

<file path=ppt/slides/_rels/slide12.xml.rels><?xml version="1.0" encoding="UTF-8" standalone="yes"?>
<Relationships xmlns="http://schemas.openxmlformats.org/package/2006/relationships"><Relationship Id="rId3" Type="http://schemas.openxmlformats.org/officeDocument/2006/relationships/image" Target="../media/image36.tiff"/><Relationship Id="rId7" Type="http://schemas.openxmlformats.org/officeDocument/2006/relationships/image" Target="../media/image40.tiff"/><Relationship Id="rId2" Type="http://schemas.openxmlformats.org/officeDocument/2006/relationships/image" Target="../media/image35.tiff"/><Relationship Id="rId1" Type="http://schemas.openxmlformats.org/officeDocument/2006/relationships/slideLayout" Target="../slideLayouts/slideLayout2.xml"/><Relationship Id="rId6" Type="http://schemas.openxmlformats.org/officeDocument/2006/relationships/image" Target="../media/image39.tiff"/><Relationship Id="rId5" Type="http://schemas.openxmlformats.org/officeDocument/2006/relationships/image" Target="../media/image38.tiff"/><Relationship Id="rId4" Type="http://schemas.openxmlformats.org/officeDocument/2006/relationships/image" Target="../media/image37.tiff"/></Relationships>
</file>

<file path=ppt/slides/_rels/slide13.xml.rels><?xml version="1.0" encoding="UTF-8" standalone="yes"?>
<Relationships xmlns="http://schemas.openxmlformats.org/package/2006/relationships"><Relationship Id="rId3" Type="http://schemas.openxmlformats.org/officeDocument/2006/relationships/image" Target="../media/image42.tiff"/><Relationship Id="rId2" Type="http://schemas.openxmlformats.org/officeDocument/2006/relationships/image" Target="../media/image41.tiff"/><Relationship Id="rId1" Type="http://schemas.openxmlformats.org/officeDocument/2006/relationships/slideLayout" Target="../slideLayouts/slideLayout2.xml"/><Relationship Id="rId4" Type="http://schemas.openxmlformats.org/officeDocument/2006/relationships/image" Target="../media/image43.tiff"/></Relationships>
</file>

<file path=ppt/slides/_rels/slide14.xml.rels><?xml version="1.0" encoding="UTF-8" standalone="yes"?>
<Relationships xmlns="http://schemas.openxmlformats.org/package/2006/relationships"><Relationship Id="rId3" Type="http://schemas.openxmlformats.org/officeDocument/2006/relationships/image" Target="../media/image45.tiff"/><Relationship Id="rId2" Type="http://schemas.openxmlformats.org/officeDocument/2006/relationships/image" Target="../media/image44.tiff"/><Relationship Id="rId1" Type="http://schemas.openxmlformats.org/officeDocument/2006/relationships/slideLayout" Target="../slideLayouts/slideLayout2.xml"/><Relationship Id="rId4" Type="http://schemas.openxmlformats.org/officeDocument/2006/relationships/image" Target="../media/image46.tiff"/></Relationships>
</file>

<file path=ppt/slides/_rels/slide15.xml.rels><?xml version="1.0" encoding="UTF-8" standalone="yes"?>
<Relationships xmlns="http://schemas.openxmlformats.org/package/2006/relationships"><Relationship Id="rId3" Type="http://schemas.openxmlformats.org/officeDocument/2006/relationships/hyperlink" Target="http://www.restapitutorial.com/" TargetMode="External"/><Relationship Id="rId2" Type="http://schemas.openxmlformats.org/officeDocument/2006/relationships/hyperlink" Target="http://www.ics.uci.edu/~fielding/pubs/dissertation/rest_arch_style.htm#sec_5_2" TargetMode="External"/><Relationship Id="rId1" Type="http://schemas.openxmlformats.org/officeDocument/2006/relationships/slideLayout" Target="../slideLayouts/slideLayout2.xml"/><Relationship Id="rId6" Type="http://schemas.openxmlformats.org/officeDocument/2006/relationships/hyperlink" Target="https://es.wikipedia.org/wiki/Representational_State_Transfer" TargetMode="External"/><Relationship Id="rId5" Type="http://schemas.openxmlformats.org/officeDocument/2006/relationships/hyperlink" Target="http://www.adwe.es/general/colaboraciones/servicios-web-restful-con-http-parte-i-introduccion-y-bases-teoricas" TargetMode="External"/><Relationship Id="rId4" Type="http://schemas.openxmlformats.org/officeDocument/2006/relationships/hyperlink" Target="http://www.i2factory.com/es/integracion/qu%C3%A9-es-un-servicio-restfu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5" Type="http://schemas.openxmlformats.org/officeDocument/2006/relationships/image" Target="../media/image5.tiff"/><Relationship Id="rId4" Type="http://schemas.openxmlformats.org/officeDocument/2006/relationships/image" Target="../media/image4.tiff"/></Relationships>
</file>

<file path=ppt/slides/_rels/slide3.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image" Target="../media/image10.tiff"/><Relationship Id="rId5" Type="http://schemas.openxmlformats.org/officeDocument/2006/relationships/image" Target="../media/image9.tiff"/><Relationship Id="rId4" Type="http://schemas.openxmlformats.org/officeDocument/2006/relationships/image" Target="../media/image8.tiff"/></Relationships>
</file>

<file path=ppt/slides/_rels/slide4.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tiff"/><Relationship Id="rId1" Type="http://schemas.openxmlformats.org/officeDocument/2006/relationships/slideLayout" Target="../slideLayouts/slideLayout2.xml"/><Relationship Id="rId4" Type="http://schemas.openxmlformats.org/officeDocument/2006/relationships/image" Target="../media/image13.tiff"/></Relationships>
</file>

<file path=ppt/slides/_rels/slide5.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2.xml"/><Relationship Id="rId6" Type="http://schemas.openxmlformats.org/officeDocument/2006/relationships/image" Target="../media/image18.tiff"/><Relationship Id="rId5" Type="http://schemas.openxmlformats.org/officeDocument/2006/relationships/image" Target="../media/image17.tiff"/><Relationship Id="rId4" Type="http://schemas.openxmlformats.org/officeDocument/2006/relationships/image" Target="../media/image16.tiff"/></Relationships>
</file>

<file path=ppt/slides/_rels/slide6.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tiff"/><Relationship Id="rId1" Type="http://schemas.openxmlformats.org/officeDocument/2006/relationships/slideLayout" Target="../slideLayouts/slideLayout2.xml"/><Relationship Id="rId6" Type="http://schemas.openxmlformats.org/officeDocument/2006/relationships/image" Target="../media/image23.tiff"/><Relationship Id="rId5" Type="http://schemas.openxmlformats.org/officeDocument/2006/relationships/image" Target="../media/image22.tiff"/><Relationship Id="rId4" Type="http://schemas.openxmlformats.org/officeDocument/2006/relationships/image" Target="../media/image21.tiff"/></Relationships>
</file>

<file path=ppt/slides/_rels/slide7.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image" Target="../media/image24.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image" Target="../media/image27.tiff"/><Relationship Id="rId1" Type="http://schemas.openxmlformats.org/officeDocument/2006/relationships/slideLayout" Target="../slideLayouts/slideLayout2.xml"/><Relationship Id="rId4"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sz="4800" dirty="0"/>
              <a:t>Servicios Web </a:t>
            </a:r>
            <a:r>
              <a:rPr lang="es-CL" b="1" dirty="0"/>
              <a:t>REST</a:t>
            </a:r>
          </a:p>
        </p:txBody>
      </p:sp>
      <p:sp>
        <p:nvSpPr>
          <p:cNvPr id="3" name="Subtítulo 2"/>
          <p:cNvSpPr>
            <a:spLocks noGrp="1"/>
          </p:cNvSpPr>
          <p:nvPr>
            <p:ph type="subTitle" idx="1"/>
          </p:nvPr>
        </p:nvSpPr>
        <p:spPr/>
        <p:txBody>
          <a:bodyPr/>
          <a:lstStyle/>
          <a:p>
            <a:r>
              <a:rPr lang="es-CL" dirty="0"/>
              <a:t>David Enamorado Guzmán, M.Eng.</a:t>
            </a:r>
          </a:p>
        </p:txBody>
      </p:sp>
      <p:pic>
        <p:nvPicPr>
          <p:cNvPr id="7" name="Imagen 6">
            <a:extLst>
              <a:ext uri="{FF2B5EF4-FFF2-40B4-BE49-F238E27FC236}">
                <a16:creationId xmlns:a16="http://schemas.microsoft.com/office/drawing/2014/main" id="{A9A7386A-EDB5-AD4A-98E3-62195BC5D716}"/>
              </a:ext>
            </a:extLst>
          </p:cNvPr>
          <p:cNvPicPr>
            <a:picLocks noChangeAspect="1"/>
          </p:cNvPicPr>
          <p:nvPr/>
        </p:nvPicPr>
        <p:blipFill>
          <a:blip r:embed="rId2"/>
          <a:stretch>
            <a:fillRect/>
          </a:stretch>
        </p:blipFill>
        <p:spPr>
          <a:xfrm>
            <a:off x="2396067" y="3227685"/>
            <a:ext cx="958850" cy="958850"/>
          </a:xfrm>
          <a:prstGeom prst="rect">
            <a:avLst/>
          </a:prstGeom>
        </p:spPr>
      </p:pic>
    </p:spTree>
    <p:extLst>
      <p:ext uri="{BB962C8B-B14F-4D97-AF65-F5344CB8AC3E}">
        <p14:creationId xmlns:p14="http://schemas.microsoft.com/office/powerpoint/2010/main" val="364975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24248" y="635387"/>
            <a:ext cx="5907386" cy="707886"/>
          </a:xfrm>
          <a:prstGeom prst="rect">
            <a:avLst/>
          </a:prstGeom>
        </p:spPr>
        <p:txBody>
          <a:bodyPr vert="horz" lIns="91440" tIns="45720" rIns="91440" bIns="45720" rtlCol="0" anchor="t">
            <a:normAutofit/>
          </a:bodyPr>
          <a:lstStyle>
            <a:defPPr>
              <a:defRPr lang="en-US"/>
            </a:defPPr>
            <a:lvl1pPr>
              <a:spcBef>
                <a:spcPct val="0"/>
              </a:spcBef>
              <a:buNone/>
              <a:defRPr sz="2800">
                <a:solidFill>
                  <a:schemeClr val="accent1"/>
                </a:solidFill>
                <a:effectLst>
                  <a:outerShdw blurRad="50800" dist="38100" dir="2700000" algn="tl" rotWithShape="0">
                    <a:prstClr val="black">
                      <a:alpha val="40000"/>
                    </a:prstClr>
                  </a:outerShdw>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dirty="0"/>
              <a:t>Identificación por URL</a:t>
            </a:r>
          </a:p>
        </p:txBody>
      </p:sp>
      <p:sp>
        <p:nvSpPr>
          <p:cNvPr id="2" name="Rectángulo 1"/>
          <p:cNvSpPr/>
          <p:nvPr/>
        </p:nvSpPr>
        <p:spPr>
          <a:xfrm>
            <a:off x="2112273" y="4198779"/>
            <a:ext cx="6807200" cy="707886"/>
          </a:xfrm>
          <a:prstGeom prst="rect">
            <a:avLst/>
          </a:prstGeom>
        </p:spPr>
        <p:txBody>
          <a:bodyPr wrap="square">
            <a:spAutoFit/>
          </a:bodyPr>
          <a:lstStyle/>
          <a:p>
            <a:r>
              <a:rPr lang="es-CL" sz="2000" b="1" dirty="0">
                <a:latin typeface="Metrostyle"/>
              </a:rPr>
              <a:t>Recursos</a:t>
            </a:r>
            <a:r>
              <a:rPr lang="es-CL" sz="2000" dirty="0">
                <a:latin typeface="Metrostyle"/>
              </a:rPr>
              <a:t>: En el contexto http son elementos de información.</a:t>
            </a:r>
          </a:p>
          <a:p>
            <a:r>
              <a:rPr lang="es-CL" sz="2000" dirty="0">
                <a:latin typeface="Metrostyle"/>
              </a:rPr>
              <a:t> </a:t>
            </a:r>
          </a:p>
        </p:txBody>
      </p:sp>
      <p:pic>
        <p:nvPicPr>
          <p:cNvPr id="3" name="Imagen 2">
            <a:extLst>
              <a:ext uri="{FF2B5EF4-FFF2-40B4-BE49-F238E27FC236}">
                <a16:creationId xmlns:a16="http://schemas.microsoft.com/office/drawing/2014/main" id="{68C352F1-FD11-7F46-967E-BD525EA0F6C0}"/>
              </a:ext>
            </a:extLst>
          </p:cNvPr>
          <p:cNvPicPr>
            <a:picLocks noChangeAspect="1"/>
          </p:cNvPicPr>
          <p:nvPr/>
        </p:nvPicPr>
        <p:blipFill>
          <a:blip r:embed="rId2"/>
          <a:stretch>
            <a:fillRect/>
          </a:stretch>
        </p:blipFill>
        <p:spPr>
          <a:xfrm>
            <a:off x="279099" y="4023120"/>
            <a:ext cx="1585345" cy="1585345"/>
          </a:xfrm>
          <a:prstGeom prst="rect">
            <a:avLst/>
          </a:prstGeom>
        </p:spPr>
      </p:pic>
      <p:sp>
        <p:nvSpPr>
          <p:cNvPr id="4" name="Rectángulo 3">
            <a:extLst>
              <a:ext uri="{FF2B5EF4-FFF2-40B4-BE49-F238E27FC236}">
                <a16:creationId xmlns:a16="http://schemas.microsoft.com/office/drawing/2014/main" id="{B183F56E-43B2-7640-9F5F-BE49323E5A2D}"/>
              </a:ext>
            </a:extLst>
          </p:cNvPr>
          <p:cNvSpPr/>
          <p:nvPr/>
        </p:nvSpPr>
        <p:spPr>
          <a:xfrm>
            <a:off x="545848" y="5762307"/>
            <a:ext cx="9187484" cy="369332"/>
          </a:xfrm>
          <a:prstGeom prst="rect">
            <a:avLst/>
          </a:prstGeom>
        </p:spPr>
        <p:txBody>
          <a:bodyPr wrap="square">
            <a:spAutoFit/>
          </a:bodyPr>
          <a:lstStyle/>
          <a:p>
            <a:r>
              <a:rPr lang="es-CL" dirty="0"/>
              <a:t>Nota: La pluralización es adecuada para denotar listas) </a:t>
            </a:r>
          </a:p>
        </p:txBody>
      </p:sp>
      <p:sp>
        <p:nvSpPr>
          <p:cNvPr id="6" name="Rectángulo 5">
            <a:extLst>
              <a:ext uri="{FF2B5EF4-FFF2-40B4-BE49-F238E27FC236}">
                <a16:creationId xmlns:a16="http://schemas.microsoft.com/office/drawing/2014/main" id="{83B621F8-3E1C-F44A-B4E4-09D6D0B8937B}"/>
              </a:ext>
            </a:extLst>
          </p:cNvPr>
          <p:cNvSpPr/>
          <p:nvPr/>
        </p:nvSpPr>
        <p:spPr>
          <a:xfrm>
            <a:off x="1864444" y="4660754"/>
            <a:ext cx="2106492" cy="954107"/>
          </a:xfrm>
          <a:prstGeom prst="rect">
            <a:avLst/>
          </a:prstGeom>
        </p:spPr>
        <p:txBody>
          <a:bodyPr wrap="square">
            <a:spAutoFit/>
          </a:bodyPr>
          <a:lstStyle/>
          <a:p>
            <a:r>
              <a:rPr lang="es-CL" sz="1400" dirty="0"/>
              <a:t>Podrían ser recursos:</a:t>
            </a:r>
          </a:p>
          <a:p>
            <a:pPr marL="742950" lvl="1" indent="-285750">
              <a:buFont typeface="Arial" panose="020B0604020202020204" pitchFamily="34" charset="0"/>
              <a:buChar char="•"/>
            </a:pPr>
            <a:r>
              <a:rPr lang="es-CL" sz="1400" dirty="0"/>
              <a:t>Clientes.</a:t>
            </a:r>
          </a:p>
          <a:p>
            <a:pPr marL="742950" lvl="1" indent="-285750">
              <a:buFont typeface="Arial" panose="020B0604020202020204" pitchFamily="34" charset="0"/>
              <a:buChar char="•"/>
            </a:pPr>
            <a:r>
              <a:rPr lang="es-CL" sz="1400" dirty="0"/>
              <a:t>Autos.</a:t>
            </a:r>
          </a:p>
          <a:p>
            <a:pPr marL="742950" lvl="1" indent="-285750">
              <a:buFont typeface="Arial" panose="020B0604020202020204" pitchFamily="34" charset="0"/>
              <a:buChar char="•"/>
            </a:pPr>
            <a:r>
              <a:rPr lang="es-CL" sz="1400" dirty="0"/>
              <a:t>Estudiantes.</a:t>
            </a:r>
            <a:endParaRPr lang="es-CL" sz="1400" dirty="0">
              <a:latin typeface="Metrostyle"/>
            </a:endParaRPr>
          </a:p>
        </p:txBody>
      </p:sp>
      <p:sp>
        <p:nvSpPr>
          <p:cNvPr id="7" name="Rectángulo 6">
            <a:extLst>
              <a:ext uri="{FF2B5EF4-FFF2-40B4-BE49-F238E27FC236}">
                <a16:creationId xmlns:a16="http://schemas.microsoft.com/office/drawing/2014/main" id="{B72440D2-47CF-E24F-8F66-1F10781F4E52}"/>
              </a:ext>
            </a:extLst>
          </p:cNvPr>
          <p:cNvSpPr/>
          <p:nvPr/>
        </p:nvSpPr>
        <p:spPr>
          <a:xfrm>
            <a:off x="1428750" y="1709351"/>
            <a:ext cx="8628432" cy="1200329"/>
          </a:xfrm>
          <a:prstGeom prst="rect">
            <a:avLst/>
          </a:prstGeom>
        </p:spPr>
        <p:txBody>
          <a:bodyPr wrap="square">
            <a:spAutoFit/>
          </a:bodyPr>
          <a:lstStyle/>
          <a:p>
            <a:r>
              <a:rPr lang="es-CL" dirty="0">
                <a:solidFill>
                  <a:srgbClr val="333333"/>
                </a:solidFill>
                <a:latin typeface="Open Sans"/>
              </a:rPr>
              <a:t>El objetivo de una solicitud HTTP se denomina "recurso", (es decir: datos), y dicho recurso, puede ser un documento, o una foto, o cualquier otro dato. Cada recurso es identificado por un Identificador unico o Uniforme de Recursos (</a:t>
            </a:r>
            <a:r>
              <a:rPr lang="es-CL" dirty="0">
                <a:latin typeface="Open Sans"/>
                <a:hlinkClick r:id="rId3" tooltip="URI: A URI (Uniform Resource Identifier) is a string that refers to a resource. The most common are URLs, which identify the resource by giving its location on the Web. URNs, by contrast, refer to a resource by a name, in a given namespace, such as the ISBN of a book."/>
              </a:rPr>
              <a:t>URI</a:t>
            </a:r>
            <a:r>
              <a:rPr lang="es-CL" dirty="0">
                <a:solidFill>
                  <a:srgbClr val="333333"/>
                </a:solidFill>
                <a:latin typeface="Open Sans"/>
              </a:rPr>
              <a:t>)  y es utilizado a través de HTTP, para la identificación del tipo de recurso. </a:t>
            </a:r>
            <a:endParaRPr lang="es-CL" dirty="0"/>
          </a:p>
        </p:txBody>
      </p:sp>
      <p:sp>
        <p:nvSpPr>
          <p:cNvPr id="8" name="Rectángulo 7">
            <a:extLst>
              <a:ext uri="{FF2B5EF4-FFF2-40B4-BE49-F238E27FC236}">
                <a16:creationId xmlns:a16="http://schemas.microsoft.com/office/drawing/2014/main" id="{FC330443-8A47-044A-BCC7-5AA4F03271A9}"/>
              </a:ext>
            </a:extLst>
          </p:cNvPr>
          <p:cNvSpPr/>
          <p:nvPr/>
        </p:nvSpPr>
        <p:spPr>
          <a:xfrm>
            <a:off x="2112273" y="2887517"/>
            <a:ext cx="8304848" cy="246221"/>
          </a:xfrm>
          <a:prstGeom prst="rect">
            <a:avLst/>
          </a:prstGeom>
        </p:spPr>
        <p:txBody>
          <a:bodyPr wrap="square">
            <a:spAutoFit/>
          </a:bodyPr>
          <a:lstStyle/>
          <a:p>
            <a:r>
              <a:rPr lang="es-CL" sz="1000" dirty="0"/>
              <a:t>Fuente: </a:t>
            </a:r>
            <a:r>
              <a:rPr lang="es-CL" sz="1000" dirty="0">
                <a:hlinkClick r:id="rId4"/>
              </a:rPr>
              <a:t>https://developer.mozilla.org/es/docs/Web/HTTP/Basics_of_HTTP/Identificaci%C3%B3n_recursos_en_la_Web</a:t>
            </a:r>
            <a:r>
              <a:rPr lang="es-CL" sz="1000" dirty="0"/>
              <a:t>, 09-08-2018.</a:t>
            </a:r>
          </a:p>
        </p:txBody>
      </p:sp>
      <p:pic>
        <p:nvPicPr>
          <p:cNvPr id="10" name="Imagen 9">
            <a:extLst>
              <a:ext uri="{FF2B5EF4-FFF2-40B4-BE49-F238E27FC236}">
                <a16:creationId xmlns:a16="http://schemas.microsoft.com/office/drawing/2014/main" id="{480D3CB5-8FE8-B34C-94EF-D9F7154FD1B7}"/>
              </a:ext>
            </a:extLst>
          </p:cNvPr>
          <p:cNvPicPr>
            <a:picLocks noChangeAspect="1"/>
          </p:cNvPicPr>
          <p:nvPr/>
        </p:nvPicPr>
        <p:blipFill>
          <a:blip r:embed="rId5"/>
          <a:stretch>
            <a:fillRect/>
          </a:stretch>
        </p:blipFill>
        <p:spPr>
          <a:xfrm>
            <a:off x="236378" y="1671962"/>
            <a:ext cx="1175739" cy="1175739"/>
          </a:xfrm>
          <a:prstGeom prst="rect">
            <a:avLst/>
          </a:prstGeom>
        </p:spPr>
      </p:pic>
    </p:spTree>
    <p:extLst>
      <p:ext uri="{BB962C8B-B14F-4D97-AF65-F5344CB8AC3E}">
        <p14:creationId xmlns:p14="http://schemas.microsoft.com/office/powerpoint/2010/main" val="7957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24248" y="635387"/>
            <a:ext cx="5907386" cy="707886"/>
          </a:xfrm>
          <a:prstGeom prst="rect">
            <a:avLst/>
          </a:prstGeom>
        </p:spPr>
        <p:txBody>
          <a:bodyPr vert="horz" lIns="91440" tIns="45720" rIns="91440" bIns="45720" rtlCol="0" anchor="t">
            <a:normAutofit/>
          </a:bodyPr>
          <a:lstStyle>
            <a:defPPr>
              <a:defRPr lang="en-US"/>
            </a:defPPr>
            <a:lvl1pPr>
              <a:spcBef>
                <a:spcPct val="0"/>
              </a:spcBef>
              <a:buNone/>
              <a:defRPr sz="2800">
                <a:solidFill>
                  <a:schemeClr val="accent1"/>
                </a:solidFill>
                <a:effectLst>
                  <a:outerShdw blurRad="50800" dist="38100" dir="2700000" algn="tl" rotWithShape="0">
                    <a:prstClr val="black">
                      <a:alpha val="40000"/>
                    </a:prstClr>
                  </a:outerShdw>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dirty="0"/>
              <a:t>Identificación por URL</a:t>
            </a:r>
          </a:p>
        </p:txBody>
      </p:sp>
      <p:sp>
        <p:nvSpPr>
          <p:cNvPr id="9" name="CuadroTexto 8"/>
          <p:cNvSpPr txBox="1"/>
          <p:nvPr/>
        </p:nvSpPr>
        <p:spPr>
          <a:xfrm>
            <a:off x="2800349" y="2713464"/>
            <a:ext cx="6621587" cy="923330"/>
          </a:xfrm>
          <a:prstGeom prst="rect">
            <a:avLst/>
          </a:prstGeom>
          <a:noFill/>
        </p:spPr>
        <p:txBody>
          <a:bodyPr wrap="square" rtlCol="0">
            <a:spAutoFit/>
          </a:bodyPr>
          <a:lstStyle/>
          <a:p>
            <a:r>
              <a:rPr lang="es-CL" b="1" dirty="0">
                <a:solidFill>
                  <a:schemeClr val="tx1">
                    <a:lumMod val="65000"/>
                    <a:lumOff val="35000"/>
                  </a:schemeClr>
                </a:solidFill>
              </a:rPr>
              <a:t>Por Query:</a:t>
            </a:r>
          </a:p>
          <a:p>
            <a:pPr marL="742950" lvl="1" indent="-285750">
              <a:buFont typeface="Wingdings" pitchFamily="2" charset="2"/>
              <a:buChar char="ü"/>
            </a:pPr>
            <a:r>
              <a:rPr lang="es-CL" b="1" dirty="0"/>
              <a:t>http://localhost/recursos/clientes</a:t>
            </a:r>
            <a:r>
              <a:rPr lang="es-CL" dirty="0">
                <a:solidFill>
                  <a:srgbClr val="C00000"/>
                </a:solidFill>
              </a:rPr>
              <a:t>?</a:t>
            </a:r>
            <a:r>
              <a:rPr lang="es-CL" b="1" dirty="0">
                <a:solidFill>
                  <a:srgbClr val="C00000"/>
                </a:solidFill>
              </a:rPr>
              <a:t>id=101112</a:t>
            </a:r>
          </a:p>
          <a:p>
            <a:pPr marL="742950" lvl="1" indent="-285750">
              <a:buFont typeface="Wingdings" pitchFamily="2" charset="2"/>
              <a:buChar char="ü"/>
            </a:pPr>
            <a:r>
              <a:rPr lang="es-CL" b="1" dirty="0"/>
              <a:t>http://localhost/recursos/clientes</a:t>
            </a:r>
            <a:r>
              <a:rPr lang="es-CL" b="1" dirty="0">
                <a:solidFill>
                  <a:srgbClr val="C00000"/>
                </a:solidFill>
              </a:rPr>
              <a:t>?nombre=DAVID</a:t>
            </a:r>
          </a:p>
        </p:txBody>
      </p:sp>
      <p:sp>
        <p:nvSpPr>
          <p:cNvPr id="7" name="Rectángulo 6">
            <a:extLst>
              <a:ext uri="{FF2B5EF4-FFF2-40B4-BE49-F238E27FC236}">
                <a16:creationId xmlns:a16="http://schemas.microsoft.com/office/drawing/2014/main" id="{050E6C70-C0BA-994D-BDF1-A5E79B27472D}"/>
              </a:ext>
            </a:extLst>
          </p:cNvPr>
          <p:cNvSpPr/>
          <p:nvPr/>
        </p:nvSpPr>
        <p:spPr>
          <a:xfrm>
            <a:off x="2800349" y="3841553"/>
            <a:ext cx="7618537" cy="923330"/>
          </a:xfrm>
          <a:prstGeom prst="rect">
            <a:avLst/>
          </a:prstGeom>
        </p:spPr>
        <p:txBody>
          <a:bodyPr wrap="square">
            <a:spAutoFit/>
          </a:bodyPr>
          <a:lstStyle/>
          <a:p>
            <a:r>
              <a:rPr lang="es-CL" b="1" dirty="0">
                <a:solidFill>
                  <a:schemeClr val="tx1">
                    <a:lumMod val="65000"/>
                    <a:lumOff val="35000"/>
                  </a:schemeClr>
                </a:solidFill>
              </a:rPr>
              <a:t>Por Path:</a:t>
            </a:r>
          </a:p>
          <a:p>
            <a:pPr marL="742950" lvl="1" indent="-285750">
              <a:buFont typeface="Wingdings" pitchFamily="2" charset="2"/>
              <a:buChar char="ü"/>
            </a:pPr>
            <a:r>
              <a:rPr lang="es-CL" b="1" dirty="0"/>
              <a:t>http://localhost/recursos/clientes</a:t>
            </a:r>
            <a:r>
              <a:rPr lang="es-CL" b="1" dirty="0">
                <a:solidFill>
                  <a:srgbClr val="C00000"/>
                </a:solidFill>
              </a:rPr>
              <a:t>/id/101112</a:t>
            </a:r>
          </a:p>
          <a:p>
            <a:pPr marL="742950" lvl="1" indent="-285750">
              <a:buFont typeface="Wingdings" pitchFamily="2" charset="2"/>
              <a:buChar char="ü"/>
            </a:pPr>
            <a:r>
              <a:rPr lang="es-CL" b="1" dirty="0"/>
              <a:t>http://localhost/recursos/clientes</a:t>
            </a:r>
            <a:r>
              <a:rPr lang="es-CL" b="1" dirty="0">
                <a:solidFill>
                  <a:srgbClr val="C00000"/>
                </a:solidFill>
              </a:rPr>
              <a:t>/nombre/DAVID</a:t>
            </a:r>
          </a:p>
        </p:txBody>
      </p:sp>
      <p:sp>
        <p:nvSpPr>
          <p:cNvPr id="8" name="Rectángulo 7">
            <a:extLst>
              <a:ext uri="{FF2B5EF4-FFF2-40B4-BE49-F238E27FC236}">
                <a16:creationId xmlns:a16="http://schemas.microsoft.com/office/drawing/2014/main" id="{6FA71F78-281C-5047-B01B-7C867C3F2C83}"/>
              </a:ext>
            </a:extLst>
          </p:cNvPr>
          <p:cNvSpPr/>
          <p:nvPr/>
        </p:nvSpPr>
        <p:spPr>
          <a:xfrm>
            <a:off x="2318709" y="1258472"/>
            <a:ext cx="5362365" cy="461665"/>
          </a:xfrm>
          <a:prstGeom prst="rect">
            <a:avLst/>
          </a:prstGeom>
        </p:spPr>
        <p:txBody>
          <a:bodyPr wrap="none">
            <a:spAutoFit/>
          </a:bodyPr>
          <a:lstStyle/>
          <a:p>
            <a:r>
              <a:rPr lang="es-CL" sz="2400" b="1" dirty="0">
                <a:solidFill>
                  <a:schemeClr val="tx1">
                    <a:lumMod val="50000"/>
                    <a:lumOff val="50000"/>
                  </a:schemeClr>
                </a:solidFill>
              </a:rPr>
              <a:t>=== Ejmplo de recursos en http ===</a:t>
            </a:r>
          </a:p>
        </p:txBody>
      </p:sp>
      <p:pic>
        <p:nvPicPr>
          <p:cNvPr id="10" name="Imagen 9">
            <a:extLst>
              <a:ext uri="{FF2B5EF4-FFF2-40B4-BE49-F238E27FC236}">
                <a16:creationId xmlns:a16="http://schemas.microsoft.com/office/drawing/2014/main" id="{EE99EB26-5081-C946-923B-9239D6CF5883}"/>
              </a:ext>
            </a:extLst>
          </p:cNvPr>
          <p:cNvPicPr>
            <a:picLocks noChangeAspect="1"/>
          </p:cNvPicPr>
          <p:nvPr/>
        </p:nvPicPr>
        <p:blipFill>
          <a:blip r:embed="rId2"/>
          <a:stretch>
            <a:fillRect/>
          </a:stretch>
        </p:blipFill>
        <p:spPr>
          <a:xfrm>
            <a:off x="1856001" y="2846907"/>
            <a:ext cx="729408" cy="778728"/>
          </a:xfrm>
          <a:prstGeom prst="rect">
            <a:avLst/>
          </a:prstGeom>
        </p:spPr>
      </p:pic>
      <p:pic>
        <p:nvPicPr>
          <p:cNvPr id="12" name="Imagen 11">
            <a:extLst>
              <a:ext uri="{FF2B5EF4-FFF2-40B4-BE49-F238E27FC236}">
                <a16:creationId xmlns:a16="http://schemas.microsoft.com/office/drawing/2014/main" id="{124F9721-C246-DC47-A671-D433CB53610D}"/>
              </a:ext>
            </a:extLst>
          </p:cNvPr>
          <p:cNvPicPr>
            <a:picLocks noChangeAspect="1"/>
          </p:cNvPicPr>
          <p:nvPr/>
        </p:nvPicPr>
        <p:blipFill>
          <a:blip r:embed="rId3"/>
          <a:stretch>
            <a:fillRect/>
          </a:stretch>
        </p:blipFill>
        <p:spPr>
          <a:xfrm>
            <a:off x="360436" y="1844635"/>
            <a:ext cx="751842" cy="751842"/>
          </a:xfrm>
          <a:prstGeom prst="rect">
            <a:avLst/>
          </a:prstGeom>
        </p:spPr>
      </p:pic>
      <p:pic>
        <p:nvPicPr>
          <p:cNvPr id="13" name="Imagen 12">
            <a:extLst>
              <a:ext uri="{FF2B5EF4-FFF2-40B4-BE49-F238E27FC236}">
                <a16:creationId xmlns:a16="http://schemas.microsoft.com/office/drawing/2014/main" id="{D6B426FA-13F3-984A-A8D6-2BBA3B1B4435}"/>
              </a:ext>
            </a:extLst>
          </p:cNvPr>
          <p:cNvPicPr>
            <a:picLocks noChangeAspect="1"/>
          </p:cNvPicPr>
          <p:nvPr/>
        </p:nvPicPr>
        <p:blipFill>
          <a:blip r:embed="rId4"/>
          <a:stretch>
            <a:fillRect/>
          </a:stretch>
        </p:blipFill>
        <p:spPr>
          <a:xfrm>
            <a:off x="1882027" y="4061501"/>
            <a:ext cx="703382" cy="703382"/>
          </a:xfrm>
          <a:prstGeom prst="rect">
            <a:avLst/>
          </a:prstGeom>
        </p:spPr>
      </p:pic>
      <p:sp>
        <p:nvSpPr>
          <p:cNvPr id="14" name="Rectángulo 13">
            <a:extLst>
              <a:ext uri="{FF2B5EF4-FFF2-40B4-BE49-F238E27FC236}">
                <a16:creationId xmlns:a16="http://schemas.microsoft.com/office/drawing/2014/main" id="{873A8464-B0AB-3347-9EA2-09763E684D36}"/>
              </a:ext>
            </a:extLst>
          </p:cNvPr>
          <p:cNvSpPr/>
          <p:nvPr/>
        </p:nvSpPr>
        <p:spPr>
          <a:xfrm>
            <a:off x="1371600" y="5905848"/>
            <a:ext cx="5458573" cy="738664"/>
          </a:xfrm>
          <a:prstGeom prst="rect">
            <a:avLst/>
          </a:prstGeom>
        </p:spPr>
        <p:txBody>
          <a:bodyPr wrap="square">
            <a:spAutoFit/>
          </a:bodyPr>
          <a:lstStyle/>
          <a:p>
            <a:r>
              <a:rPr lang="es-CL" sz="1400" b="1" dirty="0"/>
              <a:t>Ejemplo: </a:t>
            </a:r>
            <a:r>
              <a:rPr lang="es-CL" sz="1400" dirty="0"/>
              <a:t>(nuevo_cliente, update).</a:t>
            </a:r>
          </a:p>
          <a:p>
            <a:pPr marL="1200150" lvl="2" indent="-285750">
              <a:buFont typeface="Arial" panose="020B0604020202020204" pitchFamily="34" charset="0"/>
              <a:buChar char="•"/>
            </a:pPr>
            <a:r>
              <a:rPr lang="es-CL" sz="1400" dirty="0"/>
              <a:t>http://localhost/clientes/</a:t>
            </a:r>
            <a:r>
              <a:rPr lang="es-CL" sz="1400" dirty="0">
                <a:solidFill>
                  <a:srgbClr val="FF0000"/>
                </a:solidFill>
              </a:rPr>
              <a:t>update</a:t>
            </a:r>
          </a:p>
          <a:p>
            <a:pPr marL="1200150" lvl="2" indent="-285750">
              <a:buFont typeface="Arial" panose="020B0604020202020204" pitchFamily="34" charset="0"/>
              <a:buChar char="•"/>
            </a:pPr>
            <a:r>
              <a:rPr lang="es-CL" sz="1400" dirty="0"/>
              <a:t>http://localhost/</a:t>
            </a:r>
            <a:r>
              <a:rPr lang="es-CL" sz="1400" dirty="0">
                <a:solidFill>
                  <a:srgbClr val="FF0000"/>
                </a:solidFill>
              </a:rPr>
              <a:t>update_cliente</a:t>
            </a:r>
          </a:p>
        </p:txBody>
      </p:sp>
      <p:sp>
        <p:nvSpPr>
          <p:cNvPr id="15" name="CuadroTexto 14">
            <a:extLst>
              <a:ext uri="{FF2B5EF4-FFF2-40B4-BE49-F238E27FC236}">
                <a16:creationId xmlns:a16="http://schemas.microsoft.com/office/drawing/2014/main" id="{451DB448-E303-964A-8F82-CBA7C53BF6C8}"/>
              </a:ext>
            </a:extLst>
          </p:cNvPr>
          <p:cNvSpPr txBox="1"/>
          <p:nvPr/>
        </p:nvSpPr>
        <p:spPr>
          <a:xfrm>
            <a:off x="1371600" y="1897391"/>
            <a:ext cx="7721393" cy="646331"/>
          </a:xfrm>
          <a:prstGeom prst="rect">
            <a:avLst/>
          </a:prstGeom>
          <a:noFill/>
        </p:spPr>
        <p:txBody>
          <a:bodyPr wrap="square" rtlCol="0">
            <a:spAutoFit/>
          </a:bodyPr>
          <a:lstStyle/>
          <a:p>
            <a:r>
              <a:rPr lang="es-CL" b="1" dirty="0">
                <a:effectLst>
                  <a:outerShdw blurRad="50800" dist="38100" dir="2700000" algn="tl" rotWithShape="0">
                    <a:prstClr val="black">
                      <a:alpha val="40000"/>
                    </a:prstClr>
                  </a:outerShdw>
                </a:effectLst>
              </a:rPr>
              <a:t>Los recursos deben ser definidos minúsculas, y pueden ser usados guiones o guiones bajos. </a:t>
            </a:r>
          </a:p>
        </p:txBody>
      </p:sp>
      <p:sp>
        <p:nvSpPr>
          <p:cNvPr id="16" name="Rectángulo 15">
            <a:extLst>
              <a:ext uri="{FF2B5EF4-FFF2-40B4-BE49-F238E27FC236}">
                <a16:creationId xmlns:a16="http://schemas.microsoft.com/office/drawing/2014/main" id="{BB2BBA3B-CD77-AB47-82EB-A171F4ADF2B3}"/>
              </a:ext>
            </a:extLst>
          </p:cNvPr>
          <p:cNvSpPr/>
          <p:nvPr/>
        </p:nvSpPr>
        <p:spPr>
          <a:xfrm>
            <a:off x="1142757" y="5325094"/>
            <a:ext cx="5019964" cy="461665"/>
          </a:xfrm>
          <a:prstGeom prst="rect">
            <a:avLst/>
          </a:prstGeom>
        </p:spPr>
        <p:txBody>
          <a:bodyPr wrap="none">
            <a:spAutoFit/>
          </a:bodyPr>
          <a:lstStyle/>
          <a:p>
            <a:r>
              <a:rPr lang="es-CL" dirty="0"/>
              <a:t>Un recurso </a:t>
            </a:r>
            <a:r>
              <a:rPr lang="es-CL" sz="2400" dirty="0">
                <a:solidFill>
                  <a:srgbClr val="FF0000"/>
                </a:solidFill>
                <a:effectLst>
                  <a:outerShdw blurRad="50800" dist="38100" dir="5400000" algn="t" rotWithShape="0">
                    <a:prstClr val="black">
                      <a:alpha val="40000"/>
                    </a:prstClr>
                  </a:outerShdw>
                </a:effectLst>
              </a:rPr>
              <a:t>NUNCA </a:t>
            </a:r>
            <a:r>
              <a:rPr lang="es-CL" dirty="0"/>
              <a:t>debe indicar una acción. </a:t>
            </a:r>
          </a:p>
        </p:txBody>
      </p:sp>
      <p:pic>
        <p:nvPicPr>
          <p:cNvPr id="17" name="Imagen 16">
            <a:extLst>
              <a:ext uri="{FF2B5EF4-FFF2-40B4-BE49-F238E27FC236}">
                <a16:creationId xmlns:a16="http://schemas.microsoft.com/office/drawing/2014/main" id="{5C35A1E8-97FC-6444-A5C5-FAF2E1F1BE29}"/>
              </a:ext>
            </a:extLst>
          </p:cNvPr>
          <p:cNvPicPr>
            <a:picLocks noChangeAspect="1"/>
          </p:cNvPicPr>
          <p:nvPr/>
        </p:nvPicPr>
        <p:blipFill>
          <a:blip r:embed="rId5"/>
          <a:stretch>
            <a:fillRect/>
          </a:stretch>
        </p:blipFill>
        <p:spPr>
          <a:xfrm>
            <a:off x="390915" y="5214964"/>
            <a:ext cx="690884" cy="690884"/>
          </a:xfrm>
          <a:prstGeom prst="rect">
            <a:avLst/>
          </a:prstGeom>
        </p:spPr>
      </p:pic>
    </p:spTree>
    <p:extLst>
      <p:ext uri="{BB962C8B-B14F-4D97-AF65-F5344CB8AC3E}">
        <p14:creationId xmlns:p14="http://schemas.microsoft.com/office/powerpoint/2010/main" val="1556122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24248" y="635387"/>
            <a:ext cx="10433625" cy="707886"/>
          </a:xfrm>
          <a:prstGeom prst="rect">
            <a:avLst/>
          </a:prstGeom>
        </p:spPr>
        <p:txBody>
          <a:bodyPr vert="horz" lIns="91440" tIns="45720" rIns="91440" bIns="45720" rtlCol="0" anchor="t">
            <a:normAutofit/>
          </a:bodyPr>
          <a:lstStyle>
            <a:defPPr>
              <a:defRPr lang="en-US"/>
            </a:defPPr>
            <a:lvl1pPr>
              <a:spcBef>
                <a:spcPct val="0"/>
              </a:spcBef>
              <a:buNone/>
              <a:defRPr sz="2800">
                <a:solidFill>
                  <a:schemeClr val="accent1"/>
                </a:solidFill>
                <a:effectLst>
                  <a:outerShdw blurRad="50800" dist="38100" dir="2700000" algn="tl" rotWithShape="0">
                    <a:prstClr val="black">
                      <a:alpha val="40000"/>
                    </a:prstClr>
                  </a:outerShdw>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dirty="0"/>
              <a:t>Representación de recursos y respuestas</a:t>
            </a:r>
          </a:p>
        </p:txBody>
      </p:sp>
      <p:sp>
        <p:nvSpPr>
          <p:cNvPr id="3" name="Rectángulo 2"/>
          <p:cNvSpPr/>
          <p:nvPr/>
        </p:nvSpPr>
        <p:spPr>
          <a:xfrm>
            <a:off x="1670958" y="2762424"/>
            <a:ext cx="4933046" cy="1200329"/>
          </a:xfrm>
          <a:prstGeom prst="rect">
            <a:avLst/>
          </a:prstGeom>
        </p:spPr>
        <p:txBody>
          <a:bodyPr wrap="square">
            <a:spAutoFit/>
          </a:bodyPr>
          <a:lstStyle/>
          <a:p>
            <a:r>
              <a:rPr lang="es-CL" dirty="0">
                <a:solidFill>
                  <a:srgbClr val="333333"/>
                </a:solidFill>
                <a:latin typeface="Source Sans Pro"/>
              </a:rPr>
              <a:t>Tipos de respuesta más comunes:</a:t>
            </a:r>
          </a:p>
          <a:p>
            <a:pPr marL="742950" lvl="1" indent="-285750">
              <a:buFont typeface="Arial" panose="020B0604020202020204" pitchFamily="34" charset="0"/>
              <a:buChar char="•"/>
            </a:pPr>
            <a:r>
              <a:rPr lang="es-CL" b="1" dirty="0">
                <a:solidFill>
                  <a:srgbClr val="333333"/>
                </a:solidFill>
                <a:latin typeface="Source Sans Pro"/>
              </a:rPr>
              <a:t>JSON: </a:t>
            </a:r>
            <a:r>
              <a:rPr lang="es-CL" dirty="0">
                <a:solidFill>
                  <a:srgbClr val="333333"/>
                </a:solidFill>
                <a:latin typeface="Source Sans Pro"/>
              </a:rPr>
              <a:t>Content-type: application/json</a:t>
            </a:r>
            <a:endParaRPr lang="es-CL" b="1" dirty="0">
              <a:solidFill>
                <a:srgbClr val="333333"/>
              </a:solidFill>
              <a:latin typeface="Source Sans Pro"/>
            </a:endParaRPr>
          </a:p>
          <a:p>
            <a:pPr marL="742950" lvl="1" indent="-285750">
              <a:buFont typeface="Arial" panose="020B0604020202020204" pitchFamily="34" charset="0"/>
              <a:buChar char="•"/>
            </a:pPr>
            <a:r>
              <a:rPr lang="es-CL" b="1" dirty="0">
                <a:solidFill>
                  <a:srgbClr val="333333"/>
                </a:solidFill>
                <a:latin typeface="Source Sans Pro"/>
              </a:rPr>
              <a:t>XML</a:t>
            </a:r>
            <a:r>
              <a:rPr lang="es-CL" dirty="0">
                <a:solidFill>
                  <a:srgbClr val="333333"/>
                </a:solidFill>
                <a:latin typeface="Source Sans Pro"/>
              </a:rPr>
              <a:t> : Content-type: application/xml</a:t>
            </a:r>
          </a:p>
          <a:p>
            <a:pPr marL="742950" lvl="1" indent="-285750">
              <a:buFont typeface="Arial" panose="020B0604020202020204" pitchFamily="34" charset="0"/>
              <a:buChar char="•"/>
            </a:pPr>
            <a:r>
              <a:rPr lang="es-CL" b="1" dirty="0">
                <a:solidFill>
                  <a:srgbClr val="333333"/>
                </a:solidFill>
                <a:latin typeface="Source Sans Pro"/>
              </a:rPr>
              <a:t>TXT</a:t>
            </a:r>
            <a:r>
              <a:rPr lang="es-CL" dirty="0">
                <a:solidFill>
                  <a:srgbClr val="333333"/>
                </a:solidFill>
                <a:latin typeface="Source Sans Pro"/>
              </a:rPr>
              <a:t> : “Content-type: application/txt</a:t>
            </a:r>
          </a:p>
        </p:txBody>
      </p:sp>
      <p:sp>
        <p:nvSpPr>
          <p:cNvPr id="4" name="Rectángulo 3"/>
          <p:cNvSpPr/>
          <p:nvPr/>
        </p:nvSpPr>
        <p:spPr>
          <a:xfrm>
            <a:off x="1670958" y="1377152"/>
            <a:ext cx="7942942" cy="954107"/>
          </a:xfrm>
          <a:prstGeom prst="rect">
            <a:avLst/>
          </a:prstGeom>
        </p:spPr>
        <p:txBody>
          <a:bodyPr wrap="square">
            <a:spAutoFit/>
          </a:bodyPr>
          <a:lstStyle/>
          <a:p>
            <a:r>
              <a:rPr lang="es-CL" sz="2800" dirty="0">
                <a:solidFill>
                  <a:schemeClr val="tx1">
                    <a:lumMod val="50000"/>
                    <a:lumOff val="50000"/>
                  </a:schemeClr>
                </a:solidFill>
                <a:latin typeface="Metrostyle"/>
              </a:rPr>
              <a:t>La Arquitectura </a:t>
            </a:r>
            <a:r>
              <a:rPr lang="es-CL" sz="2800" b="1" dirty="0">
                <a:solidFill>
                  <a:srgbClr val="C00000"/>
                </a:solidFill>
                <a:effectLst>
                  <a:outerShdw blurRad="50800" dist="38100" dir="5400000" algn="t" rotWithShape="0">
                    <a:prstClr val="black">
                      <a:alpha val="40000"/>
                    </a:prstClr>
                  </a:outerShdw>
                </a:effectLst>
                <a:latin typeface="Metrostyle"/>
              </a:rPr>
              <a:t>REST</a:t>
            </a:r>
            <a:r>
              <a:rPr lang="es-CL" sz="2800" dirty="0">
                <a:solidFill>
                  <a:schemeClr val="tx1">
                    <a:lumMod val="50000"/>
                    <a:lumOff val="50000"/>
                  </a:schemeClr>
                </a:solidFill>
                <a:latin typeface="Metrostyle"/>
              </a:rPr>
              <a:t> no define un formato único y especifico de respuesta.</a:t>
            </a:r>
            <a:endParaRPr lang="es-CL" sz="2800" dirty="0">
              <a:solidFill>
                <a:schemeClr val="tx1">
                  <a:lumMod val="50000"/>
                  <a:lumOff val="50000"/>
                </a:schemeClr>
              </a:solidFill>
            </a:endParaRPr>
          </a:p>
        </p:txBody>
      </p:sp>
      <p:pic>
        <p:nvPicPr>
          <p:cNvPr id="2" name="Imagen 1">
            <a:extLst>
              <a:ext uri="{FF2B5EF4-FFF2-40B4-BE49-F238E27FC236}">
                <a16:creationId xmlns:a16="http://schemas.microsoft.com/office/drawing/2014/main" id="{3F99C693-A579-3A44-B381-1D60BCE34784}"/>
              </a:ext>
            </a:extLst>
          </p:cNvPr>
          <p:cNvPicPr>
            <a:picLocks noChangeAspect="1"/>
          </p:cNvPicPr>
          <p:nvPr/>
        </p:nvPicPr>
        <p:blipFill>
          <a:blip r:embed="rId2"/>
          <a:stretch>
            <a:fillRect/>
          </a:stretch>
        </p:blipFill>
        <p:spPr>
          <a:xfrm>
            <a:off x="551096" y="3063641"/>
            <a:ext cx="597897" cy="597897"/>
          </a:xfrm>
          <a:prstGeom prst="rect">
            <a:avLst/>
          </a:prstGeom>
        </p:spPr>
      </p:pic>
      <p:sp>
        <p:nvSpPr>
          <p:cNvPr id="7" name="Rectángulo 6">
            <a:extLst>
              <a:ext uri="{FF2B5EF4-FFF2-40B4-BE49-F238E27FC236}">
                <a16:creationId xmlns:a16="http://schemas.microsoft.com/office/drawing/2014/main" id="{9B7E440D-9DBB-9946-BFB7-1BE304B40E4F}"/>
              </a:ext>
            </a:extLst>
          </p:cNvPr>
          <p:cNvSpPr/>
          <p:nvPr/>
        </p:nvSpPr>
        <p:spPr>
          <a:xfrm>
            <a:off x="1346200" y="4427564"/>
            <a:ext cx="8267700" cy="584775"/>
          </a:xfrm>
          <a:prstGeom prst="rect">
            <a:avLst/>
          </a:prstGeom>
        </p:spPr>
        <p:txBody>
          <a:bodyPr wrap="square">
            <a:spAutoFit/>
          </a:bodyPr>
          <a:lstStyle/>
          <a:p>
            <a:pPr algn="just"/>
            <a:r>
              <a:rPr lang="es-CL" sz="1600" dirty="0">
                <a:solidFill>
                  <a:srgbClr val="333333"/>
                </a:solidFill>
                <a:latin typeface="Source Sans Pro"/>
              </a:rPr>
              <a:t>Si en la cabecera de la respuesta se devuelve  “</a:t>
            </a:r>
            <a:r>
              <a:rPr lang="es-CL" sz="1600" b="1" dirty="0">
                <a:solidFill>
                  <a:srgbClr val="333333"/>
                </a:solidFill>
                <a:latin typeface="Source Sans Pro"/>
              </a:rPr>
              <a:t>Content-type: application/json</a:t>
            </a:r>
            <a:r>
              <a:rPr lang="es-CL" sz="1600" dirty="0">
                <a:solidFill>
                  <a:srgbClr val="333333"/>
                </a:solidFill>
                <a:latin typeface="Source Sans Pro"/>
              </a:rPr>
              <a:t>” en cliente podrá saber que el contenido de la respuesta es en formato JSON.</a:t>
            </a:r>
          </a:p>
        </p:txBody>
      </p:sp>
      <p:pic>
        <p:nvPicPr>
          <p:cNvPr id="8" name="Imagen 7">
            <a:extLst>
              <a:ext uri="{FF2B5EF4-FFF2-40B4-BE49-F238E27FC236}">
                <a16:creationId xmlns:a16="http://schemas.microsoft.com/office/drawing/2014/main" id="{4207CA28-B943-B247-BAD2-0C9F4B01FF25}"/>
              </a:ext>
            </a:extLst>
          </p:cNvPr>
          <p:cNvPicPr>
            <a:picLocks noChangeAspect="1"/>
          </p:cNvPicPr>
          <p:nvPr/>
        </p:nvPicPr>
        <p:blipFill>
          <a:blip r:embed="rId3"/>
          <a:stretch>
            <a:fillRect/>
          </a:stretch>
        </p:blipFill>
        <p:spPr>
          <a:xfrm>
            <a:off x="480096" y="1519200"/>
            <a:ext cx="743748" cy="743748"/>
          </a:xfrm>
          <a:prstGeom prst="rect">
            <a:avLst/>
          </a:prstGeom>
        </p:spPr>
      </p:pic>
      <p:pic>
        <p:nvPicPr>
          <p:cNvPr id="10" name="Imagen 9">
            <a:extLst>
              <a:ext uri="{FF2B5EF4-FFF2-40B4-BE49-F238E27FC236}">
                <a16:creationId xmlns:a16="http://schemas.microsoft.com/office/drawing/2014/main" id="{BFE85AF3-6264-6747-86A2-45999F8D3AB5}"/>
              </a:ext>
            </a:extLst>
          </p:cNvPr>
          <p:cNvPicPr>
            <a:picLocks noChangeAspect="1"/>
          </p:cNvPicPr>
          <p:nvPr/>
        </p:nvPicPr>
        <p:blipFill>
          <a:blip r:embed="rId4"/>
          <a:stretch>
            <a:fillRect/>
          </a:stretch>
        </p:blipFill>
        <p:spPr>
          <a:xfrm>
            <a:off x="551278" y="4466931"/>
            <a:ext cx="545940" cy="545940"/>
          </a:xfrm>
          <a:prstGeom prst="rect">
            <a:avLst/>
          </a:prstGeom>
        </p:spPr>
      </p:pic>
      <p:sp>
        <p:nvSpPr>
          <p:cNvPr id="11" name="Rectángulo 10">
            <a:extLst>
              <a:ext uri="{FF2B5EF4-FFF2-40B4-BE49-F238E27FC236}">
                <a16:creationId xmlns:a16="http://schemas.microsoft.com/office/drawing/2014/main" id="{0015AA66-264D-5041-947F-7E88F366E83A}"/>
              </a:ext>
            </a:extLst>
          </p:cNvPr>
          <p:cNvSpPr/>
          <p:nvPr/>
        </p:nvSpPr>
        <p:spPr>
          <a:xfrm>
            <a:off x="1670958" y="5650472"/>
            <a:ext cx="7060282" cy="1077218"/>
          </a:xfrm>
          <a:prstGeom prst="rect">
            <a:avLst/>
          </a:prstGeom>
        </p:spPr>
        <p:txBody>
          <a:bodyPr wrap="square">
            <a:spAutoFit/>
          </a:bodyPr>
          <a:lstStyle/>
          <a:p>
            <a:pPr marL="285750" indent="-285750">
              <a:buFont typeface="Wingdings" pitchFamily="2" charset="2"/>
              <a:buChar char="§"/>
            </a:pPr>
            <a:r>
              <a:rPr lang="es-CL" sz="1600" b="1" dirty="0">
                <a:solidFill>
                  <a:schemeClr val="tx1">
                    <a:lumMod val="65000"/>
                    <a:lumOff val="35000"/>
                  </a:schemeClr>
                </a:solidFill>
                <a:latin typeface="Metrostyle"/>
              </a:rPr>
              <a:t>El API REST  debería ser capaz de devolver las respuestas en diferentes formatos</a:t>
            </a:r>
          </a:p>
          <a:p>
            <a:endParaRPr lang="es-CL" sz="1600" b="1" dirty="0">
              <a:solidFill>
                <a:schemeClr val="tx1">
                  <a:lumMod val="65000"/>
                  <a:lumOff val="35000"/>
                </a:schemeClr>
              </a:solidFill>
              <a:latin typeface="Metrostyle"/>
            </a:endParaRPr>
          </a:p>
          <a:p>
            <a:pPr marL="285750" indent="-285750">
              <a:buFont typeface="Arial" panose="020B0604020202020204" pitchFamily="34" charset="0"/>
              <a:buChar char="•"/>
            </a:pPr>
            <a:r>
              <a:rPr lang="es-CL" sz="1600" b="1" dirty="0">
                <a:solidFill>
                  <a:schemeClr val="tx1">
                    <a:lumMod val="65000"/>
                    <a:lumOff val="35000"/>
                  </a:schemeClr>
                </a:solidFill>
                <a:latin typeface="Metrostyle"/>
              </a:rPr>
              <a:t>La URL NO debe indicar el formato de acceso. </a:t>
            </a:r>
            <a:endParaRPr lang="es-CL" sz="1600" b="1" dirty="0">
              <a:solidFill>
                <a:schemeClr val="tx1">
                  <a:lumMod val="65000"/>
                  <a:lumOff val="35000"/>
                </a:schemeClr>
              </a:solidFill>
            </a:endParaRPr>
          </a:p>
        </p:txBody>
      </p:sp>
      <p:pic>
        <p:nvPicPr>
          <p:cNvPr id="12" name="Imagen 11">
            <a:extLst>
              <a:ext uri="{FF2B5EF4-FFF2-40B4-BE49-F238E27FC236}">
                <a16:creationId xmlns:a16="http://schemas.microsoft.com/office/drawing/2014/main" id="{B8D55599-8C5E-9E42-BC55-CD564600C2A0}"/>
              </a:ext>
            </a:extLst>
          </p:cNvPr>
          <p:cNvPicPr>
            <a:picLocks noChangeAspect="1"/>
          </p:cNvPicPr>
          <p:nvPr/>
        </p:nvPicPr>
        <p:blipFill>
          <a:blip r:embed="rId5"/>
          <a:stretch>
            <a:fillRect/>
          </a:stretch>
        </p:blipFill>
        <p:spPr>
          <a:xfrm>
            <a:off x="8149142" y="5572991"/>
            <a:ext cx="410658" cy="511467"/>
          </a:xfrm>
          <a:prstGeom prst="rect">
            <a:avLst/>
          </a:prstGeom>
        </p:spPr>
      </p:pic>
      <p:pic>
        <p:nvPicPr>
          <p:cNvPr id="13" name="Imagen 12">
            <a:extLst>
              <a:ext uri="{FF2B5EF4-FFF2-40B4-BE49-F238E27FC236}">
                <a16:creationId xmlns:a16="http://schemas.microsoft.com/office/drawing/2014/main" id="{93400123-04FE-8E47-95E6-7BA85A233E25}"/>
              </a:ext>
            </a:extLst>
          </p:cNvPr>
          <p:cNvPicPr>
            <a:picLocks noChangeAspect="1"/>
          </p:cNvPicPr>
          <p:nvPr/>
        </p:nvPicPr>
        <p:blipFill>
          <a:blip r:embed="rId6"/>
          <a:stretch>
            <a:fillRect/>
          </a:stretch>
        </p:blipFill>
        <p:spPr>
          <a:xfrm>
            <a:off x="6015542" y="6347561"/>
            <a:ext cx="380129" cy="380129"/>
          </a:xfrm>
          <a:prstGeom prst="rect">
            <a:avLst/>
          </a:prstGeom>
        </p:spPr>
      </p:pic>
      <p:pic>
        <p:nvPicPr>
          <p:cNvPr id="14" name="Imagen 13">
            <a:extLst>
              <a:ext uri="{FF2B5EF4-FFF2-40B4-BE49-F238E27FC236}">
                <a16:creationId xmlns:a16="http://schemas.microsoft.com/office/drawing/2014/main" id="{8B833477-E00B-F34C-A3B7-C8E9A3957E2A}"/>
              </a:ext>
            </a:extLst>
          </p:cNvPr>
          <p:cNvPicPr>
            <a:picLocks noChangeAspect="1"/>
          </p:cNvPicPr>
          <p:nvPr/>
        </p:nvPicPr>
        <p:blipFill>
          <a:blip r:embed="rId7"/>
          <a:stretch>
            <a:fillRect/>
          </a:stretch>
        </p:blipFill>
        <p:spPr>
          <a:xfrm>
            <a:off x="488848" y="5663863"/>
            <a:ext cx="1005804" cy="1005804"/>
          </a:xfrm>
          <a:prstGeom prst="rect">
            <a:avLst/>
          </a:prstGeom>
        </p:spPr>
      </p:pic>
    </p:spTree>
    <p:extLst>
      <p:ext uri="{BB962C8B-B14F-4D97-AF65-F5344CB8AC3E}">
        <p14:creationId xmlns:p14="http://schemas.microsoft.com/office/powerpoint/2010/main" val="3808926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24248" y="635387"/>
            <a:ext cx="7557197" cy="707886"/>
          </a:xfrm>
          <a:prstGeom prst="rect">
            <a:avLst/>
          </a:prstGeom>
        </p:spPr>
        <p:txBody>
          <a:bodyPr vert="horz" lIns="91440" tIns="45720" rIns="91440" bIns="45720" rtlCol="0" anchor="t">
            <a:normAutofit/>
          </a:bodyPr>
          <a:lstStyle>
            <a:defPPr>
              <a:defRPr lang="en-US"/>
            </a:defPPr>
            <a:lvl1pPr>
              <a:spcBef>
                <a:spcPct val="0"/>
              </a:spcBef>
              <a:buNone/>
              <a:defRPr sz="2800">
                <a:solidFill>
                  <a:schemeClr val="accent1"/>
                </a:solidFill>
                <a:effectLst>
                  <a:outerShdw blurRad="50800" dist="38100" dir="2700000" algn="tl" rotWithShape="0">
                    <a:prstClr val="black">
                      <a:alpha val="40000"/>
                    </a:prstClr>
                  </a:outerShdw>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dirty="0"/>
              <a:t>Hipermedia / Hipervínculos </a:t>
            </a:r>
          </a:p>
        </p:txBody>
      </p:sp>
      <p:sp>
        <p:nvSpPr>
          <p:cNvPr id="2" name="Rectángulo 1"/>
          <p:cNvSpPr/>
          <p:nvPr/>
        </p:nvSpPr>
        <p:spPr>
          <a:xfrm>
            <a:off x="1642528" y="1688736"/>
            <a:ext cx="7882472" cy="461665"/>
          </a:xfrm>
          <a:prstGeom prst="rect">
            <a:avLst/>
          </a:prstGeom>
        </p:spPr>
        <p:txBody>
          <a:bodyPr wrap="square">
            <a:spAutoFit/>
          </a:bodyPr>
          <a:lstStyle/>
          <a:p>
            <a:r>
              <a:rPr lang="es-CL" sz="2400" b="1" dirty="0">
                <a:solidFill>
                  <a:schemeClr val="tx1">
                    <a:lumMod val="50000"/>
                    <a:lumOff val="50000"/>
                  </a:schemeClr>
                </a:solidFill>
                <a:effectLst>
                  <a:outerShdw blurRad="50800" dist="38100" dir="5400000" algn="t" rotWithShape="0">
                    <a:prstClr val="black">
                      <a:alpha val="40000"/>
                    </a:prstClr>
                  </a:outerShdw>
                </a:effectLst>
                <a:latin typeface="Metrostyle"/>
              </a:rPr>
              <a:t>La arquitectura </a:t>
            </a:r>
            <a:r>
              <a:rPr lang="es-CL" sz="2400" b="1" dirty="0">
                <a:solidFill>
                  <a:srgbClr val="C00000"/>
                </a:solidFill>
                <a:effectLst>
                  <a:outerShdw blurRad="50800" dist="38100" dir="5400000" algn="t" rotWithShape="0">
                    <a:prstClr val="black">
                      <a:alpha val="40000"/>
                    </a:prstClr>
                  </a:outerShdw>
                </a:effectLst>
                <a:latin typeface="Metrostyle"/>
              </a:rPr>
              <a:t>REST </a:t>
            </a:r>
            <a:r>
              <a:rPr lang="es-CL" sz="2400" b="1" dirty="0">
                <a:solidFill>
                  <a:schemeClr val="tx1">
                    <a:lumMod val="50000"/>
                    <a:lumOff val="50000"/>
                  </a:schemeClr>
                </a:solidFill>
                <a:effectLst>
                  <a:outerShdw blurRad="50800" dist="38100" dir="5400000" algn="t" rotWithShape="0">
                    <a:prstClr val="black">
                      <a:alpha val="40000"/>
                    </a:prstClr>
                  </a:outerShdw>
                </a:effectLst>
                <a:latin typeface="Metrostyle"/>
              </a:rPr>
              <a:t>reglamenta el uso de hipervínculos.</a:t>
            </a:r>
            <a:endParaRPr lang="es-CL" sz="2400" b="1" dirty="0">
              <a:solidFill>
                <a:schemeClr val="tx1">
                  <a:lumMod val="50000"/>
                  <a:lumOff val="50000"/>
                </a:schemeClr>
              </a:solidFill>
              <a:effectLst>
                <a:outerShdw blurRad="50800" dist="38100" dir="5400000" algn="t" rotWithShape="0">
                  <a:prstClr val="black">
                    <a:alpha val="40000"/>
                  </a:prstClr>
                </a:outerShdw>
              </a:effectLst>
            </a:endParaRPr>
          </a:p>
        </p:txBody>
      </p:sp>
      <p:sp>
        <p:nvSpPr>
          <p:cNvPr id="7" name="Rectángulo 6"/>
          <p:cNvSpPr/>
          <p:nvPr/>
        </p:nvSpPr>
        <p:spPr>
          <a:xfrm>
            <a:off x="3403601" y="2420489"/>
            <a:ext cx="6502400" cy="800219"/>
          </a:xfrm>
          <a:prstGeom prst="rect">
            <a:avLst/>
          </a:prstGeom>
        </p:spPr>
        <p:txBody>
          <a:bodyPr wrap="square">
            <a:spAutoFit/>
          </a:bodyPr>
          <a:lstStyle/>
          <a:p>
            <a:r>
              <a:rPr lang="es-CL" sz="2800" b="1" dirty="0">
                <a:latin typeface="Metrostyle"/>
              </a:rPr>
              <a:t>¿Qué es un hirpermedio?:  </a:t>
            </a:r>
          </a:p>
          <a:p>
            <a:r>
              <a:rPr lang="es-CL" dirty="0">
                <a:latin typeface="Metrostyle"/>
              </a:rPr>
              <a:t>Es un vínculo que permite enlazar dos recursos.</a:t>
            </a:r>
            <a:endParaRPr lang="es-CL" dirty="0"/>
          </a:p>
        </p:txBody>
      </p:sp>
      <p:sp>
        <p:nvSpPr>
          <p:cNvPr id="8" name="CuadroTexto 7"/>
          <p:cNvSpPr txBox="1"/>
          <p:nvPr/>
        </p:nvSpPr>
        <p:spPr>
          <a:xfrm>
            <a:off x="371603" y="3670287"/>
            <a:ext cx="9674098" cy="1846659"/>
          </a:xfrm>
          <a:prstGeom prst="rect">
            <a:avLst/>
          </a:prstGeom>
          <a:noFill/>
          <a:ln>
            <a:solidFill>
              <a:schemeClr val="tx1"/>
            </a:solidFill>
          </a:ln>
        </p:spPr>
        <p:txBody>
          <a:bodyPr wrap="square" rtlCol="0">
            <a:spAutoFit/>
          </a:bodyPr>
          <a:lstStyle/>
          <a:p>
            <a:r>
              <a:rPr lang="es-CL" dirty="0"/>
              <a:t>Ejemplo: </a:t>
            </a:r>
          </a:p>
          <a:p>
            <a:r>
              <a:rPr lang="es-CL" sz="1600" b="1" dirty="0">
                <a:solidFill>
                  <a:srgbClr val="0070C0"/>
                </a:solidFill>
              </a:rPr>
              <a:t>&lt;venta&gt;</a:t>
            </a:r>
          </a:p>
          <a:p>
            <a:r>
              <a:rPr lang="es-CL" sz="1600" dirty="0"/>
              <a:t>	</a:t>
            </a:r>
            <a:r>
              <a:rPr lang="es-CL" sz="1600" b="1" dirty="0">
                <a:solidFill>
                  <a:srgbClr val="0070C0"/>
                </a:solidFill>
              </a:rPr>
              <a:t>&lt;</a:t>
            </a:r>
            <a:r>
              <a:rPr lang="es-CL" sz="1600" b="1" dirty="0" err="1">
                <a:solidFill>
                  <a:srgbClr val="0070C0"/>
                </a:solidFill>
              </a:rPr>
              <a:t>num_venta</a:t>
            </a:r>
            <a:r>
              <a:rPr lang="es-CL" sz="1600" b="1" dirty="0">
                <a:solidFill>
                  <a:srgbClr val="0070C0"/>
                </a:solidFill>
              </a:rPr>
              <a:t>&gt; </a:t>
            </a:r>
            <a:r>
              <a:rPr lang="es-CL" sz="1600" dirty="0"/>
              <a:t>001234 </a:t>
            </a:r>
            <a:r>
              <a:rPr lang="es-CL" sz="1600" b="1" dirty="0">
                <a:solidFill>
                  <a:srgbClr val="0070C0"/>
                </a:solidFill>
              </a:rPr>
              <a:t>&lt;/</a:t>
            </a:r>
            <a:r>
              <a:rPr lang="es-CL" sz="1600" b="1" dirty="0" err="1">
                <a:solidFill>
                  <a:srgbClr val="0070C0"/>
                </a:solidFill>
              </a:rPr>
              <a:t>num_venta</a:t>
            </a:r>
            <a:r>
              <a:rPr lang="es-CL" sz="1600" b="1" dirty="0">
                <a:solidFill>
                  <a:srgbClr val="0070C0"/>
                </a:solidFill>
              </a:rPr>
              <a:t>&gt;</a:t>
            </a:r>
          </a:p>
          <a:p>
            <a:r>
              <a:rPr lang="es-CL" sz="1600" dirty="0"/>
              <a:t>         ……</a:t>
            </a:r>
          </a:p>
          <a:p>
            <a:r>
              <a:rPr lang="es-CL" sz="1600" dirty="0"/>
              <a:t>	</a:t>
            </a:r>
            <a:r>
              <a:rPr lang="es-CL" sz="1600" b="1" dirty="0">
                <a:solidFill>
                  <a:srgbClr val="0070C0"/>
                </a:solidFill>
              </a:rPr>
              <a:t>&lt;link </a:t>
            </a:r>
            <a:r>
              <a:rPr lang="es-CL" sz="1600" b="1" dirty="0" err="1">
                <a:solidFill>
                  <a:srgbClr val="0070C0"/>
                </a:solidFill>
              </a:rPr>
              <a:t>rel</a:t>
            </a:r>
            <a:r>
              <a:rPr lang="es-CL" sz="1600" b="1" dirty="0">
                <a:solidFill>
                  <a:srgbClr val="0070C0"/>
                </a:solidFill>
              </a:rPr>
              <a:t> </a:t>
            </a:r>
            <a:r>
              <a:rPr lang="es-CL" sz="1600" dirty="0"/>
              <a:t>=“</a:t>
            </a:r>
            <a:r>
              <a:rPr lang="es-CL" sz="1600" dirty="0" err="1"/>
              <a:t>detalle_venta</a:t>
            </a:r>
            <a:r>
              <a:rPr lang="es-CL" sz="1600" dirty="0"/>
              <a:t>” </a:t>
            </a:r>
            <a:r>
              <a:rPr lang="es-CL" sz="1600" dirty="0" err="1"/>
              <a:t>href</a:t>
            </a:r>
            <a:r>
              <a:rPr lang="es-CL" sz="1600" dirty="0"/>
              <a:t>=http://localhost/recursos/detalle_ventas?id=001234 </a:t>
            </a:r>
            <a:r>
              <a:rPr lang="es-CL" sz="1600" b="1" dirty="0">
                <a:solidFill>
                  <a:srgbClr val="0070C0"/>
                </a:solidFill>
              </a:rPr>
              <a:t>/&gt;</a:t>
            </a:r>
          </a:p>
          <a:p>
            <a:endParaRPr lang="es-CL" sz="1600" dirty="0"/>
          </a:p>
          <a:p>
            <a:r>
              <a:rPr lang="es-CL" sz="1600" b="1" dirty="0">
                <a:solidFill>
                  <a:srgbClr val="0070C0"/>
                </a:solidFill>
              </a:rPr>
              <a:t>&lt;/venta&gt;</a:t>
            </a:r>
          </a:p>
        </p:txBody>
      </p:sp>
      <p:sp>
        <p:nvSpPr>
          <p:cNvPr id="9" name="CuadroTexto 8"/>
          <p:cNvSpPr txBox="1"/>
          <p:nvPr/>
        </p:nvSpPr>
        <p:spPr>
          <a:xfrm>
            <a:off x="1348577" y="6037779"/>
            <a:ext cx="8056681" cy="646331"/>
          </a:xfrm>
          <a:prstGeom prst="rect">
            <a:avLst/>
          </a:prstGeom>
          <a:noFill/>
        </p:spPr>
        <p:txBody>
          <a:bodyPr wrap="square" rtlCol="0">
            <a:spAutoFit/>
          </a:bodyPr>
          <a:lstStyle/>
          <a:p>
            <a:r>
              <a:rPr lang="es-CL" b="1" dirty="0"/>
              <a:t>Nota: </a:t>
            </a:r>
            <a:r>
              <a:rPr lang="es-CL" dirty="0"/>
              <a:t>Al utilizar Hipermedia – Hipervinculos, es obligatorio utilizar XML como formato de respuesta </a:t>
            </a:r>
          </a:p>
        </p:txBody>
      </p:sp>
      <p:pic>
        <p:nvPicPr>
          <p:cNvPr id="3" name="Imagen 2">
            <a:extLst>
              <a:ext uri="{FF2B5EF4-FFF2-40B4-BE49-F238E27FC236}">
                <a16:creationId xmlns:a16="http://schemas.microsoft.com/office/drawing/2014/main" id="{46D094CD-2F1C-AE4F-9AFD-7BCB38F616D5}"/>
              </a:ext>
            </a:extLst>
          </p:cNvPr>
          <p:cNvPicPr>
            <a:picLocks noChangeAspect="1"/>
          </p:cNvPicPr>
          <p:nvPr/>
        </p:nvPicPr>
        <p:blipFill>
          <a:blip r:embed="rId2"/>
          <a:stretch>
            <a:fillRect/>
          </a:stretch>
        </p:blipFill>
        <p:spPr>
          <a:xfrm>
            <a:off x="992977" y="1668306"/>
            <a:ext cx="518323" cy="518323"/>
          </a:xfrm>
          <a:prstGeom prst="rect">
            <a:avLst/>
          </a:prstGeom>
        </p:spPr>
      </p:pic>
      <p:pic>
        <p:nvPicPr>
          <p:cNvPr id="4" name="Imagen 3">
            <a:extLst>
              <a:ext uri="{FF2B5EF4-FFF2-40B4-BE49-F238E27FC236}">
                <a16:creationId xmlns:a16="http://schemas.microsoft.com/office/drawing/2014/main" id="{2F7C8FA0-3582-C441-9A94-56ED9C02D55C}"/>
              </a:ext>
            </a:extLst>
          </p:cNvPr>
          <p:cNvPicPr>
            <a:picLocks noChangeAspect="1"/>
          </p:cNvPicPr>
          <p:nvPr/>
        </p:nvPicPr>
        <p:blipFill>
          <a:blip r:embed="rId3"/>
          <a:stretch>
            <a:fillRect/>
          </a:stretch>
        </p:blipFill>
        <p:spPr>
          <a:xfrm>
            <a:off x="731915" y="6002152"/>
            <a:ext cx="522124" cy="681958"/>
          </a:xfrm>
          <a:prstGeom prst="rect">
            <a:avLst/>
          </a:prstGeom>
        </p:spPr>
      </p:pic>
      <p:pic>
        <p:nvPicPr>
          <p:cNvPr id="6" name="Imagen 5">
            <a:extLst>
              <a:ext uri="{FF2B5EF4-FFF2-40B4-BE49-F238E27FC236}">
                <a16:creationId xmlns:a16="http://schemas.microsoft.com/office/drawing/2014/main" id="{EB044DEA-6E39-D54D-86B5-26AEF9AC5795}"/>
              </a:ext>
            </a:extLst>
          </p:cNvPr>
          <p:cNvPicPr>
            <a:picLocks noChangeAspect="1"/>
          </p:cNvPicPr>
          <p:nvPr/>
        </p:nvPicPr>
        <p:blipFill>
          <a:blip r:embed="rId4"/>
          <a:stretch>
            <a:fillRect/>
          </a:stretch>
        </p:blipFill>
        <p:spPr>
          <a:xfrm>
            <a:off x="2692401" y="2476128"/>
            <a:ext cx="685800" cy="685800"/>
          </a:xfrm>
          <a:prstGeom prst="rect">
            <a:avLst/>
          </a:prstGeom>
        </p:spPr>
      </p:pic>
    </p:spTree>
    <p:extLst>
      <p:ext uri="{BB962C8B-B14F-4D97-AF65-F5344CB8AC3E}">
        <p14:creationId xmlns:p14="http://schemas.microsoft.com/office/powerpoint/2010/main" val="157217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324991" y="577286"/>
            <a:ext cx="2342308" cy="707886"/>
          </a:xfrm>
          <a:prstGeom prst="rect">
            <a:avLst/>
          </a:prstGeom>
        </p:spPr>
        <p:txBody>
          <a:bodyPr vert="horz" lIns="91440" tIns="45720" rIns="91440" bIns="45720" rtlCol="0" anchor="t">
            <a:normAutofit/>
          </a:bodyPr>
          <a:lstStyle>
            <a:defPPr>
              <a:defRPr lang="en-US"/>
            </a:defPPr>
            <a:lvl1pPr>
              <a:spcBef>
                <a:spcPct val="0"/>
              </a:spcBef>
              <a:buNone/>
              <a:defRPr sz="2800">
                <a:solidFill>
                  <a:schemeClr val="accent1"/>
                </a:solidFill>
                <a:effectLst>
                  <a:outerShdw blurRad="50800" dist="38100" dir="2700000" algn="tl" rotWithShape="0">
                    <a:prstClr val="black">
                      <a:alpha val="40000"/>
                    </a:prstClr>
                  </a:outerShdw>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dirty="0"/>
              <a:t>Resumen</a:t>
            </a:r>
          </a:p>
        </p:txBody>
      </p:sp>
      <p:sp>
        <p:nvSpPr>
          <p:cNvPr id="9" name="CuadroTexto 8"/>
          <p:cNvSpPr txBox="1"/>
          <p:nvPr/>
        </p:nvSpPr>
        <p:spPr>
          <a:xfrm>
            <a:off x="1324990" y="1611461"/>
            <a:ext cx="8085709" cy="584775"/>
          </a:xfrm>
          <a:prstGeom prst="rect">
            <a:avLst/>
          </a:prstGeom>
          <a:noFill/>
        </p:spPr>
        <p:txBody>
          <a:bodyPr wrap="square" rtlCol="0">
            <a:spAutoFit/>
          </a:bodyPr>
          <a:lstStyle/>
          <a:p>
            <a:r>
              <a:rPr lang="es-CL" sz="2800" dirty="0"/>
              <a:t>Para ser una API </a:t>
            </a:r>
            <a:r>
              <a:rPr lang="es-CL" sz="3200" b="1" dirty="0">
                <a:solidFill>
                  <a:srgbClr val="C00000"/>
                </a:solidFill>
              </a:rPr>
              <a:t>REST</a:t>
            </a:r>
            <a:r>
              <a:rPr lang="es-CL" sz="2800" dirty="0"/>
              <a:t> mínimo debe contar con:</a:t>
            </a:r>
          </a:p>
        </p:txBody>
      </p:sp>
      <p:sp>
        <p:nvSpPr>
          <p:cNvPr id="3" name="Rectángulo 2"/>
          <p:cNvSpPr/>
          <p:nvPr/>
        </p:nvSpPr>
        <p:spPr>
          <a:xfrm>
            <a:off x="2578100" y="2828188"/>
            <a:ext cx="7213600" cy="1015663"/>
          </a:xfrm>
          <a:prstGeom prst="rect">
            <a:avLst/>
          </a:prstGeom>
        </p:spPr>
        <p:txBody>
          <a:bodyPr wrap="square">
            <a:spAutoFit/>
          </a:bodyPr>
          <a:lstStyle/>
          <a:p>
            <a:r>
              <a:rPr lang="es-CL" sz="2000" b="1" dirty="0">
                <a:solidFill>
                  <a:srgbClr val="C00000"/>
                </a:solidFill>
                <a:latin typeface="Metrostyle"/>
              </a:rPr>
              <a:t>1. </a:t>
            </a:r>
            <a:r>
              <a:rPr lang="es-CL" sz="2000" dirty="0">
                <a:latin typeface="Metrostyle"/>
              </a:rPr>
              <a:t>Usar arquitectura cliente – servidor sin estados (Stateless) sobre el protocolo HTTP, y utilizar correctamente sus métodos (verbos) y códigos de error.</a:t>
            </a:r>
            <a:endParaRPr lang="es-CL" sz="2000" i="0" dirty="0">
              <a:effectLst/>
              <a:latin typeface="Metrostyle"/>
            </a:endParaRPr>
          </a:p>
        </p:txBody>
      </p:sp>
      <p:sp>
        <p:nvSpPr>
          <p:cNvPr id="4" name="Rectángulo 3"/>
          <p:cNvSpPr/>
          <p:nvPr/>
        </p:nvSpPr>
        <p:spPr>
          <a:xfrm>
            <a:off x="2751366" y="4658671"/>
            <a:ext cx="6989534" cy="707886"/>
          </a:xfrm>
          <a:prstGeom prst="rect">
            <a:avLst/>
          </a:prstGeom>
        </p:spPr>
        <p:txBody>
          <a:bodyPr wrap="square">
            <a:spAutoFit/>
          </a:bodyPr>
          <a:lstStyle/>
          <a:p>
            <a:r>
              <a:rPr lang="es-CL" sz="2000" b="1" dirty="0">
                <a:solidFill>
                  <a:srgbClr val="C00000"/>
                </a:solidFill>
                <a:latin typeface="Metrostyle"/>
              </a:rPr>
              <a:t>2. </a:t>
            </a:r>
            <a:r>
              <a:rPr lang="es-CL" sz="2000" dirty="0">
                <a:latin typeface="Metrostyle"/>
              </a:rPr>
              <a:t>Identificar de manera única cada recurso, mediante una URI independiente del formato de la respuesta</a:t>
            </a:r>
            <a:endParaRPr lang="es-CL" sz="2000" b="0" i="0" dirty="0">
              <a:effectLst/>
              <a:latin typeface="Metrostyle"/>
            </a:endParaRPr>
          </a:p>
        </p:txBody>
      </p:sp>
      <p:pic>
        <p:nvPicPr>
          <p:cNvPr id="2" name="Imagen 1">
            <a:extLst>
              <a:ext uri="{FF2B5EF4-FFF2-40B4-BE49-F238E27FC236}">
                <a16:creationId xmlns:a16="http://schemas.microsoft.com/office/drawing/2014/main" id="{B9CDB914-1F25-FE44-A95E-3AC7BEA2376A}"/>
              </a:ext>
            </a:extLst>
          </p:cNvPr>
          <p:cNvPicPr>
            <a:picLocks noChangeAspect="1"/>
          </p:cNvPicPr>
          <p:nvPr/>
        </p:nvPicPr>
        <p:blipFill>
          <a:blip r:embed="rId2"/>
          <a:stretch>
            <a:fillRect/>
          </a:stretch>
        </p:blipFill>
        <p:spPr>
          <a:xfrm>
            <a:off x="321128" y="1466671"/>
            <a:ext cx="787400" cy="812800"/>
          </a:xfrm>
          <a:prstGeom prst="rect">
            <a:avLst/>
          </a:prstGeom>
        </p:spPr>
      </p:pic>
      <p:pic>
        <p:nvPicPr>
          <p:cNvPr id="13" name="Imagen 12">
            <a:extLst>
              <a:ext uri="{FF2B5EF4-FFF2-40B4-BE49-F238E27FC236}">
                <a16:creationId xmlns:a16="http://schemas.microsoft.com/office/drawing/2014/main" id="{DF951928-6C69-0448-9987-398256D3E371}"/>
              </a:ext>
            </a:extLst>
          </p:cNvPr>
          <p:cNvPicPr>
            <a:picLocks noChangeAspect="1"/>
          </p:cNvPicPr>
          <p:nvPr/>
        </p:nvPicPr>
        <p:blipFill>
          <a:blip r:embed="rId3"/>
          <a:stretch>
            <a:fillRect/>
          </a:stretch>
        </p:blipFill>
        <p:spPr>
          <a:xfrm>
            <a:off x="1582966" y="2929619"/>
            <a:ext cx="812800" cy="812800"/>
          </a:xfrm>
          <a:prstGeom prst="rect">
            <a:avLst/>
          </a:prstGeom>
        </p:spPr>
      </p:pic>
      <p:pic>
        <p:nvPicPr>
          <p:cNvPr id="14" name="Imagen 13">
            <a:extLst>
              <a:ext uri="{FF2B5EF4-FFF2-40B4-BE49-F238E27FC236}">
                <a16:creationId xmlns:a16="http://schemas.microsoft.com/office/drawing/2014/main" id="{117216CF-9AE2-3449-B1E3-9145A9503046}"/>
              </a:ext>
            </a:extLst>
          </p:cNvPr>
          <p:cNvPicPr>
            <a:picLocks noChangeAspect="1"/>
          </p:cNvPicPr>
          <p:nvPr/>
        </p:nvPicPr>
        <p:blipFill>
          <a:blip r:embed="rId4"/>
          <a:stretch>
            <a:fillRect/>
          </a:stretch>
        </p:blipFill>
        <p:spPr>
          <a:xfrm>
            <a:off x="1582966" y="4606214"/>
            <a:ext cx="812800" cy="812800"/>
          </a:xfrm>
          <a:prstGeom prst="rect">
            <a:avLst/>
          </a:prstGeom>
        </p:spPr>
      </p:pic>
    </p:spTree>
    <p:extLst>
      <p:ext uri="{BB962C8B-B14F-4D97-AF65-F5344CB8AC3E}">
        <p14:creationId xmlns:p14="http://schemas.microsoft.com/office/powerpoint/2010/main" val="1239171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90334" y="1593850"/>
            <a:ext cx="5894916" cy="2139950"/>
          </a:xfrm>
        </p:spPr>
        <p:txBody>
          <a:bodyPr>
            <a:noAutofit/>
          </a:bodyPr>
          <a:lstStyle/>
          <a:p>
            <a:r>
              <a:rPr lang="es-CL" sz="14900" b="1" dirty="0"/>
              <a:t>Fin</a:t>
            </a:r>
          </a:p>
        </p:txBody>
      </p:sp>
      <p:sp>
        <p:nvSpPr>
          <p:cNvPr id="4" name="CuadroTexto 3"/>
          <p:cNvSpPr txBox="1"/>
          <p:nvPr/>
        </p:nvSpPr>
        <p:spPr>
          <a:xfrm>
            <a:off x="326570" y="4549952"/>
            <a:ext cx="7645042" cy="1831271"/>
          </a:xfrm>
          <a:prstGeom prst="rect">
            <a:avLst/>
          </a:prstGeom>
          <a:noFill/>
        </p:spPr>
        <p:txBody>
          <a:bodyPr wrap="none" rtlCol="0">
            <a:spAutoFit/>
          </a:bodyPr>
          <a:lstStyle/>
          <a:p>
            <a:r>
              <a:rPr lang="es-CL" dirty="0"/>
              <a:t>Fuentes: </a:t>
            </a:r>
            <a:endParaRPr lang="es-CL" sz="1100" dirty="0"/>
          </a:p>
          <a:p>
            <a:r>
              <a:rPr lang="es-CL" sz="1100" dirty="0">
                <a:hlinkClick r:id="rId2"/>
              </a:rPr>
              <a:t>http://www.ics.uci.edu/~fielding/pubs/dissertation/rest_arch_style.htm#sec_5_2</a:t>
            </a:r>
            <a:endParaRPr lang="es-CL" sz="1100" dirty="0"/>
          </a:p>
          <a:p>
            <a:r>
              <a:rPr lang="es-CL" sz="1100" dirty="0">
                <a:hlinkClick r:id="rId3"/>
              </a:rPr>
              <a:t>http://www.restapitutorial.com/</a:t>
            </a:r>
            <a:endParaRPr lang="es-CL" sz="1100" dirty="0"/>
          </a:p>
          <a:p>
            <a:r>
              <a:rPr lang="es-CL" sz="1100" dirty="0">
                <a:hlinkClick r:id="rId4"/>
              </a:rPr>
              <a:t>http://www.i2factory.com/es/integracion/qu%C3%A9-es-un-servicio-restful</a:t>
            </a:r>
            <a:endParaRPr lang="es-CL" sz="1100" dirty="0"/>
          </a:p>
          <a:p>
            <a:r>
              <a:rPr lang="es-CL" sz="1100" dirty="0">
                <a:hlinkClick r:id="rId5"/>
              </a:rPr>
              <a:t>http://www.adwe.es/general/colaboraciones/servicios-web-restful-con-http-parte-i-introduccion-y-bases-teoricas</a:t>
            </a:r>
            <a:endParaRPr lang="es-CL" sz="1100" dirty="0"/>
          </a:p>
          <a:p>
            <a:r>
              <a:rPr lang="es-CL" sz="1100" dirty="0">
                <a:hlinkClick r:id="rId6"/>
              </a:rPr>
              <a:t>https://es.wikipedia.org/wiki/Representational_State_Transfer</a:t>
            </a:r>
            <a:endParaRPr lang="es-CL" sz="1100" dirty="0"/>
          </a:p>
          <a:p>
            <a:endParaRPr lang="es-CL" sz="1100" dirty="0"/>
          </a:p>
          <a:p>
            <a:endParaRPr lang="es-CL" sz="1100" dirty="0"/>
          </a:p>
          <a:p>
            <a:endParaRPr lang="es-CL" dirty="0"/>
          </a:p>
        </p:txBody>
      </p:sp>
    </p:spTree>
    <p:extLst>
      <p:ext uri="{BB962C8B-B14F-4D97-AF65-F5344CB8AC3E}">
        <p14:creationId xmlns:p14="http://schemas.microsoft.com/office/powerpoint/2010/main" val="369068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98848" y="619975"/>
            <a:ext cx="3640740" cy="707886"/>
          </a:xfrm>
          <a:prstGeom prst="rect">
            <a:avLst/>
          </a:prstGeom>
        </p:spPr>
        <p:txBody>
          <a:bodyPr vert="horz" lIns="91440" tIns="45720" rIns="91440" bIns="45720" rtlCol="0" anchor="t">
            <a:normAutofit/>
          </a:bodyPr>
          <a:lstStyle>
            <a:lvl1pPr>
              <a:spcBef>
                <a:spcPct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dirty="0"/>
              <a:t>¿Qué es REST?</a:t>
            </a:r>
          </a:p>
        </p:txBody>
      </p:sp>
      <p:sp>
        <p:nvSpPr>
          <p:cNvPr id="6" name="Rectángulo 5"/>
          <p:cNvSpPr/>
          <p:nvPr/>
        </p:nvSpPr>
        <p:spPr>
          <a:xfrm>
            <a:off x="2495550" y="2224454"/>
            <a:ext cx="7086600" cy="646331"/>
          </a:xfrm>
          <a:prstGeom prst="rect">
            <a:avLst/>
          </a:prstGeom>
        </p:spPr>
        <p:txBody>
          <a:bodyPr wrap="square">
            <a:spAutoFit/>
          </a:bodyPr>
          <a:lstStyle/>
          <a:p>
            <a:pPr marL="285750" indent="-285750">
              <a:buFont typeface="Wingdings" panose="05000000000000000000" pitchFamily="2" charset="2"/>
              <a:buChar char="q"/>
            </a:pPr>
            <a:r>
              <a:rPr lang="es-CL" b="1" dirty="0">
                <a:solidFill>
                  <a:srgbClr val="000000"/>
                </a:solidFill>
                <a:latin typeface="Times New Roman" panose="02020603050405020304" pitchFamily="18" charset="0"/>
              </a:rPr>
              <a:t>REST</a:t>
            </a:r>
            <a:r>
              <a:rPr lang="es-CL" dirty="0">
                <a:solidFill>
                  <a:srgbClr val="000000"/>
                </a:solidFill>
                <a:latin typeface="Times New Roman" panose="02020603050405020304" pitchFamily="18" charset="0"/>
              </a:rPr>
              <a:t> (Representational State Transfer) – Transferencia de estado representacional</a:t>
            </a:r>
            <a:endParaRPr lang="es-CL" dirty="0"/>
          </a:p>
        </p:txBody>
      </p:sp>
      <p:sp>
        <p:nvSpPr>
          <p:cNvPr id="7" name="Rectángulo 6"/>
          <p:cNvSpPr/>
          <p:nvPr/>
        </p:nvSpPr>
        <p:spPr>
          <a:xfrm>
            <a:off x="726406" y="3879141"/>
            <a:ext cx="8690634" cy="1569660"/>
          </a:xfrm>
          <a:prstGeom prst="rect">
            <a:avLst/>
          </a:prstGeom>
        </p:spPr>
        <p:txBody>
          <a:bodyPr wrap="square">
            <a:spAutoFit/>
          </a:bodyPr>
          <a:lstStyle/>
          <a:p>
            <a:pPr algn="just"/>
            <a:r>
              <a:rPr lang="es-CL" sz="2400" dirty="0">
                <a:latin typeface="Metrostyle"/>
              </a:rPr>
              <a:t> REST es un estilo hibrido de arquitectura que define:</a:t>
            </a:r>
          </a:p>
          <a:p>
            <a:pPr marL="342900" indent="-342900" algn="just">
              <a:buFont typeface="Arial" panose="020B0604020202020204" pitchFamily="34" charset="0"/>
              <a:buChar char="•"/>
            </a:pPr>
            <a:r>
              <a:rPr lang="es-CL" sz="2400" dirty="0">
                <a:latin typeface="Metrostyle"/>
              </a:rPr>
              <a:t> Interfaces de comunicación cliente/servidor sin estado. </a:t>
            </a:r>
          </a:p>
          <a:p>
            <a:pPr marL="342900" indent="-342900" algn="just">
              <a:buFont typeface="Arial" panose="020B0604020202020204" pitchFamily="34" charset="0"/>
              <a:buChar char="•"/>
            </a:pPr>
            <a:r>
              <a:rPr lang="es-CL" sz="2400" dirty="0">
                <a:latin typeface="Metrostyle"/>
              </a:rPr>
              <a:t>Sobre la base del protocolo http, cacheable, con operaciones bien definidas y con recursos identificados de forma única por URIs. </a:t>
            </a:r>
            <a:endParaRPr lang="es-CL" sz="2400" dirty="0"/>
          </a:p>
        </p:txBody>
      </p:sp>
      <p:pic>
        <p:nvPicPr>
          <p:cNvPr id="2" name="Imagen 1">
            <a:extLst>
              <a:ext uri="{FF2B5EF4-FFF2-40B4-BE49-F238E27FC236}">
                <a16:creationId xmlns:a16="http://schemas.microsoft.com/office/drawing/2014/main" id="{721358A0-6592-3943-AE94-7C06078445DF}"/>
              </a:ext>
            </a:extLst>
          </p:cNvPr>
          <p:cNvPicPr>
            <a:picLocks noChangeAspect="1"/>
          </p:cNvPicPr>
          <p:nvPr/>
        </p:nvPicPr>
        <p:blipFill>
          <a:blip r:embed="rId2"/>
          <a:stretch>
            <a:fillRect/>
          </a:stretch>
        </p:blipFill>
        <p:spPr>
          <a:xfrm>
            <a:off x="1326888" y="2075515"/>
            <a:ext cx="944208" cy="944208"/>
          </a:xfrm>
          <a:prstGeom prst="rect">
            <a:avLst/>
          </a:prstGeom>
        </p:spPr>
      </p:pic>
      <p:pic>
        <p:nvPicPr>
          <p:cNvPr id="3" name="Imagen 2">
            <a:extLst>
              <a:ext uri="{FF2B5EF4-FFF2-40B4-BE49-F238E27FC236}">
                <a16:creationId xmlns:a16="http://schemas.microsoft.com/office/drawing/2014/main" id="{6BBC04FC-49D2-D244-8822-FC595DF2A5DD}"/>
              </a:ext>
            </a:extLst>
          </p:cNvPr>
          <p:cNvPicPr>
            <a:picLocks noChangeAspect="1"/>
          </p:cNvPicPr>
          <p:nvPr/>
        </p:nvPicPr>
        <p:blipFill>
          <a:blip r:embed="rId3"/>
          <a:stretch>
            <a:fillRect/>
          </a:stretch>
        </p:blipFill>
        <p:spPr>
          <a:xfrm>
            <a:off x="8530566" y="3763430"/>
            <a:ext cx="676934" cy="676934"/>
          </a:xfrm>
          <a:prstGeom prst="rect">
            <a:avLst/>
          </a:prstGeom>
        </p:spPr>
      </p:pic>
      <p:pic>
        <p:nvPicPr>
          <p:cNvPr id="8" name="Imagen 7">
            <a:extLst>
              <a:ext uri="{FF2B5EF4-FFF2-40B4-BE49-F238E27FC236}">
                <a16:creationId xmlns:a16="http://schemas.microsoft.com/office/drawing/2014/main" id="{AB0EFB6C-02DF-2142-83BD-182FE9E87E3F}"/>
              </a:ext>
            </a:extLst>
          </p:cNvPr>
          <p:cNvPicPr>
            <a:picLocks noChangeAspect="1"/>
          </p:cNvPicPr>
          <p:nvPr/>
        </p:nvPicPr>
        <p:blipFill>
          <a:blip r:embed="rId4"/>
          <a:stretch>
            <a:fillRect/>
          </a:stretch>
        </p:blipFill>
        <p:spPr>
          <a:xfrm>
            <a:off x="2684133" y="6141873"/>
            <a:ext cx="630567" cy="630567"/>
          </a:xfrm>
          <a:prstGeom prst="rect">
            <a:avLst/>
          </a:prstGeom>
        </p:spPr>
      </p:pic>
      <p:sp>
        <p:nvSpPr>
          <p:cNvPr id="9" name="Rectángulo 8">
            <a:extLst>
              <a:ext uri="{FF2B5EF4-FFF2-40B4-BE49-F238E27FC236}">
                <a16:creationId xmlns:a16="http://schemas.microsoft.com/office/drawing/2014/main" id="{E1546781-B6A4-774D-83F5-A642C0A8573D}"/>
              </a:ext>
            </a:extLst>
          </p:cNvPr>
          <p:cNvSpPr/>
          <p:nvPr/>
        </p:nvSpPr>
        <p:spPr>
          <a:xfrm>
            <a:off x="4286091" y="1520132"/>
            <a:ext cx="1901483" cy="523220"/>
          </a:xfrm>
          <a:prstGeom prst="rect">
            <a:avLst/>
          </a:prstGeom>
        </p:spPr>
        <p:txBody>
          <a:bodyPr wrap="none">
            <a:spAutoFit/>
          </a:bodyPr>
          <a:lstStyle/>
          <a:p>
            <a:r>
              <a:rPr lang="es-CL" sz="2800" b="1" dirty="0">
                <a:solidFill>
                  <a:srgbClr val="000000"/>
                </a:solidFill>
                <a:latin typeface="Times New Roman" panose="02020603050405020304" pitchFamily="18" charset="0"/>
              </a:rPr>
              <a:t>Significado</a:t>
            </a:r>
            <a:endParaRPr lang="es-CL" sz="2800" dirty="0"/>
          </a:p>
        </p:txBody>
      </p:sp>
      <p:sp>
        <p:nvSpPr>
          <p:cNvPr id="11" name="Rectángulo 10">
            <a:extLst>
              <a:ext uri="{FF2B5EF4-FFF2-40B4-BE49-F238E27FC236}">
                <a16:creationId xmlns:a16="http://schemas.microsoft.com/office/drawing/2014/main" id="{6ADD2AA8-6B8E-8644-8140-7627B3A356E9}"/>
              </a:ext>
            </a:extLst>
          </p:cNvPr>
          <p:cNvSpPr/>
          <p:nvPr/>
        </p:nvSpPr>
        <p:spPr>
          <a:xfrm>
            <a:off x="3955872" y="3301765"/>
            <a:ext cx="2231701" cy="461665"/>
          </a:xfrm>
          <a:prstGeom prst="rect">
            <a:avLst/>
          </a:prstGeom>
        </p:spPr>
        <p:txBody>
          <a:bodyPr wrap="none">
            <a:spAutoFit/>
          </a:bodyPr>
          <a:lstStyle/>
          <a:p>
            <a:r>
              <a:rPr lang="es-CL" sz="2400" b="1" dirty="0"/>
              <a:t>¿Qué es REST?</a:t>
            </a:r>
          </a:p>
        </p:txBody>
      </p:sp>
      <p:pic>
        <p:nvPicPr>
          <p:cNvPr id="12" name="Imagen 11">
            <a:extLst>
              <a:ext uri="{FF2B5EF4-FFF2-40B4-BE49-F238E27FC236}">
                <a16:creationId xmlns:a16="http://schemas.microsoft.com/office/drawing/2014/main" id="{94919AE9-F692-E947-BFEE-B4978B54DF6D}"/>
              </a:ext>
            </a:extLst>
          </p:cNvPr>
          <p:cNvPicPr>
            <a:picLocks noChangeAspect="1"/>
          </p:cNvPicPr>
          <p:nvPr/>
        </p:nvPicPr>
        <p:blipFill>
          <a:blip r:embed="rId5"/>
          <a:stretch>
            <a:fillRect/>
          </a:stretch>
        </p:blipFill>
        <p:spPr>
          <a:xfrm>
            <a:off x="6363638" y="6141873"/>
            <a:ext cx="630568" cy="630568"/>
          </a:xfrm>
          <a:prstGeom prst="rect">
            <a:avLst/>
          </a:prstGeom>
        </p:spPr>
      </p:pic>
    </p:spTree>
    <p:extLst>
      <p:ext uri="{BB962C8B-B14F-4D97-AF65-F5344CB8AC3E}">
        <p14:creationId xmlns:p14="http://schemas.microsoft.com/office/powerpoint/2010/main" val="425643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2ADC21-6F10-CC4C-96BD-6A37E9B7BAB4}"/>
              </a:ext>
            </a:extLst>
          </p:cNvPr>
          <p:cNvSpPr>
            <a:spLocks noGrp="1"/>
          </p:cNvSpPr>
          <p:nvPr>
            <p:ph type="title"/>
          </p:nvPr>
        </p:nvSpPr>
        <p:spPr>
          <a:xfrm>
            <a:off x="677334" y="609600"/>
            <a:ext cx="8596668" cy="800100"/>
          </a:xfrm>
        </p:spPr>
        <p:txBody>
          <a:bodyPr/>
          <a:lstStyle/>
          <a:p>
            <a:r>
              <a:rPr lang="es-CL" dirty="0"/>
              <a:t>URI y URL</a:t>
            </a:r>
          </a:p>
        </p:txBody>
      </p:sp>
      <p:sp>
        <p:nvSpPr>
          <p:cNvPr id="3" name="Marcador de contenido 2">
            <a:extLst>
              <a:ext uri="{FF2B5EF4-FFF2-40B4-BE49-F238E27FC236}">
                <a16:creationId xmlns:a16="http://schemas.microsoft.com/office/drawing/2014/main" id="{BCDD12EA-A5B2-5444-8B49-CBF8DF4E3AC5}"/>
              </a:ext>
            </a:extLst>
          </p:cNvPr>
          <p:cNvSpPr>
            <a:spLocks noGrp="1"/>
          </p:cNvSpPr>
          <p:nvPr>
            <p:ph idx="1"/>
          </p:nvPr>
        </p:nvSpPr>
        <p:spPr>
          <a:xfrm>
            <a:off x="1695979" y="1719177"/>
            <a:ext cx="8389323" cy="1465304"/>
          </a:xfrm>
        </p:spPr>
        <p:txBody>
          <a:bodyPr>
            <a:normAutofit lnSpcReduction="10000"/>
          </a:bodyPr>
          <a:lstStyle/>
          <a:p>
            <a:r>
              <a:rPr lang="es-CL" dirty="0"/>
              <a:t>Es una abreviatura que significa </a:t>
            </a:r>
            <a:r>
              <a:rPr lang="es-CL" b="1" dirty="0"/>
              <a:t>Uniform Resource Identifier (</a:t>
            </a:r>
            <a:r>
              <a:rPr lang="es-CL" dirty="0"/>
              <a:t>Identificador uniforme de recursos), es el término genérico para todos los tipos de nombres y direcciones que se refieren a objetos en la </a:t>
            </a:r>
            <a:r>
              <a:rPr lang="es-CL" b="1" dirty="0"/>
              <a:t>World Wide Web (WWW).</a:t>
            </a:r>
          </a:p>
          <a:p>
            <a:r>
              <a:rPr lang="es-CL" dirty="0"/>
              <a:t>Una URL es un tipo de URI.</a:t>
            </a:r>
            <a:endParaRPr lang="es-CL" b="1" dirty="0"/>
          </a:p>
          <a:p>
            <a:endParaRPr lang="es-CL" b="1" dirty="0"/>
          </a:p>
        </p:txBody>
      </p:sp>
      <p:sp>
        <p:nvSpPr>
          <p:cNvPr id="4" name="Rectángulo 3">
            <a:extLst>
              <a:ext uri="{FF2B5EF4-FFF2-40B4-BE49-F238E27FC236}">
                <a16:creationId xmlns:a16="http://schemas.microsoft.com/office/drawing/2014/main" id="{5BF9D0F9-5F82-234A-A628-55D1471E1871}"/>
              </a:ext>
            </a:extLst>
          </p:cNvPr>
          <p:cNvSpPr/>
          <p:nvPr/>
        </p:nvSpPr>
        <p:spPr>
          <a:xfrm>
            <a:off x="1624924" y="3803434"/>
            <a:ext cx="8972021" cy="1754326"/>
          </a:xfrm>
          <a:prstGeom prst="rect">
            <a:avLst/>
          </a:prstGeom>
        </p:spPr>
        <p:txBody>
          <a:bodyPr wrap="square">
            <a:spAutoFit/>
          </a:bodyPr>
          <a:lstStyle/>
          <a:p>
            <a:pPr marL="285750" indent="-285750">
              <a:buFont typeface="Arial" panose="020B0604020202020204" pitchFamily="34" charset="0"/>
              <a:buChar char="•"/>
            </a:pPr>
            <a:r>
              <a:rPr lang="es-CL" dirty="0">
                <a:solidFill>
                  <a:srgbClr val="252525"/>
                </a:solidFill>
                <a:latin typeface="Roboto"/>
              </a:rPr>
              <a:t>URL es la abreviatura de </a:t>
            </a:r>
            <a:r>
              <a:rPr lang="es-CL" b="1" dirty="0">
                <a:solidFill>
                  <a:srgbClr val="252525"/>
                </a:solidFill>
                <a:latin typeface="Roboto"/>
              </a:rPr>
              <a:t>Uniform Resource Locator </a:t>
            </a:r>
            <a:r>
              <a:rPr lang="es-CL" dirty="0">
                <a:solidFill>
                  <a:srgbClr val="252525"/>
                </a:solidFill>
                <a:latin typeface="Roboto"/>
              </a:rPr>
              <a:t>y es definida como la dirección global de documentos y otros recursos en la </a:t>
            </a:r>
            <a:r>
              <a:rPr lang="es-CL" b="1" dirty="0">
                <a:solidFill>
                  <a:srgbClr val="252525"/>
                </a:solidFill>
                <a:latin typeface="Roboto"/>
              </a:rPr>
              <a:t>World Wide Web</a:t>
            </a:r>
            <a:r>
              <a:rPr lang="es-CL" dirty="0">
                <a:solidFill>
                  <a:srgbClr val="252525"/>
                </a:solidFill>
                <a:latin typeface="Roboto"/>
              </a:rPr>
              <a:t>.</a:t>
            </a:r>
          </a:p>
          <a:p>
            <a:endParaRPr lang="es-CL" dirty="0"/>
          </a:p>
          <a:p>
            <a:pPr marL="285750" indent="-285750">
              <a:buFont typeface="Arial" panose="020B0604020202020204" pitchFamily="34" charset="0"/>
              <a:buChar char="•"/>
            </a:pPr>
            <a:r>
              <a:rPr lang="es-CL" dirty="0"/>
              <a:t>La URL es una dirección que envía a los usuarios a un recurso específico en línea, como una página web, video u otro documento o recurso.</a:t>
            </a:r>
          </a:p>
          <a:p>
            <a:endParaRPr lang="es-CL" dirty="0"/>
          </a:p>
        </p:txBody>
      </p:sp>
      <p:sp>
        <p:nvSpPr>
          <p:cNvPr id="5" name="Rectángulo 4">
            <a:extLst>
              <a:ext uri="{FF2B5EF4-FFF2-40B4-BE49-F238E27FC236}">
                <a16:creationId xmlns:a16="http://schemas.microsoft.com/office/drawing/2014/main" id="{A1366C05-86EB-8A4F-B8E3-01E62A1C0EEA}"/>
              </a:ext>
            </a:extLst>
          </p:cNvPr>
          <p:cNvSpPr/>
          <p:nvPr/>
        </p:nvSpPr>
        <p:spPr>
          <a:xfrm>
            <a:off x="447060" y="5435780"/>
            <a:ext cx="9057216" cy="523220"/>
          </a:xfrm>
          <a:prstGeom prst="rect">
            <a:avLst/>
          </a:prstGeom>
        </p:spPr>
        <p:txBody>
          <a:bodyPr wrap="square">
            <a:spAutoFit/>
          </a:bodyPr>
          <a:lstStyle/>
          <a:p>
            <a:r>
              <a:rPr lang="es-CL" sz="1400" dirty="0">
                <a:solidFill>
                  <a:srgbClr val="252525"/>
                </a:solidFill>
                <a:latin typeface="Roboto"/>
              </a:rPr>
              <a:t>Una URL es un tipo de Identificador Uniforme de Recursos (URI); el término genérico para todos los tipos de nombres y direcciones que se refieren a objetos en la World Wide Web.</a:t>
            </a:r>
            <a:endParaRPr lang="es-CL" sz="1400" dirty="0"/>
          </a:p>
        </p:txBody>
      </p:sp>
      <p:sp>
        <p:nvSpPr>
          <p:cNvPr id="6" name="Rectángulo 5">
            <a:extLst>
              <a:ext uri="{FF2B5EF4-FFF2-40B4-BE49-F238E27FC236}">
                <a16:creationId xmlns:a16="http://schemas.microsoft.com/office/drawing/2014/main" id="{6F115FD2-3C62-B141-AA13-055565428AEC}"/>
              </a:ext>
            </a:extLst>
          </p:cNvPr>
          <p:cNvSpPr/>
          <p:nvPr/>
        </p:nvSpPr>
        <p:spPr>
          <a:xfrm>
            <a:off x="4258162" y="3201570"/>
            <a:ext cx="941283" cy="584775"/>
          </a:xfrm>
          <a:prstGeom prst="rect">
            <a:avLst/>
          </a:prstGeom>
        </p:spPr>
        <p:txBody>
          <a:bodyPr wrap="none">
            <a:spAutoFit/>
          </a:bodyPr>
          <a:lstStyle/>
          <a:p>
            <a:r>
              <a:rPr lang="es-CL" sz="3200" b="1" dirty="0"/>
              <a:t>URL</a:t>
            </a:r>
          </a:p>
        </p:txBody>
      </p:sp>
      <p:pic>
        <p:nvPicPr>
          <p:cNvPr id="7" name="Imagen 6">
            <a:extLst>
              <a:ext uri="{FF2B5EF4-FFF2-40B4-BE49-F238E27FC236}">
                <a16:creationId xmlns:a16="http://schemas.microsoft.com/office/drawing/2014/main" id="{4510A93A-699A-4D40-ADE5-C28CE21B793A}"/>
              </a:ext>
            </a:extLst>
          </p:cNvPr>
          <p:cNvPicPr>
            <a:picLocks noChangeAspect="1"/>
          </p:cNvPicPr>
          <p:nvPr/>
        </p:nvPicPr>
        <p:blipFill>
          <a:blip r:embed="rId2"/>
          <a:stretch>
            <a:fillRect/>
          </a:stretch>
        </p:blipFill>
        <p:spPr>
          <a:xfrm>
            <a:off x="222920" y="3786345"/>
            <a:ext cx="1396330" cy="1396330"/>
          </a:xfrm>
          <a:prstGeom prst="rect">
            <a:avLst/>
          </a:prstGeom>
        </p:spPr>
      </p:pic>
      <p:sp>
        <p:nvSpPr>
          <p:cNvPr id="8" name="Rectángulo 7">
            <a:extLst>
              <a:ext uri="{FF2B5EF4-FFF2-40B4-BE49-F238E27FC236}">
                <a16:creationId xmlns:a16="http://schemas.microsoft.com/office/drawing/2014/main" id="{E9E61058-236E-2C4A-A5D2-EDAC0E94D2CB}"/>
              </a:ext>
            </a:extLst>
          </p:cNvPr>
          <p:cNvSpPr/>
          <p:nvPr/>
        </p:nvSpPr>
        <p:spPr>
          <a:xfrm>
            <a:off x="4315069" y="1126647"/>
            <a:ext cx="827471" cy="584775"/>
          </a:xfrm>
          <a:prstGeom prst="rect">
            <a:avLst/>
          </a:prstGeom>
        </p:spPr>
        <p:txBody>
          <a:bodyPr wrap="none">
            <a:spAutoFit/>
          </a:bodyPr>
          <a:lstStyle/>
          <a:p>
            <a:r>
              <a:rPr lang="es-CL" sz="3200" b="1" dirty="0"/>
              <a:t>URI</a:t>
            </a:r>
          </a:p>
        </p:txBody>
      </p:sp>
      <p:pic>
        <p:nvPicPr>
          <p:cNvPr id="9" name="Imagen 8">
            <a:extLst>
              <a:ext uri="{FF2B5EF4-FFF2-40B4-BE49-F238E27FC236}">
                <a16:creationId xmlns:a16="http://schemas.microsoft.com/office/drawing/2014/main" id="{22C5E8CF-3DBE-F444-86C0-F73D396F08CB}"/>
              </a:ext>
            </a:extLst>
          </p:cNvPr>
          <p:cNvPicPr>
            <a:picLocks noChangeAspect="1"/>
          </p:cNvPicPr>
          <p:nvPr/>
        </p:nvPicPr>
        <p:blipFill>
          <a:blip r:embed="rId3"/>
          <a:stretch>
            <a:fillRect/>
          </a:stretch>
        </p:blipFill>
        <p:spPr>
          <a:xfrm>
            <a:off x="222920" y="1711422"/>
            <a:ext cx="1473059" cy="1473059"/>
          </a:xfrm>
          <a:prstGeom prst="rect">
            <a:avLst/>
          </a:prstGeom>
        </p:spPr>
      </p:pic>
      <p:pic>
        <p:nvPicPr>
          <p:cNvPr id="10" name="Imagen 9">
            <a:extLst>
              <a:ext uri="{FF2B5EF4-FFF2-40B4-BE49-F238E27FC236}">
                <a16:creationId xmlns:a16="http://schemas.microsoft.com/office/drawing/2014/main" id="{35C04BD4-6152-5E42-8ACF-FD179779B646}"/>
              </a:ext>
            </a:extLst>
          </p:cNvPr>
          <p:cNvPicPr>
            <a:picLocks noChangeAspect="1"/>
          </p:cNvPicPr>
          <p:nvPr/>
        </p:nvPicPr>
        <p:blipFill>
          <a:blip r:embed="rId4"/>
          <a:stretch>
            <a:fillRect/>
          </a:stretch>
        </p:blipFill>
        <p:spPr>
          <a:xfrm>
            <a:off x="689574" y="6396520"/>
            <a:ext cx="339126" cy="339126"/>
          </a:xfrm>
          <a:prstGeom prst="rect">
            <a:avLst/>
          </a:prstGeom>
        </p:spPr>
      </p:pic>
      <p:pic>
        <p:nvPicPr>
          <p:cNvPr id="11" name="Imagen 10">
            <a:extLst>
              <a:ext uri="{FF2B5EF4-FFF2-40B4-BE49-F238E27FC236}">
                <a16:creationId xmlns:a16="http://schemas.microsoft.com/office/drawing/2014/main" id="{09ED6166-D10F-2A44-9FDD-B319D3786F85}"/>
              </a:ext>
            </a:extLst>
          </p:cNvPr>
          <p:cNvPicPr>
            <a:picLocks noChangeAspect="1"/>
          </p:cNvPicPr>
          <p:nvPr/>
        </p:nvPicPr>
        <p:blipFill>
          <a:blip r:embed="rId5"/>
          <a:stretch>
            <a:fillRect/>
          </a:stretch>
        </p:blipFill>
        <p:spPr>
          <a:xfrm>
            <a:off x="4315069" y="6396520"/>
            <a:ext cx="392671" cy="392671"/>
          </a:xfrm>
          <a:prstGeom prst="rect">
            <a:avLst/>
          </a:prstGeom>
        </p:spPr>
      </p:pic>
      <p:pic>
        <p:nvPicPr>
          <p:cNvPr id="12" name="Imagen 11">
            <a:extLst>
              <a:ext uri="{FF2B5EF4-FFF2-40B4-BE49-F238E27FC236}">
                <a16:creationId xmlns:a16="http://schemas.microsoft.com/office/drawing/2014/main" id="{1838AD38-2904-304D-B944-D52393397E96}"/>
              </a:ext>
            </a:extLst>
          </p:cNvPr>
          <p:cNvPicPr>
            <a:picLocks noChangeAspect="1"/>
          </p:cNvPicPr>
          <p:nvPr/>
        </p:nvPicPr>
        <p:blipFill>
          <a:blip r:embed="rId6"/>
          <a:stretch>
            <a:fillRect/>
          </a:stretch>
        </p:blipFill>
        <p:spPr>
          <a:xfrm>
            <a:off x="7804725" y="6356879"/>
            <a:ext cx="378767" cy="378767"/>
          </a:xfrm>
          <a:prstGeom prst="rect">
            <a:avLst/>
          </a:prstGeom>
        </p:spPr>
      </p:pic>
    </p:spTree>
    <p:extLst>
      <p:ext uri="{BB962C8B-B14F-4D97-AF65-F5344CB8AC3E}">
        <p14:creationId xmlns:p14="http://schemas.microsoft.com/office/powerpoint/2010/main" val="226839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F9BA9-56A8-9F45-B111-CDB996B58BCB}"/>
              </a:ext>
            </a:extLst>
          </p:cNvPr>
          <p:cNvSpPr>
            <a:spLocks noGrp="1"/>
          </p:cNvSpPr>
          <p:nvPr>
            <p:ph type="title"/>
          </p:nvPr>
        </p:nvSpPr>
        <p:spPr/>
        <p:txBody>
          <a:bodyPr/>
          <a:lstStyle/>
          <a:p>
            <a:r>
              <a:rPr lang="es-CL" dirty="0"/>
              <a:t>Servidor</a:t>
            </a:r>
          </a:p>
        </p:txBody>
      </p:sp>
      <p:sp>
        <p:nvSpPr>
          <p:cNvPr id="3" name="Marcador de contenido 2">
            <a:extLst>
              <a:ext uri="{FF2B5EF4-FFF2-40B4-BE49-F238E27FC236}">
                <a16:creationId xmlns:a16="http://schemas.microsoft.com/office/drawing/2014/main" id="{1BB98000-5401-3645-9E94-7D57B429E452}"/>
              </a:ext>
            </a:extLst>
          </p:cNvPr>
          <p:cNvSpPr>
            <a:spLocks noGrp="1"/>
          </p:cNvSpPr>
          <p:nvPr>
            <p:ph idx="1"/>
          </p:nvPr>
        </p:nvSpPr>
        <p:spPr>
          <a:xfrm>
            <a:off x="1534584" y="2160589"/>
            <a:ext cx="8596668" cy="3880773"/>
          </a:xfrm>
        </p:spPr>
        <p:txBody>
          <a:bodyPr>
            <a:normAutofit lnSpcReduction="10000"/>
          </a:bodyPr>
          <a:lstStyle/>
          <a:p>
            <a:r>
              <a:rPr lang="es-CL" sz="2400" dirty="0"/>
              <a:t>Un servidor es un tipo de computadora o dispositivo en una red que administra recursos de red.</a:t>
            </a:r>
          </a:p>
          <a:p>
            <a:endParaRPr lang="es-CL" sz="2400" dirty="0"/>
          </a:p>
          <a:p>
            <a:r>
              <a:rPr lang="es-CL" sz="2400" dirty="0"/>
              <a:t>Los servidores suelen ser dedicados, lo que significa que no realizan otras tareas además de sus tareas de servidor.</a:t>
            </a:r>
          </a:p>
          <a:p>
            <a:endParaRPr lang="es-CL" sz="2400" dirty="0"/>
          </a:p>
          <a:p>
            <a:r>
              <a:rPr lang="es-CL" sz="2400" dirty="0"/>
              <a:t>Existen varios tipos de servidores, algúnos de ellos son:</a:t>
            </a:r>
          </a:p>
          <a:p>
            <a:pPr lvl="1">
              <a:buFont typeface="Arial" panose="020B0604020202020204" pitchFamily="34" charset="0"/>
              <a:buChar char="•"/>
            </a:pPr>
            <a:r>
              <a:rPr lang="es-CL" sz="2000" dirty="0"/>
              <a:t>Servidor Web.</a:t>
            </a:r>
          </a:p>
          <a:p>
            <a:pPr lvl="1">
              <a:buFont typeface="Arial" panose="020B0604020202020204" pitchFamily="34" charset="0"/>
              <a:buChar char="•"/>
            </a:pPr>
            <a:r>
              <a:rPr lang="es-CL" sz="2000" dirty="0"/>
              <a:t>Servidor de aplicaciones.</a:t>
            </a:r>
          </a:p>
          <a:p>
            <a:pPr marL="0" indent="0">
              <a:buNone/>
            </a:pPr>
            <a:endParaRPr lang="es-CL" sz="2400" dirty="0"/>
          </a:p>
        </p:txBody>
      </p:sp>
      <p:sp>
        <p:nvSpPr>
          <p:cNvPr id="4" name="Rectángulo 3">
            <a:extLst>
              <a:ext uri="{FF2B5EF4-FFF2-40B4-BE49-F238E27FC236}">
                <a16:creationId xmlns:a16="http://schemas.microsoft.com/office/drawing/2014/main" id="{2538A705-6639-C24D-86CF-90EF57820752}"/>
              </a:ext>
            </a:extLst>
          </p:cNvPr>
          <p:cNvSpPr/>
          <p:nvPr/>
        </p:nvSpPr>
        <p:spPr>
          <a:xfrm>
            <a:off x="677334" y="6611779"/>
            <a:ext cx="3634328" cy="246221"/>
          </a:xfrm>
          <a:prstGeom prst="rect">
            <a:avLst/>
          </a:prstGeom>
        </p:spPr>
        <p:txBody>
          <a:bodyPr wrap="none">
            <a:spAutoFit/>
          </a:bodyPr>
          <a:lstStyle/>
          <a:p>
            <a:r>
              <a:rPr lang="es-CL" sz="1000" dirty="0"/>
              <a:t>Fuente: https://www.webopedia.com/TERM/S/server.html</a:t>
            </a:r>
          </a:p>
        </p:txBody>
      </p:sp>
      <p:pic>
        <p:nvPicPr>
          <p:cNvPr id="5" name="Imagen 4">
            <a:extLst>
              <a:ext uri="{FF2B5EF4-FFF2-40B4-BE49-F238E27FC236}">
                <a16:creationId xmlns:a16="http://schemas.microsoft.com/office/drawing/2014/main" id="{783ECC07-4764-1140-8CDA-580A3F20D8D4}"/>
              </a:ext>
            </a:extLst>
          </p:cNvPr>
          <p:cNvPicPr>
            <a:picLocks noChangeAspect="1"/>
          </p:cNvPicPr>
          <p:nvPr/>
        </p:nvPicPr>
        <p:blipFill>
          <a:blip r:embed="rId2"/>
          <a:stretch>
            <a:fillRect/>
          </a:stretch>
        </p:blipFill>
        <p:spPr>
          <a:xfrm>
            <a:off x="270934" y="2094417"/>
            <a:ext cx="812800" cy="812800"/>
          </a:xfrm>
          <a:prstGeom prst="rect">
            <a:avLst/>
          </a:prstGeom>
        </p:spPr>
      </p:pic>
      <p:pic>
        <p:nvPicPr>
          <p:cNvPr id="6" name="Imagen 5">
            <a:extLst>
              <a:ext uri="{FF2B5EF4-FFF2-40B4-BE49-F238E27FC236}">
                <a16:creationId xmlns:a16="http://schemas.microsoft.com/office/drawing/2014/main" id="{7B2586FF-A311-D043-B368-456A6EF8DE98}"/>
              </a:ext>
            </a:extLst>
          </p:cNvPr>
          <p:cNvPicPr>
            <a:picLocks noChangeAspect="1"/>
          </p:cNvPicPr>
          <p:nvPr/>
        </p:nvPicPr>
        <p:blipFill>
          <a:blip r:embed="rId3"/>
          <a:stretch>
            <a:fillRect/>
          </a:stretch>
        </p:blipFill>
        <p:spPr>
          <a:xfrm>
            <a:off x="270934" y="3288175"/>
            <a:ext cx="812800" cy="812800"/>
          </a:xfrm>
          <a:prstGeom prst="rect">
            <a:avLst/>
          </a:prstGeom>
        </p:spPr>
      </p:pic>
      <p:pic>
        <p:nvPicPr>
          <p:cNvPr id="7" name="Imagen 6">
            <a:extLst>
              <a:ext uri="{FF2B5EF4-FFF2-40B4-BE49-F238E27FC236}">
                <a16:creationId xmlns:a16="http://schemas.microsoft.com/office/drawing/2014/main" id="{71087FEA-7F25-604B-B245-784E1E17BC01}"/>
              </a:ext>
            </a:extLst>
          </p:cNvPr>
          <p:cNvPicPr>
            <a:picLocks noChangeAspect="1"/>
          </p:cNvPicPr>
          <p:nvPr/>
        </p:nvPicPr>
        <p:blipFill>
          <a:blip r:embed="rId4"/>
          <a:stretch>
            <a:fillRect/>
          </a:stretch>
        </p:blipFill>
        <p:spPr>
          <a:xfrm>
            <a:off x="270934" y="4671392"/>
            <a:ext cx="812800" cy="812800"/>
          </a:xfrm>
          <a:prstGeom prst="rect">
            <a:avLst/>
          </a:prstGeom>
        </p:spPr>
      </p:pic>
    </p:spTree>
    <p:extLst>
      <p:ext uri="{BB962C8B-B14F-4D97-AF65-F5344CB8AC3E}">
        <p14:creationId xmlns:p14="http://schemas.microsoft.com/office/powerpoint/2010/main" val="3260821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37048" y="3900108"/>
            <a:ext cx="8516601" cy="1323439"/>
          </a:xfrm>
          <a:prstGeom prst="rect">
            <a:avLst/>
          </a:prstGeom>
        </p:spPr>
        <p:txBody>
          <a:bodyPr wrap="square">
            <a:spAutoFit/>
          </a:bodyPr>
          <a:lstStyle/>
          <a:p>
            <a:pPr marL="285750" indent="-285750">
              <a:buFont typeface="Wingdings" panose="05000000000000000000" pitchFamily="2" charset="2"/>
              <a:buChar char="q"/>
            </a:pPr>
            <a:r>
              <a:rPr lang="es-CL" sz="2000" b="1" dirty="0">
                <a:latin typeface="Metrostyle"/>
              </a:rPr>
              <a:t>Sin estado</a:t>
            </a:r>
            <a:r>
              <a:rPr lang="es-CL" sz="2000" dirty="0">
                <a:latin typeface="Metrostyle"/>
              </a:rPr>
              <a:t>: El protocolo http no mantiene estado, cada petición al servidor realizada por el cliente es independiente de la anterior. El cliente si lo necesita es el encargado mantener el estado de la comunicación para tomar acciones sobre la base de las respuestas. (Se incluyen la información de autenticación )</a:t>
            </a:r>
            <a:endParaRPr lang="es-CL" sz="2000" dirty="0"/>
          </a:p>
        </p:txBody>
      </p:sp>
      <p:sp>
        <p:nvSpPr>
          <p:cNvPr id="3" name="CuadroTexto 2"/>
          <p:cNvSpPr txBox="1"/>
          <p:nvPr/>
        </p:nvSpPr>
        <p:spPr>
          <a:xfrm>
            <a:off x="452808" y="5785807"/>
            <a:ext cx="7420766" cy="646331"/>
          </a:xfrm>
          <a:prstGeom prst="rect">
            <a:avLst/>
          </a:prstGeom>
          <a:noFill/>
        </p:spPr>
        <p:txBody>
          <a:bodyPr wrap="square" rtlCol="0">
            <a:spAutoFit/>
          </a:bodyPr>
          <a:lstStyle/>
          <a:p>
            <a:r>
              <a:rPr lang="es-CL" b="1" dirty="0"/>
              <a:t>Nota: Al operar sin estado permite al servidor procesar un mayor numero de solicitudes a un menor costo de recursos.</a:t>
            </a:r>
          </a:p>
        </p:txBody>
      </p:sp>
      <p:sp>
        <p:nvSpPr>
          <p:cNvPr id="8" name="CuadroTexto 7"/>
          <p:cNvSpPr txBox="1"/>
          <p:nvPr/>
        </p:nvSpPr>
        <p:spPr>
          <a:xfrm>
            <a:off x="824249" y="490770"/>
            <a:ext cx="5259051" cy="510902"/>
          </a:xfrm>
          <a:prstGeom prst="rect">
            <a:avLst/>
          </a:prstGeom>
        </p:spPr>
        <p:txBody>
          <a:bodyPr vert="horz" lIns="91440" tIns="45720" rIns="91440" bIns="45720" rtlCol="0" anchor="t">
            <a:normAutofit lnSpcReduction="10000"/>
          </a:bodyPr>
          <a:lstStyle>
            <a:lvl1pPr>
              <a:spcBef>
                <a:spcPct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sz="2800" dirty="0">
                <a:effectLst>
                  <a:outerShdw blurRad="50800" dist="38100" dir="2700000" algn="tl" rotWithShape="0">
                    <a:prstClr val="black">
                      <a:alpha val="40000"/>
                    </a:prstClr>
                  </a:outerShdw>
                </a:effectLst>
              </a:rPr>
              <a:t>Cliente – Servidor</a:t>
            </a:r>
          </a:p>
        </p:txBody>
      </p:sp>
      <p:sp>
        <p:nvSpPr>
          <p:cNvPr id="4" name="Rectángulo 3">
            <a:extLst>
              <a:ext uri="{FF2B5EF4-FFF2-40B4-BE49-F238E27FC236}">
                <a16:creationId xmlns:a16="http://schemas.microsoft.com/office/drawing/2014/main" id="{8FB65683-08A6-8446-8748-C6EA640B4F6C}"/>
              </a:ext>
            </a:extLst>
          </p:cNvPr>
          <p:cNvSpPr/>
          <p:nvPr/>
        </p:nvSpPr>
        <p:spPr>
          <a:xfrm>
            <a:off x="1878974" y="1686906"/>
            <a:ext cx="7868276" cy="646331"/>
          </a:xfrm>
          <a:prstGeom prst="rect">
            <a:avLst/>
          </a:prstGeom>
        </p:spPr>
        <p:txBody>
          <a:bodyPr wrap="square">
            <a:spAutoFit/>
          </a:bodyPr>
          <a:lstStyle/>
          <a:p>
            <a:pPr marL="285750" indent="-285750" algn="just">
              <a:buFont typeface="Wingdings" panose="05000000000000000000" pitchFamily="2" charset="2"/>
              <a:buChar char="q"/>
            </a:pPr>
            <a:r>
              <a:rPr lang="es-CL" b="1" dirty="0">
                <a:latin typeface="Metrostyle"/>
              </a:rPr>
              <a:t>Protocolo de comunicación</a:t>
            </a:r>
            <a:r>
              <a:rPr lang="es-CL" dirty="0">
                <a:latin typeface="Metrostyle"/>
              </a:rPr>
              <a:t>: Http es el protocolo de comunicación utilizado en los servicios REST.</a:t>
            </a:r>
          </a:p>
        </p:txBody>
      </p:sp>
      <p:pic>
        <p:nvPicPr>
          <p:cNvPr id="5" name="Imagen 4">
            <a:extLst>
              <a:ext uri="{FF2B5EF4-FFF2-40B4-BE49-F238E27FC236}">
                <a16:creationId xmlns:a16="http://schemas.microsoft.com/office/drawing/2014/main" id="{B87C84F3-4BD1-D04D-95EF-448238EC2710}"/>
              </a:ext>
            </a:extLst>
          </p:cNvPr>
          <p:cNvPicPr>
            <a:picLocks noChangeAspect="1"/>
          </p:cNvPicPr>
          <p:nvPr/>
        </p:nvPicPr>
        <p:blipFill>
          <a:blip r:embed="rId2"/>
          <a:stretch>
            <a:fillRect/>
          </a:stretch>
        </p:blipFill>
        <p:spPr>
          <a:xfrm>
            <a:off x="518823" y="1513306"/>
            <a:ext cx="852151" cy="852151"/>
          </a:xfrm>
          <a:prstGeom prst="rect">
            <a:avLst/>
          </a:prstGeom>
        </p:spPr>
      </p:pic>
      <p:sp>
        <p:nvSpPr>
          <p:cNvPr id="6" name="Rectángulo 5">
            <a:extLst>
              <a:ext uri="{FF2B5EF4-FFF2-40B4-BE49-F238E27FC236}">
                <a16:creationId xmlns:a16="http://schemas.microsoft.com/office/drawing/2014/main" id="{15177A30-0B3F-3949-B5BB-5F353DD2957D}"/>
              </a:ext>
            </a:extLst>
          </p:cNvPr>
          <p:cNvSpPr/>
          <p:nvPr/>
        </p:nvSpPr>
        <p:spPr>
          <a:xfrm>
            <a:off x="1878974" y="2578092"/>
            <a:ext cx="7868276" cy="923330"/>
          </a:xfrm>
          <a:prstGeom prst="rect">
            <a:avLst/>
          </a:prstGeom>
        </p:spPr>
        <p:txBody>
          <a:bodyPr wrap="square">
            <a:spAutoFit/>
          </a:bodyPr>
          <a:lstStyle/>
          <a:p>
            <a:pPr marL="285750" indent="-285750" algn="just">
              <a:buFont typeface="Wingdings" panose="05000000000000000000" pitchFamily="2" charset="2"/>
              <a:buChar char="q"/>
            </a:pPr>
            <a:r>
              <a:rPr lang="es-CL" b="1" dirty="0">
                <a:latin typeface="Metrostyle"/>
              </a:rPr>
              <a:t>Arquitectura: </a:t>
            </a:r>
            <a:r>
              <a:rPr lang="es-CL" dirty="0">
                <a:latin typeface="Metrostyle"/>
              </a:rPr>
              <a:t>Al implementar http se usa la arquitectura Cliente – servidor, en donde un cliente envía una solicitud al servidor para ser procesada, el resultado es informando al cliente mediante códigos.</a:t>
            </a:r>
          </a:p>
        </p:txBody>
      </p:sp>
      <p:pic>
        <p:nvPicPr>
          <p:cNvPr id="7" name="Imagen 6">
            <a:extLst>
              <a:ext uri="{FF2B5EF4-FFF2-40B4-BE49-F238E27FC236}">
                <a16:creationId xmlns:a16="http://schemas.microsoft.com/office/drawing/2014/main" id="{133D6C1B-16FC-D349-9498-BEB680E67EE6}"/>
              </a:ext>
            </a:extLst>
          </p:cNvPr>
          <p:cNvPicPr>
            <a:picLocks noChangeAspect="1"/>
          </p:cNvPicPr>
          <p:nvPr/>
        </p:nvPicPr>
        <p:blipFill>
          <a:blip r:embed="rId3"/>
          <a:stretch>
            <a:fillRect/>
          </a:stretch>
        </p:blipFill>
        <p:spPr>
          <a:xfrm>
            <a:off x="10572750" y="2822657"/>
            <a:ext cx="812800" cy="812800"/>
          </a:xfrm>
          <a:prstGeom prst="rect">
            <a:avLst/>
          </a:prstGeom>
        </p:spPr>
      </p:pic>
      <p:pic>
        <p:nvPicPr>
          <p:cNvPr id="9" name="Imagen 8">
            <a:extLst>
              <a:ext uri="{FF2B5EF4-FFF2-40B4-BE49-F238E27FC236}">
                <a16:creationId xmlns:a16="http://schemas.microsoft.com/office/drawing/2014/main" id="{678EC197-7DCC-1744-8EDA-8389B8CDF954}"/>
              </a:ext>
            </a:extLst>
          </p:cNvPr>
          <p:cNvPicPr>
            <a:picLocks noChangeAspect="1"/>
          </p:cNvPicPr>
          <p:nvPr/>
        </p:nvPicPr>
        <p:blipFill>
          <a:blip r:embed="rId4"/>
          <a:stretch>
            <a:fillRect/>
          </a:stretch>
        </p:blipFill>
        <p:spPr>
          <a:xfrm>
            <a:off x="518823" y="2664214"/>
            <a:ext cx="812800" cy="812800"/>
          </a:xfrm>
          <a:prstGeom prst="rect">
            <a:avLst/>
          </a:prstGeom>
        </p:spPr>
      </p:pic>
      <p:pic>
        <p:nvPicPr>
          <p:cNvPr id="10" name="Imagen 9">
            <a:extLst>
              <a:ext uri="{FF2B5EF4-FFF2-40B4-BE49-F238E27FC236}">
                <a16:creationId xmlns:a16="http://schemas.microsoft.com/office/drawing/2014/main" id="{A9848B02-AEDA-E443-B3EE-FF9B757923E0}"/>
              </a:ext>
            </a:extLst>
          </p:cNvPr>
          <p:cNvPicPr>
            <a:picLocks noChangeAspect="1"/>
          </p:cNvPicPr>
          <p:nvPr/>
        </p:nvPicPr>
        <p:blipFill>
          <a:blip r:embed="rId5"/>
          <a:stretch>
            <a:fillRect/>
          </a:stretch>
        </p:blipFill>
        <p:spPr>
          <a:xfrm>
            <a:off x="207513" y="4008417"/>
            <a:ext cx="1347770" cy="1215130"/>
          </a:xfrm>
          <a:prstGeom prst="rect">
            <a:avLst/>
          </a:prstGeom>
        </p:spPr>
      </p:pic>
      <p:sp>
        <p:nvSpPr>
          <p:cNvPr id="11" name="Rectángulo 10">
            <a:extLst>
              <a:ext uri="{FF2B5EF4-FFF2-40B4-BE49-F238E27FC236}">
                <a16:creationId xmlns:a16="http://schemas.microsoft.com/office/drawing/2014/main" id="{8F9C1031-DB20-B740-94DB-3682B13FBFCB}"/>
              </a:ext>
            </a:extLst>
          </p:cNvPr>
          <p:cNvSpPr/>
          <p:nvPr/>
        </p:nvSpPr>
        <p:spPr>
          <a:xfrm>
            <a:off x="2602874" y="1069324"/>
            <a:ext cx="4769254" cy="461665"/>
          </a:xfrm>
          <a:prstGeom prst="rect">
            <a:avLst/>
          </a:prstGeom>
        </p:spPr>
        <p:txBody>
          <a:bodyPr wrap="none">
            <a:spAutoFit/>
          </a:bodyPr>
          <a:lstStyle/>
          <a:p>
            <a:r>
              <a:rPr lang="es-CL" sz="2400" dirty="0">
                <a:effectLst>
                  <a:outerShdw blurRad="50800" dist="38100" dir="2700000" algn="tl" rotWithShape="0">
                    <a:prstClr val="black">
                      <a:alpha val="40000"/>
                    </a:prstClr>
                  </a:outerShdw>
                </a:effectLst>
              </a:rPr>
              <a:t>Sin estado (stateless) sobre http</a:t>
            </a:r>
            <a:endParaRPr lang="es-CL" sz="2400" dirty="0"/>
          </a:p>
        </p:txBody>
      </p:sp>
      <p:pic>
        <p:nvPicPr>
          <p:cNvPr id="12" name="Imagen 11">
            <a:extLst>
              <a:ext uri="{FF2B5EF4-FFF2-40B4-BE49-F238E27FC236}">
                <a16:creationId xmlns:a16="http://schemas.microsoft.com/office/drawing/2014/main" id="{A60A251D-E8EF-EF49-844B-2071DE9253E4}"/>
              </a:ext>
            </a:extLst>
          </p:cNvPr>
          <p:cNvPicPr>
            <a:picLocks noChangeAspect="1"/>
          </p:cNvPicPr>
          <p:nvPr/>
        </p:nvPicPr>
        <p:blipFill>
          <a:blip r:embed="rId6"/>
          <a:stretch>
            <a:fillRect/>
          </a:stretch>
        </p:blipFill>
        <p:spPr>
          <a:xfrm>
            <a:off x="8242300" y="5702572"/>
            <a:ext cx="812800" cy="812800"/>
          </a:xfrm>
          <a:prstGeom prst="rect">
            <a:avLst/>
          </a:prstGeom>
        </p:spPr>
      </p:pic>
    </p:spTree>
    <p:extLst>
      <p:ext uri="{BB962C8B-B14F-4D97-AF65-F5344CB8AC3E}">
        <p14:creationId xmlns:p14="http://schemas.microsoft.com/office/powerpoint/2010/main" val="54973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24249" y="490770"/>
            <a:ext cx="10788631" cy="1323439"/>
          </a:xfrm>
          <a:prstGeom prst="rect">
            <a:avLst/>
          </a:prstGeom>
        </p:spPr>
        <p:txBody>
          <a:bodyPr vert="horz" lIns="91440" tIns="45720" rIns="91440" bIns="45720" rtlCol="0" anchor="t">
            <a:normAutofit/>
          </a:bodyPr>
          <a:lstStyle>
            <a:defPPr>
              <a:defRPr lang="en-US"/>
            </a:defPPr>
            <a:lvl1pPr>
              <a:spcBef>
                <a:spcPct val="0"/>
              </a:spcBef>
              <a:buNone/>
              <a:defRPr sz="2800">
                <a:solidFill>
                  <a:schemeClr val="accent1"/>
                </a:solidFill>
                <a:effectLst>
                  <a:outerShdw blurRad="50800" dist="38100" dir="2700000" algn="tl" rotWithShape="0">
                    <a:prstClr val="black">
                      <a:alpha val="40000"/>
                    </a:prstClr>
                  </a:outerShdw>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dirty="0"/>
              <a:t>Cliente – Servidor sin estado (</a:t>
            </a:r>
            <a:r>
              <a:rPr lang="es-CL" dirty="0" err="1"/>
              <a:t>stateless</a:t>
            </a:r>
            <a:r>
              <a:rPr lang="es-CL" dirty="0"/>
              <a:t>) sobre http</a:t>
            </a:r>
          </a:p>
        </p:txBody>
      </p:sp>
      <p:sp>
        <p:nvSpPr>
          <p:cNvPr id="4" name="CuadroTexto 3"/>
          <p:cNvSpPr txBox="1"/>
          <p:nvPr/>
        </p:nvSpPr>
        <p:spPr>
          <a:xfrm>
            <a:off x="1510043" y="1087392"/>
            <a:ext cx="7465955" cy="523220"/>
          </a:xfrm>
          <a:prstGeom prst="rect">
            <a:avLst/>
          </a:prstGeom>
          <a:noFill/>
        </p:spPr>
        <p:txBody>
          <a:bodyPr wrap="none" rtlCol="0">
            <a:spAutoFit/>
          </a:bodyPr>
          <a:lstStyle/>
          <a:p>
            <a:r>
              <a:rPr lang="es-CL" sz="2800" b="1" dirty="0">
                <a:solidFill>
                  <a:schemeClr val="tx1">
                    <a:lumMod val="50000"/>
                    <a:lumOff val="50000"/>
                  </a:schemeClr>
                </a:solidFill>
              </a:rPr>
              <a:t>Métodos (verbos) - Operaciones soportadas</a:t>
            </a:r>
          </a:p>
        </p:txBody>
      </p:sp>
      <p:sp>
        <p:nvSpPr>
          <p:cNvPr id="6" name="Rectángulo 5"/>
          <p:cNvSpPr/>
          <p:nvPr/>
        </p:nvSpPr>
        <p:spPr>
          <a:xfrm>
            <a:off x="505838" y="1675543"/>
            <a:ext cx="9443611" cy="369332"/>
          </a:xfrm>
          <a:prstGeom prst="rect">
            <a:avLst/>
          </a:prstGeom>
        </p:spPr>
        <p:txBody>
          <a:bodyPr wrap="none">
            <a:spAutoFit/>
          </a:bodyPr>
          <a:lstStyle/>
          <a:p>
            <a:r>
              <a:rPr lang="es-CL" dirty="0">
                <a:latin typeface="Metrostyle"/>
              </a:rPr>
              <a:t>El protocolo Http tiene unos métodos (verbos) que indica el tipo de acción sobre el recurso.</a:t>
            </a:r>
            <a:endParaRPr lang="es-CL" dirty="0"/>
          </a:p>
        </p:txBody>
      </p:sp>
      <p:sp>
        <p:nvSpPr>
          <p:cNvPr id="7" name="Rectángulo 6"/>
          <p:cNvSpPr/>
          <p:nvPr/>
        </p:nvSpPr>
        <p:spPr>
          <a:xfrm>
            <a:off x="1292676" y="2328415"/>
            <a:ext cx="8365472" cy="400110"/>
          </a:xfrm>
          <a:prstGeom prst="rect">
            <a:avLst/>
          </a:prstGeom>
        </p:spPr>
        <p:txBody>
          <a:bodyPr wrap="square">
            <a:spAutoFit/>
          </a:bodyPr>
          <a:lstStyle/>
          <a:p>
            <a:pPr marL="285750" indent="-285750">
              <a:buFont typeface="Wingdings" panose="05000000000000000000" pitchFamily="2" charset="2"/>
              <a:buChar char="q"/>
            </a:pPr>
            <a:r>
              <a:rPr lang="es-CL" sz="2000" b="1" dirty="0">
                <a:latin typeface="Metrostyle"/>
              </a:rPr>
              <a:t>GET: </a:t>
            </a:r>
            <a:r>
              <a:rPr lang="es-CL" dirty="0">
                <a:latin typeface="Metrostyle"/>
              </a:rPr>
              <a:t>Se utiliza para consultar, leer, obtener datos del recurso.</a:t>
            </a:r>
            <a:endParaRPr lang="es-CL" b="0" i="0" dirty="0">
              <a:effectLst/>
              <a:latin typeface="Metrostyle"/>
            </a:endParaRPr>
          </a:p>
        </p:txBody>
      </p:sp>
      <p:sp>
        <p:nvSpPr>
          <p:cNvPr id="8" name="Rectángulo 7"/>
          <p:cNvSpPr/>
          <p:nvPr/>
        </p:nvSpPr>
        <p:spPr>
          <a:xfrm>
            <a:off x="1301735" y="3079633"/>
            <a:ext cx="8835843" cy="677108"/>
          </a:xfrm>
          <a:prstGeom prst="rect">
            <a:avLst/>
          </a:prstGeom>
        </p:spPr>
        <p:txBody>
          <a:bodyPr wrap="square">
            <a:spAutoFit/>
          </a:bodyPr>
          <a:lstStyle/>
          <a:p>
            <a:pPr marL="285750" indent="-285750">
              <a:buFont typeface="Wingdings" panose="05000000000000000000" pitchFamily="2" charset="2"/>
              <a:buChar char="q"/>
            </a:pPr>
            <a:r>
              <a:rPr lang="es-CL" sz="2000" b="1" dirty="0">
                <a:latin typeface="Metrostyle"/>
              </a:rPr>
              <a:t>POST</a:t>
            </a:r>
            <a:r>
              <a:rPr lang="es-CL" dirty="0">
                <a:latin typeface="Metrostyle"/>
              </a:rPr>
              <a:t>: Crea un recurso, enviando datos. Los datos van incluidos en el cuerpo de la petición.</a:t>
            </a:r>
            <a:endParaRPr lang="es-CL" b="0" i="0" dirty="0">
              <a:effectLst/>
              <a:latin typeface="Metrostyle"/>
            </a:endParaRPr>
          </a:p>
        </p:txBody>
      </p:sp>
      <p:sp>
        <p:nvSpPr>
          <p:cNvPr id="9" name="Rectángulo 8"/>
          <p:cNvSpPr/>
          <p:nvPr/>
        </p:nvSpPr>
        <p:spPr>
          <a:xfrm>
            <a:off x="1292676" y="4037801"/>
            <a:ext cx="10256467" cy="400110"/>
          </a:xfrm>
          <a:prstGeom prst="rect">
            <a:avLst/>
          </a:prstGeom>
        </p:spPr>
        <p:txBody>
          <a:bodyPr wrap="square">
            <a:spAutoFit/>
          </a:bodyPr>
          <a:lstStyle/>
          <a:p>
            <a:pPr marL="342900" indent="-342900">
              <a:buFont typeface="Wingdings" panose="05000000000000000000" pitchFamily="2" charset="2"/>
              <a:buChar char="q"/>
            </a:pPr>
            <a:r>
              <a:rPr lang="es-CL" sz="2000" b="1" dirty="0">
                <a:latin typeface="Metrostyle"/>
              </a:rPr>
              <a:t>PUT:</a:t>
            </a:r>
            <a:r>
              <a:rPr lang="es-CL" b="1" dirty="0">
                <a:latin typeface="Metrostyle"/>
              </a:rPr>
              <a:t> </a:t>
            </a:r>
            <a:r>
              <a:rPr lang="es-CL" dirty="0">
                <a:latin typeface="Metrostyle"/>
              </a:rPr>
              <a:t>Edita un recurso. Los datos van en el cuerpo de la petición.</a:t>
            </a:r>
            <a:endParaRPr lang="es-CL" i="0" dirty="0">
              <a:effectLst/>
              <a:latin typeface="Metrostyle"/>
            </a:endParaRPr>
          </a:p>
        </p:txBody>
      </p:sp>
      <p:sp>
        <p:nvSpPr>
          <p:cNvPr id="10" name="Rectángulo 9"/>
          <p:cNvSpPr/>
          <p:nvPr/>
        </p:nvSpPr>
        <p:spPr>
          <a:xfrm>
            <a:off x="1341818" y="4861090"/>
            <a:ext cx="8490339" cy="400110"/>
          </a:xfrm>
          <a:prstGeom prst="rect">
            <a:avLst/>
          </a:prstGeom>
        </p:spPr>
        <p:txBody>
          <a:bodyPr wrap="square">
            <a:spAutoFit/>
          </a:bodyPr>
          <a:lstStyle/>
          <a:p>
            <a:pPr marL="342900" indent="-342900">
              <a:buFont typeface="Wingdings" panose="05000000000000000000" pitchFamily="2" charset="2"/>
              <a:buChar char="q"/>
            </a:pPr>
            <a:r>
              <a:rPr lang="es-CL" sz="2000" b="1" dirty="0">
                <a:latin typeface="Metrostyle"/>
              </a:rPr>
              <a:t>DELETE: </a:t>
            </a:r>
            <a:r>
              <a:rPr lang="es-CL" dirty="0">
                <a:latin typeface="Metrostyle"/>
              </a:rPr>
              <a:t>Elimina un recurso</a:t>
            </a:r>
            <a:r>
              <a:rPr lang="es-CL" sz="2000" dirty="0">
                <a:latin typeface="Metrostyle"/>
              </a:rPr>
              <a:t>.</a:t>
            </a:r>
            <a:endParaRPr lang="es-CL" i="0" dirty="0">
              <a:effectLst/>
              <a:latin typeface="Metrostyle"/>
            </a:endParaRPr>
          </a:p>
        </p:txBody>
      </p:sp>
      <p:sp>
        <p:nvSpPr>
          <p:cNvPr id="11" name="CuadroTexto 10"/>
          <p:cNvSpPr txBox="1"/>
          <p:nvPr/>
        </p:nvSpPr>
        <p:spPr>
          <a:xfrm>
            <a:off x="505838" y="5734266"/>
            <a:ext cx="7441684" cy="646331"/>
          </a:xfrm>
          <a:prstGeom prst="rect">
            <a:avLst/>
          </a:prstGeom>
          <a:noFill/>
        </p:spPr>
        <p:txBody>
          <a:bodyPr wrap="square" rtlCol="0">
            <a:spAutoFit/>
          </a:bodyPr>
          <a:lstStyle/>
          <a:p>
            <a:r>
              <a:rPr lang="es-CL" b="1" dirty="0"/>
              <a:t>Nota: Una API tipo  REST debe usar estos métodos de forma correcta, para ser considerada en rigor REST</a:t>
            </a:r>
          </a:p>
        </p:txBody>
      </p:sp>
      <p:pic>
        <p:nvPicPr>
          <p:cNvPr id="2" name="Imagen 1">
            <a:extLst>
              <a:ext uri="{FF2B5EF4-FFF2-40B4-BE49-F238E27FC236}">
                <a16:creationId xmlns:a16="http://schemas.microsoft.com/office/drawing/2014/main" id="{92607456-C2BD-F941-8D41-8B31783A48DB}"/>
              </a:ext>
            </a:extLst>
          </p:cNvPr>
          <p:cNvPicPr>
            <a:picLocks noChangeAspect="1"/>
          </p:cNvPicPr>
          <p:nvPr/>
        </p:nvPicPr>
        <p:blipFill>
          <a:blip r:embed="rId2"/>
          <a:stretch>
            <a:fillRect/>
          </a:stretch>
        </p:blipFill>
        <p:spPr>
          <a:xfrm>
            <a:off x="521216" y="2244840"/>
            <a:ext cx="564634" cy="564634"/>
          </a:xfrm>
          <a:prstGeom prst="rect">
            <a:avLst/>
          </a:prstGeom>
        </p:spPr>
      </p:pic>
      <p:pic>
        <p:nvPicPr>
          <p:cNvPr id="3" name="Imagen 2">
            <a:extLst>
              <a:ext uri="{FF2B5EF4-FFF2-40B4-BE49-F238E27FC236}">
                <a16:creationId xmlns:a16="http://schemas.microsoft.com/office/drawing/2014/main" id="{1E61F600-FE32-F94D-A6B5-7906D19D552E}"/>
              </a:ext>
            </a:extLst>
          </p:cNvPr>
          <p:cNvPicPr>
            <a:picLocks noChangeAspect="1"/>
          </p:cNvPicPr>
          <p:nvPr/>
        </p:nvPicPr>
        <p:blipFill>
          <a:blip r:embed="rId3"/>
          <a:stretch>
            <a:fillRect/>
          </a:stretch>
        </p:blipFill>
        <p:spPr>
          <a:xfrm>
            <a:off x="572900" y="3118819"/>
            <a:ext cx="512950" cy="512950"/>
          </a:xfrm>
          <a:prstGeom prst="rect">
            <a:avLst/>
          </a:prstGeom>
        </p:spPr>
      </p:pic>
      <p:pic>
        <p:nvPicPr>
          <p:cNvPr id="12" name="Imagen 11">
            <a:extLst>
              <a:ext uri="{FF2B5EF4-FFF2-40B4-BE49-F238E27FC236}">
                <a16:creationId xmlns:a16="http://schemas.microsoft.com/office/drawing/2014/main" id="{8FC754D9-179C-854C-88AA-4E63A1763F36}"/>
              </a:ext>
            </a:extLst>
          </p:cNvPr>
          <p:cNvPicPr>
            <a:picLocks noChangeAspect="1"/>
          </p:cNvPicPr>
          <p:nvPr/>
        </p:nvPicPr>
        <p:blipFill>
          <a:blip r:embed="rId4"/>
          <a:stretch>
            <a:fillRect/>
          </a:stretch>
        </p:blipFill>
        <p:spPr>
          <a:xfrm>
            <a:off x="544776" y="3964704"/>
            <a:ext cx="542060" cy="542060"/>
          </a:xfrm>
          <a:prstGeom prst="rect">
            <a:avLst/>
          </a:prstGeom>
        </p:spPr>
      </p:pic>
      <p:pic>
        <p:nvPicPr>
          <p:cNvPr id="13" name="Imagen 12">
            <a:extLst>
              <a:ext uri="{FF2B5EF4-FFF2-40B4-BE49-F238E27FC236}">
                <a16:creationId xmlns:a16="http://schemas.microsoft.com/office/drawing/2014/main" id="{12D1D373-798B-5C4C-9938-0E32A982F4FF}"/>
              </a:ext>
            </a:extLst>
          </p:cNvPr>
          <p:cNvPicPr>
            <a:picLocks noChangeAspect="1"/>
          </p:cNvPicPr>
          <p:nvPr/>
        </p:nvPicPr>
        <p:blipFill>
          <a:blip r:embed="rId5"/>
          <a:stretch>
            <a:fillRect/>
          </a:stretch>
        </p:blipFill>
        <p:spPr>
          <a:xfrm>
            <a:off x="505838" y="4786999"/>
            <a:ext cx="636822" cy="636822"/>
          </a:xfrm>
          <a:prstGeom prst="rect">
            <a:avLst/>
          </a:prstGeom>
        </p:spPr>
      </p:pic>
      <p:pic>
        <p:nvPicPr>
          <p:cNvPr id="14" name="Imagen 13">
            <a:extLst>
              <a:ext uri="{FF2B5EF4-FFF2-40B4-BE49-F238E27FC236}">
                <a16:creationId xmlns:a16="http://schemas.microsoft.com/office/drawing/2014/main" id="{0AD536B0-65DF-F549-8F98-25B1D24E925B}"/>
              </a:ext>
            </a:extLst>
          </p:cNvPr>
          <p:cNvPicPr>
            <a:picLocks noChangeAspect="1"/>
          </p:cNvPicPr>
          <p:nvPr/>
        </p:nvPicPr>
        <p:blipFill>
          <a:blip r:embed="rId6"/>
          <a:stretch>
            <a:fillRect/>
          </a:stretch>
        </p:blipFill>
        <p:spPr>
          <a:xfrm>
            <a:off x="7763372" y="5684379"/>
            <a:ext cx="1012328" cy="1012328"/>
          </a:xfrm>
          <a:prstGeom prst="rect">
            <a:avLst/>
          </a:prstGeom>
        </p:spPr>
      </p:pic>
    </p:spTree>
    <p:extLst>
      <p:ext uri="{BB962C8B-B14F-4D97-AF65-F5344CB8AC3E}">
        <p14:creationId xmlns:p14="http://schemas.microsoft.com/office/powerpoint/2010/main" val="780809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28753" y="1754063"/>
            <a:ext cx="7489551" cy="523220"/>
          </a:xfrm>
          <a:prstGeom prst="rect">
            <a:avLst/>
          </a:prstGeom>
          <a:noFill/>
        </p:spPr>
        <p:txBody>
          <a:bodyPr wrap="none" rtlCol="0">
            <a:spAutoFit/>
          </a:bodyPr>
          <a:lstStyle/>
          <a:p>
            <a:r>
              <a:rPr lang="es-CL" sz="2800" dirty="0">
                <a:solidFill>
                  <a:schemeClr val="tx1">
                    <a:lumMod val="50000"/>
                    <a:lumOff val="50000"/>
                  </a:schemeClr>
                </a:solidFill>
              </a:rPr>
              <a:t>=== Familia de Códigos de respuesta http ===</a:t>
            </a:r>
          </a:p>
        </p:txBody>
      </p:sp>
      <p:sp>
        <p:nvSpPr>
          <p:cNvPr id="12" name="CuadroTexto 11"/>
          <p:cNvSpPr txBox="1"/>
          <p:nvPr/>
        </p:nvSpPr>
        <p:spPr>
          <a:xfrm>
            <a:off x="2604128" y="2598135"/>
            <a:ext cx="5710113" cy="1938992"/>
          </a:xfrm>
          <a:prstGeom prst="rect">
            <a:avLst/>
          </a:prstGeom>
          <a:noFill/>
        </p:spPr>
        <p:txBody>
          <a:bodyPr wrap="square" rtlCol="0">
            <a:spAutoFit/>
          </a:bodyPr>
          <a:lstStyle/>
          <a:p>
            <a:r>
              <a:rPr lang="es-CL" sz="2400" b="1" dirty="0"/>
              <a:t>100 – </a:t>
            </a:r>
            <a:r>
              <a:rPr lang="es-CL" b="1" dirty="0"/>
              <a:t>Respuestas informativas</a:t>
            </a:r>
          </a:p>
          <a:p>
            <a:r>
              <a:rPr lang="es-CL" sz="2400" b="1" dirty="0"/>
              <a:t>200</a:t>
            </a:r>
            <a:r>
              <a:rPr lang="es-CL" b="1" dirty="0"/>
              <a:t> – Peticiones correctas.</a:t>
            </a:r>
          </a:p>
          <a:p>
            <a:r>
              <a:rPr lang="es-CL" sz="2400" b="1" dirty="0"/>
              <a:t>300</a:t>
            </a:r>
            <a:r>
              <a:rPr lang="es-CL" b="1" dirty="0"/>
              <a:t> – Redirecciones.</a:t>
            </a:r>
          </a:p>
          <a:p>
            <a:r>
              <a:rPr lang="es-CL" sz="2400" b="1" dirty="0"/>
              <a:t>400</a:t>
            </a:r>
            <a:r>
              <a:rPr lang="es-CL" b="1" dirty="0"/>
              <a:t> – Errores del cliente.</a:t>
            </a:r>
          </a:p>
          <a:p>
            <a:r>
              <a:rPr lang="es-CL" sz="2400" b="1" dirty="0"/>
              <a:t>500</a:t>
            </a:r>
            <a:r>
              <a:rPr lang="es-CL" b="1" dirty="0"/>
              <a:t> – Error del servidor.</a:t>
            </a:r>
          </a:p>
        </p:txBody>
      </p:sp>
      <p:sp>
        <p:nvSpPr>
          <p:cNvPr id="13" name="CuadroTexto 12"/>
          <p:cNvSpPr txBox="1"/>
          <p:nvPr/>
        </p:nvSpPr>
        <p:spPr>
          <a:xfrm>
            <a:off x="521217" y="442174"/>
            <a:ext cx="6908284" cy="523220"/>
          </a:xfrm>
          <a:prstGeom prst="rect">
            <a:avLst/>
          </a:prstGeom>
        </p:spPr>
        <p:txBody>
          <a:bodyPr vert="horz" lIns="91440" tIns="45720" rIns="91440" bIns="45720" rtlCol="0" anchor="t">
            <a:normAutofit/>
          </a:bodyPr>
          <a:lstStyle>
            <a:defPPr>
              <a:defRPr lang="en-US"/>
            </a:defPPr>
            <a:lvl1pPr>
              <a:spcBef>
                <a:spcPct val="0"/>
              </a:spcBef>
              <a:buNone/>
              <a:defRPr sz="2800">
                <a:solidFill>
                  <a:schemeClr val="accent1"/>
                </a:solidFill>
                <a:effectLst>
                  <a:outerShdw blurRad="50800" dist="38100" dir="2700000" algn="tl" rotWithShape="0">
                    <a:prstClr val="black">
                      <a:alpha val="40000"/>
                    </a:prstClr>
                  </a:outerShdw>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dirty="0"/>
              <a:t>REST sobre  HTTP – Sin Estado (stateless)</a:t>
            </a:r>
          </a:p>
        </p:txBody>
      </p:sp>
      <p:pic>
        <p:nvPicPr>
          <p:cNvPr id="5" name="Imagen 4">
            <a:extLst>
              <a:ext uri="{FF2B5EF4-FFF2-40B4-BE49-F238E27FC236}">
                <a16:creationId xmlns:a16="http://schemas.microsoft.com/office/drawing/2014/main" id="{C3883FF9-707C-334F-B8E7-1E36BF780D1A}"/>
              </a:ext>
            </a:extLst>
          </p:cNvPr>
          <p:cNvPicPr>
            <a:picLocks noChangeAspect="1"/>
          </p:cNvPicPr>
          <p:nvPr/>
        </p:nvPicPr>
        <p:blipFill>
          <a:blip r:embed="rId2"/>
          <a:stretch>
            <a:fillRect/>
          </a:stretch>
        </p:blipFill>
        <p:spPr>
          <a:xfrm>
            <a:off x="521217" y="2717744"/>
            <a:ext cx="1699774" cy="1699774"/>
          </a:xfrm>
          <a:prstGeom prst="rect">
            <a:avLst/>
          </a:prstGeom>
        </p:spPr>
      </p:pic>
      <p:pic>
        <p:nvPicPr>
          <p:cNvPr id="7" name="Imagen 6">
            <a:extLst>
              <a:ext uri="{FF2B5EF4-FFF2-40B4-BE49-F238E27FC236}">
                <a16:creationId xmlns:a16="http://schemas.microsoft.com/office/drawing/2014/main" id="{73E09AAB-2CE5-4C4E-AEB5-F03C45696829}"/>
              </a:ext>
            </a:extLst>
          </p:cNvPr>
          <p:cNvPicPr>
            <a:picLocks noChangeAspect="1"/>
          </p:cNvPicPr>
          <p:nvPr/>
        </p:nvPicPr>
        <p:blipFill>
          <a:blip r:embed="rId3"/>
          <a:stretch>
            <a:fillRect/>
          </a:stretch>
        </p:blipFill>
        <p:spPr>
          <a:xfrm>
            <a:off x="11118850" y="297384"/>
            <a:ext cx="812800" cy="812800"/>
          </a:xfrm>
          <a:prstGeom prst="rect">
            <a:avLst/>
          </a:prstGeom>
        </p:spPr>
      </p:pic>
    </p:spTree>
    <p:extLst>
      <p:ext uri="{BB962C8B-B14F-4D97-AF65-F5344CB8AC3E}">
        <p14:creationId xmlns:p14="http://schemas.microsoft.com/office/powerpoint/2010/main" val="196508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64517" y="1043429"/>
            <a:ext cx="7281481" cy="707886"/>
          </a:xfrm>
          <a:prstGeom prst="rect">
            <a:avLst/>
          </a:prstGeom>
          <a:noFill/>
        </p:spPr>
        <p:txBody>
          <a:bodyPr wrap="none" rtlCol="0">
            <a:spAutoFit/>
          </a:bodyPr>
          <a:lstStyle>
            <a:defPPr>
              <a:defRPr lang="en-US"/>
            </a:defPPr>
            <a:lvl1pPr>
              <a:defRPr sz="2800">
                <a:solidFill>
                  <a:schemeClr val="tx1">
                    <a:lumMod val="50000"/>
                    <a:lumOff val="50000"/>
                  </a:schemeClr>
                </a:solidFill>
              </a:defRPr>
            </a:lvl1pPr>
          </a:lstStyle>
          <a:p>
            <a:r>
              <a:rPr lang="es-CL" sz="4000" b="1" dirty="0">
                <a:effectLst>
                  <a:outerShdw blurRad="50800" dist="38100" dir="2700000" algn="tl" rotWithShape="0">
                    <a:prstClr val="black">
                      <a:alpha val="40000"/>
                    </a:prstClr>
                  </a:outerShdw>
                </a:effectLst>
              </a:rPr>
              <a:t>Códigos HTTP usados en REST</a:t>
            </a:r>
          </a:p>
        </p:txBody>
      </p:sp>
      <p:sp>
        <p:nvSpPr>
          <p:cNvPr id="6" name="Rectángulo 5"/>
          <p:cNvSpPr/>
          <p:nvPr/>
        </p:nvSpPr>
        <p:spPr>
          <a:xfrm>
            <a:off x="1430480" y="2069786"/>
            <a:ext cx="7904019" cy="707886"/>
          </a:xfrm>
          <a:prstGeom prst="rect">
            <a:avLst/>
          </a:prstGeom>
        </p:spPr>
        <p:txBody>
          <a:bodyPr wrap="square">
            <a:spAutoFit/>
          </a:bodyPr>
          <a:lstStyle/>
          <a:p>
            <a:r>
              <a:rPr lang="es-CL" sz="2000" dirty="0">
                <a:latin typeface="Metrostyle"/>
              </a:rPr>
              <a:t>Una API REST debe utilizar la convención del protocolo HTTP y especificados en el RFC 2616 [1]:</a:t>
            </a:r>
            <a:endParaRPr lang="es-CL" sz="2000" dirty="0"/>
          </a:p>
        </p:txBody>
      </p:sp>
      <p:sp>
        <p:nvSpPr>
          <p:cNvPr id="11" name="CuadroTexto 10"/>
          <p:cNvSpPr txBox="1"/>
          <p:nvPr/>
        </p:nvSpPr>
        <p:spPr>
          <a:xfrm>
            <a:off x="377184" y="5614135"/>
            <a:ext cx="9338316" cy="646331"/>
          </a:xfrm>
          <a:prstGeom prst="rect">
            <a:avLst/>
          </a:prstGeom>
          <a:noFill/>
        </p:spPr>
        <p:txBody>
          <a:bodyPr wrap="square" rtlCol="0">
            <a:spAutoFit/>
          </a:bodyPr>
          <a:lstStyle/>
          <a:p>
            <a:r>
              <a:rPr lang="es-CL" b="1" dirty="0"/>
              <a:t>Nota: </a:t>
            </a:r>
            <a:r>
              <a:rPr lang="es-CL" dirty="0"/>
              <a:t>Es de vital importancia utilizar los códigos HTTP para estandarizar el desarrollo de los clientes de las APIS REST.</a:t>
            </a:r>
          </a:p>
        </p:txBody>
      </p:sp>
      <p:sp>
        <p:nvSpPr>
          <p:cNvPr id="2" name="Rectángulo 1"/>
          <p:cNvSpPr/>
          <p:nvPr/>
        </p:nvSpPr>
        <p:spPr>
          <a:xfrm>
            <a:off x="377184" y="3183674"/>
            <a:ext cx="10608316" cy="1846659"/>
          </a:xfrm>
          <a:prstGeom prst="rect">
            <a:avLst/>
          </a:prstGeom>
        </p:spPr>
        <p:txBody>
          <a:bodyPr wrap="square">
            <a:spAutoFit/>
          </a:bodyPr>
          <a:lstStyle/>
          <a:p>
            <a:r>
              <a:rPr lang="es-CL" b="1" dirty="0">
                <a:latin typeface="Metrostyle"/>
              </a:rPr>
              <a:t>Ejemplo:</a:t>
            </a:r>
          </a:p>
          <a:p>
            <a:r>
              <a:rPr lang="es-CL" sz="2400" b="1" dirty="0">
                <a:solidFill>
                  <a:schemeClr val="accent2">
                    <a:lumMod val="75000"/>
                  </a:schemeClr>
                </a:solidFill>
              </a:rPr>
              <a:t>200 - OK: </a:t>
            </a:r>
            <a:r>
              <a:rPr lang="es-CL" dirty="0">
                <a:latin typeface="Metrostyle"/>
              </a:rPr>
              <a:t>Petición recibida y procesada de forma correcta.</a:t>
            </a:r>
          </a:p>
          <a:p>
            <a:r>
              <a:rPr lang="es-CL" sz="2400" b="1" dirty="0">
                <a:solidFill>
                  <a:schemeClr val="accent2">
                    <a:lumMod val="75000"/>
                  </a:schemeClr>
                </a:solidFill>
              </a:rPr>
              <a:t>201 - Created: </a:t>
            </a:r>
            <a:r>
              <a:rPr lang="es-CL" dirty="0"/>
              <a:t>Petición completada. El resultado ha sido la creación de un nuevo recurso</a:t>
            </a:r>
          </a:p>
          <a:p>
            <a:r>
              <a:rPr lang="es-CL" sz="2400" b="1" dirty="0">
                <a:solidFill>
                  <a:schemeClr val="accent2">
                    <a:lumMod val="75000"/>
                  </a:schemeClr>
                </a:solidFill>
              </a:rPr>
              <a:t>204 -  No Content: </a:t>
            </a:r>
            <a:r>
              <a:rPr lang="es-CL" dirty="0"/>
              <a:t>La petición es correcta, pero la respuesta no tiene ningún contenido</a:t>
            </a:r>
          </a:p>
          <a:p>
            <a:r>
              <a:rPr lang="es-CL" sz="2400" b="1" dirty="0">
                <a:solidFill>
                  <a:schemeClr val="accent2">
                    <a:lumMod val="75000"/>
                  </a:schemeClr>
                </a:solidFill>
              </a:rPr>
              <a:t>401</a:t>
            </a:r>
            <a:r>
              <a:rPr lang="es-CL" sz="2400" dirty="0">
                <a:solidFill>
                  <a:schemeClr val="accent2">
                    <a:lumMod val="75000"/>
                  </a:schemeClr>
                </a:solidFill>
              </a:rPr>
              <a:t> - </a:t>
            </a:r>
            <a:r>
              <a:rPr lang="es-CL" sz="2400" b="1" dirty="0">
                <a:solidFill>
                  <a:schemeClr val="accent2">
                    <a:lumMod val="75000"/>
                  </a:schemeClr>
                </a:solidFill>
              </a:rPr>
              <a:t>Unauthorized</a:t>
            </a:r>
            <a:r>
              <a:rPr lang="es-CL" sz="2400" dirty="0">
                <a:solidFill>
                  <a:schemeClr val="accent2">
                    <a:lumMod val="75000"/>
                  </a:schemeClr>
                </a:solidFill>
              </a:rPr>
              <a:t>: </a:t>
            </a:r>
            <a:r>
              <a:rPr lang="es-CL" dirty="0"/>
              <a:t>La información de autenticación no es válida</a:t>
            </a:r>
            <a:endParaRPr lang="es-CL" b="0" i="0" dirty="0">
              <a:effectLst/>
              <a:latin typeface="Metrostyle"/>
            </a:endParaRPr>
          </a:p>
        </p:txBody>
      </p:sp>
      <p:sp>
        <p:nvSpPr>
          <p:cNvPr id="3" name="Rectángulo 2"/>
          <p:cNvSpPr/>
          <p:nvPr/>
        </p:nvSpPr>
        <p:spPr>
          <a:xfrm>
            <a:off x="521215" y="6610747"/>
            <a:ext cx="4284042" cy="246221"/>
          </a:xfrm>
          <a:prstGeom prst="rect">
            <a:avLst/>
          </a:prstGeom>
        </p:spPr>
        <p:txBody>
          <a:bodyPr wrap="square">
            <a:spAutoFit/>
          </a:bodyPr>
          <a:lstStyle/>
          <a:p>
            <a:r>
              <a:rPr lang="es-CL" sz="1000" dirty="0"/>
              <a:t>Fuente: [1] https://tools.ietf.org/html/rfc2616</a:t>
            </a:r>
          </a:p>
        </p:txBody>
      </p:sp>
      <p:sp>
        <p:nvSpPr>
          <p:cNvPr id="9" name="CuadroTexto 8">
            <a:extLst>
              <a:ext uri="{FF2B5EF4-FFF2-40B4-BE49-F238E27FC236}">
                <a16:creationId xmlns:a16="http://schemas.microsoft.com/office/drawing/2014/main" id="{AD84AD58-16D6-AE4B-8943-B67BF84F7AE2}"/>
              </a:ext>
            </a:extLst>
          </p:cNvPr>
          <p:cNvSpPr txBox="1"/>
          <p:nvPr/>
        </p:nvSpPr>
        <p:spPr>
          <a:xfrm>
            <a:off x="521217" y="442174"/>
            <a:ext cx="6908284" cy="523220"/>
          </a:xfrm>
          <a:prstGeom prst="rect">
            <a:avLst/>
          </a:prstGeom>
        </p:spPr>
        <p:txBody>
          <a:bodyPr vert="horz" lIns="91440" tIns="45720" rIns="91440" bIns="45720" rtlCol="0" anchor="t">
            <a:normAutofit/>
          </a:bodyPr>
          <a:lstStyle>
            <a:defPPr>
              <a:defRPr lang="en-US"/>
            </a:defPPr>
            <a:lvl1pPr>
              <a:spcBef>
                <a:spcPct val="0"/>
              </a:spcBef>
              <a:buNone/>
              <a:defRPr sz="2800">
                <a:solidFill>
                  <a:schemeClr val="accent1"/>
                </a:solidFill>
                <a:effectLst>
                  <a:outerShdw blurRad="50800" dist="38100" dir="2700000" algn="tl" rotWithShape="0">
                    <a:prstClr val="black">
                      <a:alpha val="40000"/>
                    </a:prstClr>
                  </a:outerShdw>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dirty="0"/>
              <a:t>REST sobre  HTTP – Sin Estado (stateless)</a:t>
            </a:r>
          </a:p>
        </p:txBody>
      </p:sp>
      <p:pic>
        <p:nvPicPr>
          <p:cNvPr id="5" name="Imagen 4">
            <a:extLst>
              <a:ext uri="{FF2B5EF4-FFF2-40B4-BE49-F238E27FC236}">
                <a16:creationId xmlns:a16="http://schemas.microsoft.com/office/drawing/2014/main" id="{2CD0B70E-92B0-6345-942D-E9349876788F}"/>
              </a:ext>
            </a:extLst>
          </p:cNvPr>
          <p:cNvPicPr>
            <a:picLocks noChangeAspect="1"/>
          </p:cNvPicPr>
          <p:nvPr/>
        </p:nvPicPr>
        <p:blipFill>
          <a:blip r:embed="rId2"/>
          <a:stretch>
            <a:fillRect/>
          </a:stretch>
        </p:blipFill>
        <p:spPr>
          <a:xfrm>
            <a:off x="377184" y="2057567"/>
            <a:ext cx="812800" cy="812800"/>
          </a:xfrm>
          <a:prstGeom prst="rect">
            <a:avLst/>
          </a:prstGeom>
        </p:spPr>
      </p:pic>
    </p:spTree>
    <p:extLst>
      <p:ext uri="{BB962C8B-B14F-4D97-AF65-F5344CB8AC3E}">
        <p14:creationId xmlns:p14="http://schemas.microsoft.com/office/powerpoint/2010/main" val="2576987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24248" y="635387"/>
            <a:ext cx="6078202" cy="707886"/>
          </a:xfrm>
          <a:prstGeom prst="rect">
            <a:avLst/>
          </a:prstGeom>
        </p:spPr>
        <p:txBody>
          <a:bodyPr vert="horz" lIns="91440" tIns="45720" rIns="91440" bIns="45720" rtlCol="0" anchor="t">
            <a:normAutofit/>
          </a:bodyPr>
          <a:lstStyle>
            <a:defPPr>
              <a:defRPr lang="en-US"/>
            </a:defPPr>
            <a:lvl1pPr>
              <a:spcBef>
                <a:spcPct val="0"/>
              </a:spcBef>
              <a:buNone/>
              <a:defRPr sz="2800">
                <a:solidFill>
                  <a:schemeClr val="accent1"/>
                </a:solidFill>
                <a:effectLst>
                  <a:outerShdw blurRad="50800" dist="38100" dir="2700000" algn="tl" rotWithShape="0">
                    <a:prstClr val="black">
                      <a:alpha val="40000"/>
                    </a:prstClr>
                  </a:outerShdw>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dirty="0"/>
              <a:t>Cacheable y Escalable</a:t>
            </a:r>
          </a:p>
        </p:txBody>
      </p:sp>
      <p:sp>
        <p:nvSpPr>
          <p:cNvPr id="11" name="CuadroTexto 10"/>
          <p:cNvSpPr txBox="1"/>
          <p:nvPr/>
        </p:nvSpPr>
        <p:spPr>
          <a:xfrm>
            <a:off x="435649" y="5629938"/>
            <a:ext cx="10131544" cy="646331"/>
          </a:xfrm>
          <a:prstGeom prst="rect">
            <a:avLst/>
          </a:prstGeom>
          <a:noFill/>
        </p:spPr>
        <p:txBody>
          <a:bodyPr wrap="square" rtlCol="0">
            <a:spAutoFit/>
          </a:bodyPr>
          <a:lstStyle/>
          <a:p>
            <a:r>
              <a:rPr lang="es-CL" b="1" dirty="0"/>
              <a:t>Nota: Al utilizar la cache la API REST mejora su rendimiento.  Y al estar dividida en capas lógicas y físicas  mejora la escalabilidad.</a:t>
            </a:r>
          </a:p>
        </p:txBody>
      </p:sp>
      <p:sp>
        <p:nvSpPr>
          <p:cNvPr id="7" name="Rectángulo 6"/>
          <p:cNvSpPr/>
          <p:nvPr/>
        </p:nvSpPr>
        <p:spPr>
          <a:xfrm>
            <a:off x="1861049" y="2210536"/>
            <a:ext cx="7222472" cy="646331"/>
          </a:xfrm>
          <a:prstGeom prst="rect">
            <a:avLst/>
          </a:prstGeom>
        </p:spPr>
        <p:txBody>
          <a:bodyPr wrap="square">
            <a:spAutoFit/>
          </a:bodyPr>
          <a:lstStyle/>
          <a:p>
            <a:pPr marL="285750" indent="-285750" algn="just">
              <a:buFont typeface="Wingdings" panose="05000000000000000000" pitchFamily="2" charset="2"/>
              <a:buChar char="q"/>
            </a:pPr>
            <a:r>
              <a:rPr lang="es-CL" b="1" dirty="0" err="1">
                <a:latin typeface="Metrostyle"/>
              </a:rPr>
              <a:t>Cacheable</a:t>
            </a:r>
            <a:r>
              <a:rPr lang="es-CL" b="1" dirty="0">
                <a:latin typeface="Metrostyle"/>
              </a:rPr>
              <a:t>: </a:t>
            </a:r>
            <a:r>
              <a:rPr lang="es-CL" dirty="0">
                <a:latin typeface="Metrostyle"/>
              </a:rPr>
              <a:t>En cada petición el cliente debe indicar si el resultado puede ser o no cacheado. (</a:t>
            </a:r>
            <a:r>
              <a:rPr lang="es-CL" dirty="0"/>
              <a:t>“Cache-control” en la cabecera)</a:t>
            </a:r>
          </a:p>
        </p:txBody>
      </p:sp>
      <p:sp>
        <p:nvSpPr>
          <p:cNvPr id="8" name="Rectángulo 7"/>
          <p:cNvSpPr/>
          <p:nvPr/>
        </p:nvSpPr>
        <p:spPr>
          <a:xfrm>
            <a:off x="1572295" y="3804821"/>
            <a:ext cx="7370273" cy="1200329"/>
          </a:xfrm>
          <a:prstGeom prst="rect">
            <a:avLst/>
          </a:prstGeom>
        </p:spPr>
        <p:txBody>
          <a:bodyPr wrap="square">
            <a:spAutoFit/>
          </a:bodyPr>
          <a:lstStyle/>
          <a:p>
            <a:pPr marL="285750" indent="-285750" algn="just">
              <a:buFont typeface="Wingdings" panose="05000000000000000000" pitchFamily="2" charset="2"/>
              <a:buChar char="q"/>
            </a:pPr>
            <a:r>
              <a:rPr lang="es-CL" b="1" dirty="0">
                <a:latin typeface="Metrostyle"/>
              </a:rPr>
              <a:t>Escalable: </a:t>
            </a:r>
            <a:r>
              <a:rPr lang="es-CL" dirty="0">
                <a:latin typeface="Metrostyle"/>
              </a:rPr>
              <a:t>El sistema servidor encargado de recibir y procesar las peticiones debe ser susceptible de ser dividido en capas. (permite al cliente abstraerse de la cantidad de capas que tiene el servidor – API REST).</a:t>
            </a:r>
            <a:endParaRPr lang="es-CL" dirty="0"/>
          </a:p>
        </p:txBody>
      </p:sp>
      <p:pic>
        <p:nvPicPr>
          <p:cNvPr id="6" name="Imagen 5">
            <a:extLst>
              <a:ext uri="{FF2B5EF4-FFF2-40B4-BE49-F238E27FC236}">
                <a16:creationId xmlns:a16="http://schemas.microsoft.com/office/drawing/2014/main" id="{0D8DA8A2-E6BC-C54A-9880-5DC7A517F9C6}"/>
              </a:ext>
            </a:extLst>
          </p:cNvPr>
          <p:cNvPicPr>
            <a:picLocks noChangeAspect="1"/>
          </p:cNvPicPr>
          <p:nvPr/>
        </p:nvPicPr>
        <p:blipFill>
          <a:blip r:embed="rId2"/>
          <a:stretch>
            <a:fillRect/>
          </a:stretch>
        </p:blipFill>
        <p:spPr>
          <a:xfrm>
            <a:off x="11048632" y="172336"/>
            <a:ext cx="926102" cy="926102"/>
          </a:xfrm>
          <a:prstGeom prst="rect">
            <a:avLst/>
          </a:prstGeom>
        </p:spPr>
      </p:pic>
      <p:pic>
        <p:nvPicPr>
          <p:cNvPr id="2" name="Imagen 1">
            <a:extLst>
              <a:ext uri="{FF2B5EF4-FFF2-40B4-BE49-F238E27FC236}">
                <a16:creationId xmlns:a16="http://schemas.microsoft.com/office/drawing/2014/main" id="{D0F64899-D8F4-9543-9532-300D92858000}"/>
              </a:ext>
            </a:extLst>
          </p:cNvPr>
          <p:cNvPicPr>
            <a:picLocks noChangeAspect="1"/>
          </p:cNvPicPr>
          <p:nvPr/>
        </p:nvPicPr>
        <p:blipFill>
          <a:blip r:embed="rId3"/>
          <a:stretch>
            <a:fillRect/>
          </a:stretch>
        </p:blipFill>
        <p:spPr>
          <a:xfrm flipV="1">
            <a:off x="435649" y="3868586"/>
            <a:ext cx="1072800" cy="1072800"/>
          </a:xfrm>
          <a:prstGeom prst="rect">
            <a:avLst/>
          </a:prstGeom>
        </p:spPr>
      </p:pic>
      <p:pic>
        <p:nvPicPr>
          <p:cNvPr id="3" name="Imagen 2">
            <a:extLst>
              <a:ext uri="{FF2B5EF4-FFF2-40B4-BE49-F238E27FC236}">
                <a16:creationId xmlns:a16="http://schemas.microsoft.com/office/drawing/2014/main" id="{1E741019-C627-FF4F-A303-65DCFCDCFAA9}"/>
              </a:ext>
            </a:extLst>
          </p:cNvPr>
          <p:cNvPicPr>
            <a:picLocks noChangeAspect="1"/>
          </p:cNvPicPr>
          <p:nvPr/>
        </p:nvPicPr>
        <p:blipFill>
          <a:blip r:embed="rId4"/>
          <a:stretch>
            <a:fillRect/>
          </a:stretch>
        </p:blipFill>
        <p:spPr>
          <a:xfrm>
            <a:off x="435649" y="1990793"/>
            <a:ext cx="1072800" cy="1072800"/>
          </a:xfrm>
          <a:prstGeom prst="rect">
            <a:avLst/>
          </a:prstGeom>
        </p:spPr>
      </p:pic>
    </p:spTree>
    <p:extLst>
      <p:ext uri="{BB962C8B-B14F-4D97-AF65-F5344CB8AC3E}">
        <p14:creationId xmlns:p14="http://schemas.microsoft.com/office/powerpoint/2010/main" val="2328264686"/>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{41358D5B-D589-304C-9C10-87C81CEA2DF9}tf10001060</Template>
  <TotalTime>3127</TotalTime>
  <Words>1193</Words>
  <Application>Microsoft Macintosh PowerPoint</Application>
  <PresentationFormat>Panorámica</PresentationFormat>
  <Paragraphs>119</Paragraphs>
  <Slides>15</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15</vt:i4>
      </vt:variant>
    </vt:vector>
  </HeadingPairs>
  <TitlesOfParts>
    <vt:vector size="25" baseType="lpstr">
      <vt:lpstr>Arial</vt:lpstr>
      <vt:lpstr>Metrostyle</vt:lpstr>
      <vt:lpstr>Open Sans</vt:lpstr>
      <vt:lpstr>Roboto</vt:lpstr>
      <vt:lpstr>Source Sans Pro</vt:lpstr>
      <vt:lpstr>Times New Roman</vt:lpstr>
      <vt:lpstr>Trebuchet MS</vt:lpstr>
      <vt:lpstr>Wingdings</vt:lpstr>
      <vt:lpstr>Wingdings 3</vt:lpstr>
      <vt:lpstr>Faceta</vt:lpstr>
      <vt:lpstr>Servicios Web REST</vt:lpstr>
      <vt:lpstr>Presentación de PowerPoint</vt:lpstr>
      <vt:lpstr>URI y URL</vt:lpstr>
      <vt:lpstr>Servidor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Fin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David Enamorado Guzmán</dc:creator>
  <cp:lastModifiedBy>Microsoft Office User</cp:lastModifiedBy>
  <cp:revision>74</cp:revision>
  <dcterms:created xsi:type="dcterms:W3CDTF">2016-07-07T07:28:28Z</dcterms:created>
  <dcterms:modified xsi:type="dcterms:W3CDTF">2018-08-12T21:28:14Z</dcterms:modified>
</cp:coreProperties>
</file>