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58" r:id="rId6"/>
    <p:sldId id="266" r:id="rId7"/>
    <p:sldId id="260" r:id="rId8"/>
    <p:sldId id="262" r:id="rId9"/>
    <p:sldId id="264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8ABA-E130-4C19-A3E1-7D523D3FF304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8B5C-2209-4285-9E0B-50A2BA86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7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Specifically by </a:t>
            </a:r>
            <a:r>
              <a:rPr lang="en-US" baseline="0" dirty="0" err="1" smtClean="0"/>
              <a:t>mozart</a:t>
            </a:r>
            <a:r>
              <a:rPr lang="en-US" baseline="0" dirty="0" smtClean="0"/>
              <a:t> k155 and </a:t>
            </a:r>
            <a:r>
              <a:rPr lang="en-US" baseline="0" dirty="0" err="1" smtClean="0"/>
              <a:t>bach</a:t>
            </a:r>
            <a:r>
              <a:rPr lang="en-US" baseline="0" dirty="0" smtClean="0"/>
              <a:t> bwv256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Among several aspects we chose note recurrence 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8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9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3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7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8B5C-2209-4285-9E0B-50A2BA86CF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9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CE3D-5824-4A4F-A639-607825E4CDAC}" type="datetimeFigureOut">
              <a:rPr lang="en-US" smtClean="0"/>
              <a:t>4/25/2013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E15A-1B4D-4193-BC3E-290F08448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953000"/>
            <a:ext cx="7772400" cy="1470025"/>
          </a:xfrm>
        </p:spPr>
        <p:txBody>
          <a:bodyPr/>
          <a:lstStyle/>
          <a:p>
            <a:r>
              <a:rPr lang="en-US" dirty="0" smtClean="0"/>
              <a:t>Fractal Music and Musical Fractal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0611" y="5981700"/>
            <a:ext cx="8116189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Aashay</a:t>
            </a:r>
            <a:r>
              <a:rPr lang="en-US" sz="2400" dirty="0"/>
              <a:t> </a:t>
            </a:r>
            <a:r>
              <a:rPr lang="en-US" sz="2400" dirty="0" err="1"/>
              <a:t>Vanarase</a:t>
            </a:r>
            <a:r>
              <a:rPr lang="en-US" sz="2400" dirty="0"/>
              <a:t> | Adefemi </a:t>
            </a:r>
            <a:r>
              <a:rPr lang="en-US" sz="2400" dirty="0" err="1"/>
              <a:t>Owoyele</a:t>
            </a:r>
            <a:r>
              <a:rPr lang="en-US" sz="2400" dirty="0"/>
              <a:t> | Madhavun Candadai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1" y="20782"/>
            <a:ext cx="9144001" cy="5091113"/>
            <a:chOff x="-1" y="20782"/>
            <a:chExt cx="9144001" cy="5091113"/>
          </a:xfrm>
        </p:grpSpPr>
        <p:pic>
          <p:nvPicPr>
            <p:cNvPr id="1028" name="Picture 4" descr="http://1.bp.blogspot.com/-vK5TgkdBwfc/UKujzyOE3EI/AAAAAAAACeA/aCQAuT0qpQ4/s1600/DECORATIVE+MUSIC+NOTES+Wallpaper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" r="15561"/>
            <a:stretch/>
          </p:blipFill>
          <p:spPr bwMode="auto">
            <a:xfrm>
              <a:off x="-1" y="20782"/>
              <a:ext cx="9144001" cy="5091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105400" y="20782"/>
              <a:ext cx="40386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05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71055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next?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2954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cs typeface="Calibri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cs typeface="Calibri"/>
              </a:rPr>
              <a:t>Only one aspect of music is analyzed here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cs typeface="Calibri"/>
              </a:rPr>
              <a:t>Different genres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cs typeface="Calibri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cs typeface="Calibri"/>
              </a:rPr>
              <a:t>Different native styles </a:t>
            </a:r>
            <a:r>
              <a:rPr lang="en-US" dirty="0"/>
              <a:t>of music across the world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/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cs typeface="Calibri"/>
              </a:rPr>
              <a:t>Creating music based on other aspects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8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364" y="5181600"/>
            <a:ext cx="769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Thank You!!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Questions or Comments??</a:t>
            </a:r>
            <a:endParaRPr lang="en-US" sz="28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-1" y="20782"/>
            <a:ext cx="9144001" cy="5091113"/>
            <a:chOff x="-1" y="20782"/>
            <a:chExt cx="9144001" cy="5091113"/>
          </a:xfrm>
        </p:grpSpPr>
        <p:pic>
          <p:nvPicPr>
            <p:cNvPr id="8" name="Picture 4" descr="http://1.bp.blogspot.com/-vK5TgkdBwfc/UKujzyOE3EI/AAAAAAAACeA/aCQAuT0qpQ4/s1600/DECORATIVE+MUSIC+NOTES+Wallpaper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" r="15561"/>
            <a:stretch/>
          </p:blipFill>
          <p:spPr bwMode="auto">
            <a:xfrm>
              <a:off x="-1" y="20782"/>
              <a:ext cx="9144001" cy="5091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105400" y="20782"/>
              <a:ext cx="403860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we have </a:t>
            </a:r>
            <a:r>
              <a:rPr lang="en-US" sz="2800" b="1" dirty="0" smtClean="0"/>
              <a:t>done</a:t>
            </a:r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47800"/>
            <a:ext cx="7696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have analyzed western classical music from a complex systems perspective…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u="sng" dirty="0" smtClean="0"/>
              <a:t>Note recurrence </a:t>
            </a:r>
            <a:r>
              <a:rPr lang="en-US" sz="2000" u="sng" dirty="0" smtClean="0"/>
              <a:t>intervals</a:t>
            </a:r>
            <a:endParaRPr lang="en-US" sz="2000" u="sng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Frequency </a:t>
            </a:r>
            <a:r>
              <a:rPr lang="en-US" sz="2000" dirty="0" smtClean="0"/>
              <a:t>shifts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Structural dynamics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Pitch distribution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40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did we do it?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4876627" cy="322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86792"/>
            <a:ext cx="448208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5019" y="1524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Identify note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Find recurrence intervals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Rank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Plot in log-log scale / curve fitting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we saw?</a:t>
            </a:r>
            <a:endParaRPr lang="en-US" sz="28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381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95750"/>
            <a:ext cx="38100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32025"/>
              </p:ext>
            </p:extLst>
          </p:nvPr>
        </p:nvGraphicFramePr>
        <p:xfrm>
          <a:off x="4343400" y="457200"/>
          <a:ext cx="4038600" cy="5867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650"/>
                <a:gridCol w="1009650"/>
                <a:gridCol w="1009650"/>
                <a:gridCol w="1009650"/>
              </a:tblGrid>
              <a:tr h="529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PIECE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effectLst/>
                        </a:rPr>
                        <a:t>Slope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Beta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ctr"/>
                </a:tc>
              </a:tr>
              <a:tr h="264922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Bach</a:t>
                      </a:r>
                      <a:r>
                        <a:rPr lang="en-US" sz="1200" u="none" strike="noStrike" dirty="0" smtClean="0">
                          <a:effectLst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BWV261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B4 Eighth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0.5227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1.913143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D4 -Quarter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0.7149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1.398797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E3-Eighth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0.7272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1.375138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369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G4-Eighth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0.5839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1.712622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F4-sharp Eighth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0.5598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1.786352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D5 Quarter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1.992032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G4 -Quarter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0.5932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1.685772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G3 -Quarter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0.6342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1.57679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C5-Sharp Eighth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0.8196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1.220107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36963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Mozart</a:t>
                      </a:r>
                      <a:r>
                        <a:rPr lang="en-US" sz="1200" u="none" strike="noStrike" dirty="0" smtClean="0">
                          <a:effectLst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K155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A4 Eighth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1.288494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369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A4 Quartet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1.237317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B4 16th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0.611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1.636661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D5 16th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0.5817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1.719099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E5 16th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0.6532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1.530925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369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F5-sharp 16th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1.288494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4907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G4 Dotted Eighth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0.6072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1.646904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369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F4-sharp 32nd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1.730703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  <a:tr h="2485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G4 32nd Note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4866" marR="4866" marT="48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1.730703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66" marR="4866" marT="486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7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we saw?</a:t>
            </a:r>
            <a:endParaRPr 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447800"/>
            <a:ext cx="73247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7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did we use to do it?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16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MusicXML</a:t>
            </a:r>
            <a:endParaRPr lang="en-US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Standard for representing music data in XML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Music21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Python based toolkit from MIT for musicology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Myriad </a:t>
            </a:r>
            <a:r>
              <a:rPr lang="en-US" dirty="0" smtClean="0"/>
              <a:t>plug-in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Browser plug-in to read and playback from </a:t>
            </a:r>
            <a:r>
              <a:rPr lang="en-US" dirty="0" err="1" smtClean="0"/>
              <a:t>musicXML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did we also do?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assembled a musical score from the known power law distributed set of notes.</a:t>
            </a:r>
          </a:p>
          <a:p>
            <a:endParaRPr lang="en-US" dirty="0"/>
          </a:p>
          <a:p>
            <a:r>
              <a:rPr lang="en-US" u="sng" dirty="0" smtClean="0"/>
              <a:t>Steps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Create number series</a:t>
            </a:r>
          </a:p>
          <a:p>
            <a:pPr marL="342900" indent="-342900">
              <a:buAutoNum type="arabicPeriod"/>
            </a:pPr>
            <a:r>
              <a:rPr lang="en-US" dirty="0" smtClean="0"/>
              <a:t>Form notes for each number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the </a:t>
            </a:r>
            <a:r>
              <a:rPr lang="en-US" dirty="0" err="1" smtClean="0"/>
              <a:t>musicXML</a:t>
            </a:r>
            <a:r>
              <a:rPr lang="en-US" dirty="0" smtClean="0"/>
              <a:t> file</a:t>
            </a:r>
          </a:p>
          <a:p>
            <a:pPr marL="342900" indent="-342900">
              <a:buAutoNum type="arabicPeriod"/>
            </a:pPr>
            <a:r>
              <a:rPr lang="en-US" dirty="0" smtClean="0"/>
              <a:t>Prepare HTML for playback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Witness that!</a:t>
            </a:r>
            <a:endParaRPr lang="en-US" sz="2800" b="1" dirty="0"/>
          </a:p>
        </p:txBody>
      </p:sp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292" y="2495548"/>
            <a:ext cx="1990436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0324"/>
            <a:ext cx="28479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7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71055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What inspired us?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2954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/>
              <a:t>1]. Harlan Brothers, </a:t>
            </a:r>
            <a:r>
              <a:rPr lang="en-US" i="1" dirty="0"/>
              <a:t>Structural Scaling in Bach’s cello suite no. 3,</a:t>
            </a:r>
            <a:r>
              <a:rPr lang="en-US" dirty="0"/>
              <a:t> Fractals 2007, 89-95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[2]. Kenneth Hsu, Andreas Hsu, </a:t>
            </a:r>
            <a:r>
              <a:rPr lang="en-US" i="1" dirty="0"/>
              <a:t>Fractal Geometry of music</a:t>
            </a:r>
            <a:r>
              <a:rPr lang="en-US" dirty="0"/>
              <a:t>, Proceedings of National Academy of Science, USA, Vol. 87,February 1990, 938-941.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282</Words>
  <Application>Microsoft Office PowerPoint</Application>
  <PresentationFormat>On-screen Show (4:3)</PresentationFormat>
  <Paragraphs>129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Fractal Music and Musical Fractal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Music and Musical Fractal</dc:title>
  <dc:creator>Madhavun</dc:creator>
  <cp:lastModifiedBy>Madhavun</cp:lastModifiedBy>
  <cp:revision>44</cp:revision>
  <dcterms:created xsi:type="dcterms:W3CDTF">2013-04-25T01:03:31Z</dcterms:created>
  <dcterms:modified xsi:type="dcterms:W3CDTF">2013-04-25T17:13:43Z</dcterms:modified>
</cp:coreProperties>
</file>