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304" r:id="rId3"/>
    <p:sldId id="307" r:id="rId4"/>
    <p:sldId id="403" r:id="rId5"/>
    <p:sldId id="404" r:id="rId6"/>
    <p:sldId id="405" r:id="rId7"/>
    <p:sldId id="406" r:id="rId8"/>
    <p:sldId id="407" r:id="rId9"/>
  </p:sldIdLst>
  <p:sldSz cx="9144000" cy="5143500" type="screen16x9"/>
  <p:notesSz cx="6858000" cy="9144000"/>
  <p:embeddedFontLst>
    <p:embeddedFont>
      <p:font typeface="Reem Kufi" panose="020B0604020202020204"/>
      <p:regular r:id="rId11"/>
    </p:embeddedFont>
    <p:embeddedFont>
      <p:font typeface="Source Sans Pr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70596-F775-4ADC-8D03-B4C62E138D36}">
  <a:tblStyle styleId="{25A70596-F775-4ADC-8D03-B4C62E138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5507" autoAdjust="0"/>
  </p:normalViewPr>
  <p:slideViewPr>
    <p:cSldViewPr snapToGrid="0">
      <p:cViewPr varScale="1">
        <p:scale>
          <a:sx n="84" d="100"/>
          <a:sy n="84" d="100"/>
        </p:scale>
        <p:origin x="117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1124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80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56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0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951716" y="617838"/>
            <a:ext cx="5240568" cy="1820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Neural Network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b="1" dirty="0" smtClean="0"/>
              <a:t>Deep </a:t>
            </a:r>
            <a:r>
              <a:rPr lang="en-US" sz="5400" b="1" dirty="0" smtClean="0"/>
              <a:t>Learning</a:t>
            </a:r>
            <a:endParaRPr sz="5400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77BEF594-3F6D-4C82-9376-5FDD637E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40" y="3670700"/>
            <a:ext cx="4281720" cy="94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97956" y="2844800"/>
            <a:ext cx="222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Ahmed Tolba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4" name="Google Shape;229;p37"/>
          <p:cNvSpPr/>
          <p:nvPr/>
        </p:nvSpPr>
        <p:spPr>
          <a:xfrm rot="5400000">
            <a:off x="4286714" y="-83255"/>
            <a:ext cx="45719" cy="232582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808227" y="512531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Neural Network Design </a:t>
            </a:r>
            <a:endParaRPr lang="en-US" sz="22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202;p35"/>
          <p:cNvSpPr txBox="1">
            <a:spLocks/>
          </p:cNvSpPr>
          <p:nvPr/>
        </p:nvSpPr>
        <p:spPr>
          <a:xfrm>
            <a:off x="441774" y="1646997"/>
            <a:ext cx="467541" cy="469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 smtClean="0"/>
              <a:t>01</a:t>
            </a:r>
            <a:endParaRPr lang="en" dirty="0"/>
          </a:p>
        </p:txBody>
      </p:sp>
      <p:sp>
        <p:nvSpPr>
          <p:cNvPr id="8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989240" y="1597384"/>
            <a:ext cx="25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400" b="1" dirty="0">
                <a:solidFill>
                  <a:schemeClr val="tx2"/>
                </a:solidFill>
              </a:rPr>
              <a:t>Choose the right </a:t>
            </a:r>
            <a:r>
              <a:rPr lang="en-US" sz="2400" b="1" dirty="0" smtClean="0">
                <a:solidFill>
                  <a:schemeClr val="tx2"/>
                </a:solidFill>
              </a:rPr>
              <a:t>design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Google Shape;208;p35"/>
          <p:cNvSpPr txBox="1">
            <a:spLocks/>
          </p:cNvSpPr>
          <p:nvPr/>
        </p:nvSpPr>
        <p:spPr>
          <a:xfrm>
            <a:off x="3632895" y="1820654"/>
            <a:ext cx="521419" cy="3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 smtClean="0"/>
              <a:t>02</a:t>
            </a:r>
            <a:endParaRPr lang="en" dirty="0"/>
          </a:p>
        </p:txBody>
      </p:sp>
      <p:sp>
        <p:nvSpPr>
          <p:cNvPr id="10" name="Google Shape;209;p35"/>
          <p:cNvSpPr txBox="1">
            <a:spLocks/>
          </p:cNvSpPr>
          <p:nvPr/>
        </p:nvSpPr>
        <p:spPr>
          <a:xfrm>
            <a:off x="1021912" y="2892845"/>
            <a:ext cx="2100224" cy="57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000" b="1" dirty="0" smtClean="0">
                <a:solidFill>
                  <a:schemeClr val="tx2"/>
                </a:solidFill>
                <a:latin typeface="Noto Naskh Arabic UI"/>
              </a:rPr>
              <a:t>Forward </a:t>
            </a:r>
            <a:r>
              <a:rPr lang="en-US" sz="2000" b="1" dirty="0">
                <a:solidFill>
                  <a:schemeClr val="tx2"/>
                </a:solidFill>
                <a:latin typeface="Noto Naskh Arabic UI"/>
              </a:rPr>
              <a:t>propagation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Google Shape;214;p35"/>
          <p:cNvSpPr/>
          <p:nvPr/>
        </p:nvSpPr>
        <p:spPr>
          <a:xfrm>
            <a:off x="886455" y="1646997"/>
            <a:ext cx="45719" cy="57787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6;p35"/>
          <p:cNvSpPr/>
          <p:nvPr/>
        </p:nvSpPr>
        <p:spPr>
          <a:xfrm>
            <a:off x="4393225" y="1632817"/>
            <a:ext cx="45719" cy="6196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2;p35"/>
          <p:cNvSpPr txBox="1">
            <a:spLocks/>
          </p:cNvSpPr>
          <p:nvPr/>
        </p:nvSpPr>
        <p:spPr>
          <a:xfrm>
            <a:off x="220746" y="3167124"/>
            <a:ext cx="595048" cy="333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 smtClean="0"/>
              <a:t>03</a:t>
            </a:r>
            <a:endParaRPr lang="en" dirty="0"/>
          </a:p>
        </p:txBody>
      </p:sp>
      <p:sp>
        <p:nvSpPr>
          <p:cNvPr id="14" name="Google Shape;202;p35"/>
          <p:cNvSpPr txBox="1">
            <a:spLocks/>
          </p:cNvSpPr>
          <p:nvPr/>
        </p:nvSpPr>
        <p:spPr>
          <a:xfrm>
            <a:off x="3770491" y="3078763"/>
            <a:ext cx="383823" cy="420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 smtClean="0"/>
              <a:t>04</a:t>
            </a:r>
            <a:endParaRPr lang="en" dirty="0"/>
          </a:p>
        </p:txBody>
      </p:sp>
      <p:sp>
        <p:nvSpPr>
          <p:cNvPr id="15" name="Google Shape;214;p35"/>
          <p:cNvSpPr/>
          <p:nvPr/>
        </p:nvSpPr>
        <p:spPr>
          <a:xfrm>
            <a:off x="4418212" y="3025490"/>
            <a:ext cx="45719" cy="4635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4;p35"/>
          <p:cNvSpPr/>
          <p:nvPr/>
        </p:nvSpPr>
        <p:spPr>
          <a:xfrm>
            <a:off x="915517" y="2992493"/>
            <a:ext cx="45719" cy="604716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3;p35"/>
          <p:cNvSpPr txBox="1">
            <a:spLocks/>
          </p:cNvSpPr>
          <p:nvPr/>
        </p:nvSpPr>
        <p:spPr>
          <a:xfrm>
            <a:off x="4393225" y="1510672"/>
            <a:ext cx="2524200" cy="76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b="1" dirty="0">
                <a:solidFill>
                  <a:schemeClr val="tx2"/>
                </a:solidFill>
                <a:latin typeface="Noto Naskh Arabic UI"/>
              </a:rPr>
              <a:t>Define initial theta values</a:t>
            </a:r>
            <a:endParaRPr lang="en-US" sz="2400" dirty="0"/>
          </a:p>
        </p:txBody>
      </p:sp>
      <p:sp>
        <p:nvSpPr>
          <p:cNvPr id="18" name="Google Shape;203;p35"/>
          <p:cNvSpPr txBox="1">
            <a:spLocks/>
          </p:cNvSpPr>
          <p:nvPr/>
        </p:nvSpPr>
        <p:spPr>
          <a:xfrm>
            <a:off x="4416084" y="2849361"/>
            <a:ext cx="22795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Back propagation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0" name="Google Shape;202;p35"/>
          <p:cNvSpPr txBox="1">
            <a:spLocks/>
          </p:cNvSpPr>
          <p:nvPr/>
        </p:nvSpPr>
        <p:spPr>
          <a:xfrm>
            <a:off x="3759202" y="4318270"/>
            <a:ext cx="383823" cy="420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 smtClean="0"/>
              <a:t>05</a:t>
            </a:r>
            <a:endParaRPr lang="en" dirty="0"/>
          </a:p>
        </p:txBody>
      </p:sp>
      <p:sp>
        <p:nvSpPr>
          <p:cNvPr id="21" name="Google Shape;214;p35"/>
          <p:cNvSpPr/>
          <p:nvPr/>
        </p:nvSpPr>
        <p:spPr>
          <a:xfrm>
            <a:off x="4418212" y="4264997"/>
            <a:ext cx="45719" cy="4635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4463931" y="4307950"/>
            <a:ext cx="249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Update Weights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2" y="27883"/>
            <a:ext cx="1923292" cy="42367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411112" y="417690"/>
            <a:ext cx="2133600" cy="5305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Choose the right </a:t>
            </a:r>
            <a:r>
              <a:rPr lang="en-US" b="1" dirty="0" smtClean="0">
                <a:solidFill>
                  <a:schemeClr val="tx2"/>
                </a:solidFill>
              </a:rPr>
              <a:t>Design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934" y="1338074"/>
            <a:ext cx="33330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1 </a:t>
            </a:r>
            <a:r>
              <a:rPr lang="en-US" b="1" dirty="0" smtClean="0"/>
              <a:t>- Determine </a:t>
            </a:r>
            <a:r>
              <a:rPr lang="en-US" b="1" dirty="0"/>
              <a:t>the number of layers, and the number of </a:t>
            </a:r>
            <a:r>
              <a:rPr lang="en-US" b="1" dirty="0" smtClean="0"/>
              <a:t>neurons </a:t>
            </a:r>
            <a:r>
              <a:rPr lang="en-US" b="1" dirty="0"/>
              <a:t>of each </a:t>
            </a:r>
            <a:r>
              <a:rPr lang="en-US" b="1" dirty="0" smtClean="0"/>
              <a:t>layer</a:t>
            </a:r>
          </a:p>
          <a:p>
            <a:pPr algn="ctr"/>
            <a:endParaRPr lang="en-US" dirty="0"/>
          </a:p>
          <a:p>
            <a:endParaRPr lang="en-US" dirty="0"/>
          </a:p>
          <a:p>
            <a:pPr algn="ctr"/>
            <a:r>
              <a:rPr lang="en-US" b="1" dirty="0" smtClean="0"/>
              <a:t>2 - </a:t>
            </a:r>
            <a:r>
              <a:rPr lang="en-US" b="1" dirty="0" smtClean="0"/>
              <a:t> </a:t>
            </a:r>
            <a:r>
              <a:rPr lang="en-US" b="1" dirty="0"/>
              <a:t>The input layer must have the number of </a:t>
            </a:r>
            <a:r>
              <a:rPr lang="en-US" b="1" dirty="0" smtClean="0"/>
              <a:t>neurons identical </a:t>
            </a:r>
            <a:r>
              <a:rPr lang="en-US" b="1" dirty="0"/>
              <a:t>to the number of features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 smtClean="0"/>
              <a:t>3 -  </a:t>
            </a:r>
            <a:r>
              <a:rPr lang="en-US" b="1" dirty="0"/>
              <a:t>The output layer must be the number of </a:t>
            </a:r>
            <a:r>
              <a:rPr lang="en-US" b="1" dirty="0" smtClean="0"/>
              <a:t>neurons </a:t>
            </a:r>
            <a:r>
              <a:rPr lang="en-US" b="1" dirty="0"/>
              <a:t>in it identical to the number of classification options</a:t>
            </a:r>
          </a:p>
          <a:p>
            <a:pPr algn="ctr"/>
            <a:r>
              <a:rPr lang="en-US" b="1" dirty="0"/>
              <a:t>Required .</a:t>
            </a:r>
            <a:endParaRPr lang="en-US" b="1" dirty="0"/>
          </a:p>
        </p:txBody>
      </p:sp>
      <p:pic>
        <p:nvPicPr>
          <p:cNvPr id="1026" name="Picture 2" descr="نتيجة بحث الصور عن neural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22" y="1452006"/>
            <a:ext cx="4323645" cy="26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" y="27883"/>
            <a:ext cx="1923292" cy="4236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65956" y="451556"/>
            <a:ext cx="2133600" cy="5305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Choose the right </a:t>
            </a:r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26157" y="1178232"/>
            <a:ext cx="84920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4- As </a:t>
            </a:r>
            <a:r>
              <a:rPr lang="en-US" b="1" dirty="0"/>
              <a:t>the number of hidden layers increases, the quality and efficiency of the network increases, and the time required for it increases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5 - The </a:t>
            </a:r>
            <a:r>
              <a:rPr lang="en-US" b="1" dirty="0"/>
              <a:t>number of cells for the hidden layers must be greater than the number of the features entries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3301890"/>
            <a:ext cx="6943725" cy="1771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6756" y="234778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Notes :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of more than one classification, all values are zero, except for the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17129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" y="27883"/>
            <a:ext cx="1923292" cy="4236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65957" y="451556"/>
            <a:ext cx="2133600" cy="5305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spcAft>
                <a:spcPts val="1600"/>
              </a:spcAft>
            </a:pPr>
            <a:r>
              <a:rPr lang="en-US" b="1" dirty="0">
                <a:solidFill>
                  <a:schemeClr val="tx2"/>
                </a:solidFill>
                <a:latin typeface="Noto Naskh Arabic UI"/>
              </a:rPr>
              <a:t>Define initial theta values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56" y="1507407"/>
            <a:ext cx="33330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1 </a:t>
            </a:r>
            <a:r>
              <a:rPr lang="en-US" b="1" dirty="0"/>
              <a:t>- NN, you cannot choose zeros as the default values for the </a:t>
            </a:r>
            <a:r>
              <a:rPr lang="en-US" b="1" dirty="0" smtClean="0"/>
              <a:t>theta.</a:t>
            </a:r>
            <a:endParaRPr lang="en-US" dirty="0"/>
          </a:p>
          <a:p>
            <a:pPr algn="ctr"/>
            <a:r>
              <a:rPr lang="en-US" dirty="0">
                <a:solidFill>
                  <a:schemeClr val="tx2"/>
                </a:solidFill>
              </a:rPr>
              <a:t>When this happens </a:t>
            </a:r>
            <a:endParaRPr lang="ar-EG" dirty="0" smtClean="0">
              <a:solidFill>
                <a:schemeClr val="tx2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 </a:t>
            </a:r>
            <a:r>
              <a:rPr lang="en-US" b="1" dirty="0">
                <a:solidFill>
                  <a:schemeClr val="tx1"/>
                </a:solidFill>
              </a:rPr>
              <a:t>will destroy the network immediately, because it will make all the output layers equal and will never change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pPr algn="ctr"/>
            <a:r>
              <a:rPr lang="en-US" b="1" dirty="0" smtClean="0"/>
              <a:t>3 </a:t>
            </a:r>
            <a:r>
              <a:rPr lang="en-US" b="1" dirty="0"/>
              <a:t>- The numbers often </a:t>
            </a:r>
            <a:r>
              <a:rPr lang="en-US" b="1" dirty="0" smtClean="0"/>
              <a:t>range</a:t>
            </a:r>
            <a:endParaRPr lang="ar-EG" b="1" dirty="0" smtClean="0"/>
          </a:p>
          <a:p>
            <a:pPr algn="ctr"/>
            <a:r>
              <a:rPr lang="en-US" b="1" dirty="0" smtClean="0"/>
              <a:t>(0.001 , -0.001)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57" y="1468236"/>
            <a:ext cx="46005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2" y="27883"/>
            <a:ext cx="1923292" cy="4236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77246" y="451556"/>
            <a:ext cx="2133600" cy="5305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US" b="1" dirty="0">
                <a:solidFill>
                  <a:schemeClr val="tx2"/>
                </a:solidFill>
                <a:latin typeface="Noto Naskh Arabic UI"/>
              </a:rPr>
              <a:t>Forward propagation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934" y="1338074"/>
            <a:ext cx="33330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</a:t>
            </a:r>
            <a:r>
              <a:rPr lang="en-US" b="1" dirty="0" smtClean="0"/>
              <a:t>y (a) output </a:t>
            </a:r>
            <a:r>
              <a:rPr lang="en-US" b="1" dirty="0"/>
              <a:t>is calculated</a:t>
            </a:r>
          </a:p>
          <a:p>
            <a:pPr algn="ctr"/>
            <a:r>
              <a:rPr lang="en-US" b="1" dirty="0"/>
              <a:t>From the input exe.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output is calculated by the sigmoid function to calculate the expected value</a:t>
            </a:r>
            <a:endParaRPr lang="en-US" b="1" dirty="0"/>
          </a:p>
        </p:txBody>
      </p:sp>
      <p:pic>
        <p:nvPicPr>
          <p:cNvPr id="2050" name="Picture 2" descr="نتيجة بحث الصور عن forward propag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3" y="2865407"/>
            <a:ext cx="3701317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102" y="982133"/>
            <a:ext cx="3366966" cy="32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2" y="27883"/>
            <a:ext cx="1923292" cy="4236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77246" y="451556"/>
            <a:ext cx="2133600" cy="5305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US" b="1" dirty="0" smtClean="0">
                <a:solidFill>
                  <a:schemeClr val="tx2"/>
                </a:solidFill>
                <a:latin typeface="Noto Naskh Arabic UI"/>
              </a:rPr>
              <a:t>Back propagation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524" y="1405806"/>
            <a:ext cx="33330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This is done using finding the difference between the expected value, the real value and the derivative of </a:t>
            </a:r>
            <a:r>
              <a:rPr lang="en-US" b="1" dirty="0" smtClean="0"/>
              <a:t>theta.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861" y="1078440"/>
            <a:ext cx="2781300" cy="2906537"/>
          </a:xfrm>
          <a:prstGeom prst="rect">
            <a:avLst/>
          </a:prstGeom>
        </p:spPr>
      </p:pic>
      <p:pic>
        <p:nvPicPr>
          <p:cNvPr id="5122" name="Picture 2" descr="نتيجة بحث الصور عن back propagation algorith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531708"/>
            <a:ext cx="4775023" cy="205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2" y="27883"/>
            <a:ext cx="1923292" cy="4236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77246" y="451556"/>
            <a:ext cx="2133600" cy="5305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Update Weights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934" y="1423080"/>
            <a:ext cx="33330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Repeate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/>
                </a:solidFill>
                <a:latin typeface="Noto Naskh Arabic UI"/>
              </a:rPr>
              <a:t>Forward and Back Propagation number of iteration to get best weights </a:t>
            </a:r>
            <a:endParaRPr lang="en-US" b="1" dirty="0"/>
          </a:p>
        </p:txBody>
      </p:sp>
      <p:pic>
        <p:nvPicPr>
          <p:cNvPr id="6146" name="Picture 2" descr="نتيجة بحث الصور عن forward propagation and backward propag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78" y="1233873"/>
            <a:ext cx="4380630" cy="258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276</Words>
  <Application>Microsoft Office PowerPoint</Application>
  <PresentationFormat>On-screen Show (16:9)</PresentationFormat>
  <Paragraphs>45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Reem Kufi</vt:lpstr>
      <vt:lpstr>Source Sans Pro</vt:lpstr>
      <vt:lpstr>Arial</vt:lpstr>
      <vt:lpstr>Noto Naskh Arabic UI</vt:lpstr>
      <vt:lpstr>Simple Meeting by Slidesgo</vt:lpstr>
      <vt:lpstr>Neural Network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MEETING</dc:title>
  <dc:creator>Mohamed</dc:creator>
  <cp:lastModifiedBy>Tolba</cp:lastModifiedBy>
  <cp:revision>56</cp:revision>
  <dcterms:modified xsi:type="dcterms:W3CDTF">2021-02-04T12:00:44Z</dcterms:modified>
</cp:coreProperties>
</file>