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3.jpg" ContentType="image/jpg"/>
  <Override PartName="/ppt/notesSlides/notesSlide4.xml" ContentType="application/vnd.openxmlformats-officedocument.presentationml.notesSlide+xml"/>
  <Override PartName="/ppt/media/image4.jpg" ContentType="image/jpg"/>
  <Override PartName="/ppt/media/image5.jpg" ContentType="image/jpg"/>
  <Override PartName="/ppt/notesSlides/notesSlide5.xml" ContentType="application/vnd.openxmlformats-officedocument.presentationml.notesSlide+xml"/>
  <Override PartName="/ppt/media/image6.jpg" ContentType="image/jpg"/>
  <Override PartName="/ppt/media/image7.jpg" ContentType="image/jpg"/>
  <Override PartName="/ppt/notesSlides/notesSlide6.xml" ContentType="application/vnd.openxmlformats-officedocument.presentationml.notesSlide+xml"/>
  <Override PartName="/ppt/media/image8.jpg" ContentType="image/jpg"/>
  <Override PartName="/ppt/media/image9.jpg" ContentType="image/jpg"/>
  <Override PartName="/ppt/notesSlides/notesSlide7.xml" ContentType="application/vnd.openxmlformats-officedocument.presentationml.notesSlide+xml"/>
  <Override PartName="/ppt/media/image10.jpg" ContentType="image/jpg"/>
  <Override PartName="/ppt/media/image11.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3.jpg" ContentType="image/jpg"/>
  <Override PartName="/ppt/media/image14.jpg" ContentType="image/jpg"/>
  <Override PartName="/ppt/media/image15.jpg" ContentType="image/jpg"/>
  <Override PartName="/ppt/media/image16.jpg" ContentType="image/jpg"/>
  <Override PartName="/ppt/notesSlides/notesSlide11.xml" ContentType="application/vnd.openxmlformats-officedocument.presentationml.notesSlide+xml"/>
  <Override PartName="/ppt/media/image17.jpg" ContentType="image/jpg"/>
  <Override PartName="/ppt/media/image18.jpg" ContentType="image/jpg"/>
  <Override PartName="/ppt/media/image19.jpg" ContentType="image/jpg"/>
  <Override PartName="/ppt/media/image20.jpg" ContentType="image/jpg"/>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22.jpg" ContentType="image/jpg"/>
  <Override PartName="/ppt/media/image23.jpg" ContentType="image/jpg"/>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24.jpg" ContentType="image/jpg"/>
  <Override PartName="/ppt/media/image25.jpg" ContentType="image/jpg"/>
  <Override PartName="/ppt/media/image26.jpg" ContentType="image/jpg"/>
  <Override PartName="/ppt/media/image27.jpg" ContentType="image/jpg"/>
  <Override PartName="/ppt/media/image28.jpg" ContentType="image/jpg"/>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29.jpg" ContentType="image/jpg"/>
  <Override PartName="/ppt/media/image30.jpg" ContentType="image/jpg"/>
  <Override PartName="/ppt/notesSlides/notesSlide18.xml" ContentType="application/vnd.openxmlformats-officedocument.presentationml.notesSlide+xml"/>
  <Override PartName="/ppt/media/image31.jpg" ContentType="image/jpg"/>
  <Override PartName="/ppt/media/image32.jpg" ContentType="image/jpg"/>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media/image34.jpg" ContentType="image/jpg"/>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media/image38.jpg" ContentType="image/jpg"/>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media/image51.jpg" ContentType="image/jpg"/>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63"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9"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680" autoAdjust="0"/>
  </p:normalViewPr>
  <p:slideViewPr>
    <p:cSldViewPr snapToGrid="0">
      <p:cViewPr>
        <p:scale>
          <a:sx n="75" d="100"/>
          <a:sy n="75" d="100"/>
        </p:scale>
        <p:origin x="946" y="-38"/>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E6CBC-8A4B-4CB2-BFA0-D6431AF495E8}" type="datetimeFigureOut">
              <a:rPr lang="en-GB" smtClean="0"/>
              <a:t>13/09/2024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E7A69-BEB5-4BA0-B5BD-07740B719C4A}" type="slidenum">
              <a:rPr lang="en-GB" smtClean="0"/>
              <a:t>‹#›</a:t>
            </a:fld>
            <a:endParaRPr lang="en-GB"/>
          </a:p>
        </p:txBody>
      </p:sp>
    </p:spTree>
    <p:extLst>
      <p:ext uri="{BB962C8B-B14F-4D97-AF65-F5344CB8AC3E}">
        <p14:creationId xmlns:p14="http://schemas.microsoft.com/office/powerpoint/2010/main" val="1890022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1</a:t>
            </a:fld>
            <a:endParaRPr lang="en-GB"/>
          </a:p>
        </p:txBody>
      </p:sp>
    </p:spTree>
    <p:extLst>
      <p:ext uri="{BB962C8B-B14F-4D97-AF65-F5344CB8AC3E}">
        <p14:creationId xmlns:p14="http://schemas.microsoft.com/office/powerpoint/2010/main" val="2941821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can see that now the graphs are much more similar to the normal distribution graph</a:t>
            </a:r>
          </a:p>
        </p:txBody>
      </p:sp>
      <p:sp>
        <p:nvSpPr>
          <p:cNvPr id="4" name="Slide Number Placeholder 3"/>
          <p:cNvSpPr>
            <a:spLocks noGrp="1"/>
          </p:cNvSpPr>
          <p:nvPr>
            <p:ph type="sldNum" sz="quarter" idx="5"/>
          </p:nvPr>
        </p:nvSpPr>
        <p:spPr/>
        <p:txBody>
          <a:bodyPr/>
          <a:lstStyle/>
          <a:p>
            <a:fld id="{E85E7A69-BEB5-4BA0-B5BD-07740B719C4A}" type="slidenum">
              <a:rPr lang="en-GB" smtClean="0"/>
              <a:t>12</a:t>
            </a:fld>
            <a:endParaRPr lang="en-GB"/>
          </a:p>
        </p:txBody>
      </p:sp>
    </p:spTree>
    <p:extLst>
      <p:ext uri="{BB962C8B-B14F-4D97-AF65-F5344CB8AC3E}">
        <p14:creationId xmlns:p14="http://schemas.microsoft.com/office/powerpoint/2010/main" val="27551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marR="6350">
              <a:lnSpc>
                <a:spcPct val="113999"/>
              </a:lnSpc>
              <a:spcBef>
                <a:spcPts val="90"/>
              </a:spcBef>
            </a:pPr>
            <a:r>
              <a:rPr lang="en-GB" sz="1200" dirty="0">
                <a:latin typeface="Times New Roman"/>
                <a:cs typeface="Times New Roman"/>
              </a:rPr>
              <a:t>Screen</a:t>
            </a:r>
            <a:r>
              <a:rPr lang="en-GB" sz="1200" spc="30" dirty="0">
                <a:latin typeface="Times New Roman"/>
                <a:cs typeface="Times New Roman"/>
              </a:rPr>
              <a:t> </a:t>
            </a:r>
            <a:r>
              <a:rPr lang="en-GB" sz="1200" dirty="0">
                <a:latin typeface="Times New Roman"/>
                <a:cs typeface="Times New Roman"/>
              </a:rPr>
              <a:t>Size:</a:t>
            </a:r>
            <a:r>
              <a:rPr lang="en-GB" sz="1200" spc="40"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QQ</a:t>
            </a:r>
            <a:r>
              <a:rPr lang="en-GB" sz="1200" spc="35" dirty="0">
                <a:latin typeface="Times New Roman"/>
                <a:cs typeface="Times New Roman"/>
              </a:rPr>
              <a:t> </a:t>
            </a:r>
            <a:r>
              <a:rPr lang="en-GB" sz="1200" dirty="0">
                <a:latin typeface="Times New Roman"/>
                <a:cs typeface="Times New Roman"/>
              </a:rPr>
              <a:t>plot</a:t>
            </a:r>
            <a:r>
              <a:rPr lang="en-GB" sz="1200" spc="40" dirty="0">
                <a:latin typeface="Times New Roman"/>
                <a:cs typeface="Times New Roman"/>
              </a:rPr>
              <a:t> </a:t>
            </a:r>
            <a:r>
              <a:rPr lang="en-GB" sz="1200" dirty="0">
                <a:latin typeface="Times New Roman"/>
                <a:cs typeface="Times New Roman"/>
              </a:rPr>
              <a:t>for</a:t>
            </a:r>
            <a:r>
              <a:rPr lang="en-GB" sz="1200" spc="35" dirty="0">
                <a:latin typeface="Times New Roman"/>
                <a:cs typeface="Times New Roman"/>
              </a:rPr>
              <a:t> </a:t>
            </a:r>
            <a:r>
              <a:rPr lang="en-GB" sz="1200" dirty="0">
                <a:latin typeface="Times New Roman"/>
                <a:cs typeface="Times New Roman"/>
              </a:rPr>
              <a:t>screen</a:t>
            </a:r>
            <a:r>
              <a:rPr lang="en-GB" sz="1200" spc="35" dirty="0">
                <a:latin typeface="Times New Roman"/>
                <a:cs typeface="Times New Roman"/>
              </a:rPr>
              <a:t> </a:t>
            </a:r>
            <a:r>
              <a:rPr lang="en-GB" sz="1200" dirty="0">
                <a:latin typeface="Times New Roman"/>
                <a:cs typeface="Times New Roman"/>
              </a:rPr>
              <a:t>size</a:t>
            </a:r>
            <a:r>
              <a:rPr lang="en-GB" sz="1200" spc="45" dirty="0">
                <a:latin typeface="Times New Roman"/>
                <a:cs typeface="Times New Roman"/>
              </a:rPr>
              <a:t> </a:t>
            </a:r>
            <a:r>
              <a:rPr lang="en-GB" sz="1200" dirty="0">
                <a:latin typeface="Times New Roman"/>
                <a:cs typeface="Times New Roman"/>
              </a:rPr>
              <a:t>suggests</a:t>
            </a:r>
            <a:r>
              <a:rPr lang="en-GB" sz="1200" spc="45" dirty="0">
                <a:latin typeface="Times New Roman"/>
                <a:cs typeface="Times New Roman"/>
              </a:rPr>
              <a:t> </a:t>
            </a:r>
            <a:r>
              <a:rPr lang="en-GB" sz="1200" dirty="0">
                <a:latin typeface="Times New Roman"/>
                <a:cs typeface="Times New Roman"/>
              </a:rPr>
              <a:t>non-normality,</a:t>
            </a:r>
            <a:r>
              <a:rPr lang="en-GB" sz="1200" spc="40" dirty="0">
                <a:latin typeface="Times New Roman"/>
                <a:cs typeface="Times New Roman"/>
              </a:rPr>
              <a:t> </a:t>
            </a:r>
            <a:r>
              <a:rPr lang="en-GB" sz="1200" dirty="0">
                <a:latin typeface="Times New Roman"/>
                <a:cs typeface="Times New Roman"/>
              </a:rPr>
              <a:t>with</a:t>
            </a:r>
            <a:r>
              <a:rPr lang="en-GB" sz="1200" spc="20" dirty="0">
                <a:latin typeface="Times New Roman"/>
                <a:cs typeface="Times New Roman"/>
              </a:rPr>
              <a:t> </a:t>
            </a:r>
            <a:r>
              <a:rPr lang="en-GB" sz="1200" dirty="0">
                <a:latin typeface="Times New Roman"/>
                <a:cs typeface="Times New Roman"/>
              </a:rPr>
              <a:t>significant</a:t>
            </a:r>
            <a:r>
              <a:rPr lang="en-GB" sz="1200" spc="35" dirty="0">
                <a:latin typeface="Times New Roman"/>
                <a:cs typeface="Times New Roman"/>
              </a:rPr>
              <a:t> </a:t>
            </a:r>
            <a:r>
              <a:rPr lang="en-GB" sz="1200" dirty="0">
                <a:latin typeface="Times New Roman"/>
                <a:cs typeface="Times New Roman"/>
              </a:rPr>
              <a:t>deviations</a:t>
            </a:r>
            <a:r>
              <a:rPr lang="en-GB" sz="1200" spc="45" dirty="0">
                <a:latin typeface="Times New Roman"/>
                <a:cs typeface="Times New Roman"/>
              </a:rPr>
              <a:t> </a:t>
            </a:r>
            <a:r>
              <a:rPr lang="en-GB" sz="1200" dirty="0">
                <a:latin typeface="Times New Roman"/>
                <a:cs typeface="Times New Roman"/>
              </a:rPr>
              <a:t>from</a:t>
            </a:r>
            <a:r>
              <a:rPr lang="en-GB" sz="1200" spc="45" dirty="0">
                <a:latin typeface="Times New Roman"/>
                <a:cs typeface="Times New Roman"/>
              </a:rPr>
              <a:t> </a:t>
            </a:r>
            <a:r>
              <a:rPr lang="en-GB" sz="1200" dirty="0">
                <a:latin typeface="Times New Roman"/>
                <a:cs typeface="Times New Roman"/>
              </a:rPr>
              <a:t>the</a:t>
            </a:r>
            <a:r>
              <a:rPr lang="en-GB" sz="1200" spc="45" dirty="0">
                <a:latin typeface="Times New Roman"/>
                <a:cs typeface="Times New Roman"/>
              </a:rPr>
              <a:t> </a:t>
            </a:r>
            <a:r>
              <a:rPr lang="en-GB" sz="1200" spc="-10" dirty="0">
                <a:latin typeface="Times New Roman"/>
                <a:cs typeface="Times New Roman"/>
              </a:rPr>
              <a:t>line, </a:t>
            </a:r>
            <a:r>
              <a:rPr lang="en-GB" sz="1200" dirty="0">
                <a:latin typeface="Times New Roman"/>
                <a:cs typeface="Times New Roman"/>
              </a:rPr>
              <a:t>especially</a:t>
            </a:r>
            <a:r>
              <a:rPr lang="en-GB" sz="1200" spc="40" dirty="0">
                <a:latin typeface="Times New Roman"/>
                <a:cs typeface="Times New Roman"/>
              </a:rPr>
              <a:t> </a:t>
            </a:r>
            <a:r>
              <a:rPr lang="en-GB" sz="1200" dirty="0">
                <a:latin typeface="Times New Roman"/>
                <a:cs typeface="Times New Roman"/>
              </a:rPr>
              <a:t>at</a:t>
            </a:r>
            <a:r>
              <a:rPr lang="en-GB" sz="1200" spc="50" dirty="0">
                <a:latin typeface="Times New Roman"/>
                <a:cs typeface="Times New Roman"/>
              </a:rPr>
              <a:t> </a:t>
            </a:r>
            <a:r>
              <a:rPr lang="en-GB" sz="1200" dirty="0">
                <a:latin typeface="Times New Roman"/>
                <a:cs typeface="Times New Roman"/>
              </a:rPr>
              <a:t>the</a:t>
            </a:r>
            <a:r>
              <a:rPr lang="en-GB" sz="1200" spc="45" dirty="0">
                <a:latin typeface="Times New Roman"/>
                <a:cs typeface="Times New Roman"/>
              </a:rPr>
              <a:t> </a:t>
            </a:r>
            <a:r>
              <a:rPr lang="en-GB" sz="1200" dirty="0">
                <a:latin typeface="Times New Roman"/>
                <a:cs typeface="Times New Roman"/>
              </a:rPr>
              <a:t>lower</a:t>
            </a:r>
            <a:r>
              <a:rPr lang="en-GB" sz="1200" spc="60" dirty="0">
                <a:latin typeface="Times New Roman"/>
                <a:cs typeface="Times New Roman"/>
              </a:rPr>
              <a:t> </a:t>
            </a:r>
            <a:r>
              <a:rPr lang="en-GB" sz="1200" dirty="0">
                <a:latin typeface="Times New Roman"/>
                <a:cs typeface="Times New Roman"/>
              </a:rPr>
              <a:t>and</a:t>
            </a:r>
            <a:r>
              <a:rPr lang="en-GB" sz="1200" spc="45" dirty="0">
                <a:latin typeface="Times New Roman"/>
                <a:cs typeface="Times New Roman"/>
              </a:rPr>
              <a:t> </a:t>
            </a:r>
            <a:r>
              <a:rPr lang="en-GB" sz="1200" dirty="0">
                <a:latin typeface="Times New Roman"/>
                <a:cs typeface="Times New Roman"/>
              </a:rPr>
              <a:t>upper</a:t>
            </a:r>
            <a:r>
              <a:rPr lang="en-GB" sz="1200" spc="60" dirty="0">
                <a:latin typeface="Times New Roman"/>
                <a:cs typeface="Times New Roman"/>
              </a:rPr>
              <a:t> </a:t>
            </a:r>
            <a:r>
              <a:rPr lang="en-GB" sz="1200" spc="-10" dirty="0">
                <a:latin typeface="Times New Roman"/>
                <a:cs typeface="Times New Roman"/>
              </a:rPr>
              <a:t>ends.</a:t>
            </a:r>
            <a:endParaRPr lang="en-GB" sz="1200" dirty="0">
              <a:latin typeface="Times New Roman"/>
              <a:cs typeface="Times New Roman"/>
            </a:endParaRPr>
          </a:p>
          <a:p>
            <a:pPr marL="12700" marR="6985">
              <a:lnSpc>
                <a:spcPts val="1370"/>
              </a:lnSpc>
              <a:spcBef>
                <a:spcPts val="60"/>
              </a:spcBef>
            </a:pPr>
            <a:r>
              <a:rPr lang="en-GB" sz="1200" dirty="0">
                <a:latin typeface="Times New Roman"/>
                <a:cs typeface="Times New Roman"/>
              </a:rPr>
              <a:t>Final</a:t>
            </a:r>
            <a:r>
              <a:rPr lang="en-GB" sz="1200" spc="120" dirty="0">
                <a:latin typeface="Times New Roman"/>
                <a:cs typeface="Times New Roman"/>
              </a:rPr>
              <a:t> </a:t>
            </a:r>
            <a:r>
              <a:rPr lang="en-GB" sz="1200" dirty="0">
                <a:latin typeface="Times New Roman"/>
                <a:cs typeface="Times New Roman"/>
              </a:rPr>
              <a:t>Price:</a:t>
            </a:r>
            <a:r>
              <a:rPr lang="en-GB" sz="1200" spc="135" dirty="0">
                <a:latin typeface="Times New Roman"/>
                <a:cs typeface="Times New Roman"/>
              </a:rPr>
              <a:t> </a:t>
            </a:r>
            <a:r>
              <a:rPr lang="en-GB" sz="1200" dirty="0">
                <a:latin typeface="Times New Roman"/>
                <a:cs typeface="Times New Roman"/>
              </a:rPr>
              <a:t>The</a:t>
            </a:r>
            <a:r>
              <a:rPr lang="en-GB" sz="1200" spc="120" dirty="0">
                <a:latin typeface="Times New Roman"/>
                <a:cs typeface="Times New Roman"/>
              </a:rPr>
              <a:t> </a:t>
            </a:r>
            <a:r>
              <a:rPr lang="en-GB" sz="1200" dirty="0">
                <a:latin typeface="Times New Roman"/>
                <a:cs typeface="Times New Roman"/>
              </a:rPr>
              <a:t>QQ</a:t>
            </a:r>
            <a:r>
              <a:rPr lang="en-GB" sz="1200" spc="110" dirty="0">
                <a:latin typeface="Times New Roman"/>
                <a:cs typeface="Times New Roman"/>
              </a:rPr>
              <a:t> </a:t>
            </a:r>
            <a:r>
              <a:rPr lang="en-GB" sz="1200" dirty="0">
                <a:latin typeface="Times New Roman"/>
                <a:cs typeface="Times New Roman"/>
              </a:rPr>
              <a:t>plot</a:t>
            </a:r>
            <a:r>
              <a:rPr lang="en-GB" sz="1200" spc="130" dirty="0">
                <a:latin typeface="Times New Roman"/>
                <a:cs typeface="Times New Roman"/>
              </a:rPr>
              <a:t> </a:t>
            </a:r>
            <a:r>
              <a:rPr lang="en-GB" sz="1200" dirty="0">
                <a:latin typeface="Times New Roman"/>
                <a:cs typeface="Times New Roman"/>
              </a:rPr>
              <a:t>for</a:t>
            </a:r>
            <a:r>
              <a:rPr lang="en-GB" sz="1200" spc="130" dirty="0">
                <a:latin typeface="Times New Roman"/>
                <a:cs typeface="Times New Roman"/>
              </a:rPr>
              <a:t> </a:t>
            </a:r>
            <a:r>
              <a:rPr lang="en-GB" sz="1200" dirty="0">
                <a:latin typeface="Times New Roman"/>
                <a:cs typeface="Times New Roman"/>
              </a:rPr>
              <a:t>final</a:t>
            </a:r>
            <a:r>
              <a:rPr lang="en-GB" sz="1200" spc="110" dirty="0">
                <a:latin typeface="Times New Roman"/>
                <a:cs typeface="Times New Roman"/>
              </a:rPr>
              <a:t> </a:t>
            </a:r>
            <a:r>
              <a:rPr lang="en-GB" sz="1200" dirty="0">
                <a:latin typeface="Times New Roman"/>
                <a:cs typeface="Times New Roman"/>
              </a:rPr>
              <a:t>price</a:t>
            </a:r>
            <a:r>
              <a:rPr lang="en-GB" sz="1200" spc="125" dirty="0">
                <a:latin typeface="Times New Roman"/>
                <a:cs typeface="Times New Roman"/>
              </a:rPr>
              <a:t> </a:t>
            </a:r>
            <a:r>
              <a:rPr lang="en-GB" sz="1200" dirty="0">
                <a:latin typeface="Times New Roman"/>
                <a:cs typeface="Times New Roman"/>
              </a:rPr>
              <a:t>shows</a:t>
            </a:r>
            <a:r>
              <a:rPr lang="en-GB" sz="1200" spc="125" dirty="0">
                <a:latin typeface="Times New Roman"/>
                <a:cs typeface="Times New Roman"/>
              </a:rPr>
              <a:t> </a:t>
            </a:r>
            <a:r>
              <a:rPr lang="en-GB" sz="1200" dirty="0">
                <a:latin typeface="Times New Roman"/>
                <a:cs typeface="Times New Roman"/>
              </a:rPr>
              <a:t>some</a:t>
            </a:r>
            <a:r>
              <a:rPr lang="en-GB" sz="1200" spc="114" dirty="0">
                <a:latin typeface="Times New Roman"/>
                <a:cs typeface="Times New Roman"/>
              </a:rPr>
              <a:t> </a:t>
            </a:r>
            <a:r>
              <a:rPr lang="en-GB" sz="1200" dirty="0">
                <a:latin typeface="Times New Roman"/>
                <a:cs typeface="Times New Roman"/>
              </a:rPr>
              <a:t>deviation</a:t>
            </a:r>
            <a:r>
              <a:rPr lang="en-GB" sz="1200" spc="105" dirty="0">
                <a:latin typeface="Times New Roman"/>
                <a:cs typeface="Times New Roman"/>
              </a:rPr>
              <a:t> </a:t>
            </a:r>
            <a:r>
              <a:rPr lang="en-GB" sz="1200" dirty="0">
                <a:latin typeface="Times New Roman"/>
                <a:cs typeface="Times New Roman"/>
              </a:rPr>
              <a:t>from</a:t>
            </a:r>
            <a:r>
              <a:rPr lang="en-GB" sz="1200" spc="125" dirty="0">
                <a:latin typeface="Times New Roman"/>
                <a:cs typeface="Times New Roman"/>
              </a:rPr>
              <a:t> </a:t>
            </a:r>
            <a:r>
              <a:rPr lang="en-GB" sz="1200" dirty="0">
                <a:latin typeface="Times New Roman"/>
                <a:cs typeface="Times New Roman"/>
              </a:rPr>
              <a:t>normality</a:t>
            </a:r>
            <a:r>
              <a:rPr lang="en-GB" sz="1200" spc="125" dirty="0">
                <a:latin typeface="Times New Roman"/>
                <a:cs typeface="Times New Roman"/>
              </a:rPr>
              <a:t> </a:t>
            </a:r>
            <a:r>
              <a:rPr lang="en-GB" sz="1200" dirty="0">
                <a:latin typeface="Times New Roman"/>
                <a:cs typeface="Times New Roman"/>
              </a:rPr>
              <a:t>but</a:t>
            </a:r>
            <a:r>
              <a:rPr lang="en-GB" sz="1200" spc="120" dirty="0">
                <a:latin typeface="Times New Roman"/>
                <a:cs typeface="Times New Roman"/>
              </a:rPr>
              <a:t> </a:t>
            </a:r>
            <a:r>
              <a:rPr lang="en-GB" sz="1200" dirty="0">
                <a:latin typeface="Times New Roman"/>
                <a:cs typeface="Times New Roman"/>
              </a:rPr>
              <a:t>less</a:t>
            </a:r>
            <a:r>
              <a:rPr lang="en-GB" sz="1200" spc="125" dirty="0">
                <a:latin typeface="Times New Roman"/>
                <a:cs typeface="Times New Roman"/>
              </a:rPr>
              <a:t> </a:t>
            </a:r>
            <a:r>
              <a:rPr lang="en-GB" sz="1200" dirty="0">
                <a:latin typeface="Times New Roman"/>
                <a:cs typeface="Times New Roman"/>
              </a:rPr>
              <a:t>pro</a:t>
            </a:r>
          </a:p>
          <a:p>
            <a:pPr marL="12700" marR="6985">
              <a:lnSpc>
                <a:spcPts val="1370"/>
              </a:lnSpc>
              <a:spcBef>
                <a:spcPts val="60"/>
              </a:spcBef>
            </a:pPr>
            <a:r>
              <a:rPr lang="en-GB" sz="1200" dirty="0" err="1">
                <a:latin typeface="Times New Roman"/>
                <a:cs typeface="Times New Roman"/>
              </a:rPr>
              <a:t>nounced</a:t>
            </a:r>
            <a:r>
              <a:rPr lang="en-GB" sz="1200" spc="105" dirty="0">
                <a:latin typeface="Times New Roman"/>
                <a:cs typeface="Times New Roman"/>
              </a:rPr>
              <a:t> </a:t>
            </a:r>
            <a:r>
              <a:rPr lang="en-GB" sz="1200" spc="-20" dirty="0">
                <a:latin typeface="Times New Roman"/>
                <a:cs typeface="Times New Roman"/>
              </a:rPr>
              <a:t>than </a:t>
            </a:r>
            <a:r>
              <a:rPr lang="en-GB" sz="1200" dirty="0">
                <a:latin typeface="Times New Roman"/>
                <a:cs typeface="Times New Roman"/>
              </a:rPr>
              <a:t>the</a:t>
            </a:r>
            <a:r>
              <a:rPr lang="en-GB" sz="1200" spc="50" dirty="0">
                <a:latin typeface="Times New Roman"/>
                <a:cs typeface="Times New Roman"/>
              </a:rPr>
              <a:t> </a:t>
            </a:r>
            <a:r>
              <a:rPr lang="en-GB" sz="1200" dirty="0">
                <a:latin typeface="Times New Roman"/>
                <a:cs typeface="Times New Roman"/>
              </a:rPr>
              <a:t>other</a:t>
            </a:r>
            <a:r>
              <a:rPr lang="en-GB" sz="1200" spc="65" dirty="0">
                <a:latin typeface="Times New Roman"/>
                <a:cs typeface="Times New Roman"/>
              </a:rPr>
              <a:t> </a:t>
            </a:r>
            <a:r>
              <a:rPr lang="en-GB" sz="1200" dirty="0">
                <a:latin typeface="Times New Roman"/>
                <a:cs typeface="Times New Roman"/>
              </a:rPr>
              <a:t>variables.</a:t>
            </a:r>
            <a:r>
              <a:rPr lang="en-GB" sz="1200" spc="50" dirty="0">
                <a:latin typeface="Times New Roman"/>
                <a:cs typeface="Times New Roman"/>
              </a:rPr>
              <a:t> </a:t>
            </a:r>
            <a:r>
              <a:rPr lang="en-GB" sz="1200" dirty="0">
                <a:latin typeface="Times New Roman"/>
                <a:cs typeface="Times New Roman"/>
              </a:rPr>
              <a:t>The</a:t>
            </a:r>
            <a:r>
              <a:rPr lang="en-GB" sz="1200" spc="55" dirty="0">
                <a:latin typeface="Times New Roman"/>
                <a:cs typeface="Times New Roman"/>
              </a:rPr>
              <a:t> </a:t>
            </a:r>
            <a:r>
              <a:rPr lang="en-GB" sz="1200" dirty="0">
                <a:latin typeface="Times New Roman"/>
                <a:cs typeface="Times New Roman"/>
              </a:rPr>
              <a:t>data</a:t>
            </a:r>
            <a:r>
              <a:rPr lang="en-GB" sz="1200" spc="55" dirty="0">
                <a:latin typeface="Times New Roman"/>
                <a:cs typeface="Times New Roman"/>
              </a:rPr>
              <a:t> </a:t>
            </a:r>
            <a:r>
              <a:rPr lang="en-GB" sz="1200" dirty="0">
                <a:latin typeface="Times New Roman"/>
                <a:cs typeface="Times New Roman"/>
              </a:rPr>
              <a:t>is</a:t>
            </a:r>
            <a:r>
              <a:rPr lang="en-GB" sz="1200" spc="50" dirty="0">
                <a:latin typeface="Times New Roman"/>
                <a:cs typeface="Times New Roman"/>
              </a:rPr>
              <a:t> </a:t>
            </a:r>
            <a:r>
              <a:rPr lang="en-GB" sz="1200" dirty="0">
                <a:latin typeface="Times New Roman"/>
                <a:cs typeface="Times New Roman"/>
              </a:rPr>
              <a:t>moderately</a:t>
            </a:r>
            <a:r>
              <a:rPr lang="en-GB" sz="1200" spc="60" dirty="0">
                <a:latin typeface="Times New Roman"/>
                <a:cs typeface="Times New Roman"/>
              </a:rPr>
              <a:t> </a:t>
            </a:r>
            <a:r>
              <a:rPr lang="en-GB" sz="1200" spc="-10" dirty="0">
                <a:latin typeface="Times New Roman"/>
                <a:cs typeface="Times New Roman"/>
              </a:rPr>
              <a:t>skewed</a:t>
            </a:r>
          </a:p>
          <a:p>
            <a:pPr marL="12700" marR="6985">
              <a:lnSpc>
                <a:spcPts val="1370"/>
              </a:lnSpc>
              <a:spcBef>
                <a:spcPts val="60"/>
              </a:spcBef>
            </a:pPr>
            <a:r>
              <a:rPr lang="en-GB" sz="1200" b="1" i="0" dirty="0">
                <a:solidFill>
                  <a:srgbClr val="000000"/>
                </a:solidFill>
                <a:effectLst/>
                <a:latin typeface="TimesNewRomanPSMT"/>
              </a:rPr>
              <a:t>QQ plots help assess the normality of the distributions by comparing the quantiles of the data with the theoretical quantiles from a normal distribution.</a:t>
            </a:r>
            <a:r>
              <a:rPr lang="en-GB" b="1" dirty="0"/>
              <a:t> </a:t>
            </a:r>
            <a:br>
              <a:rPr lang="en-GB" dirty="0"/>
            </a:br>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13</a:t>
            </a:fld>
            <a:endParaRPr lang="en-GB"/>
          </a:p>
        </p:txBody>
      </p:sp>
    </p:spTree>
    <p:extLst>
      <p:ext uri="{BB962C8B-B14F-4D97-AF65-F5344CB8AC3E}">
        <p14:creationId xmlns:p14="http://schemas.microsoft.com/office/powerpoint/2010/main" val="3916581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i="0" dirty="0">
                <a:solidFill>
                  <a:srgbClr val="000000"/>
                </a:solidFill>
                <a:effectLst/>
                <a:latin typeface="TimesNewRomanPS-BoldMT"/>
              </a:rPr>
              <a:t>RAM and Storage (0.78):</a:t>
            </a:r>
          </a:p>
          <a:p>
            <a:r>
              <a:rPr lang="en-GB" sz="1800" b="0" i="0" dirty="0">
                <a:solidFill>
                  <a:srgbClr val="000000"/>
                </a:solidFill>
                <a:effectLst/>
                <a:latin typeface="CourierNewPSMT"/>
              </a:rPr>
              <a:t>o </a:t>
            </a:r>
            <a:r>
              <a:rPr lang="en-GB" sz="1800" b="1" i="0" dirty="0">
                <a:solidFill>
                  <a:srgbClr val="000000"/>
                </a:solidFill>
                <a:effectLst/>
                <a:latin typeface="TimesNewRomanPS-BoldMT"/>
              </a:rPr>
              <a:t>Interpretation: </a:t>
            </a:r>
            <a:r>
              <a:rPr lang="en-GB" sz="1800" b="0" i="0" dirty="0">
                <a:solidFill>
                  <a:srgbClr val="000000"/>
                </a:solidFill>
                <a:effectLst/>
                <a:latin typeface="TimesNewRomanPSMT"/>
              </a:rPr>
              <a:t>There is a strong positive correlation between RAM and Storage. Laptops</a:t>
            </a:r>
          </a:p>
          <a:p>
            <a:r>
              <a:rPr lang="en-GB" sz="1800" b="0" i="0" dirty="0">
                <a:solidFill>
                  <a:srgbClr val="000000"/>
                </a:solidFill>
                <a:effectLst/>
                <a:latin typeface="TimesNewRomanPSMT"/>
              </a:rPr>
              <a:t>with more RAM tend to also have more storage capacity, which makes sense as </a:t>
            </a:r>
            <a:r>
              <a:rPr lang="en-GB" sz="1800" b="0" i="0" dirty="0" err="1">
                <a:solidFill>
                  <a:srgbClr val="000000"/>
                </a:solidFill>
                <a:effectLst/>
                <a:latin typeface="TimesNewRomanPSMT"/>
              </a:rPr>
              <a:t>higherend</a:t>
            </a:r>
            <a:r>
              <a:rPr lang="en-GB" sz="1800" b="0" i="0" dirty="0">
                <a:solidFill>
                  <a:srgbClr val="000000"/>
                </a:solidFill>
                <a:effectLst/>
                <a:latin typeface="TimesNewRomanPSMT"/>
              </a:rPr>
              <a:t> laptops often come with both larger RAM and storage.</a:t>
            </a:r>
            <a:r>
              <a:rPr lang="en-GB" dirty="0"/>
              <a:t> </a:t>
            </a:r>
            <a:br>
              <a:rPr lang="en-GB" dirty="0"/>
            </a:br>
            <a:r>
              <a:rPr lang="en-GB" sz="1200" b="1" i="0" dirty="0">
                <a:solidFill>
                  <a:srgbClr val="000000"/>
                </a:solidFill>
                <a:effectLst/>
                <a:latin typeface="TimesNewRomanPS-BoldMT"/>
              </a:rPr>
              <a:t>Screen and </a:t>
            </a:r>
            <a:r>
              <a:rPr lang="en-GB" sz="1200" b="1" i="0" dirty="0" err="1">
                <a:solidFill>
                  <a:srgbClr val="000000"/>
                </a:solidFill>
                <a:effectLst/>
                <a:latin typeface="TimesNewRomanPS-BoldMT"/>
              </a:rPr>
              <a:t>Final.Price</a:t>
            </a:r>
            <a:r>
              <a:rPr lang="en-GB" sz="1200" b="1" i="0" dirty="0">
                <a:solidFill>
                  <a:srgbClr val="000000"/>
                </a:solidFill>
                <a:effectLst/>
                <a:latin typeface="TimesNewRomanPS-BoldMT"/>
              </a:rPr>
              <a:t> (-0.28):</a:t>
            </a:r>
          </a:p>
          <a:p>
            <a:r>
              <a:rPr lang="en-GB" sz="1050" b="0" i="0" dirty="0">
                <a:solidFill>
                  <a:srgbClr val="000000"/>
                </a:solidFill>
                <a:effectLst/>
                <a:latin typeface="CourierNewPSMT"/>
              </a:rPr>
              <a:t>o </a:t>
            </a:r>
            <a:r>
              <a:rPr lang="en-GB" sz="1200" b="1" i="0" dirty="0">
                <a:solidFill>
                  <a:srgbClr val="000000"/>
                </a:solidFill>
                <a:effectLst/>
                <a:latin typeface="TimesNewRomanPS-BoldMT"/>
              </a:rPr>
              <a:t>Interpretation: </a:t>
            </a:r>
            <a:r>
              <a:rPr lang="en-GB" sz="1200" b="0" i="0" dirty="0">
                <a:solidFill>
                  <a:srgbClr val="000000"/>
                </a:solidFill>
                <a:effectLst/>
                <a:latin typeface="TimesNewRomanPSMT"/>
              </a:rPr>
              <a:t>The correlation between </a:t>
            </a:r>
            <a:r>
              <a:rPr lang="en-GB" sz="1050" b="0" i="0" dirty="0">
                <a:solidFill>
                  <a:srgbClr val="000000"/>
                </a:solidFill>
                <a:effectLst/>
                <a:latin typeface="TimesNewRomanPSMT"/>
              </a:rPr>
              <a:t>Screen </a:t>
            </a:r>
            <a:r>
              <a:rPr lang="en-GB" sz="1200" b="0" i="0" dirty="0">
                <a:solidFill>
                  <a:srgbClr val="000000"/>
                </a:solidFill>
                <a:effectLst/>
                <a:latin typeface="TimesNewRomanPSMT"/>
              </a:rPr>
              <a:t>size and </a:t>
            </a:r>
            <a:r>
              <a:rPr lang="en-GB" sz="1050" b="0" i="0" dirty="0" err="1">
                <a:solidFill>
                  <a:srgbClr val="000000"/>
                </a:solidFill>
                <a:effectLst/>
                <a:latin typeface="TimesNewRomanPSMT"/>
              </a:rPr>
              <a:t>Final.Price</a:t>
            </a:r>
            <a:r>
              <a:rPr lang="en-GB" sz="1050" b="0" i="0" dirty="0">
                <a:solidFill>
                  <a:srgbClr val="000000"/>
                </a:solidFill>
                <a:effectLst/>
                <a:latin typeface="TimesNewRomanPSMT"/>
              </a:rPr>
              <a:t> </a:t>
            </a:r>
            <a:r>
              <a:rPr lang="en-GB" sz="1200" b="0" i="0" dirty="0">
                <a:solidFill>
                  <a:srgbClr val="000000"/>
                </a:solidFill>
                <a:effectLst/>
                <a:latin typeface="TimesNewRomanPSMT"/>
              </a:rPr>
              <a:t>is negative but weak.</a:t>
            </a:r>
          </a:p>
          <a:p>
            <a:r>
              <a:rPr lang="en-GB" sz="1200" b="0" i="0" dirty="0">
                <a:solidFill>
                  <a:srgbClr val="000000"/>
                </a:solidFill>
                <a:effectLst/>
                <a:latin typeface="TimesNewRomanPSMT"/>
              </a:rPr>
              <a:t>This means that larger screens are slightly associated with lower prices, but the</a:t>
            </a:r>
          </a:p>
          <a:p>
            <a:r>
              <a:rPr lang="en-GB" sz="1200" b="0" i="0" dirty="0">
                <a:solidFill>
                  <a:srgbClr val="000000"/>
                </a:solidFill>
                <a:effectLst/>
                <a:latin typeface="TimesNewRomanPSMT"/>
              </a:rPr>
              <a:t>relationship is not strong.</a:t>
            </a:r>
            <a:r>
              <a:rPr lang="en-GB" dirty="0"/>
              <a:t> </a:t>
            </a:r>
            <a:br>
              <a:rPr lang="en-GB" dirty="0"/>
            </a:br>
            <a:r>
              <a:rPr lang="en-GB" sz="1200" b="1" i="0" dirty="0">
                <a:solidFill>
                  <a:srgbClr val="000000"/>
                </a:solidFill>
                <a:effectLst/>
                <a:latin typeface="TimesNewRomanPS-BoldMT"/>
              </a:rPr>
              <a:t>Interpretation: </a:t>
            </a:r>
            <a:r>
              <a:rPr lang="en-GB" sz="1200" b="0" i="0" dirty="0">
                <a:solidFill>
                  <a:srgbClr val="000000"/>
                </a:solidFill>
                <a:effectLst/>
                <a:latin typeface="TimesNewRomanPSMT"/>
              </a:rPr>
              <a:t>There is a strong positive correlation between </a:t>
            </a:r>
            <a:r>
              <a:rPr lang="en-GB" sz="1050" b="0" i="0" dirty="0">
                <a:solidFill>
                  <a:srgbClr val="000000"/>
                </a:solidFill>
                <a:effectLst/>
                <a:latin typeface="TimesNewRomanPSMT"/>
              </a:rPr>
              <a:t>RAM </a:t>
            </a:r>
            <a:r>
              <a:rPr lang="en-GB" sz="1200" b="0" i="0" dirty="0">
                <a:solidFill>
                  <a:srgbClr val="000000"/>
                </a:solidFill>
                <a:effectLst/>
                <a:latin typeface="TimesNewRomanPSMT"/>
              </a:rPr>
              <a:t>and </a:t>
            </a:r>
            <a:r>
              <a:rPr lang="en-GB" sz="1050" b="0" i="0" dirty="0" err="1">
                <a:solidFill>
                  <a:srgbClr val="000000"/>
                </a:solidFill>
                <a:effectLst/>
                <a:latin typeface="TimesNewRomanPSMT"/>
              </a:rPr>
              <a:t>Final.Price</a:t>
            </a:r>
            <a:r>
              <a:rPr lang="en-GB" sz="1200" b="0" i="0" dirty="0">
                <a:solidFill>
                  <a:srgbClr val="000000"/>
                </a:solidFill>
                <a:effectLst/>
                <a:latin typeface="TimesNewRomanPSMT"/>
              </a:rPr>
              <a:t>,</a:t>
            </a:r>
          </a:p>
          <a:p>
            <a:r>
              <a:rPr lang="en-GB" sz="1200" b="0" i="0" dirty="0">
                <a:solidFill>
                  <a:srgbClr val="000000"/>
                </a:solidFill>
                <a:effectLst/>
                <a:latin typeface="TimesNewRomanPSMT"/>
              </a:rPr>
              <a:t>indicating that as the amount of RAM in a laptop increases, the final price tends to increase</a:t>
            </a:r>
          </a:p>
          <a:p>
            <a:r>
              <a:rPr lang="en-GB" sz="1200" b="0" i="0" dirty="0">
                <a:solidFill>
                  <a:srgbClr val="000000"/>
                </a:solidFill>
                <a:effectLst/>
                <a:latin typeface="TimesNewRomanPSMT"/>
              </a:rPr>
              <a:t>as well</a:t>
            </a:r>
            <a:r>
              <a:rPr lang="en-GB" dirty="0"/>
              <a:t> </a:t>
            </a:r>
            <a:br>
              <a:rPr lang="en-GB" dirty="0"/>
            </a:br>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15</a:t>
            </a:fld>
            <a:endParaRPr lang="en-GB"/>
          </a:p>
        </p:txBody>
      </p:sp>
    </p:spTree>
    <p:extLst>
      <p:ext uri="{BB962C8B-B14F-4D97-AF65-F5344CB8AC3E}">
        <p14:creationId xmlns:p14="http://schemas.microsoft.com/office/powerpoint/2010/main" val="141480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b="1" dirty="0">
                <a:latin typeface="Times New Roman"/>
                <a:cs typeface="Times New Roman"/>
              </a:rPr>
              <a:t>RAM</a:t>
            </a:r>
            <a:r>
              <a:rPr lang="en-GB" sz="2000" b="1" spc="40" dirty="0">
                <a:latin typeface="Times New Roman"/>
                <a:cs typeface="Times New Roman"/>
              </a:rPr>
              <a:t> </a:t>
            </a:r>
            <a:r>
              <a:rPr lang="en-GB" sz="2000" b="1" dirty="0">
                <a:latin typeface="Times New Roman"/>
                <a:cs typeface="Times New Roman"/>
              </a:rPr>
              <a:t>vs</a:t>
            </a:r>
            <a:r>
              <a:rPr lang="en-GB" sz="2000" b="1" spc="55" dirty="0">
                <a:latin typeface="Times New Roman"/>
                <a:cs typeface="Times New Roman"/>
              </a:rPr>
              <a:t> </a:t>
            </a:r>
            <a:r>
              <a:rPr lang="en-GB" sz="2000" b="1" spc="-10" dirty="0" err="1">
                <a:latin typeface="Times New Roman"/>
                <a:cs typeface="Times New Roman"/>
              </a:rPr>
              <a:t>Final.Price</a:t>
            </a:r>
            <a:endParaRPr lang="en-GB" sz="2000" b="1" spc="-10" dirty="0">
              <a:latin typeface="Times New Roman"/>
              <a:cs typeface="Times New Roman"/>
            </a:endParaRPr>
          </a:p>
          <a:p>
            <a:pPr marL="0" indent="0">
              <a:buNone/>
            </a:pPr>
            <a:r>
              <a:rPr lang="en-GB" sz="1200" dirty="0">
                <a:latin typeface="Times New Roman"/>
                <a:cs typeface="Times New Roman"/>
              </a:rPr>
              <a:t>The</a:t>
            </a:r>
            <a:r>
              <a:rPr lang="en-GB" sz="1200" spc="75" dirty="0">
                <a:latin typeface="Times New Roman"/>
                <a:cs typeface="Times New Roman"/>
              </a:rPr>
              <a:t> </a:t>
            </a:r>
            <a:r>
              <a:rPr lang="en-GB" sz="1200" dirty="0">
                <a:latin typeface="Times New Roman"/>
                <a:cs typeface="Times New Roman"/>
              </a:rPr>
              <a:t>scatter</a:t>
            </a:r>
            <a:r>
              <a:rPr lang="en-GB" sz="1200" spc="50" dirty="0">
                <a:latin typeface="Times New Roman"/>
                <a:cs typeface="Times New Roman"/>
              </a:rPr>
              <a:t> </a:t>
            </a:r>
            <a:r>
              <a:rPr lang="en-GB" sz="1200" dirty="0">
                <a:latin typeface="Times New Roman"/>
                <a:cs typeface="Times New Roman"/>
              </a:rPr>
              <a:t>plot</a:t>
            </a:r>
            <a:r>
              <a:rPr lang="en-GB" sz="1200" spc="65" dirty="0">
                <a:latin typeface="Times New Roman"/>
                <a:cs typeface="Times New Roman"/>
              </a:rPr>
              <a:t> </a:t>
            </a:r>
            <a:r>
              <a:rPr lang="en-GB" sz="1200" dirty="0">
                <a:latin typeface="Times New Roman"/>
                <a:cs typeface="Times New Roman"/>
              </a:rPr>
              <a:t>with</a:t>
            </a:r>
            <a:r>
              <a:rPr lang="en-GB" sz="1200" spc="70" dirty="0">
                <a:latin typeface="Times New Roman"/>
                <a:cs typeface="Times New Roman"/>
              </a:rPr>
              <a:t> </a:t>
            </a:r>
            <a:r>
              <a:rPr lang="en-GB" sz="1200" dirty="0">
                <a:latin typeface="Times New Roman"/>
                <a:cs typeface="Times New Roman"/>
              </a:rPr>
              <a:t>a</a:t>
            </a:r>
            <a:r>
              <a:rPr lang="en-GB" sz="1200" spc="55" dirty="0">
                <a:latin typeface="Times New Roman"/>
                <a:cs typeface="Times New Roman"/>
              </a:rPr>
              <a:t> </a:t>
            </a:r>
            <a:r>
              <a:rPr lang="en-GB" sz="1200" dirty="0">
                <a:latin typeface="Times New Roman"/>
                <a:cs typeface="Times New Roman"/>
              </a:rPr>
              <a:t>linear</a:t>
            </a:r>
            <a:r>
              <a:rPr lang="en-GB" sz="1200" spc="70" dirty="0">
                <a:latin typeface="Times New Roman"/>
                <a:cs typeface="Times New Roman"/>
              </a:rPr>
              <a:t> </a:t>
            </a:r>
            <a:r>
              <a:rPr lang="en-GB" sz="1200" dirty="0">
                <a:latin typeface="Times New Roman"/>
                <a:cs typeface="Times New Roman"/>
              </a:rPr>
              <a:t>regression</a:t>
            </a:r>
            <a:r>
              <a:rPr lang="en-GB" sz="1200" spc="55" dirty="0">
                <a:latin typeface="Times New Roman"/>
                <a:cs typeface="Times New Roman"/>
              </a:rPr>
              <a:t> </a:t>
            </a:r>
            <a:r>
              <a:rPr lang="en-GB" sz="1200" dirty="0">
                <a:latin typeface="Times New Roman"/>
                <a:cs typeface="Times New Roman"/>
              </a:rPr>
              <a:t>line</a:t>
            </a:r>
            <a:r>
              <a:rPr lang="en-GB" sz="1200" spc="55" dirty="0">
                <a:latin typeface="Times New Roman"/>
                <a:cs typeface="Times New Roman"/>
              </a:rPr>
              <a:t> </a:t>
            </a:r>
            <a:r>
              <a:rPr lang="en-GB" sz="1200" dirty="0">
                <a:latin typeface="Times New Roman"/>
                <a:cs typeface="Times New Roman"/>
              </a:rPr>
              <a:t>shows</a:t>
            </a:r>
            <a:r>
              <a:rPr lang="en-GB" sz="1200" spc="45" dirty="0">
                <a:latin typeface="Times New Roman"/>
                <a:cs typeface="Times New Roman"/>
              </a:rPr>
              <a:t> </a:t>
            </a:r>
            <a:r>
              <a:rPr lang="en-GB" sz="1200" dirty="0">
                <a:latin typeface="Times New Roman"/>
                <a:cs typeface="Times New Roman"/>
              </a:rPr>
              <a:t>a</a:t>
            </a:r>
            <a:r>
              <a:rPr lang="en-GB" sz="1200" spc="75" dirty="0">
                <a:latin typeface="Times New Roman"/>
                <a:cs typeface="Times New Roman"/>
              </a:rPr>
              <a:t> </a:t>
            </a:r>
            <a:r>
              <a:rPr lang="en-GB" sz="1200" dirty="0">
                <a:latin typeface="Times New Roman"/>
                <a:cs typeface="Times New Roman"/>
              </a:rPr>
              <a:t>positive</a:t>
            </a:r>
            <a:r>
              <a:rPr lang="en-GB" sz="1200" spc="55" dirty="0">
                <a:latin typeface="Times New Roman"/>
                <a:cs typeface="Times New Roman"/>
              </a:rPr>
              <a:t> </a:t>
            </a:r>
            <a:r>
              <a:rPr lang="en-GB" sz="1200" dirty="0">
                <a:latin typeface="Times New Roman"/>
                <a:cs typeface="Times New Roman"/>
              </a:rPr>
              <a:t>relationship</a:t>
            </a:r>
            <a:r>
              <a:rPr lang="en-GB" sz="1200" spc="45" dirty="0">
                <a:latin typeface="Times New Roman"/>
                <a:cs typeface="Times New Roman"/>
              </a:rPr>
              <a:t> </a:t>
            </a:r>
            <a:r>
              <a:rPr lang="en-GB" sz="1200" dirty="0">
                <a:latin typeface="Times New Roman"/>
                <a:cs typeface="Times New Roman"/>
              </a:rPr>
              <a:t>between</a:t>
            </a:r>
            <a:r>
              <a:rPr lang="en-GB" sz="1200" spc="50" dirty="0">
                <a:latin typeface="Times New Roman"/>
                <a:cs typeface="Times New Roman"/>
              </a:rPr>
              <a:t> </a:t>
            </a:r>
            <a:r>
              <a:rPr lang="en-GB" sz="1200" dirty="0">
                <a:latin typeface="Times New Roman"/>
                <a:cs typeface="Times New Roman"/>
              </a:rPr>
              <a:t>RAM</a:t>
            </a:r>
            <a:r>
              <a:rPr lang="en-GB" sz="1200" spc="70" dirty="0">
                <a:latin typeface="Times New Roman"/>
                <a:cs typeface="Times New Roman"/>
              </a:rPr>
              <a:t> </a:t>
            </a:r>
            <a:r>
              <a:rPr lang="en-GB" sz="1200" dirty="0">
                <a:latin typeface="Times New Roman"/>
                <a:cs typeface="Times New Roman"/>
              </a:rPr>
              <a:t>and</a:t>
            </a:r>
            <a:r>
              <a:rPr lang="en-GB" sz="1200" spc="60" dirty="0">
                <a:latin typeface="Times New Roman"/>
                <a:cs typeface="Times New Roman"/>
              </a:rPr>
              <a:t> </a:t>
            </a:r>
            <a:r>
              <a:rPr lang="en-GB" sz="1200" spc="-10" dirty="0" err="1">
                <a:latin typeface="Times New Roman"/>
                <a:cs typeface="Times New Roman"/>
              </a:rPr>
              <a:t>Final.Price</a:t>
            </a:r>
            <a:r>
              <a:rPr lang="en-GB" sz="1200" spc="-10" dirty="0">
                <a:latin typeface="Times New Roman"/>
                <a:cs typeface="Times New Roman"/>
              </a:rPr>
              <a:t>. </a:t>
            </a:r>
            <a:r>
              <a:rPr lang="en-GB" sz="1200" dirty="0">
                <a:latin typeface="Times New Roman"/>
                <a:cs typeface="Times New Roman"/>
              </a:rPr>
              <a:t>As</a:t>
            </a:r>
            <a:r>
              <a:rPr lang="en-GB" sz="1200" spc="90" dirty="0">
                <a:latin typeface="Times New Roman"/>
                <a:cs typeface="Times New Roman"/>
              </a:rPr>
              <a:t> </a:t>
            </a:r>
            <a:r>
              <a:rPr lang="en-GB" sz="1200" dirty="0">
                <a:latin typeface="Times New Roman"/>
                <a:cs typeface="Times New Roman"/>
              </a:rPr>
              <a:t>RAM</a:t>
            </a:r>
            <a:r>
              <a:rPr lang="en-GB" sz="1200" spc="100" dirty="0">
                <a:latin typeface="Times New Roman"/>
                <a:cs typeface="Times New Roman"/>
              </a:rPr>
              <a:t> </a:t>
            </a:r>
            <a:r>
              <a:rPr lang="en-GB" sz="1200" dirty="0">
                <a:latin typeface="Times New Roman"/>
                <a:cs typeface="Times New Roman"/>
              </a:rPr>
              <a:t>increases,</a:t>
            </a:r>
            <a:r>
              <a:rPr lang="en-GB" sz="1200" spc="80" dirty="0">
                <a:latin typeface="Times New Roman"/>
                <a:cs typeface="Times New Roman"/>
              </a:rPr>
              <a:t> </a:t>
            </a:r>
            <a:r>
              <a:rPr lang="en-GB" sz="1200" dirty="0">
                <a:latin typeface="Times New Roman"/>
                <a:cs typeface="Times New Roman"/>
              </a:rPr>
              <a:t>the</a:t>
            </a:r>
            <a:r>
              <a:rPr lang="en-GB" sz="1200" spc="90" dirty="0">
                <a:latin typeface="Times New Roman"/>
                <a:cs typeface="Times New Roman"/>
              </a:rPr>
              <a:t> </a:t>
            </a:r>
            <a:r>
              <a:rPr lang="en-GB" sz="1200" dirty="0" err="1">
                <a:latin typeface="Times New Roman"/>
                <a:cs typeface="Times New Roman"/>
              </a:rPr>
              <a:t>Final.Price</a:t>
            </a:r>
            <a:r>
              <a:rPr lang="en-GB" sz="1200" spc="85" dirty="0">
                <a:latin typeface="Times New Roman"/>
                <a:cs typeface="Times New Roman"/>
              </a:rPr>
              <a:t> </a:t>
            </a:r>
            <a:r>
              <a:rPr lang="en-GB" sz="1200" dirty="0">
                <a:latin typeface="Times New Roman"/>
                <a:cs typeface="Times New Roman"/>
              </a:rPr>
              <a:t>tends</a:t>
            </a:r>
            <a:r>
              <a:rPr lang="en-GB" sz="1200" spc="100" dirty="0">
                <a:latin typeface="Times New Roman"/>
                <a:cs typeface="Times New Roman"/>
              </a:rPr>
              <a:t> </a:t>
            </a:r>
            <a:r>
              <a:rPr lang="en-GB" sz="1200" dirty="0">
                <a:latin typeface="Times New Roman"/>
                <a:cs typeface="Times New Roman"/>
              </a:rPr>
              <a:t>to</a:t>
            </a:r>
            <a:r>
              <a:rPr lang="en-GB" sz="1200" spc="100" dirty="0">
                <a:latin typeface="Times New Roman"/>
                <a:cs typeface="Times New Roman"/>
              </a:rPr>
              <a:t> </a:t>
            </a:r>
            <a:r>
              <a:rPr lang="en-GB" sz="1200" dirty="0">
                <a:latin typeface="Times New Roman"/>
                <a:cs typeface="Times New Roman"/>
              </a:rPr>
              <a:t>increase</a:t>
            </a:r>
            <a:r>
              <a:rPr lang="en-GB" sz="1200" spc="95" dirty="0">
                <a:latin typeface="Times New Roman"/>
                <a:cs typeface="Times New Roman"/>
              </a:rPr>
              <a:t> </a:t>
            </a:r>
            <a:r>
              <a:rPr lang="en-GB" sz="1200" dirty="0">
                <a:latin typeface="Times New Roman"/>
                <a:cs typeface="Times New Roman"/>
              </a:rPr>
              <a:t>as</a:t>
            </a:r>
            <a:r>
              <a:rPr lang="en-GB" sz="1200" spc="70" dirty="0">
                <a:latin typeface="Times New Roman"/>
                <a:cs typeface="Times New Roman"/>
              </a:rPr>
              <a:t> </a:t>
            </a:r>
            <a:r>
              <a:rPr lang="en-GB" sz="1200" dirty="0">
                <a:latin typeface="Times New Roman"/>
                <a:cs typeface="Times New Roman"/>
              </a:rPr>
              <a:t>well,</a:t>
            </a:r>
            <a:r>
              <a:rPr lang="en-GB" sz="1200" spc="95" dirty="0">
                <a:latin typeface="Times New Roman"/>
                <a:cs typeface="Times New Roman"/>
              </a:rPr>
              <a:t> </a:t>
            </a:r>
            <a:r>
              <a:rPr lang="en-GB" sz="1200" dirty="0">
                <a:latin typeface="Times New Roman"/>
                <a:cs typeface="Times New Roman"/>
              </a:rPr>
              <a:t>which</a:t>
            </a:r>
            <a:r>
              <a:rPr lang="en-GB" sz="1200" spc="80" dirty="0">
                <a:latin typeface="Times New Roman"/>
                <a:cs typeface="Times New Roman"/>
              </a:rPr>
              <a:t> </a:t>
            </a:r>
            <a:r>
              <a:rPr lang="en-GB" sz="1200" dirty="0">
                <a:latin typeface="Times New Roman"/>
                <a:cs typeface="Times New Roman"/>
              </a:rPr>
              <a:t>makes</a:t>
            </a:r>
            <a:r>
              <a:rPr lang="en-GB" sz="1200" spc="95" dirty="0">
                <a:latin typeface="Times New Roman"/>
                <a:cs typeface="Times New Roman"/>
              </a:rPr>
              <a:t> </a:t>
            </a:r>
            <a:r>
              <a:rPr lang="en-GB" sz="1200" dirty="0">
                <a:latin typeface="Times New Roman"/>
                <a:cs typeface="Times New Roman"/>
              </a:rPr>
              <a:t>sense</a:t>
            </a:r>
            <a:r>
              <a:rPr lang="en-GB" sz="1200" spc="95" dirty="0">
                <a:latin typeface="Times New Roman"/>
                <a:cs typeface="Times New Roman"/>
              </a:rPr>
              <a:t> </a:t>
            </a:r>
            <a:r>
              <a:rPr lang="en-GB" sz="1200" dirty="0">
                <a:latin typeface="Times New Roman"/>
                <a:cs typeface="Times New Roman"/>
              </a:rPr>
              <a:t>as</a:t>
            </a:r>
            <a:r>
              <a:rPr lang="en-GB" sz="1200" spc="95" dirty="0">
                <a:latin typeface="Times New Roman"/>
                <a:cs typeface="Times New Roman"/>
              </a:rPr>
              <a:t> </a:t>
            </a:r>
            <a:r>
              <a:rPr lang="en-GB" sz="1200" dirty="0">
                <a:latin typeface="Times New Roman"/>
                <a:cs typeface="Times New Roman"/>
              </a:rPr>
              <a:t>more</a:t>
            </a:r>
            <a:r>
              <a:rPr lang="en-GB" sz="1200" spc="95" dirty="0">
                <a:latin typeface="Times New Roman"/>
                <a:cs typeface="Times New Roman"/>
              </a:rPr>
              <a:t> </a:t>
            </a:r>
            <a:r>
              <a:rPr lang="en-GB" sz="1200" dirty="0">
                <a:latin typeface="Times New Roman"/>
                <a:cs typeface="Times New Roman"/>
              </a:rPr>
              <a:t>RAM</a:t>
            </a:r>
            <a:r>
              <a:rPr lang="en-GB" sz="1200" spc="85" dirty="0">
                <a:latin typeface="Times New Roman"/>
                <a:cs typeface="Times New Roman"/>
              </a:rPr>
              <a:t> </a:t>
            </a:r>
            <a:r>
              <a:rPr lang="en-GB" sz="1200" spc="-10" dirty="0">
                <a:latin typeface="Times New Roman"/>
                <a:cs typeface="Times New Roman"/>
              </a:rPr>
              <a:t>typically </a:t>
            </a:r>
            <a:r>
              <a:rPr lang="en-GB" sz="1200" dirty="0">
                <a:latin typeface="Times New Roman"/>
                <a:cs typeface="Times New Roman"/>
              </a:rPr>
              <a:t>corresponds</a:t>
            </a:r>
            <a:r>
              <a:rPr lang="en-GB" sz="1200" spc="65" dirty="0">
                <a:latin typeface="Times New Roman"/>
                <a:cs typeface="Times New Roman"/>
              </a:rPr>
              <a:t> </a:t>
            </a:r>
            <a:r>
              <a:rPr lang="en-GB" sz="1200" dirty="0">
                <a:latin typeface="Times New Roman"/>
                <a:cs typeface="Times New Roman"/>
              </a:rPr>
              <a:t>to</a:t>
            </a:r>
            <a:r>
              <a:rPr lang="en-GB" sz="1200" spc="85" dirty="0">
                <a:latin typeface="Times New Roman"/>
                <a:cs typeface="Times New Roman"/>
              </a:rPr>
              <a:t> </a:t>
            </a:r>
            <a:r>
              <a:rPr lang="en-GB" sz="1200" dirty="0">
                <a:latin typeface="Times New Roman"/>
                <a:cs typeface="Times New Roman"/>
              </a:rPr>
              <a:t>higher-performance</a:t>
            </a:r>
            <a:r>
              <a:rPr lang="en-GB" sz="1200" spc="60" dirty="0">
                <a:latin typeface="Times New Roman"/>
                <a:cs typeface="Times New Roman"/>
              </a:rPr>
              <a:t> </a:t>
            </a:r>
            <a:r>
              <a:rPr lang="en-GB" sz="1200" dirty="0">
                <a:latin typeface="Times New Roman"/>
                <a:cs typeface="Times New Roman"/>
              </a:rPr>
              <a:t>laptops</a:t>
            </a:r>
            <a:r>
              <a:rPr lang="en-GB" sz="1200" spc="90" dirty="0">
                <a:latin typeface="Times New Roman"/>
                <a:cs typeface="Times New Roman"/>
              </a:rPr>
              <a:t> </a:t>
            </a:r>
            <a:r>
              <a:rPr lang="en-GB" sz="1200" dirty="0">
                <a:latin typeface="Times New Roman"/>
                <a:cs typeface="Times New Roman"/>
              </a:rPr>
              <a:t>that</a:t>
            </a:r>
            <a:r>
              <a:rPr lang="en-GB" sz="1200" spc="70" dirty="0">
                <a:latin typeface="Times New Roman"/>
                <a:cs typeface="Times New Roman"/>
              </a:rPr>
              <a:t> </a:t>
            </a:r>
            <a:r>
              <a:rPr lang="en-GB" sz="1200" dirty="0">
                <a:latin typeface="Times New Roman"/>
                <a:cs typeface="Times New Roman"/>
              </a:rPr>
              <a:t>are</a:t>
            </a:r>
            <a:r>
              <a:rPr lang="en-GB" sz="1200" spc="65" dirty="0">
                <a:latin typeface="Times New Roman"/>
                <a:cs typeface="Times New Roman"/>
              </a:rPr>
              <a:t> </a:t>
            </a:r>
            <a:r>
              <a:rPr lang="en-GB" sz="1200" dirty="0">
                <a:latin typeface="Times New Roman"/>
                <a:cs typeface="Times New Roman"/>
              </a:rPr>
              <a:t>priced</a:t>
            </a:r>
            <a:r>
              <a:rPr lang="en-GB" sz="1200" spc="80" dirty="0">
                <a:latin typeface="Times New Roman"/>
                <a:cs typeface="Times New Roman"/>
              </a:rPr>
              <a:t> </a:t>
            </a:r>
            <a:r>
              <a:rPr lang="en-GB" sz="1200" spc="-10" dirty="0">
                <a:latin typeface="Times New Roman"/>
                <a:cs typeface="Times New Roman"/>
              </a:rPr>
              <a:t>higher.</a:t>
            </a:r>
            <a:endParaRPr lang="en-GB" sz="1200" dirty="0">
              <a:latin typeface="Times New Roman"/>
              <a:cs typeface="Times New Roman"/>
            </a:endParaRPr>
          </a:p>
          <a:p>
            <a:endParaRPr lang="en-GB" dirty="0"/>
          </a:p>
          <a:p>
            <a:endParaRPr lang="en-GB" dirty="0"/>
          </a:p>
          <a:p>
            <a:r>
              <a:rPr lang="en-GB" sz="1800" b="1" dirty="0">
                <a:latin typeface="Times New Roman"/>
                <a:cs typeface="Times New Roman"/>
              </a:rPr>
              <a:t>Storage</a:t>
            </a:r>
            <a:r>
              <a:rPr lang="en-GB" sz="1800" b="1" spc="55" dirty="0">
                <a:latin typeface="Times New Roman"/>
                <a:cs typeface="Times New Roman"/>
              </a:rPr>
              <a:t> </a:t>
            </a:r>
            <a:r>
              <a:rPr lang="en-GB" sz="1800" b="1" dirty="0">
                <a:latin typeface="Times New Roman"/>
                <a:cs typeface="Times New Roman"/>
              </a:rPr>
              <a:t>vs</a:t>
            </a:r>
            <a:r>
              <a:rPr lang="en-GB" sz="1800" b="1" spc="60" dirty="0">
                <a:latin typeface="Times New Roman"/>
                <a:cs typeface="Times New Roman"/>
              </a:rPr>
              <a:t> </a:t>
            </a:r>
            <a:r>
              <a:rPr lang="en-GB" sz="1800" b="1" spc="-10" dirty="0" err="1">
                <a:latin typeface="Times New Roman"/>
                <a:cs typeface="Times New Roman"/>
              </a:rPr>
              <a:t>Final.Price</a:t>
            </a:r>
            <a:r>
              <a:rPr lang="en-GB" sz="1800" b="1" spc="-10" dirty="0">
                <a:latin typeface="Times New Roman"/>
                <a:cs typeface="Times New Roman"/>
              </a:rPr>
              <a:t>:</a:t>
            </a:r>
            <a:endParaRPr lang="en-GB" sz="1800" dirty="0">
              <a:latin typeface="Times New Roman"/>
              <a:cs typeface="Times New Roman"/>
            </a:endParaRPr>
          </a:p>
          <a:p>
            <a:pPr marL="0" indent="0">
              <a:spcBef>
                <a:spcPts val="270"/>
              </a:spcBef>
              <a:buNone/>
            </a:pPr>
            <a:r>
              <a:rPr lang="en-GB" sz="1200" dirty="0">
                <a:latin typeface="Times New Roman"/>
                <a:cs typeface="Times New Roman"/>
              </a:rPr>
              <a:t>Similar</a:t>
            </a:r>
            <a:r>
              <a:rPr lang="en-GB" sz="1200" spc="50" dirty="0">
                <a:latin typeface="Times New Roman"/>
                <a:cs typeface="Times New Roman"/>
              </a:rPr>
              <a:t> </a:t>
            </a:r>
            <a:r>
              <a:rPr lang="en-GB" sz="1200" dirty="0">
                <a:latin typeface="Times New Roman"/>
                <a:cs typeface="Times New Roman"/>
              </a:rPr>
              <a:t>to</a:t>
            </a:r>
            <a:r>
              <a:rPr lang="en-GB" sz="1200" spc="65" dirty="0">
                <a:latin typeface="Times New Roman"/>
                <a:cs typeface="Times New Roman"/>
              </a:rPr>
              <a:t> </a:t>
            </a:r>
            <a:r>
              <a:rPr lang="en-GB" sz="1200" dirty="0">
                <a:latin typeface="Times New Roman"/>
                <a:cs typeface="Times New Roman"/>
              </a:rPr>
              <a:t>RAM,</a:t>
            </a:r>
            <a:r>
              <a:rPr lang="en-GB" sz="1200" spc="40" dirty="0">
                <a:latin typeface="Times New Roman"/>
                <a:cs typeface="Times New Roman"/>
              </a:rPr>
              <a:t> </a:t>
            </a:r>
            <a:r>
              <a:rPr lang="en-GB" sz="1200" dirty="0">
                <a:latin typeface="Times New Roman"/>
                <a:cs typeface="Times New Roman"/>
              </a:rPr>
              <a:t>there</a:t>
            </a:r>
            <a:r>
              <a:rPr lang="en-GB" sz="1200" spc="70" dirty="0">
                <a:latin typeface="Times New Roman"/>
                <a:cs typeface="Times New Roman"/>
              </a:rPr>
              <a:t> </a:t>
            </a:r>
            <a:r>
              <a:rPr lang="en-GB" sz="1200" dirty="0">
                <a:latin typeface="Times New Roman"/>
                <a:cs typeface="Times New Roman"/>
              </a:rPr>
              <a:t>is</a:t>
            </a:r>
            <a:r>
              <a:rPr lang="en-GB" sz="1200" spc="75" dirty="0">
                <a:latin typeface="Times New Roman"/>
                <a:cs typeface="Times New Roman"/>
              </a:rPr>
              <a:t> </a:t>
            </a:r>
            <a:r>
              <a:rPr lang="en-GB" sz="1200" dirty="0">
                <a:latin typeface="Times New Roman"/>
                <a:cs typeface="Times New Roman"/>
              </a:rPr>
              <a:t>a</a:t>
            </a:r>
            <a:r>
              <a:rPr lang="en-GB" sz="1200" spc="55" dirty="0">
                <a:latin typeface="Times New Roman"/>
                <a:cs typeface="Times New Roman"/>
              </a:rPr>
              <a:t> </a:t>
            </a:r>
            <a:r>
              <a:rPr lang="en-GB" sz="1200" dirty="0">
                <a:latin typeface="Times New Roman"/>
                <a:cs typeface="Times New Roman"/>
              </a:rPr>
              <a:t>positive</a:t>
            </a:r>
            <a:r>
              <a:rPr lang="en-GB" sz="1200" spc="65" dirty="0">
                <a:latin typeface="Times New Roman"/>
                <a:cs typeface="Times New Roman"/>
              </a:rPr>
              <a:t> </a:t>
            </a:r>
            <a:r>
              <a:rPr lang="en-GB" sz="1200" dirty="0">
                <a:latin typeface="Times New Roman"/>
                <a:cs typeface="Times New Roman"/>
              </a:rPr>
              <a:t>relationship</a:t>
            </a:r>
            <a:r>
              <a:rPr lang="en-GB" sz="1200" spc="70" dirty="0">
                <a:latin typeface="Times New Roman"/>
                <a:cs typeface="Times New Roman"/>
              </a:rPr>
              <a:t> </a:t>
            </a:r>
            <a:r>
              <a:rPr lang="en-GB" sz="1200" dirty="0">
                <a:latin typeface="Times New Roman"/>
                <a:cs typeface="Times New Roman"/>
              </a:rPr>
              <a:t>between</a:t>
            </a:r>
            <a:r>
              <a:rPr lang="en-GB" sz="1200" spc="75" dirty="0">
                <a:latin typeface="Times New Roman"/>
                <a:cs typeface="Times New Roman"/>
              </a:rPr>
              <a:t> </a:t>
            </a:r>
            <a:r>
              <a:rPr lang="en-GB" sz="1200" dirty="0">
                <a:latin typeface="Times New Roman"/>
                <a:cs typeface="Times New Roman"/>
              </a:rPr>
              <a:t>Storage</a:t>
            </a:r>
            <a:r>
              <a:rPr lang="en-GB" sz="1200" spc="65" dirty="0">
                <a:latin typeface="Times New Roman"/>
                <a:cs typeface="Times New Roman"/>
              </a:rPr>
              <a:t> </a:t>
            </a:r>
            <a:r>
              <a:rPr lang="en-GB" sz="1200" dirty="0">
                <a:latin typeface="Times New Roman"/>
                <a:cs typeface="Times New Roman"/>
              </a:rPr>
              <a:t>and</a:t>
            </a:r>
            <a:r>
              <a:rPr lang="en-GB" sz="1200" spc="50" dirty="0">
                <a:latin typeface="Times New Roman"/>
                <a:cs typeface="Times New Roman"/>
              </a:rPr>
              <a:t> </a:t>
            </a:r>
            <a:r>
              <a:rPr lang="en-GB" sz="1200" spc="-10" dirty="0" err="1">
                <a:latin typeface="Times New Roman"/>
                <a:cs typeface="Times New Roman"/>
              </a:rPr>
              <a:t>Final.Price</a:t>
            </a:r>
            <a:r>
              <a:rPr lang="en-GB" sz="1200" spc="-10" dirty="0">
                <a:latin typeface="Times New Roman"/>
                <a:cs typeface="Times New Roman"/>
              </a:rPr>
              <a:t>.</a:t>
            </a:r>
            <a:endParaRPr lang="en-GB" sz="1200" dirty="0">
              <a:latin typeface="Times New Roman"/>
              <a:cs typeface="Times New Roman"/>
            </a:endParaRPr>
          </a:p>
          <a:p>
            <a:pPr marL="0" marR="5080" indent="0">
              <a:lnSpc>
                <a:spcPct val="113999"/>
              </a:lnSpc>
              <a:spcBef>
                <a:spcPts val="15"/>
              </a:spcBef>
              <a:buNone/>
            </a:pPr>
            <a:r>
              <a:rPr lang="en-GB" sz="1200" dirty="0">
                <a:latin typeface="Times New Roman"/>
                <a:cs typeface="Times New Roman"/>
              </a:rPr>
              <a:t>Laptops</a:t>
            </a:r>
            <a:r>
              <a:rPr lang="en-GB" sz="1200" spc="80" dirty="0">
                <a:latin typeface="Times New Roman"/>
                <a:cs typeface="Times New Roman"/>
              </a:rPr>
              <a:t> </a:t>
            </a:r>
            <a:r>
              <a:rPr lang="en-GB" sz="1200" dirty="0">
                <a:latin typeface="Times New Roman"/>
                <a:cs typeface="Times New Roman"/>
              </a:rPr>
              <a:t>with</a:t>
            </a:r>
            <a:r>
              <a:rPr lang="en-GB" sz="1200" spc="45" dirty="0">
                <a:latin typeface="Times New Roman"/>
                <a:cs typeface="Times New Roman"/>
              </a:rPr>
              <a:t> </a:t>
            </a:r>
            <a:r>
              <a:rPr lang="en-GB" sz="1200" dirty="0">
                <a:latin typeface="Times New Roman"/>
                <a:cs typeface="Times New Roman"/>
              </a:rPr>
              <a:t>larger</a:t>
            </a:r>
            <a:r>
              <a:rPr lang="en-GB" sz="1200" spc="55" dirty="0">
                <a:latin typeface="Times New Roman"/>
                <a:cs typeface="Times New Roman"/>
              </a:rPr>
              <a:t> </a:t>
            </a:r>
            <a:r>
              <a:rPr lang="en-GB" sz="1200" dirty="0">
                <a:latin typeface="Times New Roman"/>
                <a:cs typeface="Times New Roman"/>
              </a:rPr>
              <a:t>storage</a:t>
            </a:r>
            <a:r>
              <a:rPr lang="en-GB" sz="1200" spc="45" dirty="0">
                <a:latin typeface="Times New Roman"/>
                <a:cs typeface="Times New Roman"/>
              </a:rPr>
              <a:t> </a:t>
            </a:r>
            <a:r>
              <a:rPr lang="en-GB" sz="1200" dirty="0">
                <a:latin typeface="Times New Roman"/>
                <a:cs typeface="Times New Roman"/>
              </a:rPr>
              <a:t>capacities</a:t>
            </a:r>
            <a:r>
              <a:rPr lang="en-GB" sz="1200" spc="45" dirty="0">
                <a:latin typeface="Times New Roman"/>
                <a:cs typeface="Times New Roman"/>
              </a:rPr>
              <a:t> </a:t>
            </a:r>
            <a:r>
              <a:rPr lang="en-GB" sz="1200" dirty="0">
                <a:latin typeface="Times New Roman"/>
                <a:cs typeface="Times New Roman"/>
              </a:rPr>
              <a:t>are</a:t>
            </a:r>
            <a:r>
              <a:rPr lang="en-GB" sz="1200" spc="45" dirty="0">
                <a:latin typeface="Times New Roman"/>
                <a:cs typeface="Times New Roman"/>
              </a:rPr>
              <a:t> </a:t>
            </a:r>
            <a:r>
              <a:rPr lang="en-GB" sz="1200" dirty="0">
                <a:latin typeface="Times New Roman"/>
                <a:cs typeface="Times New Roman"/>
              </a:rPr>
              <a:t>generally</a:t>
            </a:r>
            <a:r>
              <a:rPr lang="en-GB" sz="1200" spc="50" dirty="0">
                <a:latin typeface="Times New Roman"/>
                <a:cs typeface="Times New Roman"/>
              </a:rPr>
              <a:t> </a:t>
            </a:r>
            <a:r>
              <a:rPr lang="en-GB" sz="1200" dirty="0">
                <a:latin typeface="Times New Roman"/>
                <a:cs typeface="Times New Roman"/>
              </a:rPr>
              <a:t>more</a:t>
            </a:r>
            <a:r>
              <a:rPr lang="en-GB" sz="1200" spc="40" dirty="0">
                <a:latin typeface="Times New Roman"/>
                <a:cs typeface="Times New Roman"/>
              </a:rPr>
              <a:t> </a:t>
            </a:r>
            <a:r>
              <a:rPr lang="en-GB" sz="1200" dirty="0">
                <a:latin typeface="Times New Roman"/>
                <a:cs typeface="Times New Roman"/>
              </a:rPr>
              <a:t>expensive,</a:t>
            </a:r>
            <a:r>
              <a:rPr lang="en-GB" sz="1200" spc="35" dirty="0">
                <a:latin typeface="Times New Roman"/>
                <a:cs typeface="Times New Roman"/>
              </a:rPr>
              <a:t> </a:t>
            </a:r>
            <a:r>
              <a:rPr lang="en-GB" sz="1200" dirty="0">
                <a:latin typeface="Times New Roman"/>
                <a:cs typeface="Times New Roman"/>
              </a:rPr>
              <a:t>reflecting</a:t>
            </a:r>
            <a:r>
              <a:rPr lang="en-GB" sz="1200" spc="45" dirty="0">
                <a:latin typeface="Times New Roman"/>
                <a:cs typeface="Times New Roman"/>
              </a:rPr>
              <a:t>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additional</a:t>
            </a:r>
            <a:r>
              <a:rPr lang="en-GB" sz="1200" spc="60" dirty="0">
                <a:latin typeface="Times New Roman"/>
                <a:cs typeface="Times New Roman"/>
              </a:rPr>
              <a:t> </a:t>
            </a:r>
            <a:r>
              <a:rPr lang="en-GB" sz="1200" dirty="0">
                <a:latin typeface="Times New Roman"/>
                <a:cs typeface="Times New Roman"/>
              </a:rPr>
              <a:t>cost</a:t>
            </a:r>
            <a:r>
              <a:rPr lang="en-GB" sz="1200" spc="55" dirty="0">
                <a:latin typeface="Times New Roman"/>
                <a:cs typeface="Times New Roman"/>
              </a:rPr>
              <a:t> </a:t>
            </a:r>
            <a:r>
              <a:rPr lang="en-GB" sz="1200" dirty="0">
                <a:latin typeface="Times New Roman"/>
                <a:cs typeface="Times New Roman"/>
              </a:rPr>
              <a:t>of</a:t>
            </a:r>
            <a:r>
              <a:rPr lang="en-GB" sz="1200" spc="35" dirty="0">
                <a:latin typeface="Times New Roman"/>
                <a:cs typeface="Times New Roman"/>
              </a:rPr>
              <a:t> </a:t>
            </a:r>
            <a:r>
              <a:rPr lang="en-GB" sz="1200" spc="-20" dirty="0">
                <a:latin typeface="Times New Roman"/>
                <a:cs typeface="Times New Roman"/>
              </a:rPr>
              <a:t>more </a:t>
            </a:r>
            <a:r>
              <a:rPr lang="en-GB" sz="1200" dirty="0">
                <a:latin typeface="Times New Roman"/>
                <a:cs typeface="Times New Roman"/>
              </a:rPr>
              <a:t>or</a:t>
            </a:r>
            <a:r>
              <a:rPr lang="en-GB" sz="1200" spc="90" dirty="0">
                <a:latin typeface="Times New Roman"/>
                <a:cs typeface="Times New Roman"/>
              </a:rPr>
              <a:t> </a:t>
            </a:r>
            <a:r>
              <a:rPr lang="en-GB" sz="1200" dirty="0">
                <a:latin typeface="Times New Roman"/>
                <a:cs typeface="Times New Roman"/>
              </a:rPr>
              <a:t>higher-quality</a:t>
            </a:r>
            <a:r>
              <a:rPr lang="en-GB" sz="1200" spc="75" dirty="0">
                <a:latin typeface="Times New Roman"/>
                <a:cs typeface="Times New Roman"/>
              </a:rPr>
              <a:t> </a:t>
            </a:r>
            <a:r>
              <a:rPr lang="en-GB" sz="1200" dirty="0">
                <a:latin typeface="Times New Roman"/>
                <a:cs typeface="Times New Roman"/>
              </a:rPr>
              <a:t>storage</a:t>
            </a:r>
            <a:r>
              <a:rPr lang="en-GB" sz="1200" spc="85" dirty="0">
                <a:latin typeface="Times New Roman"/>
                <a:cs typeface="Times New Roman"/>
              </a:rPr>
              <a:t> </a:t>
            </a:r>
            <a:r>
              <a:rPr lang="en-GB" sz="1200" spc="-10" dirty="0">
                <a:latin typeface="Times New Roman"/>
                <a:cs typeface="Times New Roman"/>
              </a:rPr>
              <a:t>hardware.</a:t>
            </a:r>
            <a:endParaRPr lang="en-GB" sz="1200" dirty="0">
              <a:latin typeface="Times New Roman"/>
              <a:cs typeface="Times New Roman"/>
            </a:endParaRPr>
          </a:p>
          <a:p>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16</a:t>
            </a:fld>
            <a:endParaRPr lang="en-GB"/>
          </a:p>
        </p:txBody>
      </p:sp>
    </p:spTree>
    <p:extLst>
      <p:ext uri="{BB962C8B-B14F-4D97-AF65-F5344CB8AC3E}">
        <p14:creationId xmlns:p14="http://schemas.microsoft.com/office/powerpoint/2010/main" val="357327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dirty="0">
                <a:solidFill>
                  <a:srgbClr val="000000"/>
                </a:solidFill>
                <a:effectLst/>
                <a:latin typeface="TimesNewRomanPS-BoldMT"/>
              </a:rPr>
              <a:t>Variance Inflation Factor (VIF) </a:t>
            </a:r>
            <a:r>
              <a:rPr lang="en-GB" sz="1200" b="0" i="0" dirty="0">
                <a:solidFill>
                  <a:srgbClr val="000000"/>
                </a:solidFill>
                <a:effectLst/>
                <a:latin typeface="TimesNewRomanPSMT"/>
              </a:rPr>
              <a:t>measures how much the variance of a regression coefficient is</a:t>
            </a:r>
          </a:p>
          <a:p>
            <a:r>
              <a:rPr lang="en-GB" sz="1200" b="0" i="0" dirty="0">
                <a:solidFill>
                  <a:srgbClr val="000000"/>
                </a:solidFill>
                <a:effectLst/>
                <a:latin typeface="TimesNewRomanPSMT"/>
              </a:rPr>
              <a:t>inflated due to multicollinearity among the predictors. Multicollinearity occurs when predictors</a:t>
            </a:r>
          </a:p>
          <a:p>
            <a:r>
              <a:rPr lang="en-GB" sz="1200" b="0" i="0" dirty="0">
                <a:solidFill>
                  <a:srgbClr val="000000"/>
                </a:solidFill>
                <a:effectLst/>
                <a:latin typeface="TimesNewRomanPSMT"/>
              </a:rPr>
              <a:t>are highly correlated with each other, which can make it difficult to estimate the relationship</a:t>
            </a:r>
          </a:p>
          <a:p>
            <a:r>
              <a:rPr lang="en-GB" sz="1200" b="0" i="0" dirty="0">
                <a:solidFill>
                  <a:srgbClr val="000000"/>
                </a:solidFill>
                <a:effectLst/>
                <a:latin typeface="TimesNewRomanPSMT"/>
              </a:rPr>
              <a:t>between each predictor and the outcome variable independently</a:t>
            </a:r>
            <a:r>
              <a:rPr lang="en-GB" dirty="0"/>
              <a:t> </a:t>
            </a:r>
            <a:br>
              <a:rPr lang="en-GB" dirty="0"/>
            </a:br>
            <a:r>
              <a:rPr lang="en-GB" b="1" dirty="0"/>
              <a:t>Between 1 and 5</a:t>
            </a:r>
            <a:r>
              <a:rPr lang="en-GB" dirty="0"/>
              <a:t>: Indicates moderate </a:t>
            </a:r>
            <a:r>
              <a:rPr lang="en-GB" dirty="0" err="1"/>
              <a:t>multicollinearity.</a:t>
            </a:r>
            <a:r>
              <a:rPr lang="en-GB" b="1" dirty="0" err="1"/>
              <a:t>Above</a:t>
            </a:r>
            <a:r>
              <a:rPr lang="en-GB" b="1" dirty="0"/>
              <a:t> 5 or 10</a:t>
            </a:r>
            <a:r>
              <a:rPr lang="en-GB" dirty="0"/>
              <a:t>: Suggests high multicollinearity, and you may need to consider removing or combining variables.</a:t>
            </a:r>
          </a:p>
        </p:txBody>
      </p:sp>
      <p:sp>
        <p:nvSpPr>
          <p:cNvPr id="4" name="Slide Number Placeholder 3"/>
          <p:cNvSpPr>
            <a:spLocks noGrp="1"/>
          </p:cNvSpPr>
          <p:nvPr>
            <p:ph type="sldNum" sz="quarter" idx="5"/>
          </p:nvPr>
        </p:nvSpPr>
        <p:spPr/>
        <p:txBody>
          <a:bodyPr/>
          <a:lstStyle/>
          <a:p>
            <a:fld id="{E85E7A69-BEB5-4BA0-B5BD-07740B719C4A}" type="slidenum">
              <a:rPr lang="en-GB" smtClean="0"/>
              <a:t>17</a:t>
            </a:fld>
            <a:endParaRPr lang="en-GB"/>
          </a:p>
        </p:txBody>
      </p:sp>
    </p:spTree>
    <p:extLst>
      <p:ext uri="{BB962C8B-B14F-4D97-AF65-F5344CB8AC3E}">
        <p14:creationId xmlns:p14="http://schemas.microsoft.com/office/powerpoint/2010/main" val="4004067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dirty="0">
                <a:solidFill>
                  <a:srgbClr val="000000"/>
                </a:solidFill>
                <a:effectLst/>
                <a:latin typeface="TimesNewRomanPS-BoldMT"/>
              </a:rPr>
              <a:t>Status</a:t>
            </a:r>
            <a:r>
              <a:rPr lang="en-GB" sz="1200" b="0" i="0" dirty="0">
                <a:solidFill>
                  <a:srgbClr val="000000"/>
                </a:solidFill>
                <a:effectLst/>
                <a:latin typeface="TimesNewRomanPSMT"/>
              </a:rPr>
              <a:t>:</a:t>
            </a:r>
          </a:p>
          <a:p>
            <a:r>
              <a:rPr lang="en-GB" sz="1200" b="0" i="0" dirty="0">
                <a:solidFill>
                  <a:srgbClr val="000000"/>
                </a:solidFill>
                <a:effectLst/>
                <a:latin typeface="TimesNewRomanPSMT"/>
              </a:rPr>
              <a:t>The bar plot shows that most laptops in the dataset are New, with a smaller proportion being Refurbished. This indicates a dataset with a majority of new laptops, which is typical in many electronics datasets where new items dominate.</a:t>
            </a:r>
          </a:p>
          <a:p>
            <a:r>
              <a:rPr lang="en-GB" sz="1200" b="1" i="0" dirty="0">
                <a:solidFill>
                  <a:srgbClr val="000000"/>
                </a:solidFill>
                <a:effectLst/>
                <a:latin typeface="TimesNewRomanPS-BoldMT"/>
              </a:rPr>
              <a:t>Brand</a:t>
            </a:r>
            <a:r>
              <a:rPr lang="en-GB" sz="1200" b="0" i="0" dirty="0">
                <a:solidFill>
                  <a:srgbClr val="000000"/>
                </a:solidFill>
                <a:effectLst/>
                <a:latin typeface="TimesNewRomanPSMT"/>
              </a:rPr>
              <a:t>:</a:t>
            </a:r>
          </a:p>
          <a:p>
            <a:r>
              <a:rPr lang="en-GB" sz="1200" b="0" i="0" dirty="0">
                <a:solidFill>
                  <a:srgbClr val="000000"/>
                </a:solidFill>
                <a:effectLst/>
                <a:latin typeface="TimesNewRomanPSMT"/>
              </a:rPr>
              <a:t>The bar plot for Brand reveals that certain brands like Asus, Dell, and HP are more frequent in the dataset. The distribution suggests that the dataset is skewed towards these popular brands, which may dominate the market share</a:t>
            </a:r>
            <a:r>
              <a:rPr lang="en-GB" dirty="0"/>
              <a:t> </a:t>
            </a:r>
            <a:br>
              <a:rPr lang="en-GB" dirty="0"/>
            </a:br>
            <a:r>
              <a:rPr lang="en-GB" sz="1200" b="0" i="0" dirty="0">
                <a:solidFill>
                  <a:srgbClr val="000000"/>
                </a:solidFill>
                <a:effectLst/>
                <a:latin typeface="TimesNewRomanPSMT"/>
              </a:rPr>
              <a:t>The plot reveals that most laptops in the dataset use SSD (Solid State Drive) storage, with a few using eMMC.</a:t>
            </a:r>
          </a:p>
          <a:p>
            <a:r>
              <a:rPr lang="en-GB" sz="1200" b="0" i="0" dirty="0">
                <a:solidFill>
                  <a:srgbClr val="000000"/>
                </a:solidFill>
                <a:effectLst/>
                <a:latin typeface="TimesNewRomanPSMT"/>
              </a:rPr>
              <a:t>This trend reflects the modern preference for SSDs, which are faster and more reliable than older storage technologies</a:t>
            </a:r>
            <a:r>
              <a:rPr lang="en-GB" dirty="0"/>
              <a:t> </a:t>
            </a:r>
            <a:br>
              <a:rPr lang="en-GB" dirty="0"/>
            </a:br>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18</a:t>
            </a:fld>
            <a:endParaRPr lang="en-GB"/>
          </a:p>
        </p:txBody>
      </p:sp>
    </p:spTree>
    <p:extLst>
      <p:ext uri="{BB962C8B-B14F-4D97-AF65-F5344CB8AC3E}">
        <p14:creationId xmlns:p14="http://schemas.microsoft.com/office/powerpoint/2010/main" val="1020625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data$Brand</a:t>
            </a:r>
            <a:r>
              <a:rPr lang="en-GB" dirty="0"/>
              <a:t> &lt;- </a:t>
            </a:r>
            <a:r>
              <a:rPr lang="en-GB" dirty="0" err="1"/>
              <a:t>as.factor</a:t>
            </a:r>
            <a:r>
              <a:rPr lang="en-GB" dirty="0"/>
              <a:t>(</a:t>
            </a:r>
            <a:r>
              <a:rPr lang="en-GB" dirty="0" err="1"/>
              <a:t>data$Brand</a:t>
            </a:r>
            <a:r>
              <a:rPr lang="en-GB" dirty="0"/>
              <a:t>)</a:t>
            </a:r>
          </a:p>
          <a:p>
            <a:r>
              <a:rPr lang="en-GB" dirty="0" err="1"/>
              <a:t>data$Brand_encoded</a:t>
            </a:r>
            <a:r>
              <a:rPr lang="en-GB" dirty="0"/>
              <a:t> &lt;- </a:t>
            </a:r>
            <a:r>
              <a:rPr lang="en-GB" dirty="0" err="1"/>
              <a:t>as.numeric</a:t>
            </a:r>
            <a:r>
              <a:rPr lang="en-GB" dirty="0"/>
              <a:t>(</a:t>
            </a:r>
            <a:r>
              <a:rPr lang="en-GB" dirty="0" err="1"/>
              <a:t>data$Brand</a:t>
            </a:r>
            <a:r>
              <a:rPr lang="en-GB" dirty="0"/>
              <a:t>)</a:t>
            </a:r>
          </a:p>
        </p:txBody>
      </p:sp>
      <p:sp>
        <p:nvSpPr>
          <p:cNvPr id="4" name="Slide Number Placeholder 3"/>
          <p:cNvSpPr>
            <a:spLocks noGrp="1"/>
          </p:cNvSpPr>
          <p:nvPr>
            <p:ph type="sldNum" sz="quarter" idx="5"/>
          </p:nvPr>
        </p:nvSpPr>
        <p:spPr/>
        <p:txBody>
          <a:bodyPr/>
          <a:lstStyle/>
          <a:p>
            <a:fld id="{E85E7A69-BEB5-4BA0-B5BD-07740B719C4A}" type="slidenum">
              <a:rPr lang="en-GB" smtClean="0"/>
              <a:t>21</a:t>
            </a:fld>
            <a:endParaRPr lang="en-GB"/>
          </a:p>
        </p:txBody>
      </p:sp>
    </p:spTree>
    <p:extLst>
      <p:ext uri="{BB962C8B-B14F-4D97-AF65-F5344CB8AC3E}">
        <p14:creationId xmlns:p14="http://schemas.microsoft.com/office/powerpoint/2010/main" val="2797908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dirty="0">
                <a:solidFill>
                  <a:srgbClr val="000000"/>
                </a:solidFill>
                <a:effectLst/>
                <a:latin typeface="TimesNewRomanPSMT"/>
              </a:rPr>
              <a:t>New laptops have a slightly higher median price than Refurbished ones,</a:t>
            </a:r>
            <a:r>
              <a:rPr lang="en-GB" dirty="0"/>
              <a:t> </a:t>
            </a:r>
            <a:br>
              <a:rPr lang="en-GB" dirty="0"/>
            </a:br>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22</a:t>
            </a:fld>
            <a:endParaRPr lang="en-GB"/>
          </a:p>
        </p:txBody>
      </p:sp>
    </p:spTree>
    <p:extLst>
      <p:ext uri="{BB962C8B-B14F-4D97-AF65-F5344CB8AC3E}">
        <p14:creationId xmlns:p14="http://schemas.microsoft.com/office/powerpoint/2010/main" val="663335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23</a:t>
            </a:fld>
            <a:endParaRPr lang="en-GB"/>
          </a:p>
        </p:txBody>
      </p:sp>
    </p:spTree>
    <p:extLst>
      <p:ext uri="{BB962C8B-B14F-4D97-AF65-F5344CB8AC3E}">
        <p14:creationId xmlns:p14="http://schemas.microsoft.com/office/powerpoint/2010/main" val="1959099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Considering that in the real world all these features affect the price of the laptop, we decided that all the variables</a:t>
            </a:r>
          </a:p>
        </p:txBody>
      </p:sp>
      <p:sp>
        <p:nvSpPr>
          <p:cNvPr id="4" name="Slide Number Placeholder 3"/>
          <p:cNvSpPr>
            <a:spLocks noGrp="1"/>
          </p:cNvSpPr>
          <p:nvPr>
            <p:ph type="sldNum" sz="quarter" idx="5"/>
          </p:nvPr>
        </p:nvSpPr>
        <p:spPr/>
        <p:txBody>
          <a:bodyPr/>
          <a:lstStyle/>
          <a:p>
            <a:fld id="{E85E7A69-BEB5-4BA0-B5BD-07740B719C4A}" type="slidenum">
              <a:rPr lang="en-GB" smtClean="0"/>
              <a:t>24</a:t>
            </a:fld>
            <a:endParaRPr lang="en-GB"/>
          </a:p>
        </p:txBody>
      </p:sp>
    </p:spTree>
    <p:extLst>
      <p:ext uri="{BB962C8B-B14F-4D97-AF65-F5344CB8AC3E}">
        <p14:creationId xmlns:p14="http://schemas.microsoft.com/office/powerpoint/2010/main" val="2254412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dirty="0">
                <a:solidFill>
                  <a:srgbClr val="000000"/>
                </a:solidFill>
                <a:effectLst/>
                <a:latin typeface="TimesNewRomanPSMT"/>
              </a:rPr>
              <a:t>The goal of this analysis is twofold: first, to identify trends and relationships between laptop specifications and their pricing; and second, to categorize laptops into distinct clusters based on their specifications. By employing clustering techniques such as K-Means and Hierarchical Clustering, we aim to group laptops with similar attributes and uncover meaningful categories, which can help segment the market and identify common characteristics within each group.</a:t>
            </a:r>
            <a:r>
              <a:rPr lang="en-GB" dirty="0"/>
              <a:t> </a:t>
            </a:r>
            <a:r>
              <a:rPr lang="en-GB" sz="1200" b="0" i="0" dirty="0">
                <a:solidFill>
                  <a:srgbClr val="000000"/>
                </a:solidFill>
                <a:effectLst/>
                <a:latin typeface="TimesNewRomanPSMT"/>
              </a:rPr>
              <a:t>We will then apply </a:t>
            </a:r>
            <a:r>
              <a:rPr lang="en-GB" sz="1200" b="1" i="0" dirty="0">
                <a:solidFill>
                  <a:srgbClr val="000000"/>
                </a:solidFill>
                <a:effectLst/>
                <a:latin typeface="TimesNewRomanPS-BoldMT"/>
              </a:rPr>
              <a:t>supervised learning algorithms </a:t>
            </a:r>
            <a:r>
              <a:rPr lang="en-GB" sz="1200" b="0" i="0" dirty="0">
                <a:solidFill>
                  <a:srgbClr val="000000"/>
                </a:solidFill>
                <a:effectLst/>
                <a:latin typeface="TimesNewRomanPSMT"/>
              </a:rPr>
              <a:t>to predict laptop prices and </a:t>
            </a:r>
            <a:r>
              <a:rPr lang="en-GB" sz="1200" b="1" i="0" dirty="0">
                <a:solidFill>
                  <a:srgbClr val="000000"/>
                </a:solidFill>
                <a:effectLst/>
                <a:latin typeface="TimesNewRomanPS-BoldMT"/>
              </a:rPr>
              <a:t>unsupervised learning algorithms</a:t>
            </a:r>
            <a:r>
              <a:rPr lang="en-GB" sz="1200" b="0" i="0" dirty="0">
                <a:solidFill>
                  <a:srgbClr val="000000"/>
                </a:solidFill>
                <a:effectLst/>
                <a:latin typeface="TimesNewRomanPSMT"/>
              </a:rPr>
              <a:t>, for clustering similar laptops. The performance of these models will be evaluated to ensure the accuracy and relevance of the insights.</a:t>
            </a:r>
            <a:r>
              <a:rPr lang="en-GB" dirty="0"/>
              <a:t> </a:t>
            </a:r>
            <a:br>
              <a:rPr lang="en-GB" dirty="0"/>
            </a:br>
            <a:br>
              <a:rPr lang="en-GB" dirty="0"/>
            </a:br>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2</a:t>
            </a:fld>
            <a:endParaRPr lang="en-GB"/>
          </a:p>
        </p:txBody>
      </p:sp>
    </p:spTree>
    <p:extLst>
      <p:ext uri="{BB962C8B-B14F-4D97-AF65-F5344CB8AC3E}">
        <p14:creationId xmlns:p14="http://schemas.microsoft.com/office/powerpoint/2010/main" val="1210337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dirty="0">
                <a:solidFill>
                  <a:srgbClr val="000000"/>
                </a:solidFill>
                <a:effectLst/>
                <a:latin typeface="TimesNewRomanPS-BoldMT"/>
              </a:rPr>
              <a:t>Residuals</a:t>
            </a:r>
            <a:r>
              <a:rPr lang="en-GB" sz="1200" b="0" i="0" dirty="0">
                <a:solidFill>
                  <a:srgbClr val="000000"/>
                </a:solidFill>
                <a:effectLst/>
                <a:latin typeface="TimesNewRomanPSMT"/>
              </a:rPr>
              <a:t>:</a:t>
            </a:r>
          </a:p>
          <a:p>
            <a:r>
              <a:rPr lang="en-GB" sz="1050" b="0" i="0" dirty="0">
                <a:solidFill>
                  <a:srgbClr val="000000"/>
                </a:solidFill>
                <a:effectLst/>
                <a:latin typeface="CourierNewPSMT"/>
              </a:rPr>
              <a:t>o </a:t>
            </a:r>
            <a:r>
              <a:rPr lang="en-GB" sz="1200" b="0" i="0" dirty="0">
                <a:solidFill>
                  <a:srgbClr val="000000"/>
                </a:solidFill>
                <a:effectLst/>
                <a:latin typeface="TimesNewRomanPSMT"/>
              </a:rPr>
              <a:t>The residuals indicate the difference between observed and predicted values. The median</a:t>
            </a:r>
          </a:p>
          <a:p>
            <a:r>
              <a:rPr lang="en-GB" sz="1200" b="0" i="0" dirty="0">
                <a:solidFill>
                  <a:srgbClr val="000000"/>
                </a:solidFill>
                <a:effectLst/>
                <a:latin typeface="TimesNewRomanPSMT"/>
              </a:rPr>
              <a:t>is close to zero, which is a good sign, but the residuals range from -1.79810 to 2.37502,</a:t>
            </a:r>
          </a:p>
          <a:p>
            <a:r>
              <a:rPr lang="en-GB" sz="1200" b="0" i="0" dirty="0">
                <a:solidFill>
                  <a:srgbClr val="000000"/>
                </a:solidFill>
                <a:effectLst/>
                <a:latin typeface="TimesNewRomanPSMT"/>
              </a:rPr>
              <a:t>showing some variability in prediction accuracy.</a:t>
            </a:r>
          </a:p>
          <a:p>
            <a:r>
              <a:rPr lang="en-GB" sz="1200" b="0" i="0" dirty="0">
                <a:solidFill>
                  <a:srgbClr val="000000"/>
                </a:solidFill>
                <a:effectLst/>
                <a:latin typeface="TimesNewRomanPSMT"/>
              </a:rPr>
              <a:t>2. </a:t>
            </a:r>
            <a:r>
              <a:rPr lang="en-GB" sz="1200" b="1" i="0" dirty="0">
                <a:solidFill>
                  <a:srgbClr val="000000"/>
                </a:solidFill>
                <a:effectLst/>
                <a:latin typeface="TimesNewRomanPS-BoldMT"/>
              </a:rPr>
              <a:t>Coefficients</a:t>
            </a:r>
            <a:r>
              <a:rPr lang="en-GB" sz="1200" b="0" i="0" dirty="0">
                <a:solidFill>
                  <a:srgbClr val="000000"/>
                </a:solidFill>
                <a:effectLst/>
                <a:latin typeface="TimesNewRomanPSMT"/>
              </a:rPr>
              <a:t>:</a:t>
            </a:r>
          </a:p>
          <a:p>
            <a:r>
              <a:rPr lang="en-GB" sz="1050" b="0" i="0" dirty="0">
                <a:solidFill>
                  <a:srgbClr val="000000"/>
                </a:solidFill>
                <a:effectLst/>
                <a:latin typeface="CourierNewPSMT"/>
              </a:rPr>
              <a:t>o </a:t>
            </a:r>
            <a:r>
              <a:rPr lang="en-GB" sz="1200" b="0" i="0" dirty="0">
                <a:solidFill>
                  <a:srgbClr val="000000"/>
                </a:solidFill>
                <a:effectLst/>
                <a:latin typeface="TimesNewRomanPSMT"/>
              </a:rPr>
              <a:t>Each coefficient represents the effect of one unit change in the predictor (independent</a:t>
            </a:r>
          </a:p>
          <a:p>
            <a:r>
              <a:rPr lang="en-GB" sz="1200" b="0" i="0" dirty="0">
                <a:solidFill>
                  <a:srgbClr val="000000"/>
                </a:solidFill>
                <a:effectLst/>
                <a:latin typeface="TimesNewRomanPSMT"/>
              </a:rPr>
              <a:t>variable) on the target variable (</a:t>
            </a:r>
            <a:r>
              <a:rPr lang="en-GB" sz="1050" b="0" i="0" dirty="0">
                <a:solidFill>
                  <a:srgbClr val="000000"/>
                </a:solidFill>
                <a:effectLst/>
                <a:latin typeface="TimesNewRomanPSMT"/>
              </a:rPr>
              <a:t>final price</a:t>
            </a:r>
            <a:r>
              <a:rPr lang="en-GB" sz="1200" b="0" i="0" dirty="0">
                <a:solidFill>
                  <a:srgbClr val="000000"/>
                </a:solidFill>
                <a:effectLst/>
                <a:latin typeface="TimesNewRomanPSMT"/>
              </a:rPr>
              <a:t>), while holding other variables constant.</a:t>
            </a:r>
          </a:p>
          <a:p>
            <a:r>
              <a:rPr lang="en-GB" sz="1050" b="0" i="0" dirty="0">
                <a:solidFill>
                  <a:srgbClr val="000000"/>
                </a:solidFill>
                <a:effectLst/>
                <a:latin typeface="CourierNewPSMT"/>
              </a:rPr>
              <a:t>o </a:t>
            </a:r>
            <a:r>
              <a:rPr lang="en-GB" sz="1200" b="1" i="0" dirty="0">
                <a:solidFill>
                  <a:srgbClr val="000000"/>
                </a:solidFill>
                <a:effectLst/>
                <a:latin typeface="TimesNewRomanPS-BoldMT"/>
              </a:rPr>
              <a:t>Significant variables </a:t>
            </a:r>
            <a:r>
              <a:rPr lang="en-GB" sz="1200" b="0" i="0" dirty="0">
                <a:solidFill>
                  <a:srgbClr val="000000"/>
                </a:solidFill>
                <a:effectLst/>
                <a:latin typeface="TimesNewRomanPSMT"/>
              </a:rPr>
              <a:t>(marked with </a:t>
            </a:r>
            <a:r>
              <a:rPr lang="en-GB" sz="1050" b="0" i="0" dirty="0">
                <a:solidFill>
                  <a:srgbClr val="000000"/>
                </a:solidFill>
                <a:effectLst/>
                <a:latin typeface="TimesNewRomanPSMT"/>
              </a:rPr>
              <a:t>***</a:t>
            </a:r>
            <a:r>
              <a:rPr lang="en-GB" sz="1200" b="0" i="0" dirty="0">
                <a:solidFill>
                  <a:srgbClr val="000000"/>
                </a:solidFill>
                <a:effectLst/>
                <a:latin typeface="TimesNewRomanPSMT"/>
              </a:rPr>
              <a:t>, </a:t>
            </a:r>
            <a:r>
              <a:rPr lang="en-GB" sz="1050" b="0" i="0" dirty="0">
                <a:solidFill>
                  <a:srgbClr val="000000"/>
                </a:solidFill>
                <a:effectLst/>
                <a:latin typeface="TimesNewRomanPSMT"/>
              </a:rPr>
              <a:t>**</a:t>
            </a:r>
            <a:r>
              <a:rPr lang="en-GB" sz="1200" b="0" i="0" dirty="0">
                <a:solidFill>
                  <a:srgbClr val="000000"/>
                </a:solidFill>
                <a:effectLst/>
                <a:latin typeface="TimesNewRomanPSMT"/>
              </a:rPr>
              <a:t>, or </a:t>
            </a:r>
            <a:r>
              <a:rPr lang="en-GB" sz="1050" b="0" i="0" dirty="0">
                <a:solidFill>
                  <a:srgbClr val="000000"/>
                </a:solidFill>
                <a:effectLst/>
                <a:latin typeface="TimesNewRomanPSMT"/>
              </a:rPr>
              <a:t>*</a:t>
            </a:r>
            <a:r>
              <a:rPr lang="en-GB" sz="1200" b="0" i="0" dirty="0">
                <a:solidFill>
                  <a:srgbClr val="000000"/>
                </a:solidFill>
                <a:effectLst/>
                <a:latin typeface="TimesNewRomanPSMT"/>
              </a:rPr>
              <a:t>) have a low p-value (&lt; 0.05), meaning</a:t>
            </a:r>
          </a:p>
          <a:p>
            <a:r>
              <a:rPr lang="en-GB" sz="1200" b="0" i="0" dirty="0">
                <a:solidFill>
                  <a:srgbClr val="000000"/>
                </a:solidFill>
                <a:effectLst/>
                <a:latin typeface="TimesNewRomanPSMT"/>
              </a:rPr>
              <a:t>they have a statistically significant impact on the target variable:</a:t>
            </a:r>
            <a:r>
              <a:rPr lang="en-GB" dirty="0"/>
              <a:t> </a:t>
            </a:r>
            <a:br>
              <a:rPr lang="en-GB" dirty="0"/>
            </a:br>
            <a:r>
              <a:rPr lang="en-GB" sz="1800" b="1" i="0" dirty="0">
                <a:solidFill>
                  <a:srgbClr val="000000"/>
                </a:solidFill>
                <a:effectLst/>
                <a:latin typeface="TimesNewRomanPS-BoldMT"/>
              </a:rPr>
              <a:t>F-statistic</a:t>
            </a:r>
            <a:r>
              <a:rPr lang="en-GB" sz="1800" b="0" i="0" dirty="0">
                <a:solidFill>
                  <a:srgbClr val="000000"/>
                </a:solidFill>
                <a:effectLst/>
                <a:latin typeface="TimesNewRomanPSMT"/>
              </a:rPr>
              <a:t>: 342.8, with a very small p-value (&lt; 2.2e-16), suggesting that the model as a</a:t>
            </a:r>
          </a:p>
          <a:p>
            <a:r>
              <a:rPr lang="en-GB" sz="1800" b="0" i="0" dirty="0">
                <a:solidFill>
                  <a:srgbClr val="000000"/>
                </a:solidFill>
                <a:effectLst/>
                <a:latin typeface="TimesNewRomanPSMT"/>
              </a:rPr>
              <a:t>whole is statistically significant.</a:t>
            </a:r>
            <a:r>
              <a:rPr lang="en-GB" dirty="0"/>
              <a:t> </a:t>
            </a:r>
            <a:br>
              <a:rPr lang="en-GB" dirty="0"/>
            </a:br>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25</a:t>
            </a:fld>
            <a:endParaRPr lang="en-GB"/>
          </a:p>
        </p:txBody>
      </p:sp>
    </p:spTree>
    <p:extLst>
      <p:ext uri="{BB962C8B-B14F-4D97-AF65-F5344CB8AC3E}">
        <p14:creationId xmlns:p14="http://schemas.microsoft.com/office/powerpoint/2010/main" val="2113737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Actual</a:t>
            </a:r>
            <a:r>
              <a:rPr lang="en-GB" sz="1200" spc="40" dirty="0">
                <a:latin typeface="Times New Roman"/>
                <a:cs typeface="Times New Roman"/>
              </a:rPr>
              <a:t> </a:t>
            </a:r>
            <a:r>
              <a:rPr lang="en-GB" sz="1200" dirty="0">
                <a:latin typeface="Times New Roman"/>
                <a:cs typeface="Times New Roman"/>
              </a:rPr>
              <a:t>vs</a:t>
            </a:r>
            <a:r>
              <a:rPr lang="en-GB" sz="1200" spc="35" dirty="0">
                <a:latin typeface="Times New Roman"/>
                <a:cs typeface="Times New Roman"/>
              </a:rPr>
              <a:t> </a:t>
            </a:r>
            <a:r>
              <a:rPr lang="en-GB" sz="1200" dirty="0">
                <a:latin typeface="Times New Roman"/>
                <a:cs typeface="Times New Roman"/>
              </a:rPr>
              <a:t>Predicted</a:t>
            </a:r>
            <a:r>
              <a:rPr lang="en-GB" sz="1200" spc="25" dirty="0">
                <a:latin typeface="Times New Roman"/>
                <a:cs typeface="Times New Roman"/>
              </a:rPr>
              <a:t> </a:t>
            </a:r>
            <a:r>
              <a:rPr lang="en-GB" sz="1200" dirty="0">
                <a:latin typeface="Times New Roman"/>
                <a:cs typeface="Times New Roman"/>
              </a:rPr>
              <a:t>Plot:</a:t>
            </a:r>
            <a:r>
              <a:rPr lang="en-GB" sz="1200" spc="30" dirty="0">
                <a:latin typeface="Times New Roman"/>
                <a:cs typeface="Times New Roman"/>
              </a:rPr>
              <a:t> </a:t>
            </a:r>
            <a:r>
              <a:rPr lang="en-GB" sz="1200" dirty="0">
                <a:latin typeface="Times New Roman"/>
                <a:cs typeface="Times New Roman"/>
              </a:rPr>
              <a:t>This</a:t>
            </a:r>
            <a:r>
              <a:rPr lang="en-GB" sz="1200" spc="35" dirty="0">
                <a:latin typeface="Times New Roman"/>
                <a:cs typeface="Times New Roman"/>
              </a:rPr>
              <a:t> </a:t>
            </a:r>
            <a:r>
              <a:rPr lang="en-GB" sz="1200" dirty="0">
                <a:latin typeface="Times New Roman"/>
                <a:cs typeface="Times New Roman"/>
              </a:rPr>
              <a:t>plot</a:t>
            </a:r>
            <a:r>
              <a:rPr lang="en-GB" sz="1200" spc="10" dirty="0">
                <a:latin typeface="Times New Roman"/>
                <a:cs typeface="Times New Roman"/>
              </a:rPr>
              <a:t> </a:t>
            </a:r>
            <a:r>
              <a:rPr lang="en-GB" sz="1200" dirty="0">
                <a:latin typeface="Times New Roman"/>
                <a:cs typeface="Times New Roman"/>
              </a:rPr>
              <a:t>shows</a:t>
            </a:r>
            <a:r>
              <a:rPr lang="en-GB" sz="1200" spc="20" dirty="0">
                <a:latin typeface="Times New Roman"/>
                <a:cs typeface="Times New Roman"/>
              </a:rPr>
              <a:t> </a:t>
            </a:r>
            <a:r>
              <a:rPr lang="en-GB" sz="1200" dirty="0">
                <a:latin typeface="Times New Roman"/>
                <a:cs typeface="Times New Roman"/>
              </a:rPr>
              <a:t>how</a:t>
            </a:r>
            <a:r>
              <a:rPr lang="en-GB" sz="1200" spc="20" dirty="0">
                <a:latin typeface="Times New Roman"/>
                <a:cs typeface="Times New Roman"/>
              </a:rPr>
              <a:t> </a:t>
            </a:r>
            <a:r>
              <a:rPr lang="en-GB" sz="1200" dirty="0">
                <a:latin typeface="Times New Roman"/>
                <a:cs typeface="Times New Roman"/>
              </a:rPr>
              <a:t>well</a:t>
            </a:r>
            <a:r>
              <a:rPr lang="en-GB" sz="1200" spc="10" dirty="0">
                <a:latin typeface="Times New Roman"/>
                <a:cs typeface="Times New Roman"/>
              </a:rPr>
              <a:t> </a:t>
            </a:r>
            <a:r>
              <a:rPr lang="en-GB" sz="1200" dirty="0">
                <a:latin typeface="Times New Roman"/>
                <a:cs typeface="Times New Roman"/>
              </a:rPr>
              <a:t>the</a:t>
            </a:r>
            <a:r>
              <a:rPr lang="en-GB" sz="1200" spc="15" dirty="0">
                <a:latin typeface="Times New Roman"/>
                <a:cs typeface="Times New Roman"/>
              </a:rPr>
              <a:t> </a:t>
            </a:r>
            <a:r>
              <a:rPr lang="en-GB" sz="1200" dirty="0">
                <a:latin typeface="Times New Roman"/>
                <a:cs typeface="Times New Roman"/>
              </a:rPr>
              <a:t>predicted</a:t>
            </a:r>
            <a:r>
              <a:rPr lang="en-GB" sz="1200" spc="25" dirty="0">
                <a:latin typeface="Times New Roman"/>
                <a:cs typeface="Times New Roman"/>
              </a:rPr>
              <a:t> </a:t>
            </a:r>
            <a:r>
              <a:rPr lang="en-GB" sz="1200" dirty="0">
                <a:latin typeface="Times New Roman"/>
                <a:cs typeface="Times New Roman"/>
              </a:rPr>
              <a:t>prices</a:t>
            </a:r>
            <a:r>
              <a:rPr lang="en-GB" sz="1200" spc="20" dirty="0">
                <a:latin typeface="Times New Roman"/>
                <a:cs typeface="Times New Roman"/>
              </a:rPr>
              <a:t> </a:t>
            </a:r>
            <a:r>
              <a:rPr lang="en-GB" sz="1200" dirty="0">
                <a:latin typeface="Times New Roman"/>
                <a:cs typeface="Times New Roman"/>
              </a:rPr>
              <a:t>match</a:t>
            </a:r>
            <a:r>
              <a:rPr lang="en-GB" sz="1200" spc="25" dirty="0">
                <a:latin typeface="Times New Roman"/>
                <a:cs typeface="Times New Roman"/>
              </a:rPr>
              <a:t> </a:t>
            </a:r>
            <a:r>
              <a:rPr lang="en-GB" sz="1200" dirty="0">
                <a:latin typeface="Times New Roman"/>
                <a:cs typeface="Times New Roman"/>
              </a:rPr>
              <a:t>the</a:t>
            </a:r>
            <a:r>
              <a:rPr lang="en-GB" sz="1200" spc="5" dirty="0">
                <a:latin typeface="Times New Roman"/>
                <a:cs typeface="Times New Roman"/>
              </a:rPr>
              <a:t> </a:t>
            </a:r>
            <a:r>
              <a:rPr lang="en-GB" sz="1200" dirty="0">
                <a:latin typeface="Times New Roman"/>
                <a:cs typeface="Times New Roman"/>
              </a:rPr>
              <a:t>actual</a:t>
            </a:r>
            <a:r>
              <a:rPr lang="en-GB" sz="1200" spc="35" dirty="0">
                <a:latin typeface="Times New Roman"/>
                <a:cs typeface="Times New Roman"/>
              </a:rPr>
              <a:t> </a:t>
            </a:r>
            <a:r>
              <a:rPr lang="en-GB" sz="1200" dirty="0">
                <a:latin typeface="Times New Roman"/>
                <a:cs typeface="Times New Roman"/>
              </a:rPr>
              <a:t>prices.</a:t>
            </a:r>
            <a:r>
              <a:rPr lang="en-GB" sz="1200" spc="20" dirty="0">
                <a:latin typeface="Times New Roman"/>
                <a:cs typeface="Times New Roman"/>
              </a:rPr>
              <a:t> </a:t>
            </a:r>
            <a:r>
              <a:rPr lang="en-GB" sz="1200" dirty="0">
                <a:latin typeface="Times New Roman"/>
                <a:cs typeface="Times New Roman"/>
              </a:rPr>
              <a:t>The</a:t>
            </a:r>
            <a:r>
              <a:rPr lang="en-GB" sz="1200" spc="35" dirty="0">
                <a:latin typeface="Times New Roman"/>
                <a:cs typeface="Times New Roman"/>
              </a:rPr>
              <a:t> </a:t>
            </a:r>
            <a:r>
              <a:rPr lang="en-GB" sz="1200" spc="-10" dirty="0">
                <a:latin typeface="Times New Roman"/>
                <a:cs typeface="Times New Roman"/>
              </a:rPr>
              <a:t>points </a:t>
            </a:r>
            <a:r>
              <a:rPr lang="en-GB" sz="1200" dirty="0">
                <a:latin typeface="Times New Roman"/>
                <a:cs typeface="Times New Roman"/>
              </a:rPr>
              <a:t>are</a:t>
            </a:r>
            <a:r>
              <a:rPr lang="en-GB" sz="1200" spc="60" dirty="0">
                <a:latin typeface="Times New Roman"/>
                <a:cs typeface="Times New Roman"/>
              </a:rPr>
              <a:t> </a:t>
            </a:r>
            <a:r>
              <a:rPr lang="en-GB" sz="1200" dirty="0">
                <a:latin typeface="Times New Roman"/>
                <a:cs typeface="Times New Roman"/>
              </a:rPr>
              <a:t>scattered</a:t>
            </a:r>
            <a:r>
              <a:rPr lang="en-GB" sz="1200" spc="50" dirty="0">
                <a:latin typeface="Times New Roman"/>
                <a:cs typeface="Times New Roman"/>
              </a:rPr>
              <a:t> </a:t>
            </a:r>
            <a:r>
              <a:rPr lang="en-GB" sz="1200" dirty="0">
                <a:latin typeface="Times New Roman"/>
                <a:cs typeface="Times New Roman"/>
              </a:rPr>
              <a:t>around</a:t>
            </a:r>
            <a:r>
              <a:rPr lang="en-GB" sz="1200" spc="45" dirty="0">
                <a:latin typeface="Times New Roman"/>
                <a:cs typeface="Times New Roman"/>
              </a:rPr>
              <a:t> </a:t>
            </a:r>
            <a:r>
              <a:rPr lang="en-GB" sz="1200" dirty="0">
                <a:latin typeface="Times New Roman"/>
                <a:cs typeface="Times New Roman"/>
              </a:rPr>
              <a:t>the</a:t>
            </a:r>
            <a:r>
              <a:rPr lang="en-GB" sz="1200" spc="65" dirty="0">
                <a:latin typeface="Times New Roman"/>
                <a:cs typeface="Times New Roman"/>
              </a:rPr>
              <a:t> </a:t>
            </a:r>
            <a:r>
              <a:rPr lang="en-GB" sz="1200" dirty="0">
                <a:latin typeface="Times New Roman"/>
                <a:cs typeface="Times New Roman"/>
              </a:rPr>
              <a:t>diagonal</a:t>
            </a:r>
            <a:r>
              <a:rPr lang="en-GB" sz="1200" spc="50" dirty="0">
                <a:latin typeface="Times New Roman"/>
                <a:cs typeface="Times New Roman"/>
              </a:rPr>
              <a:t> </a:t>
            </a:r>
            <a:r>
              <a:rPr lang="en-GB" sz="1200" dirty="0">
                <a:latin typeface="Times New Roman"/>
                <a:cs typeface="Times New Roman"/>
              </a:rPr>
              <a:t>line,</a:t>
            </a:r>
            <a:r>
              <a:rPr lang="en-GB" sz="1200" spc="60" dirty="0">
                <a:latin typeface="Times New Roman"/>
                <a:cs typeface="Times New Roman"/>
              </a:rPr>
              <a:t> </a:t>
            </a:r>
            <a:r>
              <a:rPr lang="en-GB" sz="1200" dirty="0">
                <a:latin typeface="Times New Roman"/>
                <a:cs typeface="Times New Roman"/>
              </a:rPr>
              <a:t>indicating</a:t>
            </a:r>
            <a:r>
              <a:rPr lang="en-GB" sz="1200" spc="40" dirty="0">
                <a:latin typeface="Times New Roman"/>
                <a:cs typeface="Times New Roman"/>
              </a:rPr>
              <a:t> </a:t>
            </a:r>
            <a:r>
              <a:rPr lang="en-GB" sz="1200" dirty="0">
                <a:latin typeface="Times New Roman"/>
                <a:cs typeface="Times New Roman"/>
              </a:rPr>
              <a:t>a</a:t>
            </a:r>
            <a:r>
              <a:rPr lang="en-GB" sz="1200" spc="65" dirty="0">
                <a:latin typeface="Times New Roman"/>
                <a:cs typeface="Times New Roman"/>
              </a:rPr>
              <a:t> </a:t>
            </a:r>
            <a:r>
              <a:rPr lang="en-GB" sz="1200" dirty="0">
                <a:latin typeface="Times New Roman"/>
                <a:cs typeface="Times New Roman"/>
              </a:rPr>
              <a:t>good</a:t>
            </a:r>
            <a:r>
              <a:rPr lang="en-GB" sz="1200" spc="70" dirty="0">
                <a:latin typeface="Times New Roman"/>
                <a:cs typeface="Times New Roman"/>
              </a:rPr>
              <a:t> </a:t>
            </a:r>
            <a:r>
              <a:rPr lang="en-GB" sz="1200" dirty="0">
                <a:latin typeface="Times New Roman"/>
                <a:cs typeface="Times New Roman"/>
              </a:rPr>
              <a:t>fit.</a:t>
            </a:r>
            <a:r>
              <a:rPr lang="en-GB" sz="1200" spc="70" dirty="0">
                <a:latin typeface="Times New Roman"/>
                <a:cs typeface="Times New Roman"/>
              </a:rPr>
              <a:t> </a:t>
            </a:r>
            <a:r>
              <a:rPr lang="en-GB" sz="1200" dirty="0">
                <a:latin typeface="Times New Roman"/>
                <a:cs typeface="Times New Roman"/>
              </a:rPr>
              <a:t>Some</a:t>
            </a:r>
            <a:r>
              <a:rPr lang="en-GB" sz="1200" spc="65" dirty="0">
                <a:latin typeface="Times New Roman"/>
                <a:cs typeface="Times New Roman"/>
              </a:rPr>
              <a:t> </a:t>
            </a:r>
            <a:r>
              <a:rPr lang="en-GB" sz="1200" dirty="0">
                <a:latin typeface="Times New Roman"/>
                <a:cs typeface="Times New Roman"/>
              </a:rPr>
              <a:t>deviations</a:t>
            </a:r>
            <a:r>
              <a:rPr lang="en-GB" sz="1200" spc="40" dirty="0">
                <a:latin typeface="Times New Roman"/>
                <a:cs typeface="Times New Roman"/>
              </a:rPr>
              <a:t> </a:t>
            </a:r>
            <a:r>
              <a:rPr lang="en-GB" sz="1200" dirty="0">
                <a:latin typeface="Times New Roman"/>
                <a:cs typeface="Times New Roman"/>
              </a:rPr>
              <a:t>are</a:t>
            </a:r>
            <a:r>
              <a:rPr lang="en-GB" sz="1200" spc="60" dirty="0">
                <a:latin typeface="Times New Roman"/>
                <a:cs typeface="Times New Roman"/>
              </a:rPr>
              <a:t> </a:t>
            </a:r>
            <a:r>
              <a:rPr lang="en-GB" sz="1200" dirty="0">
                <a:latin typeface="Times New Roman"/>
                <a:cs typeface="Times New Roman"/>
              </a:rPr>
              <a:t>expected,</a:t>
            </a:r>
            <a:r>
              <a:rPr lang="en-GB" sz="1200" spc="60" dirty="0">
                <a:latin typeface="Times New Roman"/>
                <a:cs typeface="Times New Roman"/>
              </a:rPr>
              <a:t> </a:t>
            </a:r>
            <a:r>
              <a:rPr lang="en-GB" sz="1200" dirty="0">
                <a:latin typeface="Times New Roman"/>
                <a:cs typeface="Times New Roman"/>
              </a:rPr>
              <a:t>but</a:t>
            </a:r>
            <a:r>
              <a:rPr lang="en-GB" sz="1200" spc="80" dirty="0">
                <a:latin typeface="Times New Roman"/>
                <a:cs typeface="Times New Roman"/>
              </a:rPr>
              <a:t> </a:t>
            </a:r>
            <a:r>
              <a:rPr lang="en-GB" sz="1200" dirty="0">
                <a:latin typeface="Times New Roman"/>
                <a:cs typeface="Times New Roman"/>
              </a:rPr>
              <a:t>overall</a:t>
            </a:r>
            <a:r>
              <a:rPr lang="en-GB" sz="1200" spc="65" dirty="0">
                <a:latin typeface="Times New Roman"/>
                <a:cs typeface="Times New Roman"/>
              </a:rPr>
              <a:t> </a:t>
            </a:r>
            <a:r>
              <a:rPr lang="en-GB" sz="1200" spc="-25" dirty="0">
                <a:latin typeface="Times New Roman"/>
                <a:cs typeface="Times New Roman"/>
              </a:rPr>
              <a:t>the </a:t>
            </a:r>
            <a:r>
              <a:rPr lang="en-GB" sz="1200" dirty="0">
                <a:latin typeface="Times New Roman"/>
                <a:cs typeface="Times New Roman"/>
              </a:rPr>
              <a:t>model</a:t>
            </a:r>
            <a:r>
              <a:rPr lang="en-GB" sz="1200" spc="65" dirty="0">
                <a:latin typeface="Times New Roman"/>
                <a:cs typeface="Times New Roman"/>
              </a:rPr>
              <a:t> </a:t>
            </a:r>
            <a:r>
              <a:rPr lang="en-GB" sz="1200" dirty="0">
                <a:latin typeface="Times New Roman"/>
                <a:cs typeface="Times New Roman"/>
              </a:rPr>
              <a:t>seems</a:t>
            </a:r>
            <a:r>
              <a:rPr lang="en-GB" sz="1200" spc="65" dirty="0">
                <a:latin typeface="Times New Roman"/>
                <a:cs typeface="Times New Roman"/>
              </a:rPr>
              <a:t> </a:t>
            </a:r>
            <a:r>
              <a:rPr lang="en-GB" sz="1200" dirty="0">
                <a:latin typeface="Times New Roman"/>
                <a:cs typeface="Times New Roman"/>
              </a:rPr>
              <a:t>to</a:t>
            </a:r>
            <a:r>
              <a:rPr lang="en-GB" sz="1200" spc="55" dirty="0">
                <a:latin typeface="Times New Roman"/>
                <a:cs typeface="Times New Roman"/>
              </a:rPr>
              <a:t> </a:t>
            </a:r>
            <a:r>
              <a:rPr lang="en-GB" sz="1200" dirty="0">
                <a:latin typeface="Times New Roman"/>
                <a:cs typeface="Times New Roman"/>
              </a:rPr>
              <a:t>perform</a:t>
            </a:r>
            <a:r>
              <a:rPr lang="en-GB" sz="1200" spc="60" dirty="0">
                <a:latin typeface="Times New Roman"/>
                <a:cs typeface="Times New Roman"/>
              </a:rPr>
              <a:t> </a:t>
            </a:r>
            <a:r>
              <a:rPr lang="en-GB" sz="1200" spc="-20" dirty="0">
                <a:latin typeface="Times New Roman"/>
                <a:cs typeface="Times New Roman"/>
              </a:rPr>
              <a:t>well.</a:t>
            </a:r>
            <a:endParaRPr lang="en-GB" sz="1200" dirty="0">
              <a:latin typeface="Times New Roman"/>
              <a:cs typeface="Times New Roman"/>
            </a:endParaRPr>
          </a:p>
          <a:p>
            <a:endParaRPr lang="en-GB" dirty="0"/>
          </a:p>
          <a:p>
            <a:pPr marL="12700" marR="5080">
              <a:lnSpc>
                <a:spcPct val="112900"/>
              </a:lnSpc>
              <a:spcBef>
                <a:spcPts val="90"/>
              </a:spcBef>
            </a:pPr>
            <a:r>
              <a:rPr lang="en-GB" sz="1200" dirty="0">
                <a:latin typeface="Times New Roman"/>
                <a:cs typeface="Times New Roman"/>
              </a:rPr>
              <a:t>Histogram</a:t>
            </a:r>
            <a:r>
              <a:rPr lang="en-GB" sz="1200" spc="30" dirty="0">
                <a:latin typeface="Times New Roman"/>
                <a:cs typeface="Times New Roman"/>
              </a:rPr>
              <a:t> </a:t>
            </a:r>
            <a:r>
              <a:rPr lang="en-GB" sz="1200" dirty="0">
                <a:latin typeface="Times New Roman"/>
                <a:cs typeface="Times New Roman"/>
              </a:rPr>
              <a:t>of</a:t>
            </a:r>
            <a:r>
              <a:rPr lang="en-GB" sz="1200" spc="45" dirty="0">
                <a:latin typeface="Times New Roman"/>
                <a:cs typeface="Times New Roman"/>
              </a:rPr>
              <a:t> </a:t>
            </a:r>
            <a:r>
              <a:rPr lang="en-GB" sz="1200" dirty="0">
                <a:latin typeface="Times New Roman"/>
                <a:cs typeface="Times New Roman"/>
              </a:rPr>
              <a:t>Residuals:</a:t>
            </a:r>
            <a:r>
              <a:rPr lang="en-GB" sz="1200" spc="40" dirty="0">
                <a:latin typeface="Times New Roman"/>
                <a:cs typeface="Times New Roman"/>
              </a:rPr>
              <a:t>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residuals</a:t>
            </a:r>
            <a:r>
              <a:rPr lang="en-GB" sz="1200" spc="45" dirty="0">
                <a:latin typeface="Times New Roman"/>
                <a:cs typeface="Times New Roman"/>
              </a:rPr>
              <a:t> </a:t>
            </a:r>
            <a:r>
              <a:rPr lang="en-GB" sz="1200" dirty="0">
                <a:latin typeface="Times New Roman"/>
                <a:cs typeface="Times New Roman"/>
              </a:rPr>
              <a:t>appear</a:t>
            </a:r>
            <a:r>
              <a:rPr lang="en-GB" sz="1200" spc="30" dirty="0">
                <a:latin typeface="Times New Roman"/>
                <a:cs typeface="Times New Roman"/>
              </a:rPr>
              <a:t> </a:t>
            </a:r>
            <a:r>
              <a:rPr lang="en-GB" sz="1200" dirty="0">
                <a:latin typeface="Times New Roman"/>
                <a:cs typeface="Times New Roman"/>
              </a:rPr>
              <a:t>to</a:t>
            </a:r>
            <a:r>
              <a:rPr lang="en-GB" sz="1200" spc="30" dirty="0">
                <a:latin typeface="Times New Roman"/>
                <a:cs typeface="Times New Roman"/>
              </a:rPr>
              <a:t> </a:t>
            </a:r>
            <a:r>
              <a:rPr lang="en-GB" sz="1200" dirty="0">
                <a:latin typeface="Times New Roman"/>
                <a:cs typeface="Times New Roman"/>
              </a:rPr>
              <a:t>be</a:t>
            </a:r>
            <a:r>
              <a:rPr lang="en-GB" sz="1200" spc="35" dirty="0">
                <a:latin typeface="Times New Roman"/>
                <a:cs typeface="Times New Roman"/>
              </a:rPr>
              <a:t> </a:t>
            </a:r>
            <a:r>
              <a:rPr lang="en-GB" sz="1200" dirty="0">
                <a:latin typeface="Times New Roman"/>
                <a:cs typeface="Times New Roman"/>
              </a:rPr>
              <a:t>roughly</a:t>
            </a:r>
            <a:r>
              <a:rPr lang="en-GB" sz="1200" spc="35" dirty="0">
                <a:latin typeface="Times New Roman"/>
                <a:cs typeface="Times New Roman"/>
              </a:rPr>
              <a:t> </a:t>
            </a:r>
            <a:r>
              <a:rPr lang="en-GB" sz="1200" dirty="0">
                <a:latin typeface="Times New Roman"/>
                <a:cs typeface="Times New Roman"/>
              </a:rPr>
              <a:t>normally</a:t>
            </a:r>
            <a:r>
              <a:rPr lang="en-GB" sz="1200" spc="35" dirty="0">
                <a:latin typeface="Times New Roman"/>
                <a:cs typeface="Times New Roman"/>
              </a:rPr>
              <a:t> </a:t>
            </a:r>
            <a:r>
              <a:rPr lang="en-GB" sz="1200" dirty="0">
                <a:latin typeface="Times New Roman"/>
                <a:cs typeface="Times New Roman"/>
              </a:rPr>
              <a:t>distributed,</a:t>
            </a:r>
            <a:r>
              <a:rPr lang="en-GB" sz="1200" spc="10" dirty="0">
                <a:latin typeface="Times New Roman"/>
                <a:cs typeface="Times New Roman"/>
              </a:rPr>
              <a:t> </a:t>
            </a:r>
            <a:r>
              <a:rPr lang="en-GB" sz="1200" dirty="0">
                <a:latin typeface="Times New Roman"/>
                <a:cs typeface="Times New Roman"/>
              </a:rPr>
              <a:t>which</a:t>
            </a:r>
            <a:r>
              <a:rPr lang="en-GB" sz="1200" spc="35" dirty="0">
                <a:latin typeface="Times New Roman"/>
                <a:cs typeface="Times New Roman"/>
              </a:rPr>
              <a:t> </a:t>
            </a:r>
            <a:r>
              <a:rPr lang="en-GB" sz="1200" dirty="0">
                <a:latin typeface="Times New Roman"/>
                <a:cs typeface="Times New Roman"/>
              </a:rPr>
              <a:t>is</a:t>
            </a:r>
            <a:r>
              <a:rPr lang="en-GB" sz="1200" spc="45" dirty="0">
                <a:latin typeface="Times New Roman"/>
                <a:cs typeface="Times New Roman"/>
              </a:rPr>
              <a:t> </a:t>
            </a:r>
            <a:r>
              <a:rPr lang="en-GB" sz="1200" dirty="0">
                <a:latin typeface="Times New Roman"/>
                <a:cs typeface="Times New Roman"/>
              </a:rPr>
              <a:t>a</a:t>
            </a:r>
            <a:r>
              <a:rPr lang="en-GB" sz="1200" spc="35" dirty="0">
                <a:latin typeface="Times New Roman"/>
                <a:cs typeface="Times New Roman"/>
              </a:rPr>
              <a:t> </a:t>
            </a:r>
            <a:r>
              <a:rPr lang="en-GB" sz="1200" dirty="0">
                <a:latin typeface="Times New Roman"/>
                <a:cs typeface="Times New Roman"/>
              </a:rPr>
              <a:t>good</a:t>
            </a:r>
            <a:r>
              <a:rPr lang="en-GB" sz="1200" spc="30" dirty="0">
                <a:latin typeface="Times New Roman"/>
                <a:cs typeface="Times New Roman"/>
              </a:rPr>
              <a:t> </a:t>
            </a:r>
            <a:r>
              <a:rPr lang="en-GB" sz="1200" dirty="0">
                <a:latin typeface="Times New Roman"/>
                <a:cs typeface="Times New Roman"/>
              </a:rPr>
              <a:t>sign</a:t>
            </a:r>
            <a:r>
              <a:rPr lang="en-GB" sz="1200" spc="30" dirty="0">
                <a:latin typeface="Times New Roman"/>
                <a:cs typeface="Times New Roman"/>
              </a:rPr>
              <a:t> </a:t>
            </a:r>
            <a:r>
              <a:rPr lang="en-GB" sz="1200" spc="-20" dirty="0">
                <a:latin typeface="Times New Roman"/>
                <a:cs typeface="Times New Roman"/>
              </a:rPr>
              <a:t>that </a:t>
            </a:r>
            <a:r>
              <a:rPr lang="en-GB" sz="1200" dirty="0">
                <a:latin typeface="Times New Roman"/>
                <a:cs typeface="Times New Roman"/>
              </a:rPr>
              <a:t>the</a:t>
            </a:r>
            <a:r>
              <a:rPr lang="en-GB" sz="1200" spc="50" dirty="0">
                <a:latin typeface="Times New Roman"/>
                <a:cs typeface="Times New Roman"/>
              </a:rPr>
              <a:t> </a:t>
            </a:r>
            <a:r>
              <a:rPr lang="en-GB" sz="1200" dirty="0">
                <a:latin typeface="Times New Roman"/>
                <a:cs typeface="Times New Roman"/>
              </a:rPr>
              <a:t>model's</a:t>
            </a:r>
            <a:r>
              <a:rPr lang="en-GB" sz="1200" spc="80" dirty="0">
                <a:latin typeface="Times New Roman"/>
                <a:cs typeface="Times New Roman"/>
              </a:rPr>
              <a:t> </a:t>
            </a:r>
            <a:r>
              <a:rPr lang="en-GB" sz="1200" dirty="0">
                <a:latin typeface="Times New Roman"/>
                <a:cs typeface="Times New Roman"/>
              </a:rPr>
              <a:t>assumptions</a:t>
            </a:r>
            <a:r>
              <a:rPr lang="en-GB" sz="1200" spc="90" dirty="0">
                <a:latin typeface="Times New Roman"/>
                <a:cs typeface="Times New Roman"/>
              </a:rPr>
              <a:t> </a:t>
            </a:r>
            <a:r>
              <a:rPr lang="en-GB" sz="1200" dirty="0">
                <a:latin typeface="Times New Roman"/>
                <a:cs typeface="Times New Roman"/>
              </a:rPr>
              <a:t>are</a:t>
            </a:r>
            <a:r>
              <a:rPr lang="en-GB" sz="1200" spc="85" dirty="0">
                <a:latin typeface="Times New Roman"/>
                <a:cs typeface="Times New Roman"/>
              </a:rPr>
              <a:t> </a:t>
            </a:r>
            <a:r>
              <a:rPr lang="en-GB" sz="1200" spc="-10" dirty="0">
                <a:latin typeface="Times New Roman"/>
                <a:cs typeface="Times New Roman"/>
              </a:rPr>
              <a:t>valid.</a:t>
            </a:r>
            <a:endParaRPr lang="en-GB" sz="1200" dirty="0">
              <a:latin typeface="Times New Roman"/>
              <a:cs typeface="Times New Roman"/>
            </a:endParaRPr>
          </a:p>
          <a:p>
            <a:pPr>
              <a:spcBef>
                <a:spcPts val="229"/>
              </a:spcBef>
            </a:pPr>
            <a:endParaRPr lang="en-GB" sz="1200" dirty="0">
              <a:latin typeface="Times New Roman"/>
              <a:cs typeface="Times New Roman"/>
            </a:endParaRPr>
          </a:p>
          <a:p>
            <a:pPr marL="12700" marR="5080">
              <a:lnSpc>
                <a:spcPct val="113999"/>
              </a:lnSpc>
            </a:pPr>
            <a:r>
              <a:rPr lang="en-GB" sz="1200" dirty="0">
                <a:latin typeface="Times New Roman"/>
                <a:cs typeface="Times New Roman"/>
              </a:rPr>
              <a:t>Normal</a:t>
            </a:r>
            <a:r>
              <a:rPr lang="en-GB" sz="1200" spc="100" dirty="0">
                <a:latin typeface="Times New Roman"/>
                <a:cs typeface="Times New Roman"/>
              </a:rPr>
              <a:t> </a:t>
            </a:r>
            <a:r>
              <a:rPr lang="en-GB" sz="1200" dirty="0">
                <a:latin typeface="Times New Roman"/>
                <a:cs typeface="Times New Roman"/>
              </a:rPr>
              <a:t>Q-Q</a:t>
            </a:r>
            <a:r>
              <a:rPr lang="en-GB" sz="1200" spc="95" dirty="0">
                <a:latin typeface="Times New Roman"/>
                <a:cs typeface="Times New Roman"/>
              </a:rPr>
              <a:t> </a:t>
            </a:r>
            <a:r>
              <a:rPr lang="en-GB" sz="1200" dirty="0">
                <a:latin typeface="Times New Roman"/>
                <a:cs typeface="Times New Roman"/>
              </a:rPr>
              <a:t>Plot:</a:t>
            </a:r>
            <a:r>
              <a:rPr lang="en-GB" sz="1200" spc="100" dirty="0">
                <a:latin typeface="Times New Roman"/>
                <a:cs typeface="Times New Roman"/>
              </a:rPr>
              <a:t> </a:t>
            </a:r>
            <a:r>
              <a:rPr lang="en-GB" sz="1200" dirty="0">
                <a:latin typeface="Times New Roman"/>
                <a:cs typeface="Times New Roman"/>
              </a:rPr>
              <a:t>The</a:t>
            </a:r>
            <a:r>
              <a:rPr lang="en-GB" sz="1200" spc="100" dirty="0">
                <a:latin typeface="Times New Roman"/>
                <a:cs typeface="Times New Roman"/>
              </a:rPr>
              <a:t> </a:t>
            </a:r>
            <a:r>
              <a:rPr lang="en-GB" sz="1200" dirty="0">
                <a:latin typeface="Times New Roman"/>
                <a:cs typeface="Times New Roman"/>
              </a:rPr>
              <a:t>Q-Q</a:t>
            </a:r>
            <a:r>
              <a:rPr lang="en-GB" sz="1200" spc="80" dirty="0">
                <a:latin typeface="Times New Roman"/>
                <a:cs typeface="Times New Roman"/>
              </a:rPr>
              <a:t> </a:t>
            </a:r>
            <a:r>
              <a:rPr lang="en-GB" sz="1200" dirty="0">
                <a:latin typeface="Times New Roman"/>
                <a:cs typeface="Times New Roman"/>
              </a:rPr>
              <a:t>plot</a:t>
            </a:r>
            <a:r>
              <a:rPr lang="en-GB" sz="1200" spc="95" dirty="0">
                <a:latin typeface="Times New Roman"/>
                <a:cs typeface="Times New Roman"/>
              </a:rPr>
              <a:t> </a:t>
            </a:r>
            <a:r>
              <a:rPr lang="en-GB" sz="1200" dirty="0">
                <a:latin typeface="Times New Roman"/>
                <a:cs typeface="Times New Roman"/>
              </a:rPr>
              <a:t>shows</a:t>
            </a:r>
            <a:r>
              <a:rPr lang="en-GB" sz="1200" spc="90" dirty="0">
                <a:latin typeface="Times New Roman"/>
                <a:cs typeface="Times New Roman"/>
              </a:rPr>
              <a:t> </a:t>
            </a:r>
            <a:r>
              <a:rPr lang="en-GB" sz="1200" dirty="0">
                <a:latin typeface="Times New Roman"/>
                <a:cs typeface="Times New Roman"/>
              </a:rPr>
              <a:t>that</a:t>
            </a:r>
            <a:r>
              <a:rPr lang="en-GB" sz="1200" spc="85" dirty="0">
                <a:latin typeface="Times New Roman"/>
                <a:cs typeface="Times New Roman"/>
              </a:rPr>
              <a:t> </a:t>
            </a:r>
            <a:r>
              <a:rPr lang="en-GB" sz="1200" dirty="0">
                <a:latin typeface="Times New Roman"/>
                <a:cs typeface="Times New Roman"/>
              </a:rPr>
              <a:t>the</a:t>
            </a:r>
            <a:r>
              <a:rPr lang="en-GB" sz="1200" spc="80" dirty="0">
                <a:latin typeface="Times New Roman"/>
                <a:cs typeface="Times New Roman"/>
              </a:rPr>
              <a:t> </a:t>
            </a:r>
            <a:r>
              <a:rPr lang="en-GB" sz="1200" dirty="0">
                <a:latin typeface="Times New Roman"/>
                <a:cs typeface="Times New Roman"/>
              </a:rPr>
              <a:t>residuals</a:t>
            </a:r>
            <a:r>
              <a:rPr lang="en-GB" sz="1200" spc="95" dirty="0">
                <a:latin typeface="Times New Roman"/>
                <a:cs typeface="Times New Roman"/>
              </a:rPr>
              <a:t> </a:t>
            </a:r>
            <a:r>
              <a:rPr lang="en-GB" sz="1200" dirty="0">
                <a:latin typeface="Times New Roman"/>
                <a:cs typeface="Times New Roman"/>
              </a:rPr>
              <a:t>follow</a:t>
            </a:r>
            <a:r>
              <a:rPr lang="en-GB" sz="1200" spc="95" dirty="0">
                <a:latin typeface="Times New Roman"/>
                <a:cs typeface="Times New Roman"/>
              </a:rPr>
              <a:t> </a:t>
            </a:r>
            <a:r>
              <a:rPr lang="en-GB" sz="1200" dirty="0">
                <a:latin typeface="Times New Roman"/>
                <a:cs typeface="Times New Roman"/>
              </a:rPr>
              <a:t>a</a:t>
            </a:r>
            <a:r>
              <a:rPr lang="en-GB" sz="1200" spc="85" dirty="0">
                <a:latin typeface="Times New Roman"/>
                <a:cs typeface="Times New Roman"/>
              </a:rPr>
              <a:t> </a:t>
            </a:r>
            <a:r>
              <a:rPr lang="en-GB" sz="1200" dirty="0">
                <a:latin typeface="Times New Roman"/>
                <a:cs typeface="Times New Roman"/>
              </a:rPr>
              <a:t>straight</a:t>
            </a:r>
            <a:r>
              <a:rPr lang="en-GB" sz="1200" spc="85" dirty="0">
                <a:latin typeface="Times New Roman"/>
                <a:cs typeface="Times New Roman"/>
              </a:rPr>
              <a:t> </a:t>
            </a:r>
            <a:r>
              <a:rPr lang="en-GB" sz="1200" dirty="0">
                <a:latin typeface="Times New Roman"/>
                <a:cs typeface="Times New Roman"/>
              </a:rPr>
              <a:t>line,</a:t>
            </a:r>
            <a:r>
              <a:rPr lang="en-GB" sz="1200" spc="75" dirty="0">
                <a:latin typeface="Times New Roman"/>
                <a:cs typeface="Times New Roman"/>
              </a:rPr>
              <a:t> </a:t>
            </a:r>
            <a:r>
              <a:rPr lang="en-GB" sz="1200" dirty="0">
                <a:latin typeface="Times New Roman"/>
                <a:cs typeface="Times New Roman"/>
              </a:rPr>
              <a:t>which</a:t>
            </a:r>
            <a:r>
              <a:rPr lang="en-GB" sz="1200" spc="105" dirty="0">
                <a:latin typeface="Times New Roman"/>
                <a:cs typeface="Times New Roman"/>
              </a:rPr>
              <a:t> </a:t>
            </a:r>
            <a:r>
              <a:rPr lang="en-GB" sz="1200" dirty="0">
                <a:latin typeface="Times New Roman"/>
                <a:cs typeface="Times New Roman"/>
              </a:rPr>
              <a:t>indicates</a:t>
            </a:r>
            <a:r>
              <a:rPr lang="en-GB" sz="1200" spc="95" dirty="0">
                <a:latin typeface="Times New Roman"/>
                <a:cs typeface="Times New Roman"/>
              </a:rPr>
              <a:t> </a:t>
            </a:r>
            <a:r>
              <a:rPr lang="en-GB" sz="1200" dirty="0">
                <a:latin typeface="Times New Roman"/>
                <a:cs typeface="Times New Roman"/>
              </a:rPr>
              <a:t>that</a:t>
            </a:r>
            <a:r>
              <a:rPr lang="en-GB" sz="1200" spc="100" dirty="0">
                <a:latin typeface="Times New Roman"/>
                <a:cs typeface="Times New Roman"/>
              </a:rPr>
              <a:t> </a:t>
            </a:r>
            <a:r>
              <a:rPr lang="en-GB" sz="1200" spc="-20" dirty="0">
                <a:latin typeface="Times New Roman"/>
                <a:cs typeface="Times New Roman"/>
              </a:rPr>
              <a:t>they </a:t>
            </a:r>
            <a:r>
              <a:rPr lang="en-GB" sz="1200" dirty="0">
                <a:latin typeface="Times New Roman"/>
                <a:cs typeface="Times New Roman"/>
              </a:rPr>
              <a:t>are</a:t>
            </a:r>
            <a:r>
              <a:rPr lang="en-GB" sz="1200" spc="80" dirty="0">
                <a:latin typeface="Times New Roman"/>
                <a:cs typeface="Times New Roman"/>
              </a:rPr>
              <a:t> </a:t>
            </a:r>
            <a:r>
              <a:rPr lang="en-GB" sz="1200" dirty="0">
                <a:latin typeface="Times New Roman"/>
                <a:cs typeface="Times New Roman"/>
              </a:rPr>
              <a:t>normally</a:t>
            </a:r>
            <a:r>
              <a:rPr lang="en-GB" sz="1200" spc="80" dirty="0">
                <a:latin typeface="Times New Roman"/>
                <a:cs typeface="Times New Roman"/>
              </a:rPr>
              <a:t> </a:t>
            </a:r>
            <a:r>
              <a:rPr lang="en-GB" sz="1200" dirty="0">
                <a:latin typeface="Times New Roman"/>
                <a:cs typeface="Times New Roman"/>
              </a:rPr>
              <a:t>distributed—a</a:t>
            </a:r>
            <a:r>
              <a:rPr lang="en-GB" sz="1200" spc="70" dirty="0">
                <a:latin typeface="Times New Roman"/>
                <a:cs typeface="Times New Roman"/>
              </a:rPr>
              <a:t> </a:t>
            </a:r>
            <a:r>
              <a:rPr lang="en-GB" sz="1200" dirty="0">
                <a:latin typeface="Times New Roman"/>
                <a:cs typeface="Times New Roman"/>
              </a:rPr>
              <a:t>key</a:t>
            </a:r>
            <a:r>
              <a:rPr lang="en-GB" sz="1200" spc="75" dirty="0">
                <a:latin typeface="Times New Roman"/>
                <a:cs typeface="Times New Roman"/>
              </a:rPr>
              <a:t> </a:t>
            </a:r>
            <a:r>
              <a:rPr lang="en-GB" sz="1200" dirty="0">
                <a:latin typeface="Times New Roman"/>
                <a:cs typeface="Times New Roman"/>
              </a:rPr>
              <a:t>assumption</a:t>
            </a:r>
            <a:r>
              <a:rPr lang="en-GB" sz="1200" spc="75" dirty="0">
                <a:latin typeface="Times New Roman"/>
                <a:cs typeface="Times New Roman"/>
              </a:rPr>
              <a:t> </a:t>
            </a:r>
            <a:r>
              <a:rPr lang="en-GB" sz="1200" dirty="0">
                <a:latin typeface="Times New Roman"/>
                <a:cs typeface="Times New Roman"/>
              </a:rPr>
              <a:t>of</a:t>
            </a:r>
            <a:r>
              <a:rPr lang="en-GB" sz="1200" spc="85" dirty="0">
                <a:latin typeface="Times New Roman"/>
                <a:cs typeface="Times New Roman"/>
              </a:rPr>
              <a:t> </a:t>
            </a:r>
            <a:r>
              <a:rPr lang="en-GB" sz="1200" dirty="0">
                <a:latin typeface="Times New Roman"/>
                <a:cs typeface="Times New Roman"/>
              </a:rPr>
              <a:t>linear</a:t>
            </a:r>
            <a:r>
              <a:rPr lang="en-GB" sz="1200" spc="75" dirty="0">
                <a:latin typeface="Times New Roman"/>
                <a:cs typeface="Times New Roman"/>
              </a:rPr>
              <a:t> </a:t>
            </a:r>
            <a:r>
              <a:rPr lang="en-GB" sz="1200" spc="-10" dirty="0">
                <a:latin typeface="Times New Roman"/>
                <a:cs typeface="Times New Roman"/>
              </a:rPr>
              <a:t>regression.</a:t>
            </a:r>
            <a:endParaRPr lang="en-GB" sz="1200" dirty="0">
              <a:latin typeface="Times New Roman"/>
              <a:cs typeface="Times New Roman"/>
            </a:endParaRPr>
          </a:p>
          <a:p>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26</a:t>
            </a:fld>
            <a:endParaRPr lang="en-GB"/>
          </a:p>
        </p:txBody>
      </p:sp>
    </p:spTree>
    <p:extLst>
      <p:ext uri="{BB962C8B-B14F-4D97-AF65-F5344CB8AC3E}">
        <p14:creationId xmlns:p14="http://schemas.microsoft.com/office/powerpoint/2010/main" val="3140484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dirty="0">
                <a:solidFill>
                  <a:srgbClr val="000000"/>
                </a:solidFill>
                <a:effectLst/>
                <a:latin typeface="TimesNewRomanPSMT"/>
              </a:rPr>
              <a:t>The </a:t>
            </a:r>
            <a:r>
              <a:rPr lang="en-GB" sz="1200" b="1" i="0" dirty="0">
                <a:solidFill>
                  <a:srgbClr val="000000"/>
                </a:solidFill>
                <a:effectLst/>
                <a:latin typeface="TimesNewRomanPS-BoldMT"/>
              </a:rPr>
              <a:t>p-value </a:t>
            </a:r>
            <a:r>
              <a:rPr lang="en-GB" sz="1200" b="0" i="0" dirty="0">
                <a:solidFill>
                  <a:srgbClr val="000000"/>
                </a:solidFill>
                <a:effectLst/>
                <a:latin typeface="TimesNewRomanPSMT"/>
              </a:rPr>
              <a:t>of </a:t>
            </a:r>
            <a:r>
              <a:rPr lang="en-GB" sz="1200" b="1" i="0" dirty="0">
                <a:solidFill>
                  <a:srgbClr val="000000"/>
                </a:solidFill>
                <a:effectLst/>
                <a:latin typeface="TimesNewRomanPS-BoldMT"/>
              </a:rPr>
              <a:t>0.751 </a:t>
            </a:r>
            <a:r>
              <a:rPr lang="en-GB" sz="1200" b="0" i="0" dirty="0">
                <a:solidFill>
                  <a:srgbClr val="000000"/>
                </a:solidFill>
                <a:effectLst/>
                <a:latin typeface="TimesNewRomanPSMT"/>
              </a:rPr>
              <a:t>is much greater than 0.05, meaning we </a:t>
            </a:r>
            <a:r>
              <a:rPr lang="en-GB" sz="1200" b="1" i="0" dirty="0">
                <a:solidFill>
                  <a:srgbClr val="000000"/>
                </a:solidFill>
                <a:effectLst/>
                <a:latin typeface="TimesNewRomanPS-BoldMT"/>
              </a:rPr>
              <a:t>fail to reject the null hypothesis</a:t>
            </a:r>
            <a:r>
              <a:rPr lang="en-GB" sz="1200" b="0" i="0" dirty="0">
                <a:solidFill>
                  <a:srgbClr val="000000"/>
                </a:solidFill>
                <a:effectLst/>
                <a:latin typeface="TimesNewRomanPSMT"/>
              </a:rPr>
              <a:t>.</a:t>
            </a:r>
          </a:p>
          <a:p>
            <a:r>
              <a:rPr lang="en-GB" sz="1200" b="0" i="0" dirty="0">
                <a:solidFill>
                  <a:srgbClr val="000000"/>
                </a:solidFill>
                <a:effectLst/>
                <a:latin typeface="TimesNewRomanPSMT"/>
              </a:rPr>
              <a:t>The null hypothesis in the Durbin-Watson test is that </a:t>
            </a:r>
            <a:r>
              <a:rPr lang="en-GB" sz="1200" b="1" i="0" dirty="0">
                <a:solidFill>
                  <a:srgbClr val="000000"/>
                </a:solidFill>
                <a:effectLst/>
                <a:latin typeface="TimesNewRomanPS-BoldMT"/>
              </a:rPr>
              <a:t>no autocorrelation </a:t>
            </a:r>
            <a:r>
              <a:rPr lang="en-GB" sz="1200" b="0" i="0" dirty="0">
                <a:solidFill>
                  <a:srgbClr val="000000"/>
                </a:solidFill>
                <a:effectLst/>
                <a:latin typeface="TimesNewRomanPSMT"/>
              </a:rPr>
              <a:t>is present in the</a:t>
            </a:r>
          </a:p>
          <a:p>
            <a:r>
              <a:rPr lang="en-GB" sz="1200" b="0" i="0" dirty="0">
                <a:solidFill>
                  <a:srgbClr val="000000"/>
                </a:solidFill>
                <a:effectLst/>
                <a:latin typeface="TimesNewRomanPSMT"/>
              </a:rPr>
              <a:t>residuals.</a:t>
            </a:r>
            <a:r>
              <a:rPr lang="en-GB" dirty="0"/>
              <a:t> </a:t>
            </a:r>
          </a:p>
        </p:txBody>
      </p:sp>
      <p:sp>
        <p:nvSpPr>
          <p:cNvPr id="4" name="Slide Number Placeholder 3"/>
          <p:cNvSpPr>
            <a:spLocks noGrp="1"/>
          </p:cNvSpPr>
          <p:nvPr>
            <p:ph type="sldNum" sz="quarter" idx="5"/>
          </p:nvPr>
        </p:nvSpPr>
        <p:spPr/>
        <p:txBody>
          <a:bodyPr/>
          <a:lstStyle/>
          <a:p>
            <a:fld id="{E85E7A69-BEB5-4BA0-B5BD-07740B719C4A}" type="slidenum">
              <a:rPr lang="en-GB" smtClean="0"/>
              <a:t>27</a:t>
            </a:fld>
            <a:endParaRPr lang="en-GB"/>
          </a:p>
        </p:txBody>
      </p:sp>
    </p:spTree>
    <p:extLst>
      <p:ext uri="{BB962C8B-B14F-4D97-AF65-F5344CB8AC3E}">
        <p14:creationId xmlns:p14="http://schemas.microsoft.com/office/powerpoint/2010/main" val="2257467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dirty="0"/>
            </a:br>
            <a:r>
              <a:rPr lang="en-GB" sz="1800" b="0" i="0" dirty="0">
                <a:solidFill>
                  <a:srgbClr val="000000"/>
                </a:solidFill>
                <a:effectLst/>
                <a:latin typeface="TimesNewRomanPSMT"/>
              </a:rPr>
              <a:t>The core idea of SVM is to find a </a:t>
            </a:r>
            <a:r>
              <a:rPr lang="en-GB" sz="1800" b="1" i="0" dirty="0">
                <a:solidFill>
                  <a:srgbClr val="000000"/>
                </a:solidFill>
                <a:effectLst/>
                <a:latin typeface="TimesNewRomanPS-BoldMT"/>
              </a:rPr>
              <a:t>hyperplane </a:t>
            </a:r>
            <a:r>
              <a:rPr lang="en-GB" sz="1800" b="0" i="0" dirty="0">
                <a:solidFill>
                  <a:srgbClr val="000000"/>
                </a:solidFill>
                <a:effectLst/>
                <a:latin typeface="TimesNewRomanPSMT"/>
              </a:rPr>
              <a:t>(or decision boundary) that best separates data points from different classes in the feature space.</a:t>
            </a:r>
          </a:p>
          <a:p>
            <a:r>
              <a:rPr lang="en-GB" sz="1800" b="0" i="0" dirty="0">
                <a:solidFill>
                  <a:srgbClr val="000000"/>
                </a:solidFill>
                <a:effectLst/>
                <a:latin typeface="TimesNewRomanPSMT"/>
              </a:rPr>
              <a:t>In this model, we used the </a:t>
            </a:r>
            <a:r>
              <a:rPr lang="en-GB" sz="1800" b="1" i="0" dirty="0">
                <a:solidFill>
                  <a:srgbClr val="000000"/>
                </a:solidFill>
                <a:effectLst/>
                <a:latin typeface="TimesNewRomanPS-BoldMT"/>
              </a:rPr>
              <a:t>RBF kernel </a:t>
            </a:r>
            <a:r>
              <a:rPr lang="en-GB" sz="1800" b="0" i="0" dirty="0">
                <a:solidFill>
                  <a:srgbClr val="000000"/>
                </a:solidFill>
                <a:effectLst/>
                <a:latin typeface="TimesNewRomanPSMT"/>
              </a:rPr>
              <a:t>to handle non-linear data and </a:t>
            </a:r>
            <a:r>
              <a:rPr lang="en-GB" sz="1800" b="1" i="0" dirty="0">
                <a:solidFill>
                  <a:srgbClr val="000000"/>
                </a:solidFill>
                <a:effectLst/>
                <a:latin typeface="TimesNewRomanPS-BoldMT"/>
              </a:rPr>
              <a:t>epsilon regression </a:t>
            </a:r>
            <a:r>
              <a:rPr lang="en-GB" sz="1800" b="0" i="0" dirty="0">
                <a:solidFill>
                  <a:srgbClr val="000000"/>
                </a:solidFill>
                <a:effectLst/>
                <a:latin typeface="TimesNewRomanPSMT"/>
              </a:rPr>
              <a:t>for continuous output</a:t>
            </a:r>
            <a:r>
              <a:rPr lang="en-GB" dirty="0"/>
              <a:t> </a:t>
            </a:r>
            <a:br>
              <a:rPr lang="en-GB" dirty="0"/>
            </a:br>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28</a:t>
            </a:fld>
            <a:endParaRPr lang="en-GB"/>
          </a:p>
        </p:txBody>
      </p:sp>
    </p:spTree>
    <p:extLst>
      <p:ext uri="{BB962C8B-B14F-4D97-AF65-F5344CB8AC3E}">
        <p14:creationId xmlns:p14="http://schemas.microsoft.com/office/powerpoint/2010/main" val="2720250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dirty="0">
                <a:solidFill>
                  <a:srgbClr val="000000"/>
                </a:solidFill>
                <a:effectLst/>
                <a:latin typeface="TimesNewRomanPSMT"/>
              </a:rPr>
              <a:t>Random forest regression is a supervised learning algorithm and a type of bagging technique that employs ensemble learning for regression tasks in machine learning. In this approach, multiple decision trees are built independently and in parallel, with no interaction between the trees during their construction. During training, a large number of decision trees are created, and the final output is determined by either the mode of the predictions for classification tasks or the average of the predictions for regression tasks. This approach helps to overcome the limitations of individual decision trees, such as overfitting and high variance.</a:t>
            </a:r>
            <a:r>
              <a:rPr lang="en-GB" dirty="0"/>
              <a:t> </a:t>
            </a:r>
            <a:br>
              <a:rPr lang="en-GB" dirty="0"/>
            </a:br>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29</a:t>
            </a:fld>
            <a:endParaRPr lang="en-GB"/>
          </a:p>
        </p:txBody>
      </p:sp>
    </p:spTree>
    <p:extLst>
      <p:ext uri="{BB962C8B-B14F-4D97-AF65-F5344CB8AC3E}">
        <p14:creationId xmlns:p14="http://schemas.microsoft.com/office/powerpoint/2010/main" val="3243196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i="0" dirty="0">
                <a:solidFill>
                  <a:srgbClr val="000000"/>
                </a:solidFill>
                <a:effectLst/>
                <a:latin typeface="TimesNewRomanPS-BoldMT"/>
              </a:rPr>
              <a:t>Gradient Boosting </a:t>
            </a:r>
            <a:r>
              <a:rPr lang="en-GB" sz="1800" b="0" i="0" dirty="0">
                <a:solidFill>
                  <a:srgbClr val="000000"/>
                </a:solidFill>
                <a:effectLst/>
                <a:latin typeface="TimesNewRomanPSMT"/>
              </a:rPr>
              <a:t>is a powerful machine-learning algorithm used for both </a:t>
            </a:r>
            <a:r>
              <a:rPr lang="en-GB" sz="1800" b="1" i="0" dirty="0">
                <a:solidFill>
                  <a:srgbClr val="000000"/>
                </a:solidFill>
                <a:effectLst/>
                <a:latin typeface="TimesNewRomanPS-BoldMT"/>
              </a:rPr>
              <a:t>classification </a:t>
            </a:r>
            <a:r>
              <a:rPr lang="en-GB" sz="1800" b="0" i="0" dirty="0">
                <a:solidFill>
                  <a:srgbClr val="000000"/>
                </a:solidFill>
                <a:effectLst/>
                <a:latin typeface="TimesNewRomanPSMT"/>
              </a:rPr>
              <a:t>and </a:t>
            </a:r>
            <a:r>
              <a:rPr lang="en-GB" sz="1800" b="1" i="0" dirty="0">
                <a:solidFill>
                  <a:srgbClr val="000000"/>
                </a:solidFill>
                <a:effectLst/>
                <a:latin typeface="TimesNewRomanPS-BoldMT"/>
              </a:rPr>
              <a:t>regression </a:t>
            </a:r>
            <a:r>
              <a:rPr lang="en-GB" sz="1800" b="0" i="0" dirty="0">
                <a:solidFill>
                  <a:srgbClr val="000000"/>
                </a:solidFill>
                <a:effectLst/>
                <a:latin typeface="TimesNewRomanPSMT"/>
              </a:rPr>
              <a:t>tasks. It builds models sequentially, where each new model corrects the errors of the previous one. Unlike Random Forest, where trees are built independently, Gradient Boosting builds one tree at a time, focusing on reducing the errors from the previous models</a:t>
            </a:r>
            <a:r>
              <a:rPr lang="en-GB" dirty="0"/>
              <a:t> </a:t>
            </a:r>
            <a:br>
              <a:rPr lang="en-GB" dirty="0"/>
            </a:br>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30</a:t>
            </a:fld>
            <a:endParaRPr lang="en-GB"/>
          </a:p>
        </p:txBody>
      </p:sp>
    </p:spTree>
    <p:extLst>
      <p:ext uri="{BB962C8B-B14F-4D97-AF65-F5344CB8AC3E}">
        <p14:creationId xmlns:p14="http://schemas.microsoft.com/office/powerpoint/2010/main" val="3727023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dirty="0">
                <a:solidFill>
                  <a:srgbClr val="000000"/>
                </a:solidFill>
                <a:effectLst/>
                <a:latin typeface="TimesNewRomanPSMT"/>
              </a:rPr>
              <a:t>Before applying clustering algorithms, the data was scaled using the scale() function. This ensures that all features are on the same scale, preventing variables with larger ranges from dominating the clustering process</a:t>
            </a:r>
            <a:r>
              <a:rPr lang="en-GB" dirty="0"/>
              <a:t> </a:t>
            </a:r>
          </a:p>
          <a:p>
            <a:br>
              <a:rPr lang="en-GB" dirty="0"/>
            </a:br>
            <a:r>
              <a:rPr lang="en-GB" sz="1800" b="0" i="0" dirty="0">
                <a:solidFill>
                  <a:srgbClr val="000000"/>
                </a:solidFill>
                <a:effectLst/>
                <a:latin typeface="TimesNewRomanPSMT"/>
              </a:rPr>
              <a:t>Both the </a:t>
            </a:r>
            <a:r>
              <a:rPr lang="en-GB" sz="1800" b="1" i="0" dirty="0">
                <a:solidFill>
                  <a:srgbClr val="000000"/>
                </a:solidFill>
                <a:effectLst/>
                <a:latin typeface="TimesNewRomanPS-BoldMT"/>
              </a:rPr>
              <a:t>Elbow Method </a:t>
            </a:r>
            <a:r>
              <a:rPr lang="en-GB" sz="1800" b="0" i="0" dirty="0">
                <a:solidFill>
                  <a:srgbClr val="000000"/>
                </a:solidFill>
                <a:effectLst/>
                <a:latin typeface="TimesNewRomanPSMT"/>
              </a:rPr>
              <a:t>and </a:t>
            </a:r>
            <a:r>
              <a:rPr lang="en-GB" sz="1800" b="1" i="0" dirty="0">
                <a:solidFill>
                  <a:srgbClr val="000000"/>
                </a:solidFill>
                <a:effectLst/>
                <a:latin typeface="TimesNewRomanPS-BoldMT"/>
              </a:rPr>
              <a:t>Silhouette Method </a:t>
            </a:r>
            <a:r>
              <a:rPr lang="en-GB" sz="1800" b="0" i="0" dirty="0">
                <a:solidFill>
                  <a:srgbClr val="000000"/>
                </a:solidFill>
                <a:effectLst/>
                <a:latin typeface="TimesNewRomanPSMT"/>
              </a:rPr>
              <a:t>point to </a:t>
            </a:r>
            <a:r>
              <a:rPr lang="en-GB" sz="1800" b="1" i="0" dirty="0">
                <a:solidFill>
                  <a:srgbClr val="000000"/>
                </a:solidFill>
                <a:effectLst/>
                <a:latin typeface="TimesNewRomanPS-BoldMT"/>
              </a:rPr>
              <a:t>k = 4 </a:t>
            </a:r>
            <a:r>
              <a:rPr lang="en-GB" sz="1800" b="0" i="0" dirty="0">
                <a:solidFill>
                  <a:srgbClr val="000000"/>
                </a:solidFill>
                <a:effectLst/>
                <a:latin typeface="TimesNewRomanPSMT"/>
              </a:rPr>
              <a:t>as the optimal number of clusters for this dataset. This means that the data can be meaningfully grouped into 4 distinct clusters, which provide both well-defined separation and optimal within-cluster variance</a:t>
            </a:r>
            <a:r>
              <a:rPr lang="en-GB" dirty="0"/>
              <a:t> </a:t>
            </a:r>
            <a:br>
              <a:rPr lang="en-GB" dirty="0"/>
            </a:br>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32</a:t>
            </a:fld>
            <a:endParaRPr lang="en-GB"/>
          </a:p>
        </p:txBody>
      </p:sp>
    </p:spTree>
    <p:extLst>
      <p:ext uri="{BB962C8B-B14F-4D97-AF65-F5344CB8AC3E}">
        <p14:creationId xmlns:p14="http://schemas.microsoft.com/office/powerpoint/2010/main" val="2640871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i="0" dirty="0">
                <a:solidFill>
                  <a:srgbClr val="000000"/>
                </a:solidFill>
                <a:effectLst/>
                <a:latin typeface="TimesNewRomanPS-BoldMT"/>
              </a:rPr>
              <a:t>Final Price Distribution</a:t>
            </a:r>
            <a:r>
              <a:rPr lang="en-GB" sz="1800" b="0" i="0" dirty="0">
                <a:solidFill>
                  <a:srgbClr val="000000"/>
                </a:solidFill>
                <a:effectLst/>
                <a:latin typeface="TimesNewRomanPSMT"/>
              </a:rPr>
              <a:t>:</a:t>
            </a:r>
          </a:p>
          <a:p>
            <a:r>
              <a:rPr lang="en-GB" sz="1800" b="0" i="0" dirty="0">
                <a:solidFill>
                  <a:srgbClr val="000000"/>
                </a:solidFill>
                <a:effectLst/>
                <a:latin typeface="Wingdings-Regular"/>
              </a:rPr>
              <a:t> </a:t>
            </a:r>
            <a:r>
              <a:rPr lang="en-GB" sz="1800" b="0" i="0" dirty="0">
                <a:solidFill>
                  <a:srgbClr val="000000"/>
                </a:solidFill>
                <a:effectLst/>
                <a:latin typeface="TimesNewRomanPSMT"/>
              </a:rPr>
              <a:t>Final Price distribution reveals that Cluster 4 contains the most expensive laptops,</a:t>
            </a:r>
          </a:p>
          <a:p>
            <a:r>
              <a:rPr lang="en-GB" sz="1800" b="0" i="0" dirty="0">
                <a:solidFill>
                  <a:srgbClr val="000000"/>
                </a:solidFill>
                <a:effectLst/>
                <a:latin typeface="TimesNewRomanPSMT"/>
              </a:rPr>
              <a:t>followed by Cluster 3. Cluster 1 includes the least expensive laptops, which aligns</a:t>
            </a:r>
          </a:p>
          <a:p>
            <a:r>
              <a:rPr lang="en-GB" sz="1800" b="0" i="0" dirty="0">
                <a:solidFill>
                  <a:srgbClr val="000000"/>
                </a:solidFill>
                <a:effectLst/>
                <a:latin typeface="TimesNewRomanPSMT"/>
              </a:rPr>
              <a:t>with their lower specifications.</a:t>
            </a:r>
            <a:r>
              <a:rPr lang="en-GB" dirty="0"/>
              <a:t> </a:t>
            </a:r>
            <a:br>
              <a:rPr lang="en-GB" dirty="0"/>
            </a:br>
            <a:r>
              <a:rPr lang="en-GB" sz="1800" b="0" i="0" dirty="0">
                <a:solidFill>
                  <a:srgbClr val="000000"/>
                </a:solidFill>
                <a:effectLst/>
                <a:latin typeface="TimesNewRomanPSMT"/>
              </a:rPr>
              <a:t>The storage distribution across clusters shows that Cluster 3 has significantly</a:t>
            </a:r>
          </a:p>
          <a:p>
            <a:r>
              <a:rPr lang="en-GB" sz="1800" b="0" i="0" dirty="0">
                <a:solidFill>
                  <a:srgbClr val="000000"/>
                </a:solidFill>
                <a:effectLst/>
                <a:latin typeface="TimesNewRomanPSMT"/>
              </a:rPr>
              <a:t>higher storage values compared to the other clusters, consistent with users who</a:t>
            </a:r>
          </a:p>
          <a:p>
            <a:r>
              <a:rPr lang="en-GB" sz="1800" b="0" i="0" dirty="0">
                <a:solidFill>
                  <a:srgbClr val="000000"/>
                </a:solidFill>
                <a:effectLst/>
                <a:latin typeface="TimesNewRomanPSMT"/>
              </a:rPr>
              <a:t>require more storage capacity. Cluster 4 also exhibits relatively high storage,</a:t>
            </a:r>
          </a:p>
          <a:p>
            <a:r>
              <a:rPr lang="en-GB" sz="1800" b="0" i="0" dirty="0">
                <a:solidFill>
                  <a:srgbClr val="000000"/>
                </a:solidFill>
                <a:effectLst/>
                <a:latin typeface="TimesNewRomanPSMT"/>
              </a:rPr>
              <a:t>though with slightly less variation than Cluster 3. In contrast, Clusters 1 and 2</a:t>
            </a:r>
          </a:p>
          <a:p>
            <a:r>
              <a:rPr lang="en-GB" sz="1800" b="0" i="0" dirty="0">
                <a:solidFill>
                  <a:srgbClr val="000000"/>
                </a:solidFill>
                <a:effectLst/>
                <a:latin typeface="TimesNewRomanPSMT"/>
              </a:rPr>
              <a:t>have lower storage capacities, with Cluster 1 having the smallest storage values.</a:t>
            </a:r>
            <a:r>
              <a:rPr lang="en-GB" dirty="0"/>
              <a:t> </a:t>
            </a:r>
            <a:br>
              <a:rPr lang="en-GB" dirty="0"/>
            </a:br>
            <a:r>
              <a:rPr lang="en-GB" sz="1800" b="1" i="0" dirty="0">
                <a:solidFill>
                  <a:srgbClr val="000000"/>
                </a:solidFill>
                <a:effectLst/>
                <a:latin typeface="TimesNewRomanPS-BoldMT"/>
              </a:rPr>
              <a:t>Cluster 1</a:t>
            </a:r>
            <a:r>
              <a:rPr lang="en-GB" sz="1800" b="0" i="0" dirty="0">
                <a:solidFill>
                  <a:srgbClr val="000000"/>
                </a:solidFill>
                <a:effectLst/>
                <a:latin typeface="TimesNewRomanPSMT"/>
              </a:rPr>
              <a:t>:</a:t>
            </a:r>
          </a:p>
          <a:p>
            <a:r>
              <a:rPr lang="en-GB" sz="1800" b="0" i="0" dirty="0">
                <a:solidFill>
                  <a:srgbClr val="000000"/>
                </a:solidFill>
                <a:effectLst/>
                <a:latin typeface="Wingdings-Regular"/>
              </a:rPr>
              <a:t> </a:t>
            </a:r>
            <a:r>
              <a:rPr lang="en-GB" sz="1800" b="0" i="0" dirty="0">
                <a:solidFill>
                  <a:srgbClr val="000000"/>
                </a:solidFill>
                <a:effectLst/>
                <a:latin typeface="TimesNewRomanPSMT"/>
              </a:rPr>
              <a:t>This cluster is characterized by lower RAM, Storage, and Final Price. It seems to</a:t>
            </a:r>
          </a:p>
          <a:p>
            <a:r>
              <a:rPr lang="en-GB" sz="1800" b="0" i="0" dirty="0">
                <a:solidFill>
                  <a:srgbClr val="000000"/>
                </a:solidFill>
                <a:effectLst/>
                <a:latin typeface="TimesNewRomanPSMT"/>
              </a:rPr>
              <a:t>consist of lower-end laptops with less powerful configurations.</a:t>
            </a:r>
          </a:p>
          <a:p>
            <a:r>
              <a:rPr lang="en-GB" sz="1800" b="0" i="0" dirty="0">
                <a:solidFill>
                  <a:srgbClr val="000000"/>
                </a:solidFill>
                <a:effectLst/>
                <a:latin typeface="CourierNewPSMT"/>
              </a:rPr>
              <a:t>o </a:t>
            </a:r>
            <a:r>
              <a:rPr lang="en-GB" sz="1800" b="1" i="0" dirty="0">
                <a:solidFill>
                  <a:srgbClr val="000000"/>
                </a:solidFill>
                <a:effectLst/>
                <a:latin typeface="TimesNewRomanPS-BoldMT"/>
              </a:rPr>
              <a:t>Cluster 2</a:t>
            </a:r>
            <a:r>
              <a:rPr lang="en-GB" sz="1800" b="0" i="0" dirty="0">
                <a:solidFill>
                  <a:srgbClr val="000000"/>
                </a:solidFill>
                <a:effectLst/>
                <a:latin typeface="TimesNewRomanPSMT"/>
              </a:rPr>
              <a:t>:</a:t>
            </a:r>
          </a:p>
          <a:p>
            <a:r>
              <a:rPr lang="en-GB" sz="1800" b="0" i="0" dirty="0">
                <a:solidFill>
                  <a:srgbClr val="000000"/>
                </a:solidFill>
                <a:effectLst/>
                <a:latin typeface="Wingdings-Regular"/>
              </a:rPr>
              <a:t> </a:t>
            </a:r>
            <a:r>
              <a:rPr lang="en-GB" sz="1800" b="0" i="0" dirty="0">
                <a:solidFill>
                  <a:srgbClr val="000000"/>
                </a:solidFill>
                <a:effectLst/>
                <a:latin typeface="TimesNewRomanPSMT"/>
              </a:rPr>
              <a:t>This cluster has moderate values for most features. The laptops in this cluster</a:t>
            </a:r>
          </a:p>
          <a:p>
            <a:r>
              <a:rPr lang="en-GB" sz="1800" b="0" i="0" dirty="0">
                <a:solidFill>
                  <a:srgbClr val="000000"/>
                </a:solidFill>
                <a:effectLst/>
                <a:latin typeface="TimesNewRomanPSMT"/>
              </a:rPr>
              <a:t>likely have mid-range configurations, making them suitable for average users.</a:t>
            </a:r>
          </a:p>
          <a:p>
            <a:r>
              <a:rPr lang="en-GB" sz="1800" b="0" i="0" dirty="0">
                <a:solidFill>
                  <a:srgbClr val="000000"/>
                </a:solidFill>
                <a:effectLst/>
                <a:latin typeface="CourierNewPSMT"/>
              </a:rPr>
              <a:t>o </a:t>
            </a:r>
            <a:r>
              <a:rPr lang="en-GB" sz="1800" b="1" i="0" dirty="0">
                <a:solidFill>
                  <a:srgbClr val="000000"/>
                </a:solidFill>
                <a:effectLst/>
                <a:latin typeface="TimesNewRomanPS-BoldMT"/>
              </a:rPr>
              <a:t>Cluster 3</a:t>
            </a:r>
            <a:r>
              <a:rPr lang="en-GB" sz="1800" b="0" i="0" dirty="0">
                <a:solidFill>
                  <a:srgbClr val="000000"/>
                </a:solidFill>
                <a:effectLst/>
                <a:latin typeface="TimesNewRomanPSMT"/>
              </a:rPr>
              <a:t>:</a:t>
            </a:r>
          </a:p>
          <a:p>
            <a:r>
              <a:rPr lang="en-GB" sz="1800" b="0" i="0" dirty="0">
                <a:solidFill>
                  <a:srgbClr val="000000"/>
                </a:solidFill>
                <a:effectLst/>
                <a:latin typeface="Wingdings-Regular"/>
              </a:rPr>
              <a:t> </a:t>
            </a:r>
            <a:r>
              <a:rPr lang="en-GB" sz="1800" b="0" i="0" dirty="0">
                <a:solidFill>
                  <a:srgbClr val="000000"/>
                </a:solidFill>
                <a:effectLst/>
                <a:latin typeface="TimesNewRomanPSMT"/>
              </a:rPr>
              <a:t>This cluster includes laptops with the highest average screen size and relatively</a:t>
            </a:r>
          </a:p>
          <a:p>
            <a:r>
              <a:rPr lang="en-GB" sz="1800" b="0" i="0" dirty="0">
                <a:solidFill>
                  <a:srgbClr val="000000"/>
                </a:solidFill>
                <a:effectLst/>
                <a:latin typeface="TimesNewRomanPSMT"/>
              </a:rPr>
              <a:t>high storage, indicating larger, possibly gaming or workstation laptops.</a:t>
            </a:r>
          </a:p>
          <a:p>
            <a:r>
              <a:rPr lang="en-GB" sz="1800" b="0" i="0" dirty="0">
                <a:solidFill>
                  <a:srgbClr val="000000"/>
                </a:solidFill>
                <a:effectLst/>
                <a:latin typeface="CourierNewPSMT"/>
              </a:rPr>
              <a:t>o </a:t>
            </a:r>
            <a:r>
              <a:rPr lang="en-GB" sz="1800" b="1" i="0" dirty="0">
                <a:solidFill>
                  <a:srgbClr val="000000"/>
                </a:solidFill>
                <a:effectLst/>
                <a:latin typeface="TimesNewRomanPS-BoldMT"/>
              </a:rPr>
              <a:t>Cluster 4</a:t>
            </a:r>
            <a:r>
              <a:rPr lang="en-GB" sz="1800" b="0" i="0" dirty="0">
                <a:solidFill>
                  <a:srgbClr val="000000"/>
                </a:solidFill>
                <a:effectLst/>
                <a:latin typeface="TimesNewRomanPSMT"/>
              </a:rPr>
              <a:t>:</a:t>
            </a:r>
          </a:p>
          <a:p>
            <a:r>
              <a:rPr lang="en-GB" sz="1800" b="0" i="0" dirty="0">
                <a:solidFill>
                  <a:srgbClr val="000000"/>
                </a:solidFill>
                <a:effectLst/>
                <a:latin typeface="Wingdings-Regular"/>
              </a:rPr>
              <a:t> </a:t>
            </a:r>
            <a:r>
              <a:rPr lang="en-GB" sz="1800" b="0" i="0" dirty="0">
                <a:solidFill>
                  <a:srgbClr val="000000"/>
                </a:solidFill>
                <a:effectLst/>
                <a:latin typeface="TimesNewRomanPSMT"/>
              </a:rPr>
              <a:t>This cluster has the highest average RAM and Final Price, suggesting that it</a:t>
            </a:r>
          </a:p>
          <a:p>
            <a:r>
              <a:rPr lang="en-GB" sz="1800" b="0" i="0" dirty="0">
                <a:solidFill>
                  <a:srgbClr val="000000"/>
                </a:solidFill>
                <a:effectLst/>
                <a:latin typeface="TimesNewRomanPSMT"/>
              </a:rPr>
              <a:t>contains high-end laptops, possibly used for gaming, content creation, or other</a:t>
            </a:r>
          </a:p>
          <a:p>
            <a:r>
              <a:rPr lang="en-GB" sz="1800" b="0" i="0" dirty="0">
                <a:solidFill>
                  <a:srgbClr val="000000"/>
                </a:solidFill>
                <a:effectLst/>
                <a:latin typeface="TimesNewRomanPSMT"/>
              </a:rPr>
              <a:t>resource-intensive tasks.</a:t>
            </a:r>
            <a:r>
              <a:rPr lang="en-GB" dirty="0"/>
              <a:t> </a:t>
            </a:r>
            <a:br>
              <a:rPr lang="en-GB" dirty="0"/>
            </a:br>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35</a:t>
            </a:fld>
            <a:endParaRPr lang="en-GB"/>
          </a:p>
        </p:txBody>
      </p:sp>
    </p:spTree>
    <p:extLst>
      <p:ext uri="{BB962C8B-B14F-4D97-AF65-F5344CB8AC3E}">
        <p14:creationId xmlns:p14="http://schemas.microsoft.com/office/powerpoint/2010/main" val="962622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36</a:t>
            </a:fld>
            <a:endParaRPr lang="en-GB"/>
          </a:p>
        </p:txBody>
      </p:sp>
    </p:spTree>
    <p:extLst>
      <p:ext uri="{BB962C8B-B14F-4D97-AF65-F5344CB8AC3E}">
        <p14:creationId xmlns:p14="http://schemas.microsoft.com/office/powerpoint/2010/main" val="41104607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a:t>
            </a:r>
            <a:r>
              <a:rPr lang="en-US" sz="1200" spc="455" dirty="0"/>
              <a:t> </a:t>
            </a:r>
            <a:r>
              <a:rPr lang="en-US" sz="1200" dirty="0"/>
              <a:t>dendrogram</a:t>
            </a:r>
            <a:r>
              <a:rPr lang="en-US" sz="1200" spc="455" dirty="0"/>
              <a:t> </a:t>
            </a:r>
            <a:r>
              <a:rPr lang="en-US" sz="1200" dirty="0"/>
              <a:t>shows</a:t>
            </a:r>
            <a:r>
              <a:rPr lang="en-US" sz="1200" spc="450" dirty="0"/>
              <a:t> </a:t>
            </a:r>
            <a:r>
              <a:rPr lang="en-US" sz="1200" dirty="0"/>
              <a:t>the</a:t>
            </a:r>
            <a:r>
              <a:rPr lang="en-US" sz="1200" spc="450" dirty="0"/>
              <a:t> </a:t>
            </a:r>
            <a:r>
              <a:rPr lang="en-US" sz="1200" dirty="0"/>
              <a:t>hierarchical</a:t>
            </a:r>
            <a:r>
              <a:rPr lang="en-US" sz="1200" spc="459" dirty="0"/>
              <a:t> </a:t>
            </a:r>
            <a:r>
              <a:rPr lang="en-US" sz="1200" dirty="0"/>
              <a:t>clustering</a:t>
            </a:r>
            <a:r>
              <a:rPr lang="en-US" sz="1200" spc="440" dirty="0"/>
              <a:t> </a:t>
            </a:r>
            <a:r>
              <a:rPr lang="en-US" sz="1200" dirty="0"/>
              <a:t>process,</a:t>
            </a:r>
            <a:r>
              <a:rPr lang="en-US" sz="1200" spc="450" dirty="0"/>
              <a:t> </a:t>
            </a:r>
            <a:r>
              <a:rPr lang="en-US" sz="1200" dirty="0"/>
              <a:t>where</a:t>
            </a:r>
            <a:r>
              <a:rPr lang="en-US" sz="1200" spc="475" dirty="0"/>
              <a:t> </a:t>
            </a:r>
            <a:r>
              <a:rPr lang="en-US" sz="1200" dirty="0"/>
              <a:t>each</a:t>
            </a:r>
            <a:r>
              <a:rPr lang="en-US" sz="1200" spc="445" dirty="0"/>
              <a:t> </a:t>
            </a:r>
            <a:r>
              <a:rPr lang="en-US" sz="1200" dirty="0"/>
              <a:t>merge</a:t>
            </a:r>
            <a:r>
              <a:rPr lang="en-US" sz="1200" spc="445" dirty="0"/>
              <a:t> </a:t>
            </a:r>
            <a:r>
              <a:rPr lang="en-US" sz="1200" spc="-25" dirty="0"/>
              <a:t>is </a:t>
            </a:r>
            <a:r>
              <a:rPr lang="en-US" sz="1200" dirty="0"/>
              <a:t>represented</a:t>
            </a:r>
            <a:r>
              <a:rPr lang="en-US" sz="1200" spc="275" dirty="0"/>
              <a:t> </a:t>
            </a:r>
            <a:r>
              <a:rPr lang="en-US" sz="1200" dirty="0"/>
              <a:t>by</a:t>
            </a:r>
            <a:r>
              <a:rPr lang="en-US" sz="1200" spc="254" dirty="0"/>
              <a:t> </a:t>
            </a:r>
            <a:r>
              <a:rPr lang="en-US" sz="1200" dirty="0"/>
              <a:t>a</a:t>
            </a:r>
            <a:r>
              <a:rPr lang="en-US" sz="1200" spc="270" dirty="0"/>
              <a:t> </a:t>
            </a:r>
            <a:r>
              <a:rPr lang="en-US" sz="1200" dirty="0"/>
              <a:t>horizontal</a:t>
            </a:r>
            <a:r>
              <a:rPr lang="en-US" sz="1200" spc="270" dirty="0"/>
              <a:t> </a:t>
            </a:r>
            <a:r>
              <a:rPr lang="en-US" sz="1200" dirty="0"/>
              <a:t>line.</a:t>
            </a:r>
            <a:r>
              <a:rPr lang="en-US" sz="1200" spc="270" dirty="0"/>
              <a:t> </a:t>
            </a:r>
            <a:r>
              <a:rPr lang="en-US" sz="1200" dirty="0"/>
              <a:t>The</a:t>
            </a:r>
            <a:r>
              <a:rPr lang="en-US" sz="1200" spc="265" dirty="0"/>
              <a:t> </a:t>
            </a:r>
            <a:r>
              <a:rPr lang="en-US" sz="1200" dirty="0"/>
              <a:t>height</a:t>
            </a:r>
            <a:r>
              <a:rPr lang="en-US" sz="1200" spc="280" dirty="0"/>
              <a:t> </a:t>
            </a:r>
            <a:r>
              <a:rPr lang="en-US" sz="1200" dirty="0"/>
              <a:t>of</a:t>
            </a:r>
            <a:r>
              <a:rPr lang="en-US" sz="1200" spc="265" dirty="0"/>
              <a:t> </a:t>
            </a:r>
            <a:r>
              <a:rPr lang="en-US" sz="1200" dirty="0"/>
              <a:t>the</a:t>
            </a:r>
            <a:r>
              <a:rPr lang="en-US" sz="1200" spc="254" dirty="0"/>
              <a:t> </a:t>
            </a:r>
            <a:r>
              <a:rPr lang="en-US" sz="1200" dirty="0"/>
              <a:t>merge</a:t>
            </a:r>
            <a:r>
              <a:rPr lang="en-US" sz="1200" spc="260" dirty="0"/>
              <a:t> </a:t>
            </a:r>
            <a:r>
              <a:rPr lang="en-US" sz="1200" dirty="0"/>
              <a:t>indicates</a:t>
            </a:r>
            <a:r>
              <a:rPr lang="en-US" sz="1200" spc="254" dirty="0"/>
              <a:t> </a:t>
            </a:r>
            <a:r>
              <a:rPr lang="en-US" sz="1200" dirty="0"/>
              <a:t>the</a:t>
            </a:r>
            <a:r>
              <a:rPr lang="en-US" sz="1200" spc="260" dirty="0"/>
              <a:t> </a:t>
            </a:r>
            <a:r>
              <a:rPr lang="en-US" sz="1200" spc="-10" dirty="0"/>
              <a:t>dissimilarity </a:t>
            </a:r>
            <a:r>
              <a:rPr lang="en-US" sz="1200" dirty="0"/>
              <a:t>between</a:t>
            </a:r>
            <a:r>
              <a:rPr lang="en-US" sz="1200" spc="135" dirty="0"/>
              <a:t> </a:t>
            </a:r>
            <a:r>
              <a:rPr lang="en-US" sz="1200" dirty="0"/>
              <a:t>the</a:t>
            </a:r>
            <a:r>
              <a:rPr lang="en-US" sz="1200" spc="150" dirty="0"/>
              <a:t> </a:t>
            </a:r>
            <a:r>
              <a:rPr lang="en-US" sz="1200" dirty="0"/>
              <a:t>clusters</a:t>
            </a:r>
            <a:r>
              <a:rPr lang="en-US" sz="1200" spc="150" dirty="0"/>
              <a:t> </a:t>
            </a:r>
            <a:r>
              <a:rPr lang="en-US" sz="1200" dirty="0"/>
              <a:t>being</a:t>
            </a:r>
            <a:r>
              <a:rPr lang="en-US" sz="1200" spc="100" dirty="0"/>
              <a:t> </a:t>
            </a:r>
            <a:r>
              <a:rPr lang="en-US" sz="1200" dirty="0"/>
              <a:t>merged.</a:t>
            </a:r>
            <a:r>
              <a:rPr lang="en-US" sz="1200" spc="145" dirty="0"/>
              <a:t> </a:t>
            </a:r>
            <a:r>
              <a:rPr lang="en-US" sz="1200" dirty="0"/>
              <a:t>The</a:t>
            </a:r>
            <a:r>
              <a:rPr lang="en-US" sz="1200" spc="120" dirty="0"/>
              <a:t> </a:t>
            </a:r>
            <a:r>
              <a:rPr lang="en-US" sz="1200" dirty="0"/>
              <a:t>lower</a:t>
            </a:r>
            <a:r>
              <a:rPr lang="en-US" sz="1200" spc="130" dirty="0"/>
              <a:t> </a:t>
            </a:r>
            <a:r>
              <a:rPr lang="en-US" sz="1200" dirty="0"/>
              <a:t>the</a:t>
            </a:r>
            <a:r>
              <a:rPr lang="en-US" sz="1200" spc="140" dirty="0"/>
              <a:t> </a:t>
            </a:r>
            <a:r>
              <a:rPr lang="en-US" sz="1200" dirty="0"/>
              <a:t>height,</a:t>
            </a:r>
            <a:r>
              <a:rPr lang="en-US" sz="1200" spc="130" dirty="0"/>
              <a:t> </a:t>
            </a:r>
            <a:r>
              <a:rPr lang="en-US" sz="1200" dirty="0"/>
              <a:t>the</a:t>
            </a:r>
            <a:r>
              <a:rPr lang="en-US" sz="1200" spc="130" dirty="0"/>
              <a:t> </a:t>
            </a:r>
            <a:r>
              <a:rPr lang="en-US" sz="1200" dirty="0"/>
              <a:t>more</a:t>
            </a:r>
            <a:r>
              <a:rPr lang="en-US" sz="1200" spc="150" dirty="0"/>
              <a:t> </a:t>
            </a:r>
            <a:r>
              <a:rPr lang="en-US" sz="1200" dirty="0"/>
              <a:t>similar</a:t>
            </a:r>
            <a:r>
              <a:rPr lang="en-US" sz="1200" spc="135" dirty="0"/>
              <a:t> </a:t>
            </a:r>
            <a:r>
              <a:rPr lang="en-US" sz="1200" dirty="0"/>
              <a:t>the</a:t>
            </a:r>
            <a:r>
              <a:rPr lang="en-US" sz="1200" spc="130" dirty="0"/>
              <a:t> </a:t>
            </a:r>
            <a:r>
              <a:rPr lang="en-US" sz="1200" spc="-10" dirty="0"/>
              <a:t>clusters. </a:t>
            </a:r>
            <a:r>
              <a:rPr lang="en-US" sz="1200" dirty="0"/>
              <a:t>The</a:t>
            </a:r>
            <a:r>
              <a:rPr lang="en-US" sz="1200" spc="95" dirty="0"/>
              <a:t> </a:t>
            </a:r>
            <a:r>
              <a:rPr lang="en-US" sz="1200" dirty="0"/>
              <a:t>dendrogram</a:t>
            </a:r>
            <a:r>
              <a:rPr lang="en-US" sz="1200" spc="110" dirty="0"/>
              <a:t> </a:t>
            </a:r>
            <a:r>
              <a:rPr lang="en-US" sz="1200" dirty="0"/>
              <a:t>suggests</a:t>
            </a:r>
            <a:r>
              <a:rPr lang="en-US" sz="1200" spc="105" dirty="0"/>
              <a:t> </a:t>
            </a:r>
            <a:r>
              <a:rPr lang="en-US" sz="1200" dirty="0"/>
              <a:t>a</a:t>
            </a:r>
            <a:r>
              <a:rPr lang="en-US" sz="1200" spc="90" dirty="0"/>
              <a:t> </a:t>
            </a:r>
            <a:r>
              <a:rPr lang="en-US" sz="1200" dirty="0"/>
              <a:t>natural</a:t>
            </a:r>
            <a:r>
              <a:rPr lang="en-US" sz="1200" spc="114" dirty="0"/>
              <a:t> </a:t>
            </a:r>
            <a:r>
              <a:rPr lang="en-US" sz="1200" dirty="0"/>
              <a:t>division</a:t>
            </a:r>
            <a:r>
              <a:rPr lang="en-US" sz="1200" spc="85" dirty="0"/>
              <a:t> </a:t>
            </a:r>
            <a:r>
              <a:rPr lang="en-US" sz="1200" dirty="0"/>
              <a:t>into</a:t>
            </a:r>
            <a:r>
              <a:rPr lang="en-US" sz="1200" spc="105" dirty="0"/>
              <a:t> </a:t>
            </a:r>
            <a:r>
              <a:rPr lang="en-US" sz="1200" dirty="0"/>
              <a:t>4</a:t>
            </a:r>
            <a:r>
              <a:rPr lang="en-US" sz="1200" spc="114" dirty="0"/>
              <a:t> </a:t>
            </a:r>
            <a:r>
              <a:rPr lang="en-US" sz="1200" dirty="0"/>
              <a:t>clusters,</a:t>
            </a:r>
            <a:r>
              <a:rPr lang="en-US" sz="1200" spc="110" dirty="0"/>
              <a:t> </a:t>
            </a:r>
            <a:r>
              <a:rPr lang="en-US" sz="1200" dirty="0"/>
              <a:t>consistent</a:t>
            </a:r>
            <a:r>
              <a:rPr lang="en-US" sz="1200" spc="110" dirty="0"/>
              <a:t> </a:t>
            </a:r>
            <a:r>
              <a:rPr lang="en-US" sz="1200" dirty="0"/>
              <a:t>with</a:t>
            </a:r>
            <a:r>
              <a:rPr lang="en-US" sz="1200" spc="95" dirty="0"/>
              <a:t> </a:t>
            </a:r>
            <a:r>
              <a:rPr lang="en-US" sz="1200" dirty="0"/>
              <a:t>the</a:t>
            </a:r>
            <a:r>
              <a:rPr lang="en-US" sz="1200" spc="105" dirty="0"/>
              <a:t> </a:t>
            </a:r>
            <a:r>
              <a:rPr lang="en-US" sz="1200" spc="-10" dirty="0"/>
              <a:t>K-Means analysis.</a:t>
            </a:r>
            <a:endParaRPr lang="en-US" sz="1200" dirty="0"/>
          </a:p>
          <a:p>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37</a:t>
            </a:fld>
            <a:endParaRPr lang="en-GB"/>
          </a:p>
        </p:txBody>
      </p:sp>
    </p:spTree>
    <p:extLst>
      <p:ext uri="{BB962C8B-B14F-4D97-AF65-F5344CB8AC3E}">
        <p14:creationId xmlns:p14="http://schemas.microsoft.com/office/powerpoint/2010/main" val="349181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5400" b="0" i="0" dirty="0">
                <a:solidFill>
                  <a:srgbClr val="000000"/>
                </a:solidFill>
                <a:effectLst/>
                <a:latin typeface="TimesNewRomanPSMT"/>
              </a:rPr>
              <a:t>Therefore, it's essential to impute or handle these missing values appropriately to maintain the integrity of the dataset.</a:t>
            </a:r>
          </a:p>
          <a:p>
            <a:r>
              <a:rPr lang="en-GB" sz="5400" b="0" i="0" dirty="0">
                <a:solidFill>
                  <a:srgbClr val="000000"/>
                </a:solidFill>
                <a:effectLst/>
                <a:latin typeface="TimesNewRomanPSMT"/>
              </a:rPr>
              <a:t>The initial step was to replace any empty strings or cells containing NA values with “NA”, ensuring that missing values were consistently represented.</a:t>
            </a:r>
          </a:p>
          <a:p>
            <a:r>
              <a:rPr lang="en-GB" sz="5400" b="0" i="0" dirty="0">
                <a:solidFill>
                  <a:srgbClr val="000000"/>
                </a:solidFill>
                <a:effectLst/>
                <a:latin typeface="TimesNewRomanPSMT"/>
              </a:rPr>
              <a:t>We checked for missing values in each column, which revealed the following: GPU had the highest number of missing values (1371).</a:t>
            </a:r>
          </a:p>
          <a:p>
            <a:r>
              <a:rPr lang="en-GB" sz="5400" b="0" i="0" dirty="0">
                <a:solidFill>
                  <a:srgbClr val="000000"/>
                </a:solidFill>
                <a:effectLst/>
                <a:latin typeface="TimesNewRomanPSMT"/>
              </a:rPr>
              <a:t>Screen had a few missing values (4).</a:t>
            </a:r>
          </a:p>
          <a:p>
            <a:r>
              <a:rPr lang="en-GB" sz="5400" b="0" i="0" dirty="0" err="1">
                <a:solidFill>
                  <a:srgbClr val="000000"/>
                </a:solidFill>
                <a:effectLst/>
                <a:latin typeface="TimesNewRomanPSMT"/>
              </a:rPr>
              <a:t>Storage.type</a:t>
            </a:r>
            <a:r>
              <a:rPr lang="en-GB" sz="5400" b="0" i="0" dirty="0">
                <a:solidFill>
                  <a:srgbClr val="000000"/>
                </a:solidFill>
                <a:effectLst/>
                <a:latin typeface="TimesNewRomanPSMT"/>
              </a:rPr>
              <a:t> had a moderate number of missing values (42)</a:t>
            </a:r>
            <a:r>
              <a:rPr lang="en-GB" sz="5400" dirty="0"/>
              <a:t> </a:t>
            </a:r>
            <a:br>
              <a:rPr lang="en-GB" sz="5400" dirty="0"/>
            </a:br>
            <a:r>
              <a:rPr lang="en-GB" sz="6000" b="1" i="0" dirty="0">
                <a:solidFill>
                  <a:srgbClr val="000000"/>
                </a:solidFill>
                <a:effectLst/>
                <a:latin typeface="TimesNewRomanPS-BoldMT"/>
              </a:rPr>
              <a:t>Handling Missing Values in GPU:</a:t>
            </a:r>
          </a:p>
          <a:p>
            <a:r>
              <a:rPr lang="en-GB" sz="5400" b="0" i="0" dirty="0">
                <a:solidFill>
                  <a:srgbClr val="000000"/>
                </a:solidFill>
                <a:effectLst/>
                <a:latin typeface="TimesNewRomanPSMT"/>
              </a:rPr>
              <a:t>Given that the GPU column is categorical, missing values were replaced with "Unknown" to standardize the dataset and avoid introducing bias by using a more frequent category.</a:t>
            </a:r>
            <a:r>
              <a:rPr lang="en-GB" sz="5400" dirty="0"/>
              <a:t> </a:t>
            </a:r>
            <a:br>
              <a:rPr lang="en-GB" sz="5400" dirty="0"/>
            </a:br>
            <a:r>
              <a:rPr lang="en-GB" sz="5400" b="1" dirty="0"/>
              <a:t>Screen :mean</a:t>
            </a:r>
          </a:p>
          <a:p>
            <a:r>
              <a:rPr lang="en-GB" sz="5400" b="1" dirty="0" err="1"/>
              <a:t>Storage.type</a:t>
            </a:r>
            <a:r>
              <a:rPr lang="en-GB" sz="5400" b="1" dirty="0"/>
              <a:t> mode</a:t>
            </a:r>
          </a:p>
          <a:p>
            <a:r>
              <a:rPr lang="en-GB" sz="5400" b="1" dirty="0"/>
              <a:t>Storage :replacing zero with median</a:t>
            </a:r>
            <a:endParaRPr lang="en-GB" b="1" dirty="0"/>
          </a:p>
        </p:txBody>
      </p:sp>
      <p:sp>
        <p:nvSpPr>
          <p:cNvPr id="4" name="Slide Number Placeholder 3"/>
          <p:cNvSpPr>
            <a:spLocks noGrp="1"/>
          </p:cNvSpPr>
          <p:nvPr>
            <p:ph type="sldNum" sz="quarter" idx="5"/>
          </p:nvPr>
        </p:nvSpPr>
        <p:spPr/>
        <p:txBody>
          <a:bodyPr/>
          <a:lstStyle/>
          <a:p>
            <a:fld id="{E85E7A69-BEB5-4BA0-B5BD-07740B719C4A}" type="slidenum">
              <a:rPr lang="en-GB" smtClean="0"/>
              <a:t>4</a:t>
            </a:fld>
            <a:endParaRPr lang="en-GB"/>
          </a:p>
        </p:txBody>
      </p:sp>
    </p:spTree>
    <p:extLst>
      <p:ext uri="{BB962C8B-B14F-4D97-AF65-F5344CB8AC3E}">
        <p14:creationId xmlns:p14="http://schemas.microsoft.com/office/powerpoint/2010/main" val="404710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spcBef>
                <a:spcPts val="135"/>
              </a:spcBef>
            </a:pPr>
            <a:r>
              <a:rPr lang="en-GB" sz="1200" b="1" dirty="0">
                <a:latin typeface="Times New Roman"/>
                <a:cs typeface="Times New Roman"/>
              </a:rPr>
              <a:t>Cluster</a:t>
            </a:r>
            <a:r>
              <a:rPr lang="en-GB" sz="1200" b="1" spc="75" dirty="0">
                <a:latin typeface="Times New Roman"/>
                <a:cs typeface="Times New Roman"/>
              </a:rPr>
              <a:t> </a:t>
            </a:r>
            <a:r>
              <a:rPr lang="en-GB" sz="1200" b="1" spc="-25" dirty="0">
                <a:latin typeface="Times New Roman"/>
                <a:cs typeface="Times New Roman"/>
              </a:rPr>
              <a:t>1:</a:t>
            </a:r>
            <a:endParaRPr lang="en-GB" sz="1200" dirty="0">
              <a:latin typeface="Times New Roman"/>
              <a:cs typeface="Times New Roman"/>
            </a:endParaRPr>
          </a:p>
          <a:p>
            <a:pPr>
              <a:spcBef>
                <a:spcPts val="170"/>
              </a:spcBef>
            </a:pPr>
            <a:endParaRPr lang="en-GB" sz="1200" dirty="0">
              <a:latin typeface="Times New Roman"/>
              <a:cs typeface="Times New Roman"/>
            </a:endParaRPr>
          </a:p>
          <a:p>
            <a:pPr marL="12700" marR="93980" algn="just">
              <a:lnSpc>
                <a:spcPct val="113999"/>
              </a:lnSpc>
            </a:pPr>
            <a:r>
              <a:rPr lang="en-GB" sz="1200" dirty="0">
                <a:latin typeface="Times New Roman"/>
                <a:cs typeface="Times New Roman"/>
              </a:rPr>
              <a:t>This</a:t>
            </a:r>
            <a:r>
              <a:rPr lang="en-GB" sz="1200" spc="60" dirty="0">
                <a:latin typeface="Times New Roman"/>
                <a:cs typeface="Times New Roman"/>
              </a:rPr>
              <a:t> </a:t>
            </a:r>
            <a:r>
              <a:rPr lang="en-GB" sz="1200" dirty="0">
                <a:latin typeface="Times New Roman"/>
                <a:cs typeface="Times New Roman"/>
              </a:rPr>
              <a:t>cluster</a:t>
            </a:r>
            <a:r>
              <a:rPr lang="en-GB" sz="1200" spc="40" dirty="0">
                <a:latin typeface="Times New Roman"/>
                <a:cs typeface="Times New Roman"/>
              </a:rPr>
              <a:t> </a:t>
            </a:r>
            <a:r>
              <a:rPr lang="en-GB" sz="1200" dirty="0">
                <a:latin typeface="Times New Roman"/>
                <a:cs typeface="Times New Roman"/>
              </a:rPr>
              <a:t>is</a:t>
            </a:r>
            <a:r>
              <a:rPr lang="en-GB" sz="1200" spc="60" dirty="0">
                <a:latin typeface="Times New Roman"/>
                <a:cs typeface="Times New Roman"/>
              </a:rPr>
              <a:t> </a:t>
            </a:r>
            <a:r>
              <a:rPr lang="en-GB" sz="1200" dirty="0">
                <a:latin typeface="Times New Roman"/>
                <a:cs typeface="Times New Roman"/>
              </a:rPr>
              <a:t>characterized</a:t>
            </a:r>
            <a:r>
              <a:rPr lang="en-GB" sz="1200" spc="50" dirty="0">
                <a:latin typeface="Times New Roman"/>
                <a:cs typeface="Times New Roman"/>
              </a:rPr>
              <a:t> </a:t>
            </a:r>
            <a:r>
              <a:rPr lang="en-GB" sz="1200" dirty="0">
                <a:latin typeface="Times New Roman"/>
                <a:cs typeface="Times New Roman"/>
              </a:rPr>
              <a:t>by</a:t>
            </a:r>
            <a:r>
              <a:rPr lang="en-GB" sz="1200" spc="60" dirty="0">
                <a:latin typeface="Times New Roman"/>
                <a:cs typeface="Times New Roman"/>
              </a:rPr>
              <a:t> </a:t>
            </a:r>
            <a:r>
              <a:rPr lang="en-GB" sz="1200" dirty="0">
                <a:latin typeface="Times New Roman"/>
                <a:cs typeface="Times New Roman"/>
              </a:rPr>
              <a:t>lower</a:t>
            </a:r>
            <a:r>
              <a:rPr lang="en-GB" sz="1200" spc="60" dirty="0">
                <a:latin typeface="Times New Roman"/>
                <a:cs typeface="Times New Roman"/>
              </a:rPr>
              <a:t> </a:t>
            </a:r>
            <a:r>
              <a:rPr lang="en-GB" sz="1200" dirty="0">
                <a:latin typeface="Times New Roman"/>
                <a:cs typeface="Times New Roman"/>
              </a:rPr>
              <a:t>RAM,</a:t>
            </a:r>
            <a:r>
              <a:rPr lang="en-GB" sz="1200" spc="60" dirty="0">
                <a:latin typeface="Times New Roman"/>
                <a:cs typeface="Times New Roman"/>
              </a:rPr>
              <a:t> </a:t>
            </a:r>
            <a:r>
              <a:rPr lang="en-GB" sz="1200" dirty="0">
                <a:latin typeface="Times New Roman"/>
                <a:cs typeface="Times New Roman"/>
              </a:rPr>
              <a:t>moderate</a:t>
            </a:r>
            <a:r>
              <a:rPr lang="en-GB" sz="1200" spc="35" dirty="0">
                <a:latin typeface="Times New Roman"/>
                <a:cs typeface="Times New Roman"/>
              </a:rPr>
              <a:t> </a:t>
            </a:r>
            <a:r>
              <a:rPr lang="en-GB" sz="1200" dirty="0">
                <a:latin typeface="Times New Roman"/>
                <a:cs typeface="Times New Roman"/>
              </a:rPr>
              <a:t>screen</a:t>
            </a:r>
            <a:r>
              <a:rPr lang="en-GB" sz="1200" spc="60" dirty="0">
                <a:latin typeface="Times New Roman"/>
                <a:cs typeface="Times New Roman"/>
              </a:rPr>
              <a:t> </a:t>
            </a:r>
            <a:r>
              <a:rPr lang="en-GB" sz="1200" dirty="0">
                <a:latin typeface="Times New Roman"/>
                <a:cs typeface="Times New Roman"/>
              </a:rPr>
              <a:t>sizes,</a:t>
            </a:r>
            <a:r>
              <a:rPr lang="en-GB" sz="1200" spc="60" dirty="0">
                <a:latin typeface="Times New Roman"/>
                <a:cs typeface="Times New Roman"/>
              </a:rPr>
              <a:t> </a:t>
            </a:r>
            <a:r>
              <a:rPr lang="en-GB" sz="1200" dirty="0">
                <a:latin typeface="Times New Roman"/>
                <a:cs typeface="Times New Roman"/>
              </a:rPr>
              <a:t>and</a:t>
            </a:r>
            <a:r>
              <a:rPr lang="en-GB" sz="1200" spc="50" dirty="0">
                <a:latin typeface="Times New Roman"/>
                <a:cs typeface="Times New Roman"/>
              </a:rPr>
              <a:t> </a:t>
            </a:r>
            <a:r>
              <a:rPr lang="en-GB" sz="1200" dirty="0">
                <a:latin typeface="Times New Roman"/>
                <a:cs typeface="Times New Roman"/>
              </a:rPr>
              <a:t>lower</a:t>
            </a:r>
            <a:r>
              <a:rPr lang="en-GB" sz="1200" spc="50" dirty="0">
                <a:latin typeface="Times New Roman"/>
                <a:cs typeface="Times New Roman"/>
              </a:rPr>
              <a:t> </a:t>
            </a:r>
            <a:r>
              <a:rPr lang="en-GB" sz="1200" dirty="0">
                <a:latin typeface="Times New Roman"/>
                <a:cs typeface="Times New Roman"/>
              </a:rPr>
              <a:t>final</a:t>
            </a:r>
            <a:r>
              <a:rPr lang="en-GB" sz="1200" spc="60" dirty="0">
                <a:latin typeface="Times New Roman"/>
                <a:cs typeface="Times New Roman"/>
              </a:rPr>
              <a:t> </a:t>
            </a:r>
            <a:r>
              <a:rPr lang="en-GB" sz="1200" dirty="0">
                <a:latin typeface="Times New Roman"/>
                <a:cs typeface="Times New Roman"/>
              </a:rPr>
              <a:t>prices.</a:t>
            </a:r>
            <a:r>
              <a:rPr lang="en-GB" sz="1200" spc="55" dirty="0">
                <a:latin typeface="Times New Roman"/>
                <a:cs typeface="Times New Roman"/>
              </a:rPr>
              <a:t> </a:t>
            </a:r>
            <a:r>
              <a:rPr lang="en-GB" sz="1200" dirty="0">
                <a:latin typeface="Times New Roman"/>
                <a:cs typeface="Times New Roman"/>
              </a:rPr>
              <a:t>It</a:t>
            </a:r>
            <a:r>
              <a:rPr lang="en-GB" sz="1200" spc="60" dirty="0">
                <a:latin typeface="Times New Roman"/>
                <a:cs typeface="Times New Roman"/>
              </a:rPr>
              <a:t> </a:t>
            </a:r>
            <a:r>
              <a:rPr lang="en-GB" sz="1200" dirty="0">
                <a:latin typeface="Times New Roman"/>
                <a:cs typeface="Times New Roman"/>
              </a:rPr>
              <a:t>appears</a:t>
            </a:r>
            <a:r>
              <a:rPr lang="en-GB" sz="1200" spc="35" dirty="0">
                <a:latin typeface="Times New Roman"/>
                <a:cs typeface="Times New Roman"/>
              </a:rPr>
              <a:t> </a:t>
            </a:r>
            <a:r>
              <a:rPr lang="en-GB" sz="1200" spc="-25" dirty="0">
                <a:latin typeface="Times New Roman"/>
                <a:cs typeface="Times New Roman"/>
              </a:rPr>
              <a:t>to </a:t>
            </a:r>
            <a:r>
              <a:rPr lang="en-GB" sz="1200" dirty="0">
                <a:latin typeface="Times New Roman"/>
                <a:cs typeface="Times New Roman"/>
              </a:rPr>
              <a:t>represent</a:t>
            </a:r>
            <a:r>
              <a:rPr lang="en-GB" sz="1200" spc="65" dirty="0">
                <a:latin typeface="Times New Roman"/>
                <a:cs typeface="Times New Roman"/>
              </a:rPr>
              <a:t> </a:t>
            </a:r>
            <a:r>
              <a:rPr lang="en-GB" sz="1200" dirty="0">
                <a:latin typeface="Times New Roman"/>
                <a:cs typeface="Times New Roman"/>
              </a:rPr>
              <a:t>lower-end</a:t>
            </a:r>
            <a:r>
              <a:rPr lang="en-GB" sz="1200" spc="80" dirty="0">
                <a:latin typeface="Times New Roman"/>
                <a:cs typeface="Times New Roman"/>
              </a:rPr>
              <a:t> </a:t>
            </a:r>
            <a:r>
              <a:rPr lang="en-GB" sz="1200" dirty="0">
                <a:latin typeface="Times New Roman"/>
                <a:cs typeface="Times New Roman"/>
              </a:rPr>
              <a:t>laptops</a:t>
            </a:r>
            <a:r>
              <a:rPr lang="en-GB" sz="1200" spc="60" dirty="0">
                <a:latin typeface="Times New Roman"/>
                <a:cs typeface="Times New Roman"/>
              </a:rPr>
              <a:t> </a:t>
            </a:r>
            <a:r>
              <a:rPr lang="en-GB" sz="1200" dirty="0">
                <a:latin typeface="Times New Roman"/>
                <a:cs typeface="Times New Roman"/>
              </a:rPr>
              <a:t>with</a:t>
            </a:r>
            <a:r>
              <a:rPr lang="en-GB" sz="1200" spc="85" dirty="0">
                <a:latin typeface="Times New Roman"/>
                <a:cs typeface="Times New Roman"/>
              </a:rPr>
              <a:t> </a:t>
            </a:r>
            <a:r>
              <a:rPr lang="en-GB" sz="1200" dirty="0">
                <a:latin typeface="Times New Roman"/>
                <a:cs typeface="Times New Roman"/>
              </a:rPr>
              <a:t>basic</a:t>
            </a:r>
            <a:r>
              <a:rPr lang="en-GB" sz="1200" spc="80" dirty="0">
                <a:latin typeface="Times New Roman"/>
                <a:cs typeface="Times New Roman"/>
              </a:rPr>
              <a:t> </a:t>
            </a:r>
            <a:r>
              <a:rPr lang="en-GB" sz="1200" dirty="0">
                <a:latin typeface="Times New Roman"/>
                <a:cs typeface="Times New Roman"/>
              </a:rPr>
              <a:t>configurations.</a:t>
            </a:r>
            <a:r>
              <a:rPr lang="en-GB" sz="1200" spc="55" dirty="0">
                <a:latin typeface="Times New Roman"/>
                <a:cs typeface="Times New Roman"/>
              </a:rPr>
              <a:t> </a:t>
            </a:r>
            <a:r>
              <a:rPr lang="en-GB" sz="1200" dirty="0">
                <a:latin typeface="Times New Roman"/>
                <a:cs typeface="Times New Roman"/>
              </a:rPr>
              <a:t>Storage</a:t>
            </a:r>
            <a:r>
              <a:rPr lang="en-GB" sz="1200" spc="80" dirty="0">
                <a:latin typeface="Times New Roman"/>
                <a:cs typeface="Times New Roman"/>
              </a:rPr>
              <a:t> </a:t>
            </a:r>
            <a:r>
              <a:rPr lang="en-GB" sz="1200" dirty="0">
                <a:latin typeface="Times New Roman"/>
                <a:cs typeface="Times New Roman"/>
              </a:rPr>
              <a:t>is</a:t>
            </a:r>
            <a:r>
              <a:rPr lang="en-GB" sz="1200" spc="85" dirty="0">
                <a:latin typeface="Times New Roman"/>
                <a:cs typeface="Times New Roman"/>
              </a:rPr>
              <a:t> </a:t>
            </a:r>
            <a:r>
              <a:rPr lang="en-GB" sz="1200" dirty="0">
                <a:latin typeface="Times New Roman"/>
                <a:cs typeface="Times New Roman"/>
              </a:rPr>
              <a:t>relatively</a:t>
            </a:r>
            <a:r>
              <a:rPr lang="en-GB" sz="1200" spc="65" dirty="0">
                <a:latin typeface="Times New Roman"/>
                <a:cs typeface="Times New Roman"/>
              </a:rPr>
              <a:t> </a:t>
            </a:r>
            <a:r>
              <a:rPr lang="en-GB" sz="1200" dirty="0">
                <a:latin typeface="Times New Roman"/>
                <a:cs typeface="Times New Roman"/>
              </a:rPr>
              <a:t>low,</a:t>
            </a:r>
            <a:r>
              <a:rPr lang="en-GB" sz="1200" spc="85" dirty="0">
                <a:latin typeface="Times New Roman"/>
                <a:cs typeface="Times New Roman"/>
              </a:rPr>
              <a:t> </a:t>
            </a:r>
            <a:r>
              <a:rPr lang="en-GB" sz="1200" dirty="0">
                <a:latin typeface="Times New Roman"/>
                <a:cs typeface="Times New Roman"/>
              </a:rPr>
              <a:t>indicating</a:t>
            </a:r>
            <a:r>
              <a:rPr lang="en-GB" sz="1200" spc="75" dirty="0">
                <a:latin typeface="Times New Roman"/>
                <a:cs typeface="Times New Roman"/>
              </a:rPr>
              <a:t> </a:t>
            </a:r>
            <a:r>
              <a:rPr lang="en-GB" sz="1200" dirty="0">
                <a:latin typeface="Times New Roman"/>
                <a:cs typeface="Times New Roman"/>
              </a:rPr>
              <a:t>less</a:t>
            </a:r>
            <a:r>
              <a:rPr lang="en-GB" sz="1200" spc="60" dirty="0">
                <a:latin typeface="Times New Roman"/>
                <a:cs typeface="Times New Roman"/>
              </a:rPr>
              <a:t> </a:t>
            </a:r>
            <a:r>
              <a:rPr lang="en-GB" sz="1200" spc="-10" dirty="0">
                <a:latin typeface="Times New Roman"/>
                <a:cs typeface="Times New Roman"/>
              </a:rPr>
              <a:t>storage capacity.</a:t>
            </a:r>
            <a:endParaRPr lang="en-GB" sz="1200" dirty="0">
              <a:latin typeface="Times New Roman"/>
              <a:cs typeface="Times New Roman"/>
            </a:endParaRPr>
          </a:p>
          <a:p>
            <a:pPr>
              <a:spcBef>
                <a:spcPts val="325"/>
              </a:spcBef>
            </a:pPr>
            <a:endParaRPr lang="en-GB" sz="1200" dirty="0">
              <a:latin typeface="Times New Roman"/>
              <a:cs typeface="Times New Roman"/>
            </a:endParaRPr>
          </a:p>
          <a:p>
            <a:pPr marL="12700"/>
            <a:r>
              <a:rPr lang="en-GB" sz="1200" b="1" dirty="0">
                <a:latin typeface="Times New Roman"/>
                <a:cs typeface="Times New Roman"/>
              </a:rPr>
              <a:t>Cluster</a:t>
            </a:r>
            <a:r>
              <a:rPr lang="en-GB" sz="1200" b="1" spc="75" dirty="0">
                <a:latin typeface="Times New Roman"/>
                <a:cs typeface="Times New Roman"/>
              </a:rPr>
              <a:t> </a:t>
            </a:r>
            <a:r>
              <a:rPr lang="en-GB" sz="1200" b="1" spc="-25" dirty="0">
                <a:latin typeface="Times New Roman"/>
                <a:cs typeface="Times New Roman"/>
              </a:rPr>
              <a:t>2:</a:t>
            </a:r>
            <a:endParaRPr lang="en-GB" sz="1200" dirty="0">
              <a:latin typeface="Times New Roman"/>
              <a:cs typeface="Times New Roman"/>
            </a:endParaRPr>
          </a:p>
          <a:p>
            <a:pPr>
              <a:spcBef>
                <a:spcPts val="170"/>
              </a:spcBef>
            </a:pPr>
            <a:endParaRPr lang="en-GB" sz="1200" dirty="0">
              <a:latin typeface="Times New Roman"/>
              <a:cs typeface="Times New Roman"/>
            </a:endParaRPr>
          </a:p>
          <a:p>
            <a:pPr marL="12700" marR="5080">
              <a:lnSpc>
                <a:spcPct val="113999"/>
              </a:lnSpc>
              <a:spcBef>
                <a:spcPts val="5"/>
              </a:spcBef>
            </a:pPr>
            <a:r>
              <a:rPr lang="en-GB" sz="1200" dirty="0">
                <a:latin typeface="Times New Roman"/>
                <a:cs typeface="Times New Roman"/>
              </a:rPr>
              <a:t>Cluster</a:t>
            </a:r>
            <a:r>
              <a:rPr lang="en-GB" sz="1200" spc="65" dirty="0">
                <a:latin typeface="Times New Roman"/>
                <a:cs typeface="Times New Roman"/>
              </a:rPr>
              <a:t> </a:t>
            </a:r>
            <a:r>
              <a:rPr lang="en-GB" sz="1200" dirty="0">
                <a:latin typeface="Times New Roman"/>
                <a:cs typeface="Times New Roman"/>
              </a:rPr>
              <a:t>2</a:t>
            </a:r>
            <a:r>
              <a:rPr lang="en-GB" sz="1200" spc="45" dirty="0">
                <a:latin typeface="Times New Roman"/>
                <a:cs typeface="Times New Roman"/>
              </a:rPr>
              <a:t> </a:t>
            </a:r>
            <a:r>
              <a:rPr lang="en-GB" sz="1200" dirty="0">
                <a:latin typeface="Times New Roman"/>
                <a:cs typeface="Times New Roman"/>
              </a:rPr>
              <a:t>is</a:t>
            </a:r>
            <a:r>
              <a:rPr lang="en-GB" sz="1200" spc="40" dirty="0">
                <a:latin typeface="Times New Roman"/>
                <a:cs typeface="Times New Roman"/>
              </a:rPr>
              <a:t> </a:t>
            </a:r>
            <a:r>
              <a:rPr lang="en-GB" sz="1200" dirty="0">
                <a:latin typeface="Times New Roman"/>
                <a:cs typeface="Times New Roman"/>
              </a:rPr>
              <a:t>marked</a:t>
            </a:r>
            <a:r>
              <a:rPr lang="en-GB" sz="1200" spc="60" dirty="0">
                <a:latin typeface="Times New Roman"/>
                <a:cs typeface="Times New Roman"/>
              </a:rPr>
              <a:t> </a:t>
            </a:r>
            <a:r>
              <a:rPr lang="en-GB" sz="1200" dirty="0">
                <a:latin typeface="Times New Roman"/>
                <a:cs typeface="Times New Roman"/>
              </a:rPr>
              <a:t>by</a:t>
            </a:r>
            <a:r>
              <a:rPr lang="en-GB" sz="1200" spc="65" dirty="0">
                <a:latin typeface="Times New Roman"/>
                <a:cs typeface="Times New Roman"/>
              </a:rPr>
              <a:t> </a:t>
            </a:r>
            <a:r>
              <a:rPr lang="en-GB" sz="1200" dirty="0">
                <a:latin typeface="Times New Roman"/>
                <a:cs typeface="Times New Roman"/>
              </a:rPr>
              <a:t>high</a:t>
            </a:r>
            <a:r>
              <a:rPr lang="en-GB" sz="1200" spc="40" dirty="0">
                <a:latin typeface="Times New Roman"/>
                <a:cs typeface="Times New Roman"/>
              </a:rPr>
              <a:t> </a:t>
            </a:r>
            <a:r>
              <a:rPr lang="en-GB" sz="1200" dirty="0">
                <a:latin typeface="Times New Roman"/>
                <a:cs typeface="Times New Roman"/>
              </a:rPr>
              <a:t>RAM</a:t>
            </a:r>
            <a:r>
              <a:rPr lang="en-GB" sz="1200" spc="50" dirty="0">
                <a:latin typeface="Times New Roman"/>
                <a:cs typeface="Times New Roman"/>
              </a:rPr>
              <a:t> </a:t>
            </a:r>
            <a:r>
              <a:rPr lang="en-GB" sz="1200" dirty="0">
                <a:latin typeface="Times New Roman"/>
                <a:cs typeface="Times New Roman"/>
              </a:rPr>
              <a:t>and</a:t>
            </a:r>
            <a:r>
              <a:rPr lang="en-GB" sz="1200" spc="50" dirty="0">
                <a:latin typeface="Times New Roman"/>
                <a:cs typeface="Times New Roman"/>
              </a:rPr>
              <a:t> </a:t>
            </a:r>
            <a:r>
              <a:rPr lang="en-GB" sz="1200" dirty="0">
                <a:latin typeface="Times New Roman"/>
                <a:cs typeface="Times New Roman"/>
              </a:rPr>
              <a:t>storage,</a:t>
            </a:r>
            <a:r>
              <a:rPr lang="en-GB" sz="1200" spc="45" dirty="0">
                <a:latin typeface="Times New Roman"/>
                <a:cs typeface="Times New Roman"/>
              </a:rPr>
              <a:t> </a:t>
            </a:r>
            <a:r>
              <a:rPr lang="en-GB" sz="1200" dirty="0">
                <a:latin typeface="Times New Roman"/>
                <a:cs typeface="Times New Roman"/>
              </a:rPr>
              <a:t>along</a:t>
            </a:r>
            <a:r>
              <a:rPr lang="en-GB" sz="1200" spc="65" dirty="0">
                <a:latin typeface="Times New Roman"/>
                <a:cs typeface="Times New Roman"/>
              </a:rPr>
              <a:t> </a:t>
            </a:r>
            <a:r>
              <a:rPr lang="en-GB" sz="1200" dirty="0">
                <a:latin typeface="Times New Roman"/>
                <a:cs typeface="Times New Roman"/>
              </a:rPr>
              <a:t>with</a:t>
            </a:r>
            <a:r>
              <a:rPr lang="en-GB" sz="1200" spc="45" dirty="0">
                <a:latin typeface="Times New Roman"/>
                <a:cs typeface="Times New Roman"/>
              </a:rPr>
              <a:t> </a:t>
            </a:r>
            <a:r>
              <a:rPr lang="en-GB" sz="1200" dirty="0">
                <a:latin typeface="Times New Roman"/>
                <a:cs typeface="Times New Roman"/>
              </a:rPr>
              <a:t>moderate</a:t>
            </a:r>
            <a:r>
              <a:rPr lang="en-GB" sz="1200" spc="50" dirty="0">
                <a:latin typeface="Times New Roman"/>
                <a:cs typeface="Times New Roman"/>
              </a:rPr>
              <a:t> </a:t>
            </a:r>
            <a:r>
              <a:rPr lang="en-GB" sz="1200" dirty="0">
                <a:latin typeface="Times New Roman"/>
                <a:cs typeface="Times New Roman"/>
              </a:rPr>
              <a:t>screen</a:t>
            </a:r>
            <a:r>
              <a:rPr lang="en-GB" sz="1200" spc="40" dirty="0">
                <a:latin typeface="Times New Roman"/>
                <a:cs typeface="Times New Roman"/>
              </a:rPr>
              <a:t> </a:t>
            </a:r>
            <a:r>
              <a:rPr lang="en-GB" sz="1200" dirty="0">
                <a:latin typeface="Times New Roman"/>
                <a:cs typeface="Times New Roman"/>
              </a:rPr>
              <a:t>sizes.</a:t>
            </a:r>
            <a:r>
              <a:rPr lang="en-GB" sz="1200" spc="65" dirty="0">
                <a:latin typeface="Times New Roman"/>
                <a:cs typeface="Times New Roman"/>
              </a:rPr>
              <a:t> </a:t>
            </a:r>
            <a:r>
              <a:rPr lang="en-GB" sz="1200" dirty="0">
                <a:latin typeface="Times New Roman"/>
                <a:cs typeface="Times New Roman"/>
              </a:rPr>
              <a:t>The</a:t>
            </a:r>
            <a:r>
              <a:rPr lang="en-GB" sz="1200" spc="50" dirty="0">
                <a:latin typeface="Times New Roman"/>
                <a:cs typeface="Times New Roman"/>
              </a:rPr>
              <a:t> </a:t>
            </a:r>
            <a:r>
              <a:rPr lang="en-GB" sz="1200" dirty="0">
                <a:latin typeface="Times New Roman"/>
                <a:cs typeface="Times New Roman"/>
              </a:rPr>
              <a:t>final</a:t>
            </a:r>
            <a:r>
              <a:rPr lang="en-GB" sz="1200" spc="80" dirty="0">
                <a:latin typeface="Times New Roman"/>
                <a:cs typeface="Times New Roman"/>
              </a:rPr>
              <a:t> </a:t>
            </a:r>
            <a:r>
              <a:rPr lang="en-GB" sz="1200" dirty="0">
                <a:latin typeface="Times New Roman"/>
                <a:cs typeface="Times New Roman"/>
              </a:rPr>
              <a:t>prices</a:t>
            </a:r>
            <a:r>
              <a:rPr lang="en-GB" sz="1200" spc="45" dirty="0">
                <a:latin typeface="Times New Roman"/>
                <a:cs typeface="Times New Roman"/>
              </a:rPr>
              <a:t> </a:t>
            </a:r>
            <a:r>
              <a:rPr lang="en-GB" sz="1200" dirty="0">
                <a:latin typeface="Times New Roman"/>
                <a:cs typeface="Times New Roman"/>
              </a:rPr>
              <a:t>for</a:t>
            </a:r>
            <a:r>
              <a:rPr lang="en-GB" sz="1200" spc="55" dirty="0">
                <a:latin typeface="Times New Roman"/>
                <a:cs typeface="Times New Roman"/>
              </a:rPr>
              <a:t> </a:t>
            </a:r>
            <a:r>
              <a:rPr lang="en-GB" sz="1200" spc="-20" dirty="0">
                <a:latin typeface="Times New Roman"/>
                <a:cs typeface="Times New Roman"/>
              </a:rPr>
              <a:t>this </a:t>
            </a:r>
            <a:r>
              <a:rPr lang="en-GB" sz="1200" dirty="0">
                <a:latin typeface="Times New Roman"/>
                <a:cs typeface="Times New Roman"/>
              </a:rPr>
              <a:t>cluster</a:t>
            </a:r>
            <a:r>
              <a:rPr lang="en-GB" sz="1200" spc="70" dirty="0">
                <a:latin typeface="Times New Roman"/>
                <a:cs typeface="Times New Roman"/>
              </a:rPr>
              <a:t> </a:t>
            </a:r>
            <a:r>
              <a:rPr lang="en-GB" sz="1200" dirty="0">
                <a:latin typeface="Times New Roman"/>
                <a:cs typeface="Times New Roman"/>
              </a:rPr>
              <a:t>are</a:t>
            </a:r>
            <a:r>
              <a:rPr lang="en-GB" sz="1200" spc="55" dirty="0">
                <a:latin typeface="Times New Roman"/>
                <a:cs typeface="Times New Roman"/>
              </a:rPr>
              <a:t> </a:t>
            </a:r>
            <a:r>
              <a:rPr lang="en-GB" sz="1200" dirty="0">
                <a:latin typeface="Times New Roman"/>
                <a:cs typeface="Times New Roman"/>
              </a:rPr>
              <a:t>moderate</a:t>
            </a:r>
            <a:r>
              <a:rPr lang="en-GB" sz="1200" spc="75" dirty="0">
                <a:latin typeface="Times New Roman"/>
                <a:cs typeface="Times New Roman"/>
              </a:rPr>
              <a:t> </a:t>
            </a:r>
            <a:r>
              <a:rPr lang="en-GB" sz="1200" dirty="0">
                <a:latin typeface="Times New Roman"/>
                <a:cs typeface="Times New Roman"/>
              </a:rPr>
              <a:t>to</a:t>
            </a:r>
            <a:r>
              <a:rPr lang="en-GB" sz="1200" spc="75" dirty="0">
                <a:latin typeface="Times New Roman"/>
                <a:cs typeface="Times New Roman"/>
              </a:rPr>
              <a:t> </a:t>
            </a:r>
            <a:r>
              <a:rPr lang="en-GB" sz="1200" dirty="0">
                <a:latin typeface="Times New Roman"/>
                <a:cs typeface="Times New Roman"/>
              </a:rPr>
              <a:t>high,</a:t>
            </a:r>
            <a:r>
              <a:rPr lang="en-GB" sz="1200" spc="70" dirty="0">
                <a:latin typeface="Times New Roman"/>
                <a:cs typeface="Times New Roman"/>
              </a:rPr>
              <a:t> </a:t>
            </a:r>
            <a:r>
              <a:rPr lang="en-GB" sz="1200" dirty="0">
                <a:latin typeface="Times New Roman"/>
                <a:cs typeface="Times New Roman"/>
              </a:rPr>
              <a:t>suggesting</a:t>
            </a:r>
            <a:r>
              <a:rPr lang="en-GB" sz="1200" spc="55" dirty="0">
                <a:latin typeface="Times New Roman"/>
                <a:cs typeface="Times New Roman"/>
              </a:rPr>
              <a:t> </a:t>
            </a:r>
            <a:r>
              <a:rPr lang="en-GB" sz="1200" dirty="0">
                <a:latin typeface="Times New Roman"/>
                <a:cs typeface="Times New Roman"/>
              </a:rPr>
              <a:t>that</a:t>
            </a:r>
            <a:r>
              <a:rPr lang="en-GB" sz="1200" spc="65" dirty="0">
                <a:latin typeface="Times New Roman"/>
                <a:cs typeface="Times New Roman"/>
              </a:rPr>
              <a:t> </a:t>
            </a:r>
            <a:r>
              <a:rPr lang="en-GB" sz="1200" dirty="0">
                <a:latin typeface="Times New Roman"/>
                <a:cs typeface="Times New Roman"/>
              </a:rPr>
              <a:t>this</a:t>
            </a:r>
            <a:r>
              <a:rPr lang="en-GB" sz="1200" spc="75" dirty="0">
                <a:latin typeface="Times New Roman"/>
                <a:cs typeface="Times New Roman"/>
              </a:rPr>
              <a:t> </a:t>
            </a:r>
            <a:r>
              <a:rPr lang="en-GB" sz="1200" dirty="0">
                <a:latin typeface="Times New Roman"/>
                <a:cs typeface="Times New Roman"/>
              </a:rPr>
              <a:t>group</a:t>
            </a:r>
            <a:r>
              <a:rPr lang="en-GB" sz="1200" spc="40" dirty="0">
                <a:latin typeface="Times New Roman"/>
                <a:cs typeface="Times New Roman"/>
              </a:rPr>
              <a:t> </a:t>
            </a:r>
            <a:r>
              <a:rPr lang="en-GB" sz="1200" dirty="0">
                <a:latin typeface="Times New Roman"/>
                <a:cs typeface="Times New Roman"/>
              </a:rPr>
              <a:t>consists</a:t>
            </a:r>
            <a:r>
              <a:rPr lang="en-GB" sz="1200" spc="80" dirty="0">
                <a:latin typeface="Times New Roman"/>
                <a:cs typeface="Times New Roman"/>
              </a:rPr>
              <a:t> </a:t>
            </a:r>
            <a:r>
              <a:rPr lang="en-GB" sz="1200" dirty="0">
                <a:latin typeface="Times New Roman"/>
                <a:cs typeface="Times New Roman"/>
              </a:rPr>
              <a:t>of</a:t>
            </a:r>
            <a:r>
              <a:rPr lang="en-GB" sz="1200" spc="50" dirty="0">
                <a:latin typeface="Times New Roman"/>
                <a:cs typeface="Times New Roman"/>
              </a:rPr>
              <a:t> </a:t>
            </a:r>
            <a:r>
              <a:rPr lang="en-GB" sz="1200" dirty="0">
                <a:latin typeface="Times New Roman"/>
                <a:cs typeface="Times New Roman"/>
              </a:rPr>
              <a:t>mid-range</a:t>
            </a:r>
            <a:r>
              <a:rPr lang="en-GB" sz="1200" spc="70" dirty="0">
                <a:latin typeface="Times New Roman"/>
                <a:cs typeface="Times New Roman"/>
              </a:rPr>
              <a:t> </a:t>
            </a:r>
            <a:r>
              <a:rPr lang="en-GB" sz="1200" dirty="0">
                <a:latin typeface="Times New Roman"/>
                <a:cs typeface="Times New Roman"/>
              </a:rPr>
              <a:t>to</a:t>
            </a:r>
            <a:r>
              <a:rPr lang="en-GB" sz="1200" spc="70" dirty="0">
                <a:latin typeface="Times New Roman"/>
                <a:cs typeface="Times New Roman"/>
              </a:rPr>
              <a:t> </a:t>
            </a:r>
            <a:r>
              <a:rPr lang="en-GB" sz="1200" dirty="0">
                <a:latin typeface="Times New Roman"/>
                <a:cs typeface="Times New Roman"/>
              </a:rPr>
              <a:t>high-end</a:t>
            </a:r>
            <a:r>
              <a:rPr lang="en-GB" sz="1200" spc="60" dirty="0">
                <a:latin typeface="Times New Roman"/>
                <a:cs typeface="Times New Roman"/>
              </a:rPr>
              <a:t> </a:t>
            </a:r>
            <a:r>
              <a:rPr lang="en-GB" sz="1200" dirty="0">
                <a:latin typeface="Times New Roman"/>
                <a:cs typeface="Times New Roman"/>
              </a:rPr>
              <a:t>laptops</a:t>
            </a:r>
            <a:r>
              <a:rPr lang="en-GB" sz="1200" spc="80" dirty="0">
                <a:latin typeface="Times New Roman"/>
                <a:cs typeface="Times New Roman"/>
              </a:rPr>
              <a:t> </a:t>
            </a:r>
            <a:r>
              <a:rPr lang="en-GB" sz="1200" spc="-20" dirty="0">
                <a:latin typeface="Times New Roman"/>
                <a:cs typeface="Times New Roman"/>
              </a:rPr>
              <a:t>that </a:t>
            </a:r>
            <a:r>
              <a:rPr lang="en-GB" sz="1200" dirty="0">
                <a:latin typeface="Times New Roman"/>
                <a:cs typeface="Times New Roman"/>
              </a:rPr>
              <a:t>balance</a:t>
            </a:r>
            <a:r>
              <a:rPr lang="en-GB" sz="1200" spc="55" dirty="0">
                <a:latin typeface="Times New Roman"/>
                <a:cs typeface="Times New Roman"/>
              </a:rPr>
              <a:t> </a:t>
            </a:r>
            <a:r>
              <a:rPr lang="en-GB" sz="1200" dirty="0">
                <a:latin typeface="Times New Roman"/>
                <a:cs typeface="Times New Roman"/>
              </a:rPr>
              <a:t>both</a:t>
            </a:r>
            <a:r>
              <a:rPr lang="en-GB" sz="1200" spc="55" dirty="0">
                <a:latin typeface="Times New Roman"/>
                <a:cs typeface="Times New Roman"/>
              </a:rPr>
              <a:t> </a:t>
            </a:r>
            <a:r>
              <a:rPr lang="en-GB" sz="1200" dirty="0">
                <a:latin typeface="Times New Roman"/>
                <a:cs typeface="Times New Roman"/>
              </a:rPr>
              <a:t>storage</a:t>
            </a:r>
            <a:r>
              <a:rPr lang="en-GB" sz="1200" spc="65" dirty="0">
                <a:latin typeface="Times New Roman"/>
                <a:cs typeface="Times New Roman"/>
              </a:rPr>
              <a:t> </a:t>
            </a:r>
            <a:r>
              <a:rPr lang="en-GB" sz="1200" dirty="0">
                <a:latin typeface="Times New Roman"/>
                <a:cs typeface="Times New Roman"/>
              </a:rPr>
              <a:t>capacity</a:t>
            </a:r>
            <a:r>
              <a:rPr lang="en-GB" sz="1200" spc="65" dirty="0">
                <a:latin typeface="Times New Roman"/>
                <a:cs typeface="Times New Roman"/>
              </a:rPr>
              <a:t> </a:t>
            </a:r>
            <a:r>
              <a:rPr lang="en-GB" sz="1200" dirty="0">
                <a:latin typeface="Times New Roman"/>
                <a:cs typeface="Times New Roman"/>
              </a:rPr>
              <a:t>and</a:t>
            </a:r>
            <a:r>
              <a:rPr lang="en-GB" sz="1200" spc="45" dirty="0">
                <a:latin typeface="Times New Roman"/>
                <a:cs typeface="Times New Roman"/>
              </a:rPr>
              <a:t> </a:t>
            </a:r>
            <a:r>
              <a:rPr lang="en-GB" sz="1200" spc="-10" dirty="0">
                <a:latin typeface="Times New Roman"/>
                <a:cs typeface="Times New Roman"/>
              </a:rPr>
              <a:t>performance.</a:t>
            </a:r>
            <a:endParaRPr lang="en-GB" sz="1200" dirty="0">
              <a:latin typeface="Times New Roman"/>
              <a:cs typeface="Times New Roman"/>
            </a:endParaRPr>
          </a:p>
          <a:p>
            <a:pPr>
              <a:spcBef>
                <a:spcPts val="335"/>
              </a:spcBef>
            </a:pPr>
            <a:endParaRPr lang="en-GB" sz="1200" dirty="0">
              <a:latin typeface="Times New Roman"/>
              <a:cs typeface="Times New Roman"/>
            </a:endParaRPr>
          </a:p>
          <a:p>
            <a:pPr marL="12700"/>
            <a:r>
              <a:rPr lang="en-GB" sz="1200" b="1" dirty="0">
                <a:latin typeface="Times New Roman"/>
                <a:cs typeface="Times New Roman"/>
              </a:rPr>
              <a:t>Cluster</a:t>
            </a:r>
            <a:r>
              <a:rPr lang="en-GB" sz="1200" b="1" spc="75" dirty="0">
                <a:latin typeface="Times New Roman"/>
                <a:cs typeface="Times New Roman"/>
              </a:rPr>
              <a:t> </a:t>
            </a:r>
            <a:r>
              <a:rPr lang="en-GB" sz="1200" b="1" spc="-25" dirty="0">
                <a:latin typeface="Times New Roman"/>
                <a:cs typeface="Times New Roman"/>
              </a:rPr>
              <a:t>3:</a:t>
            </a:r>
            <a:endParaRPr lang="en-GB" sz="1200" dirty="0">
              <a:latin typeface="Times New Roman"/>
              <a:cs typeface="Times New Roman"/>
            </a:endParaRPr>
          </a:p>
          <a:p>
            <a:pPr>
              <a:spcBef>
                <a:spcPts val="160"/>
              </a:spcBef>
            </a:pPr>
            <a:endParaRPr lang="en-GB" sz="1200" dirty="0">
              <a:latin typeface="Times New Roman"/>
              <a:cs typeface="Times New Roman"/>
            </a:endParaRPr>
          </a:p>
          <a:p>
            <a:pPr marL="12700" marR="76835" algn="just">
              <a:lnSpc>
                <a:spcPct val="113999"/>
              </a:lnSpc>
            </a:pPr>
            <a:r>
              <a:rPr lang="en-GB" sz="1200" dirty="0">
                <a:latin typeface="Times New Roman"/>
                <a:cs typeface="Times New Roman"/>
              </a:rPr>
              <a:t>This</a:t>
            </a:r>
            <a:r>
              <a:rPr lang="en-GB" sz="1200" spc="65" dirty="0">
                <a:latin typeface="Times New Roman"/>
                <a:cs typeface="Times New Roman"/>
              </a:rPr>
              <a:t> </a:t>
            </a:r>
            <a:r>
              <a:rPr lang="en-GB" sz="1200" dirty="0">
                <a:latin typeface="Times New Roman"/>
                <a:cs typeface="Times New Roman"/>
              </a:rPr>
              <a:t>cluster</a:t>
            </a:r>
            <a:r>
              <a:rPr lang="en-GB" sz="1200" spc="45" dirty="0">
                <a:latin typeface="Times New Roman"/>
                <a:cs typeface="Times New Roman"/>
              </a:rPr>
              <a:t> </a:t>
            </a:r>
            <a:r>
              <a:rPr lang="en-GB" sz="1200" dirty="0">
                <a:latin typeface="Times New Roman"/>
                <a:cs typeface="Times New Roman"/>
              </a:rPr>
              <a:t>is</a:t>
            </a:r>
            <a:r>
              <a:rPr lang="en-GB" sz="1200" spc="70" dirty="0">
                <a:latin typeface="Times New Roman"/>
                <a:cs typeface="Times New Roman"/>
              </a:rPr>
              <a:t> </a:t>
            </a:r>
            <a:r>
              <a:rPr lang="en-GB" sz="1200" dirty="0">
                <a:latin typeface="Times New Roman"/>
                <a:cs typeface="Times New Roman"/>
              </a:rPr>
              <a:t>defined</a:t>
            </a:r>
            <a:r>
              <a:rPr lang="en-GB" sz="1200" spc="45" dirty="0">
                <a:latin typeface="Times New Roman"/>
                <a:cs typeface="Times New Roman"/>
              </a:rPr>
              <a:t> </a:t>
            </a:r>
            <a:r>
              <a:rPr lang="en-GB" sz="1200" dirty="0">
                <a:latin typeface="Times New Roman"/>
                <a:cs typeface="Times New Roman"/>
              </a:rPr>
              <a:t>by</a:t>
            </a:r>
            <a:r>
              <a:rPr lang="en-GB" sz="1200" spc="50" dirty="0">
                <a:latin typeface="Times New Roman"/>
                <a:cs typeface="Times New Roman"/>
              </a:rPr>
              <a:t> </a:t>
            </a:r>
            <a:r>
              <a:rPr lang="en-GB" sz="1200" dirty="0">
                <a:latin typeface="Times New Roman"/>
                <a:cs typeface="Times New Roman"/>
              </a:rPr>
              <a:t>the</a:t>
            </a:r>
            <a:r>
              <a:rPr lang="en-GB" sz="1200" spc="60" dirty="0">
                <a:latin typeface="Times New Roman"/>
                <a:cs typeface="Times New Roman"/>
              </a:rPr>
              <a:t> </a:t>
            </a:r>
            <a:r>
              <a:rPr lang="en-GB" sz="1200" dirty="0">
                <a:latin typeface="Times New Roman"/>
                <a:cs typeface="Times New Roman"/>
              </a:rPr>
              <a:t>lowest</a:t>
            </a:r>
            <a:r>
              <a:rPr lang="en-GB" sz="1200" spc="60" dirty="0">
                <a:latin typeface="Times New Roman"/>
                <a:cs typeface="Times New Roman"/>
              </a:rPr>
              <a:t> </a:t>
            </a:r>
            <a:r>
              <a:rPr lang="en-GB" sz="1200" dirty="0">
                <a:latin typeface="Times New Roman"/>
                <a:cs typeface="Times New Roman"/>
              </a:rPr>
              <a:t>RAM,</a:t>
            </a:r>
            <a:r>
              <a:rPr lang="en-GB" sz="1200" spc="45" dirty="0">
                <a:latin typeface="Times New Roman"/>
                <a:cs typeface="Times New Roman"/>
              </a:rPr>
              <a:t> </a:t>
            </a:r>
            <a:r>
              <a:rPr lang="en-GB" sz="1200" dirty="0">
                <a:latin typeface="Times New Roman"/>
                <a:cs typeface="Times New Roman"/>
              </a:rPr>
              <a:t>storage,</a:t>
            </a:r>
            <a:r>
              <a:rPr lang="en-GB" sz="1200" spc="55" dirty="0">
                <a:latin typeface="Times New Roman"/>
                <a:cs typeface="Times New Roman"/>
              </a:rPr>
              <a:t> </a:t>
            </a:r>
            <a:r>
              <a:rPr lang="en-GB" sz="1200" dirty="0">
                <a:latin typeface="Times New Roman"/>
                <a:cs typeface="Times New Roman"/>
              </a:rPr>
              <a:t>and</a:t>
            </a:r>
            <a:r>
              <a:rPr lang="en-GB" sz="1200" spc="35" dirty="0">
                <a:latin typeface="Times New Roman"/>
                <a:cs typeface="Times New Roman"/>
              </a:rPr>
              <a:t> </a:t>
            </a:r>
            <a:r>
              <a:rPr lang="en-GB" sz="1200" dirty="0">
                <a:latin typeface="Times New Roman"/>
                <a:cs typeface="Times New Roman"/>
              </a:rPr>
              <a:t>screen</a:t>
            </a:r>
            <a:r>
              <a:rPr lang="en-GB" sz="1200" spc="65" dirty="0">
                <a:latin typeface="Times New Roman"/>
                <a:cs typeface="Times New Roman"/>
              </a:rPr>
              <a:t> </a:t>
            </a:r>
            <a:r>
              <a:rPr lang="en-GB" sz="1200" dirty="0">
                <a:latin typeface="Times New Roman"/>
                <a:cs typeface="Times New Roman"/>
              </a:rPr>
              <a:t>sizes</a:t>
            </a:r>
            <a:r>
              <a:rPr lang="en-GB" sz="1200" spc="55" dirty="0">
                <a:latin typeface="Times New Roman"/>
                <a:cs typeface="Times New Roman"/>
              </a:rPr>
              <a:t> </a:t>
            </a:r>
            <a:r>
              <a:rPr lang="en-GB" sz="1200" dirty="0">
                <a:latin typeface="Times New Roman"/>
                <a:cs typeface="Times New Roman"/>
              </a:rPr>
              <a:t>among</a:t>
            </a:r>
            <a:r>
              <a:rPr lang="en-GB" sz="1200" spc="40" dirty="0">
                <a:latin typeface="Times New Roman"/>
                <a:cs typeface="Times New Roman"/>
              </a:rPr>
              <a:t> </a:t>
            </a:r>
            <a:r>
              <a:rPr lang="en-GB" sz="1200" dirty="0">
                <a:latin typeface="Times New Roman"/>
                <a:cs typeface="Times New Roman"/>
              </a:rPr>
              <a:t>all</a:t>
            </a:r>
            <a:r>
              <a:rPr lang="en-GB" sz="1200" spc="65" dirty="0">
                <a:latin typeface="Times New Roman"/>
                <a:cs typeface="Times New Roman"/>
              </a:rPr>
              <a:t> </a:t>
            </a:r>
            <a:r>
              <a:rPr lang="en-GB" sz="1200" dirty="0">
                <a:latin typeface="Times New Roman"/>
                <a:cs typeface="Times New Roman"/>
              </a:rPr>
              <a:t>clusters.</a:t>
            </a:r>
            <a:r>
              <a:rPr lang="en-GB" sz="1200" spc="60" dirty="0">
                <a:latin typeface="Times New Roman"/>
                <a:cs typeface="Times New Roman"/>
              </a:rPr>
              <a:t> </a:t>
            </a:r>
            <a:r>
              <a:rPr lang="en-GB" sz="1200" dirty="0">
                <a:latin typeface="Times New Roman"/>
                <a:cs typeface="Times New Roman"/>
              </a:rPr>
              <a:t>Final</a:t>
            </a:r>
            <a:r>
              <a:rPr lang="en-GB" sz="1200" spc="60" dirty="0">
                <a:latin typeface="Times New Roman"/>
                <a:cs typeface="Times New Roman"/>
              </a:rPr>
              <a:t> </a:t>
            </a:r>
            <a:r>
              <a:rPr lang="en-GB" sz="1200" dirty="0">
                <a:latin typeface="Times New Roman"/>
                <a:cs typeface="Times New Roman"/>
              </a:rPr>
              <a:t>prices</a:t>
            </a:r>
            <a:r>
              <a:rPr lang="en-GB" sz="1200" spc="45" dirty="0">
                <a:latin typeface="Times New Roman"/>
                <a:cs typeface="Times New Roman"/>
              </a:rPr>
              <a:t> </a:t>
            </a:r>
            <a:r>
              <a:rPr lang="en-GB" sz="1200" spc="-25" dirty="0">
                <a:latin typeface="Times New Roman"/>
                <a:cs typeface="Times New Roman"/>
              </a:rPr>
              <a:t>are </a:t>
            </a:r>
            <a:r>
              <a:rPr lang="en-GB" sz="1200" dirty="0">
                <a:latin typeface="Times New Roman"/>
                <a:cs typeface="Times New Roman"/>
              </a:rPr>
              <a:t>also</a:t>
            </a:r>
            <a:r>
              <a:rPr lang="en-GB" sz="1200" spc="65" dirty="0">
                <a:latin typeface="Times New Roman"/>
                <a:cs typeface="Times New Roman"/>
              </a:rPr>
              <a:t> </a:t>
            </a:r>
            <a:r>
              <a:rPr lang="en-GB" sz="1200" dirty="0">
                <a:latin typeface="Times New Roman"/>
                <a:cs typeface="Times New Roman"/>
              </a:rPr>
              <a:t>relatively</a:t>
            </a:r>
            <a:r>
              <a:rPr lang="en-GB" sz="1200" spc="65" dirty="0">
                <a:latin typeface="Times New Roman"/>
                <a:cs typeface="Times New Roman"/>
              </a:rPr>
              <a:t> </a:t>
            </a:r>
            <a:r>
              <a:rPr lang="en-GB" sz="1200" dirty="0">
                <a:latin typeface="Times New Roman"/>
                <a:cs typeface="Times New Roman"/>
              </a:rPr>
              <a:t>low.</a:t>
            </a:r>
            <a:r>
              <a:rPr lang="en-GB" sz="1200" spc="80" dirty="0">
                <a:latin typeface="Times New Roman"/>
                <a:cs typeface="Times New Roman"/>
              </a:rPr>
              <a:t> </a:t>
            </a:r>
            <a:r>
              <a:rPr lang="en-GB" sz="1200" dirty="0">
                <a:latin typeface="Times New Roman"/>
                <a:cs typeface="Times New Roman"/>
              </a:rPr>
              <a:t>It</a:t>
            </a:r>
            <a:r>
              <a:rPr lang="en-GB" sz="1200" spc="75" dirty="0">
                <a:latin typeface="Times New Roman"/>
                <a:cs typeface="Times New Roman"/>
              </a:rPr>
              <a:t> </a:t>
            </a:r>
            <a:r>
              <a:rPr lang="en-GB" sz="1200" dirty="0">
                <a:latin typeface="Times New Roman"/>
                <a:cs typeface="Times New Roman"/>
              </a:rPr>
              <a:t>likely</a:t>
            </a:r>
            <a:r>
              <a:rPr lang="en-GB" sz="1200" spc="60" dirty="0">
                <a:latin typeface="Times New Roman"/>
                <a:cs typeface="Times New Roman"/>
              </a:rPr>
              <a:t> </a:t>
            </a:r>
            <a:r>
              <a:rPr lang="en-GB" sz="1200" dirty="0">
                <a:latin typeface="Times New Roman"/>
                <a:cs typeface="Times New Roman"/>
              </a:rPr>
              <a:t>represents</a:t>
            </a:r>
            <a:r>
              <a:rPr lang="en-GB" sz="1200" spc="70" dirty="0">
                <a:latin typeface="Times New Roman"/>
                <a:cs typeface="Times New Roman"/>
              </a:rPr>
              <a:t> </a:t>
            </a:r>
            <a:r>
              <a:rPr lang="en-GB" sz="1200" dirty="0">
                <a:latin typeface="Times New Roman"/>
                <a:cs typeface="Times New Roman"/>
              </a:rPr>
              <a:t>budget</a:t>
            </a:r>
            <a:r>
              <a:rPr lang="en-GB" sz="1200" spc="75" dirty="0">
                <a:latin typeface="Times New Roman"/>
                <a:cs typeface="Times New Roman"/>
              </a:rPr>
              <a:t> </a:t>
            </a:r>
            <a:r>
              <a:rPr lang="en-GB" sz="1200" dirty="0">
                <a:latin typeface="Times New Roman"/>
                <a:cs typeface="Times New Roman"/>
              </a:rPr>
              <a:t>or</a:t>
            </a:r>
            <a:r>
              <a:rPr lang="en-GB" sz="1200" spc="85" dirty="0">
                <a:latin typeface="Times New Roman"/>
                <a:cs typeface="Times New Roman"/>
              </a:rPr>
              <a:t> </a:t>
            </a:r>
            <a:r>
              <a:rPr lang="en-GB" sz="1200" dirty="0">
                <a:latin typeface="Times New Roman"/>
                <a:cs typeface="Times New Roman"/>
              </a:rPr>
              <a:t>entry-level</a:t>
            </a:r>
            <a:r>
              <a:rPr lang="en-GB" sz="1200" spc="85" dirty="0">
                <a:latin typeface="Times New Roman"/>
                <a:cs typeface="Times New Roman"/>
              </a:rPr>
              <a:t> </a:t>
            </a:r>
            <a:r>
              <a:rPr lang="en-GB" sz="1200" dirty="0">
                <a:latin typeface="Times New Roman"/>
                <a:cs typeface="Times New Roman"/>
              </a:rPr>
              <a:t>laptops,</a:t>
            </a:r>
            <a:r>
              <a:rPr lang="en-GB" sz="1200" spc="85" dirty="0">
                <a:latin typeface="Times New Roman"/>
                <a:cs typeface="Times New Roman"/>
              </a:rPr>
              <a:t> </a:t>
            </a:r>
            <a:r>
              <a:rPr lang="en-GB" sz="1200" dirty="0">
                <a:latin typeface="Times New Roman"/>
                <a:cs typeface="Times New Roman"/>
              </a:rPr>
              <a:t>with</a:t>
            </a:r>
            <a:r>
              <a:rPr lang="en-GB" sz="1200" spc="65" dirty="0">
                <a:latin typeface="Times New Roman"/>
                <a:cs typeface="Times New Roman"/>
              </a:rPr>
              <a:t> </a:t>
            </a:r>
            <a:r>
              <a:rPr lang="en-GB" sz="1200" dirty="0">
                <a:latin typeface="Times New Roman"/>
                <a:cs typeface="Times New Roman"/>
              </a:rPr>
              <a:t>minimal</a:t>
            </a:r>
            <a:r>
              <a:rPr lang="en-GB" sz="1200" spc="60" dirty="0">
                <a:latin typeface="Times New Roman"/>
                <a:cs typeface="Times New Roman"/>
              </a:rPr>
              <a:t> </a:t>
            </a:r>
            <a:r>
              <a:rPr lang="en-GB" sz="1200" dirty="0">
                <a:latin typeface="Times New Roman"/>
                <a:cs typeface="Times New Roman"/>
              </a:rPr>
              <a:t>specifications</a:t>
            </a:r>
            <a:r>
              <a:rPr lang="en-GB" sz="1200" spc="80" dirty="0">
                <a:latin typeface="Times New Roman"/>
                <a:cs typeface="Times New Roman"/>
              </a:rPr>
              <a:t> </a:t>
            </a:r>
            <a:r>
              <a:rPr lang="en-GB" sz="1200" spc="-10" dirty="0">
                <a:latin typeface="Times New Roman"/>
                <a:cs typeface="Times New Roman"/>
              </a:rPr>
              <a:t>aimed </a:t>
            </a:r>
            <a:r>
              <a:rPr lang="en-GB" sz="1200" dirty="0">
                <a:latin typeface="Times New Roman"/>
                <a:cs typeface="Times New Roman"/>
              </a:rPr>
              <a:t>at</a:t>
            </a:r>
            <a:r>
              <a:rPr lang="en-GB" sz="1200" spc="80" dirty="0">
                <a:latin typeface="Times New Roman"/>
                <a:cs typeface="Times New Roman"/>
              </a:rPr>
              <a:t> </a:t>
            </a:r>
            <a:r>
              <a:rPr lang="en-GB" sz="1200" dirty="0">
                <a:latin typeface="Times New Roman"/>
                <a:cs typeface="Times New Roman"/>
              </a:rPr>
              <a:t>cost-conscious</a:t>
            </a:r>
            <a:r>
              <a:rPr lang="en-GB" sz="1200" spc="80" dirty="0">
                <a:latin typeface="Times New Roman"/>
                <a:cs typeface="Times New Roman"/>
              </a:rPr>
              <a:t> </a:t>
            </a:r>
            <a:r>
              <a:rPr lang="en-GB" sz="1200" spc="-10" dirty="0">
                <a:latin typeface="Times New Roman"/>
                <a:cs typeface="Times New Roman"/>
              </a:rPr>
              <a:t>users.</a:t>
            </a:r>
            <a:endParaRPr lang="en-GB" sz="1200" dirty="0">
              <a:latin typeface="Times New Roman"/>
              <a:cs typeface="Times New Roman"/>
            </a:endParaRPr>
          </a:p>
          <a:p>
            <a:pPr>
              <a:spcBef>
                <a:spcPts val="335"/>
              </a:spcBef>
            </a:pPr>
            <a:endParaRPr lang="en-GB" sz="1200" dirty="0">
              <a:latin typeface="Times New Roman"/>
              <a:cs typeface="Times New Roman"/>
            </a:endParaRPr>
          </a:p>
          <a:p>
            <a:pPr marL="12700"/>
            <a:r>
              <a:rPr lang="en-GB" sz="1200" b="1" dirty="0">
                <a:latin typeface="Times New Roman"/>
                <a:cs typeface="Times New Roman"/>
              </a:rPr>
              <a:t>Cluster</a:t>
            </a:r>
            <a:r>
              <a:rPr lang="en-GB" sz="1200" b="1" spc="75" dirty="0">
                <a:latin typeface="Times New Roman"/>
                <a:cs typeface="Times New Roman"/>
              </a:rPr>
              <a:t> </a:t>
            </a:r>
            <a:r>
              <a:rPr lang="en-GB" sz="1200" b="1" spc="-25" dirty="0">
                <a:latin typeface="Times New Roman"/>
                <a:cs typeface="Times New Roman"/>
              </a:rPr>
              <a:t>4:</a:t>
            </a:r>
            <a:endParaRPr lang="en-GB" sz="1200" dirty="0">
              <a:latin typeface="Times New Roman"/>
              <a:cs typeface="Times New Roman"/>
            </a:endParaRPr>
          </a:p>
          <a:p>
            <a:pPr>
              <a:spcBef>
                <a:spcPts val="180"/>
              </a:spcBef>
            </a:pPr>
            <a:endParaRPr lang="en-GB" sz="1200" dirty="0">
              <a:latin typeface="Times New Roman"/>
              <a:cs typeface="Times New Roman"/>
            </a:endParaRPr>
          </a:p>
          <a:p>
            <a:pPr marL="12700" marR="144780">
              <a:lnSpc>
                <a:spcPct val="113500"/>
              </a:lnSpc>
            </a:pPr>
            <a:r>
              <a:rPr lang="en-GB" sz="1200" dirty="0">
                <a:latin typeface="Times New Roman"/>
                <a:cs typeface="Times New Roman"/>
              </a:rPr>
              <a:t>Cluster</a:t>
            </a:r>
            <a:r>
              <a:rPr lang="en-GB" sz="1200" spc="65" dirty="0">
                <a:latin typeface="Times New Roman"/>
                <a:cs typeface="Times New Roman"/>
              </a:rPr>
              <a:t> </a:t>
            </a:r>
            <a:r>
              <a:rPr lang="en-GB" sz="1200" dirty="0">
                <a:latin typeface="Times New Roman"/>
                <a:cs typeface="Times New Roman"/>
              </a:rPr>
              <a:t>4</a:t>
            </a:r>
            <a:r>
              <a:rPr lang="en-GB" sz="1200" spc="45" dirty="0">
                <a:latin typeface="Times New Roman"/>
                <a:cs typeface="Times New Roman"/>
              </a:rPr>
              <a:t> </a:t>
            </a:r>
            <a:r>
              <a:rPr lang="en-GB" sz="1200" dirty="0">
                <a:latin typeface="Times New Roman"/>
                <a:cs typeface="Times New Roman"/>
              </a:rPr>
              <a:t>stands</a:t>
            </a:r>
            <a:r>
              <a:rPr lang="en-GB" sz="1200" spc="45" dirty="0">
                <a:latin typeface="Times New Roman"/>
                <a:cs typeface="Times New Roman"/>
              </a:rPr>
              <a:t> </a:t>
            </a:r>
            <a:r>
              <a:rPr lang="en-GB" sz="1200" dirty="0">
                <a:latin typeface="Times New Roman"/>
                <a:cs typeface="Times New Roman"/>
              </a:rPr>
              <a:t>out</a:t>
            </a:r>
            <a:r>
              <a:rPr lang="en-GB" sz="1200" spc="70" dirty="0">
                <a:latin typeface="Times New Roman"/>
                <a:cs typeface="Times New Roman"/>
              </a:rPr>
              <a:t> </a:t>
            </a:r>
            <a:r>
              <a:rPr lang="en-GB" sz="1200" dirty="0">
                <a:latin typeface="Times New Roman"/>
                <a:cs typeface="Times New Roman"/>
              </a:rPr>
              <a:t>with</a:t>
            </a:r>
            <a:r>
              <a:rPr lang="en-GB" sz="1200" spc="40" dirty="0">
                <a:latin typeface="Times New Roman"/>
                <a:cs typeface="Times New Roman"/>
              </a:rPr>
              <a:t> </a:t>
            </a:r>
            <a:r>
              <a:rPr lang="en-GB" sz="1200" dirty="0">
                <a:latin typeface="Times New Roman"/>
                <a:cs typeface="Times New Roman"/>
              </a:rPr>
              <a:t>high</a:t>
            </a:r>
            <a:r>
              <a:rPr lang="en-GB" sz="1200" spc="65" dirty="0">
                <a:latin typeface="Times New Roman"/>
                <a:cs typeface="Times New Roman"/>
              </a:rPr>
              <a:t> </a:t>
            </a:r>
            <a:r>
              <a:rPr lang="en-GB" sz="1200" dirty="0">
                <a:latin typeface="Times New Roman"/>
                <a:cs typeface="Times New Roman"/>
              </a:rPr>
              <a:t>RAM,</a:t>
            </a:r>
            <a:r>
              <a:rPr lang="en-GB" sz="1200" spc="55" dirty="0">
                <a:latin typeface="Times New Roman"/>
                <a:cs typeface="Times New Roman"/>
              </a:rPr>
              <a:t> </a:t>
            </a:r>
            <a:r>
              <a:rPr lang="en-GB" sz="1200" dirty="0">
                <a:latin typeface="Times New Roman"/>
                <a:cs typeface="Times New Roman"/>
              </a:rPr>
              <a:t>storage,</a:t>
            </a:r>
            <a:r>
              <a:rPr lang="en-GB" sz="1200" spc="55" dirty="0">
                <a:latin typeface="Times New Roman"/>
                <a:cs typeface="Times New Roman"/>
              </a:rPr>
              <a:t> </a:t>
            </a:r>
            <a:r>
              <a:rPr lang="en-GB" sz="1200" dirty="0">
                <a:latin typeface="Times New Roman"/>
                <a:cs typeface="Times New Roman"/>
              </a:rPr>
              <a:t>and</a:t>
            </a:r>
            <a:r>
              <a:rPr lang="en-GB" sz="1200" spc="65" dirty="0">
                <a:latin typeface="Times New Roman"/>
                <a:cs typeface="Times New Roman"/>
              </a:rPr>
              <a:t> </a:t>
            </a:r>
            <a:r>
              <a:rPr lang="en-GB" sz="1200" dirty="0">
                <a:latin typeface="Times New Roman"/>
                <a:cs typeface="Times New Roman"/>
              </a:rPr>
              <a:t>larger</a:t>
            </a:r>
            <a:r>
              <a:rPr lang="en-GB" sz="1200" spc="65" dirty="0">
                <a:latin typeface="Times New Roman"/>
                <a:cs typeface="Times New Roman"/>
              </a:rPr>
              <a:t> </a:t>
            </a:r>
            <a:r>
              <a:rPr lang="en-GB" sz="1200" dirty="0">
                <a:latin typeface="Times New Roman"/>
                <a:cs typeface="Times New Roman"/>
              </a:rPr>
              <a:t>screen</a:t>
            </a:r>
            <a:r>
              <a:rPr lang="en-GB" sz="1200" spc="40" dirty="0">
                <a:latin typeface="Times New Roman"/>
                <a:cs typeface="Times New Roman"/>
              </a:rPr>
              <a:t> </a:t>
            </a:r>
            <a:r>
              <a:rPr lang="en-GB" sz="1200" dirty="0">
                <a:latin typeface="Times New Roman"/>
                <a:cs typeface="Times New Roman"/>
              </a:rPr>
              <a:t>sizes.</a:t>
            </a:r>
            <a:r>
              <a:rPr lang="en-GB" sz="1200" spc="50" dirty="0">
                <a:latin typeface="Times New Roman"/>
                <a:cs typeface="Times New Roman"/>
              </a:rPr>
              <a:t> </a:t>
            </a:r>
            <a:r>
              <a:rPr lang="en-GB" sz="1200" dirty="0">
                <a:latin typeface="Times New Roman"/>
                <a:cs typeface="Times New Roman"/>
              </a:rPr>
              <a:t>The</a:t>
            </a:r>
            <a:r>
              <a:rPr lang="en-GB" sz="1200" spc="40" dirty="0">
                <a:latin typeface="Times New Roman"/>
                <a:cs typeface="Times New Roman"/>
              </a:rPr>
              <a:t> </a:t>
            </a:r>
            <a:r>
              <a:rPr lang="en-GB" sz="1200" dirty="0">
                <a:latin typeface="Times New Roman"/>
                <a:cs typeface="Times New Roman"/>
              </a:rPr>
              <a:t>final</a:t>
            </a:r>
            <a:r>
              <a:rPr lang="en-GB" sz="1200" spc="60" dirty="0">
                <a:latin typeface="Times New Roman"/>
                <a:cs typeface="Times New Roman"/>
              </a:rPr>
              <a:t> </a:t>
            </a:r>
            <a:r>
              <a:rPr lang="en-GB" sz="1200" dirty="0">
                <a:latin typeface="Times New Roman"/>
                <a:cs typeface="Times New Roman"/>
              </a:rPr>
              <a:t>prices</a:t>
            </a:r>
            <a:r>
              <a:rPr lang="en-GB" sz="1200" spc="45" dirty="0">
                <a:latin typeface="Times New Roman"/>
                <a:cs typeface="Times New Roman"/>
              </a:rPr>
              <a:t> </a:t>
            </a:r>
            <a:r>
              <a:rPr lang="en-GB" sz="1200" dirty="0">
                <a:latin typeface="Times New Roman"/>
                <a:cs typeface="Times New Roman"/>
              </a:rPr>
              <a:t>in</a:t>
            </a:r>
            <a:r>
              <a:rPr lang="en-GB" sz="1200" spc="50" dirty="0">
                <a:latin typeface="Times New Roman"/>
                <a:cs typeface="Times New Roman"/>
              </a:rPr>
              <a:t> </a:t>
            </a:r>
            <a:r>
              <a:rPr lang="en-GB" sz="1200" dirty="0">
                <a:latin typeface="Times New Roman"/>
                <a:cs typeface="Times New Roman"/>
              </a:rPr>
              <a:t>this</a:t>
            </a:r>
            <a:r>
              <a:rPr lang="en-GB" sz="1200" spc="45" dirty="0">
                <a:latin typeface="Times New Roman"/>
                <a:cs typeface="Times New Roman"/>
              </a:rPr>
              <a:t> </a:t>
            </a:r>
            <a:r>
              <a:rPr lang="en-GB" sz="1200" dirty="0">
                <a:latin typeface="Times New Roman"/>
                <a:cs typeface="Times New Roman"/>
              </a:rPr>
              <a:t>group</a:t>
            </a:r>
            <a:r>
              <a:rPr lang="en-GB" sz="1200" spc="65" dirty="0">
                <a:latin typeface="Times New Roman"/>
                <a:cs typeface="Times New Roman"/>
              </a:rPr>
              <a:t> </a:t>
            </a:r>
            <a:r>
              <a:rPr lang="en-GB" sz="1200" spc="-25" dirty="0">
                <a:latin typeface="Times New Roman"/>
                <a:cs typeface="Times New Roman"/>
              </a:rPr>
              <a:t>are </a:t>
            </a:r>
            <a:r>
              <a:rPr lang="en-GB" sz="1200" dirty="0">
                <a:latin typeface="Times New Roman"/>
                <a:cs typeface="Times New Roman"/>
              </a:rPr>
              <a:t>also</a:t>
            </a:r>
            <a:r>
              <a:rPr lang="en-GB" sz="1200" spc="55" dirty="0">
                <a:latin typeface="Times New Roman"/>
                <a:cs typeface="Times New Roman"/>
              </a:rPr>
              <a:t> </a:t>
            </a:r>
            <a:r>
              <a:rPr lang="en-GB" sz="1200" dirty="0">
                <a:latin typeface="Times New Roman"/>
                <a:cs typeface="Times New Roman"/>
              </a:rPr>
              <a:t>the</a:t>
            </a:r>
            <a:r>
              <a:rPr lang="en-GB" sz="1200" spc="50" dirty="0">
                <a:latin typeface="Times New Roman"/>
                <a:cs typeface="Times New Roman"/>
              </a:rPr>
              <a:t> </a:t>
            </a:r>
            <a:r>
              <a:rPr lang="en-GB" sz="1200" dirty="0">
                <a:latin typeface="Times New Roman"/>
                <a:cs typeface="Times New Roman"/>
              </a:rPr>
              <a:t>highest,</a:t>
            </a:r>
            <a:r>
              <a:rPr lang="en-GB" sz="1200" spc="75" dirty="0">
                <a:latin typeface="Times New Roman"/>
                <a:cs typeface="Times New Roman"/>
              </a:rPr>
              <a:t> </a:t>
            </a:r>
            <a:r>
              <a:rPr lang="en-GB" sz="1200" dirty="0">
                <a:latin typeface="Times New Roman"/>
                <a:cs typeface="Times New Roman"/>
              </a:rPr>
              <a:t>making</a:t>
            </a:r>
            <a:r>
              <a:rPr lang="en-GB" sz="1200" spc="65" dirty="0">
                <a:latin typeface="Times New Roman"/>
                <a:cs typeface="Times New Roman"/>
              </a:rPr>
              <a:t> </a:t>
            </a:r>
            <a:r>
              <a:rPr lang="en-GB" sz="1200" dirty="0">
                <a:latin typeface="Times New Roman"/>
                <a:cs typeface="Times New Roman"/>
              </a:rPr>
              <a:t>it</a:t>
            </a:r>
            <a:r>
              <a:rPr lang="en-GB" sz="1200" spc="65" dirty="0">
                <a:latin typeface="Times New Roman"/>
                <a:cs typeface="Times New Roman"/>
              </a:rPr>
              <a:t> </a:t>
            </a:r>
            <a:r>
              <a:rPr lang="en-GB" sz="1200" dirty="0">
                <a:latin typeface="Times New Roman"/>
                <a:cs typeface="Times New Roman"/>
              </a:rPr>
              <a:t>indicative</a:t>
            </a:r>
            <a:r>
              <a:rPr lang="en-GB" sz="1200" spc="70" dirty="0">
                <a:latin typeface="Times New Roman"/>
                <a:cs typeface="Times New Roman"/>
              </a:rPr>
              <a:t> </a:t>
            </a:r>
            <a:r>
              <a:rPr lang="en-GB" sz="1200" dirty="0">
                <a:latin typeface="Times New Roman"/>
                <a:cs typeface="Times New Roman"/>
              </a:rPr>
              <a:t>of</a:t>
            </a:r>
            <a:r>
              <a:rPr lang="en-GB" sz="1200" spc="60" dirty="0">
                <a:latin typeface="Times New Roman"/>
                <a:cs typeface="Times New Roman"/>
              </a:rPr>
              <a:t> </a:t>
            </a:r>
            <a:r>
              <a:rPr lang="en-GB" sz="1200" dirty="0">
                <a:latin typeface="Times New Roman"/>
                <a:cs typeface="Times New Roman"/>
              </a:rPr>
              <a:t>premium</a:t>
            </a:r>
            <a:r>
              <a:rPr lang="en-GB" sz="1200" spc="65" dirty="0">
                <a:latin typeface="Times New Roman"/>
                <a:cs typeface="Times New Roman"/>
              </a:rPr>
              <a:t> </a:t>
            </a:r>
            <a:r>
              <a:rPr lang="en-GB" sz="1200" dirty="0">
                <a:latin typeface="Times New Roman"/>
                <a:cs typeface="Times New Roman"/>
              </a:rPr>
              <a:t>laptops.</a:t>
            </a:r>
            <a:r>
              <a:rPr lang="en-GB" sz="1200" spc="75" dirty="0">
                <a:latin typeface="Times New Roman"/>
                <a:cs typeface="Times New Roman"/>
              </a:rPr>
              <a:t> </a:t>
            </a:r>
            <a:r>
              <a:rPr lang="en-GB" sz="1200" dirty="0">
                <a:latin typeface="Times New Roman"/>
                <a:cs typeface="Times New Roman"/>
              </a:rPr>
              <a:t>This</a:t>
            </a:r>
            <a:r>
              <a:rPr lang="en-GB" sz="1200" spc="75" dirty="0">
                <a:latin typeface="Times New Roman"/>
                <a:cs typeface="Times New Roman"/>
              </a:rPr>
              <a:t> </a:t>
            </a:r>
            <a:r>
              <a:rPr lang="en-GB" sz="1200" dirty="0">
                <a:latin typeface="Times New Roman"/>
                <a:cs typeface="Times New Roman"/>
              </a:rPr>
              <a:t>cluster</a:t>
            </a:r>
            <a:r>
              <a:rPr lang="en-GB" sz="1200" spc="60" dirty="0">
                <a:latin typeface="Times New Roman"/>
                <a:cs typeface="Times New Roman"/>
              </a:rPr>
              <a:t> </a:t>
            </a:r>
            <a:r>
              <a:rPr lang="en-GB" sz="1200" dirty="0">
                <a:latin typeface="Times New Roman"/>
                <a:cs typeface="Times New Roman"/>
              </a:rPr>
              <a:t>includes</a:t>
            </a:r>
            <a:r>
              <a:rPr lang="en-GB" sz="1200" spc="75" dirty="0">
                <a:latin typeface="Times New Roman"/>
                <a:cs typeface="Times New Roman"/>
              </a:rPr>
              <a:t> </a:t>
            </a:r>
            <a:r>
              <a:rPr lang="en-GB" sz="1200" dirty="0">
                <a:latin typeface="Times New Roman"/>
                <a:cs typeface="Times New Roman"/>
              </a:rPr>
              <a:t>devices</a:t>
            </a:r>
            <a:r>
              <a:rPr lang="en-GB" sz="1200" spc="80" dirty="0">
                <a:latin typeface="Times New Roman"/>
                <a:cs typeface="Times New Roman"/>
              </a:rPr>
              <a:t> </a:t>
            </a:r>
            <a:r>
              <a:rPr lang="en-GB" sz="1200" dirty="0">
                <a:latin typeface="Times New Roman"/>
                <a:cs typeface="Times New Roman"/>
              </a:rPr>
              <a:t>with</a:t>
            </a:r>
            <a:r>
              <a:rPr lang="en-GB" sz="1200" spc="80" dirty="0">
                <a:latin typeface="Times New Roman"/>
                <a:cs typeface="Times New Roman"/>
              </a:rPr>
              <a:t> </a:t>
            </a:r>
            <a:r>
              <a:rPr lang="en-GB" sz="1200" spc="-10" dirty="0">
                <a:latin typeface="Times New Roman"/>
                <a:cs typeface="Times New Roman"/>
              </a:rPr>
              <a:t>robust </a:t>
            </a:r>
            <a:r>
              <a:rPr lang="en-GB" sz="1200" dirty="0">
                <a:latin typeface="Times New Roman"/>
                <a:cs typeface="Times New Roman"/>
              </a:rPr>
              <a:t>performance</a:t>
            </a:r>
            <a:r>
              <a:rPr lang="en-GB" sz="1200" spc="70" dirty="0">
                <a:latin typeface="Times New Roman"/>
                <a:cs typeface="Times New Roman"/>
              </a:rPr>
              <a:t> </a:t>
            </a:r>
            <a:r>
              <a:rPr lang="en-GB" sz="1200" dirty="0">
                <a:latin typeface="Times New Roman"/>
                <a:cs typeface="Times New Roman"/>
              </a:rPr>
              <a:t>and</a:t>
            </a:r>
            <a:r>
              <a:rPr lang="en-GB" sz="1200" spc="90" dirty="0">
                <a:latin typeface="Times New Roman"/>
                <a:cs typeface="Times New Roman"/>
              </a:rPr>
              <a:t> </a:t>
            </a:r>
            <a:r>
              <a:rPr lang="en-GB" sz="1200" dirty="0">
                <a:latin typeface="Times New Roman"/>
                <a:cs typeface="Times New Roman"/>
              </a:rPr>
              <a:t>significant</a:t>
            </a:r>
            <a:r>
              <a:rPr lang="en-GB" sz="1200" spc="90" dirty="0">
                <a:latin typeface="Times New Roman"/>
                <a:cs typeface="Times New Roman"/>
              </a:rPr>
              <a:t> </a:t>
            </a:r>
            <a:r>
              <a:rPr lang="en-GB" sz="1200" dirty="0">
                <a:latin typeface="Times New Roman"/>
                <a:cs typeface="Times New Roman"/>
              </a:rPr>
              <a:t>storage,</a:t>
            </a:r>
            <a:r>
              <a:rPr lang="en-GB" sz="1200" spc="75" dirty="0">
                <a:latin typeface="Times New Roman"/>
                <a:cs typeface="Times New Roman"/>
              </a:rPr>
              <a:t> </a:t>
            </a:r>
            <a:r>
              <a:rPr lang="en-GB" sz="1200" dirty="0">
                <a:latin typeface="Times New Roman"/>
                <a:cs typeface="Times New Roman"/>
              </a:rPr>
              <a:t>suitable</a:t>
            </a:r>
            <a:r>
              <a:rPr lang="en-GB" sz="1200" spc="80" dirty="0">
                <a:latin typeface="Times New Roman"/>
                <a:cs typeface="Times New Roman"/>
              </a:rPr>
              <a:t> </a:t>
            </a:r>
            <a:r>
              <a:rPr lang="en-GB" sz="1200" dirty="0">
                <a:latin typeface="Times New Roman"/>
                <a:cs typeface="Times New Roman"/>
              </a:rPr>
              <a:t>for</a:t>
            </a:r>
            <a:r>
              <a:rPr lang="en-GB" sz="1200" spc="85" dirty="0">
                <a:latin typeface="Times New Roman"/>
                <a:cs typeface="Times New Roman"/>
              </a:rPr>
              <a:t> </a:t>
            </a:r>
            <a:r>
              <a:rPr lang="en-GB" sz="1200" dirty="0">
                <a:latin typeface="Times New Roman"/>
                <a:cs typeface="Times New Roman"/>
              </a:rPr>
              <a:t>users</a:t>
            </a:r>
            <a:r>
              <a:rPr lang="en-GB" sz="1200" spc="90" dirty="0">
                <a:latin typeface="Times New Roman"/>
                <a:cs typeface="Times New Roman"/>
              </a:rPr>
              <a:t> </a:t>
            </a:r>
            <a:r>
              <a:rPr lang="en-GB" sz="1200" dirty="0">
                <a:latin typeface="Times New Roman"/>
                <a:cs typeface="Times New Roman"/>
              </a:rPr>
              <a:t>requiring</a:t>
            </a:r>
            <a:r>
              <a:rPr lang="en-GB" sz="1200" spc="90" dirty="0">
                <a:latin typeface="Times New Roman"/>
                <a:cs typeface="Times New Roman"/>
              </a:rPr>
              <a:t> </a:t>
            </a:r>
            <a:r>
              <a:rPr lang="en-GB" sz="1200" dirty="0">
                <a:latin typeface="Times New Roman"/>
                <a:cs typeface="Times New Roman"/>
              </a:rPr>
              <a:t>higher-end</a:t>
            </a:r>
            <a:r>
              <a:rPr lang="en-GB" sz="1200" spc="65" dirty="0">
                <a:latin typeface="Times New Roman"/>
                <a:cs typeface="Times New Roman"/>
              </a:rPr>
              <a:t> </a:t>
            </a:r>
            <a:r>
              <a:rPr lang="en-GB" sz="1200" dirty="0">
                <a:latin typeface="Times New Roman"/>
                <a:cs typeface="Times New Roman"/>
              </a:rPr>
              <a:t>computing</a:t>
            </a:r>
            <a:r>
              <a:rPr lang="en-GB" sz="1200" spc="80" dirty="0">
                <a:latin typeface="Times New Roman"/>
                <a:cs typeface="Times New Roman"/>
              </a:rPr>
              <a:t> </a:t>
            </a:r>
            <a:r>
              <a:rPr lang="en-GB" sz="1200" spc="-10" dirty="0">
                <a:latin typeface="Times New Roman"/>
                <a:cs typeface="Times New Roman"/>
              </a:rPr>
              <a:t>capabilities.</a:t>
            </a:r>
            <a:endParaRPr lang="en-GB" sz="1200" dirty="0">
              <a:latin typeface="Times New Roman"/>
              <a:cs typeface="Times New Roman"/>
            </a:endParaRPr>
          </a:p>
          <a:p>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38</a:t>
            </a:fld>
            <a:endParaRPr lang="en-GB"/>
          </a:p>
        </p:txBody>
      </p:sp>
    </p:spTree>
    <p:extLst>
      <p:ext uri="{BB962C8B-B14F-4D97-AF65-F5344CB8AC3E}">
        <p14:creationId xmlns:p14="http://schemas.microsoft.com/office/powerpoint/2010/main" val="19497265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42</a:t>
            </a:fld>
            <a:endParaRPr lang="en-GB"/>
          </a:p>
        </p:txBody>
      </p:sp>
    </p:spTree>
    <p:extLst>
      <p:ext uri="{BB962C8B-B14F-4D97-AF65-F5344CB8AC3E}">
        <p14:creationId xmlns:p14="http://schemas.microsoft.com/office/powerpoint/2010/main" val="1519286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43</a:t>
            </a:fld>
            <a:endParaRPr lang="en-GB"/>
          </a:p>
        </p:txBody>
      </p:sp>
    </p:spTree>
    <p:extLst>
      <p:ext uri="{BB962C8B-B14F-4D97-AF65-F5344CB8AC3E}">
        <p14:creationId xmlns:p14="http://schemas.microsoft.com/office/powerpoint/2010/main" val="2371625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spcBef>
                <a:spcPts val="245"/>
              </a:spcBef>
            </a:pPr>
            <a:r>
              <a:rPr lang="en-GB" sz="1200" dirty="0">
                <a:latin typeface="Times New Roman"/>
                <a:cs typeface="Times New Roman"/>
              </a:rPr>
              <a:t>This</a:t>
            </a:r>
            <a:r>
              <a:rPr lang="en-GB" sz="1200" spc="60" dirty="0">
                <a:latin typeface="Times New Roman"/>
                <a:cs typeface="Times New Roman"/>
              </a:rPr>
              <a:t> </a:t>
            </a:r>
            <a:r>
              <a:rPr lang="en-GB" sz="1200" dirty="0">
                <a:latin typeface="Times New Roman"/>
                <a:cs typeface="Times New Roman"/>
              </a:rPr>
              <a:t>boxplot</a:t>
            </a:r>
            <a:r>
              <a:rPr lang="en-GB" sz="1200" spc="75" dirty="0">
                <a:latin typeface="Times New Roman"/>
                <a:cs typeface="Times New Roman"/>
              </a:rPr>
              <a:t> </a:t>
            </a:r>
            <a:r>
              <a:rPr lang="en-GB" sz="1200" dirty="0">
                <a:latin typeface="Times New Roman"/>
                <a:cs typeface="Times New Roman"/>
              </a:rPr>
              <a:t>shows</a:t>
            </a:r>
            <a:r>
              <a:rPr lang="en-GB" sz="1200" spc="65" dirty="0">
                <a:latin typeface="Times New Roman"/>
                <a:cs typeface="Times New Roman"/>
              </a:rPr>
              <a:t> </a:t>
            </a:r>
            <a:r>
              <a:rPr lang="en-GB" sz="1200" dirty="0">
                <a:latin typeface="Times New Roman"/>
                <a:cs typeface="Times New Roman"/>
              </a:rPr>
              <a:t>the</a:t>
            </a:r>
            <a:r>
              <a:rPr lang="en-GB" sz="1200" spc="60" dirty="0">
                <a:latin typeface="Times New Roman"/>
                <a:cs typeface="Times New Roman"/>
              </a:rPr>
              <a:t> </a:t>
            </a:r>
            <a:r>
              <a:rPr lang="en-GB" sz="1200" dirty="0">
                <a:latin typeface="Times New Roman"/>
                <a:cs typeface="Times New Roman"/>
              </a:rPr>
              <a:t>distribution</a:t>
            </a:r>
            <a:r>
              <a:rPr lang="en-GB" sz="1200" spc="50" dirty="0">
                <a:latin typeface="Times New Roman"/>
                <a:cs typeface="Times New Roman"/>
              </a:rPr>
              <a:t> </a:t>
            </a:r>
            <a:r>
              <a:rPr lang="en-GB" sz="1200" dirty="0">
                <a:latin typeface="Times New Roman"/>
                <a:cs typeface="Times New Roman"/>
              </a:rPr>
              <a:t>of</a:t>
            </a:r>
            <a:r>
              <a:rPr lang="en-GB" sz="1200" spc="45" dirty="0">
                <a:latin typeface="Times New Roman"/>
                <a:cs typeface="Times New Roman"/>
              </a:rPr>
              <a:t> </a:t>
            </a:r>
            <a:r>
              <a:rPr lang="en-GB" sz="1200" dirty="0">
                <a:latin typeface="Times New Roman"/>
                <a:cs typeface="Times New Roman"/>
              </a:rPr>
              <a:t>RAM</a:t>
            </a:r>
            <a:r>
              <a:rPr lang="en-GB" sz="1200" spc="65" dirty="0">
                <a:latin typeface="Times New Roman"/>
                <a:cs typeface="Times New Roman"/>
              </a:rPr>
              <a:t> </a:t>
            </a:r>
            <a:r>
              <a:rPr lang="en-GB" sz="1200" dirty="0">
                <a:latin typeface="Times New Roman"/>
                <a:cs typeface="Times New Roman"/>
              </a:rPr>
              <a:t>sizes</a:t>
            </a:r>
            <a:r>
              <a:rPr lang="en-GB" sz="1200" spc="70" dirty="0">
                <a:latin typeface="Times New Roman"/>
                <a:cs typeface="Times New Roman"/>
              </a:rPr>
              <a:t> </a:t>
            </a:r>
            <a:r>
              <a:rPr lang="en-GB" sz="1200" dirty="0">
                <a:latin typeface="Times New Roman"/>
                <a:cs typeface="Times New Roman"/>
              </a:rPr>
              <a:t>across</a:t>
            </a:r>
            <a:r>
              <a:rPr lang="en-GB" sz="1200" spc="70" dirty="0">
                <a:latin typeface="Times New Roman"/>
                <a:cs typeface="Times New Roman"/>
              </a:rPr>
              <a:t> </a:t>
            </a:r>
            <a:r>
              <a:rPr lang="en-GB" sz="1200" dirty="0">
                <a:latin typeface="Times New Roman"/>
                <a:cs typeface="Times New Roman"/>
              </a:rPr>
              <a:t>the</a:t>
            </a:r>
            <a:r>
              <a:rPr lang="en-GB" sz="1200" spc="70" dirty="0">
                <a:latin typeface="Times New Roman"/>
                <a:cs typeface="Times New Roman"/>
              </a:rPr>
              <a:t> </a:t>
            </a:r>
            <a:r>
              <a:rPr lang="en-GB" sz="1200" dirty="0">
                <a:latin typeface="Times New Roman"/>
                <a:cs typeface="Times New Roman"/>
              </a:rPr>
              <a:t>laptops</a:t>
            </a:r>
            <a:r>
              <a:rPr lang="en-GB" sz="1200" spc="30" dirty="0">
                <a:latin typeface="Times New Roman"/>
                <a:cs typeface="Times New Roman"/>
              </a:rPr>
              <a:t> </a:t>
            </a:r>
            <a:r>
              <a:rPr lang="en-GB" sz="1200" dirty="0">
                <a:latin typeface="Times New Roman"/>
                <a:cs typeface="Times New Roman"/>
              </a:rPr>
              <a:t>in</a:t>
            </a:r>
            <a:r>
              <a:rPr lang="en-GB" sz="1200" spc="65" dirty="0">
                <a:latin typeface="Times New Roman"/>
                <a:cs typeface="Times New Roman"/>
              </a:rPr>
              <a:t> </a:t>
            </a:r>
            <a:r>
              <a:rPr lang="en-GB" sz="1200" dirty="0">
                <a:latin typeface="Times New Roman"/>
                <a:cs typeface="Times New Roman"/>
              </a:rPr>
              <a:t>the</a:t>
            </a:r>
            <a:r>
              <a:rPr lang="en-GB" sz="1200" spc="70" dirty="0">
                <a:latin typeface="Times New Roman"/>
                <a:cs typeface="Times New Roman"/>
              </a:rPr>
              <a:t> </a:t>
            </a:r>
            <a:r>
              <a:rPr lang="en-GB" sz="1200" spc="-10" dirty="0">
                <a:latin typeface="Times New Roman"/>
                <a:cs typeface="Times New Roman"/>
              </a:rPr>
              <a:t>dataset.</a:t>
            </a:r>
            <a:endParaRPr lang="en-GB" sz="1200" dirty="0">
              <a:latin typeface="Times New Roman"/>
              <a:cs typeface="Times New Roman"/>
            </a:endParaRPr>
          </a:p>
          <a:p>
            <a:pPr marL="12700">
              <a:spcBef>
                <a:spcPts val="155"/>
              </a:spcBef>
            </a:pPr>
            <a:r>
              <a:rPr lang="en-GB" sz="1200" dirty="0">
                <a:latin typeface="Times New Roman"/>
                <a:cs typeface="Times New Roman"/>
              </a:rPr>
              <a:t>The</a:t>
            </a:r>
            <a:r>
              <a:rPr lang="en-GB" sz="1200" spc="55" dirty="0">
                <a:latin typeface="Times New Roman"/>
                <a:cs typeface="Times New Roman"/>
              </a:rPr>
              <a:t> </a:t>
            </a:r>
            <a:r>
              <a:rPr lang="en-GB" sz="1200" dirty="0">
                <a:latin typeface="Times New Roman"/>
                <a:cs typeface="Times New Roman"/>
              </a:rPr>
              <a:t>majority</a:t>
            </a:r>
            <a:r>
              <a:rPr lang="en-GB" sz="1200" spc="50" dirty="0">
                <a:latin typeface="Times New Roman"/>
                <a:cs typeface="Times New Roman"/>
              </a:rPr>
              <a:t> </a:t>
            </a:r>
            <a:r>
              <a:rPr lang="en-GB" sz="1200" dirty="0">
                <a:latin typeface="Times New Roman"/>
                <a:cs typeface="Times New Roman"/>
              </a:rPr>
              <a:t>of</a:t>
            </a:r>
            <a:r>
              <a:rPr lang="en-GB" sz="1200" spc="50" dirty="0">
                <a:latin typeface="Times New Roman"/>
                <a:cs typeface="Times New Roman"/>
              </a:rPr>
              <a:t> </a:t>
            </a:r>
            <a:r>
              <a:rPr lang="en-GB" sz="1200" dirty="0">
                <a:latin typeface="Times New Roman"/>
                <a:cs typeface="Times New Roman"/>
              </a:rPr>
              <a:t>laptops</a:t>
            </a:r>
            <a:r>
              <a:rPr lang="en-GB" sz="1200" spc="60" dirty="0">
                <a:latin typeface="Times New Roman"/>
                <a:cs typeface="Times New Roman"/>
              </a:rPr>
              <a:t> </a:t>
            </a:r>
            <a:r>
              <a:rPr lang="en-GB" sz="1200" dirty="0">
                <a:latin typeface="Times New Roman"/>
                <a:cs typeface="Times New Roman"/>
              </a:rPr>
              <a:t>have</a:t>
            </a:r>
            <a:r>
              <a:rPr lang="en-GB" sz="1200" spc="60" dirty="0">
                <a:latin typeface="Times New Roman"/>
                <a:cs typeface="Times New Roman"/>
              </a:rPr>
              <a:t> </a:t>
            </a:r>
            <a:r>
              <a:rPr lang="en-GB" sz="1200" dirty="0">
                <a:latin typeface="Times New Roman"/>
                <a:cs typeface="Times New Roman"/>
              </a:rPr>
              <a:t>RAM</a:t>
            </a:r>
            <a:r>
              <a:rPr lang="en-GB" sz="1200" spc="70" dirty="0">
                <a:latin typeface="Times New Roman"/>
                <a:cs typeface="Times New Roman"/>
              </a:rPr>
              <a:t> </a:t>
            </a:r>
            <a:r>
              <a:rPr lang="en-GB" sz="1200" dirty="0">
                <a:latin typeface="Times New Roman"/>
                <a:cs typeface="Times New Roman"/>
              </a:rPr>
              <a:t>sizes</a:t>
            </a:r>
            <a:r>
              <a:rPr lang="en-GB" sz="1200" spc="50" dirty="0">
                <a:latin typeface="Times New Roman"/>
                <a:cs typeface="Times New Roman"/>
              </a:rPr>
              <a:t> </a:t>
            </a:r>
            <a:r>
              <a:rPr lang="en-GB" sz="1200" dirty="0">
                <a:latin typeface="Times New Roman"/>
                <a:cs typeface="Times New Roman"/>
              </a:rPr>
              <a:t>clustered</a:t>
            </a:r>
            <a:r>
              <a:rPr lang="en-GB" sz="1200" spc="50" dirty="0">
                <a:latin typeface="Times New Roman"/>
                <a:cs typeface="Times New Roman"/>
              </a:rPr>
              <a:t> </a:t>
            </a:r>
            <a:r>
              <a:rPr lang="en-GB" sz="1200" dirty="0">
                <a:latin typeface="Times New Roman"/>
                <a:cs typeface="Times New Roman"/>
              </a:rPr>
              <a:t>around</a:t>
            </a:r>
            <a:r>
              <a:rPr lang="en-GB" sz="1200" spc="70" dirty="0">
                <a:latin typeface="Times New Roman"/>
                <a:cs typeface="Times New Roman"/>
              </a:rPr>
              <a:t> </a:t>
            </a:r>
            <a:r>
              <a:rPr lang="en-GB" sz="1200" dirty="0">
                <a:latin typeface="Times New Roman"/>
                <a:cs typeface="Times New Roman"/>
              </a:rPr>
              <a:t>a</a:t>
            </a:r>
            <a:r>
              <a:rPr lang="en-GB" sz="1200" spc="45" dirty="0">
                <a:latin typeface="Times New Roman"/>
                <a:cs typeface="Times New Roman"/>
              </a:rPr>
              <a:t> </a:t>
            </a:r>
            <a:r>
              <a:rPr lang="en-GB" sz="1200" dirty="0">
                <a:latin typeface="Times New Roman"/>
                <a:cs typeface="Times New Roman"/>
              </a:rPr>
              <a:t>lower</a:t>
            </a:r>
            <a:r>
              <a:rPr lang="en-GB" sz="1200" spc="50" dirty="0">
                <a:latin typeface="Times New Roman"/>
                <a:cs typeface="Times New Roman"/>
              </a:rPr>
              <a:t> </a:t>
            </a:r>
            <a:r>
              <a:rPr lang="en-GB" sz="1200" dirty="0">
                <a:latin typeface="Times New Roman"/>
                <a:cs typeface="Times New Roman"/>
              </a:rPr>
              <a:t>range,</a:t>
            </a:r>
            <a:r>
              <a:rPr lang="en-GB" sz="1200" spc="75" dirty="0">
                <a:latin typeface="Times New Roman"/>
                <a:cs typeface="Times New Roman"/>
              </a:rPr>
              <a:t> </a:t>
            </a:r>
            <a:r>
              <a:rPr lang="en-GB" sz="1200" dirty="0">
                <a:latin typeface="Times New Roman"/>
                <a:cs typeface="Times New Roman"/>
              </a:rPr>
              <a:t>with</a:t>
            </a:r>
            <a:r>
              <a:rPr lang="en-GB" sz="1200" spc="40" dirty="0">
                <a:latin typeface="Times New Roman"/>
                <a:cs typeface="Times New Roman"/>
              </a:rPr>
              <a:t> </a:t>
            </a:r>
            <a:r>
              <a:rPr lang="en-GB" sz="1200" dirty="0">
                <a:latin typeface="Times New Roman"/>
                <a:cs typeface="Times New Roman"/>
              </a:rPr>
              <a:t>a</a:t>
            </a:r>
            <a:r>
              <a:rPr lang="en-GB" sz="1200" spc="60" dirty="0">
                <a:latin typeface="Times New Roman"/>
                <a:cs typeface="Times New Roman"/>
              </a:rPr>
              <a:t> </a:t>
            </a:r>
            <a:r>
              <a:rPr lang="en-GB" sz="1200" dirty="0">
                <a:latin typeface="Times New Roman"/>
                <a:cs typeface="Times New Roman"/>
              </a:rPr>
              <a:t>few</a:t>
            </a:r>
            <a:r>
              <a:rPr lang="en-GB" sz="1200" spc="60" dirty="0">
                <a:latin typeface="Times New Roman"/>
                <a:cs typeface="Times New Roman"/>
              </a:rPr>
              <a:t> </a:t>
            </a:r>
            <a:r>
              <a:rPr lang="en-GB" sz="1200" dirty="0">
                <a:latin typeface="Times New Roman"/>
                <a:cs typeface="Times New Roman"/>
              </a:rPr>
              <a:t>outliers</a:t>
            </a:r>
            <a:r>
              <a:rPr lang="en-GB" sz="1200" spc="35" dirty="0">
                <a:latin typeface="Times New Roman"/>
                <a:cs typeface="Times New Roman"/>
              </a:rPr>
              <a:t> </a:t>
            </a:r>
            <a:r>
              <a:rPr lang="en-GB" sz="1200" dirty="0">
                <a:latin typeface="Times New Roman"/>
                <a:cs typeface="Times New Roman"/>
              </a:rPr>
              <a:t>extending</a:t>
            </a:r>
            <a:r>
              <a:rPr lang="en-GB" sz="1200" spc="60" dirty="0">
                <a:latin typeface="Times New Roman"/>
                <a:cs typeface="Times New Roman"/>
              </a:rPr>
              <a:t> </a:t>
            </a:r>
            <a:r>
              <a:rPr lang="en-GB" sz="1200" spc="-25" dirty="0">
                <a:latin typeface="Times New Roman"/>
                <a:cs typeface="Times New Roman"/>
              </a:rPr>
              <a:t>up</a:t>
            </a:r>
            <a:endParaRPr lang="en-GB" sz="1200" dirty="0">
              <a:latin typeface="Times New Roman"/>
              <a:cs typeface="Times New Roman"/>
            </a:endParaRPr>
          </a:p>
          <a:p>
            <a:pPr marL="12700" marR="6350">
              <a:lnSpc>
                <a:spcPct val="113999"/>
              </a:lnSpc>
              <a:spcBef>
                <a:spcPts val="15"/>
              </a:spcBef>
            </a:pPr>
            <a:r>
              <a:rPr lang="en-GB" sz="1200" dirty="0">
                <a:latin typeface="Times New Roman"/>
                <a:cs typeface="Times New Roman"/>
              </a:rPr>
              <a:t>to</a:t>
            </a:r>
            <a:r>
              <a:rPr lang="en-GB" sz="1200" spc="110" dirty="0">
                <a:latin typeface="Times New Roman"/>
                <a:cs typeface="Times New Roman"/>
              </a:rPr>
              <a:t> </a:t>
            </a:r>
            <a:r>
              <a:rPr lang="en-GB" sz="1200" dirty="0">
                <a:latin typeface="Times New Roman"/>
                <a:cs typeface="Times New Roman"/>
              </a:rPr>
              <a:t>higher</a:t>
            </a:r>
            <a:r>
              <a:rPr lang="en-GB" sz="1200" spc="105" dirty="0">
                <a:latin typeface="Times New Roman"/>
                <a:cs typeface="Times New Roman"/>
              </a:rPr>
              <a:t> </a:t>
            </a:r>
            <a:r>
              <a:rPr lang="en-GB" sz="1200" dirty="0">
                <a:latin typeface="Times New Roman"/>
                <a:cs typeface="Times New Roman"/>
              </a:rPr>
              <a:t>RAM</a:t>
            </a:r>
            <a:r>
              <a:rPr lang="en-GB" sz="1200" spc="90" dirty="0">
                <a:latin typeface="Times New Roman"/>
                <a:cs typeface="Times New Roman"/>
              </a:rPr>
              <a:t> </a:t>
            </a:r>
            <a:r>
              <a:rPr lang="en-GB" sz="1200" dirty="0">
                <a:latin typeface="Times New Roman"/>
                <a:cs typeface="Times New Roman"/>
              </a:rPr>
              <a:t>values,</a:t>
            </a:r>
            <a:r>
              <a:rPr lang="en-GB" sz="1200" spc="85" dirty="0">
                <a:latin typeface="Times New Roman"/>
                <a:cs typeface="Times New Roman"/>
              </a:rPr>
              <a:t> </a:t>
            </a:r>
            <a:r>
              <a:rPr lang="en-GB" sz="1200" dirty="0">
                <a:latin typeface="Times New Roman"/>
                <a:cs typeface="Times New Roman"/>
              </a:rPr>
              <a:t>including</a:t>
            </a:r>
            <a:r>
              <a:rPr lang="en-GB" sz="1200" spc="105" dirty="0">
                <a:latin typeface="Times New Roman"/>
                <a:cs typeface="Times New Roman"/>
              </a:rPr>
              <a:t> </a:t>
            </a:r>
            <a:r>
              <a:rPr lang="en-GB" sz="1200" dirty="0">
                <a:latin typeface="Times New Roman"/>
                <a:cs typeface="Times New Roman"/>
              </a:rPr>
              <a:t>a</a:t>
            </a:r>
            <a:r>
              <a:rPr lang="en-GB" sz="1200" spc="95" dirty="0">
                <a:latin typeface="Times New Roman"/>
                <a:cs typeface="Times New Roman"/>
              </a:rPr>
              <a:t> </a:t>
            </a:r>
            <a:r>
              <a:rPr lang="en-GB" sz="1200" dirty="0">
                <a:latin typeface="Times New Roman"/>
                <a:cs typeface="Times New Roman"/>
              </a:rPr>
              <a:t>few</a:t>
            </a:r>
            <a:r>
              <a:rPr lang="en-GB" sz="1200" spc="90" dirty="0">
                <a:latin typeface="Times New Roman"/>
                <a:cs typeface="Times New Roman"/>
              </a:rPr>
              <a:t> </a:t>
            </a:r>
            <a:r>
              <a:rPr lang="en-GB" sz="1200" dirty="0">
                <a:latin typeface="Times New Roman"/>
                <a:cs typeface="Times New Roman"/>
              </a:rPr>
              <a:t>above</a:t>
            </a:r>
            <a:r>
              <a:rPr lang="en-GB" sz="1200" spc="105" dirty="0">
                <a:latin typeface="Times New Roman"/>
                <a:cs typeface="Times New Roman"/>
              </a:rPr>
              <a:t> </a:t>
            </a:r>
            <a:r>
              <a:rPr lang="en-GB" sz="1200" dirty="0">
                <a:latin typeface="Times New Roman"/>
                <a:cs typeface="Times New Roman"/>
              </a:rPr>
              <a:t>64</a:t>
            </a:r>
            <a:r>
              <a:rPr lang="en-GB" sz="1200" spc="85" dirty="0">
                <a:latin typeface="Times New Roman"/>
                <a:cs typeface="Times New Roman"/>
              </a:rPr>
              <a:t> </a:t>
            </a:r>
            <a:r>
              <a:rPr lang="en-GB" sz="1200" dirty="0" err="1">
                <a:latin typeface="Times New Roman"/>
                <a:cs typeface="Times New Roman"/>
              </a:rPr>
              <a:t>GB.Most</a:t>
            </a:r>
            <a:r>
              <a:rPr lang="en-GB" sz="1200" spc="110" dirty="0">
                <a:latin typeface="Times New Roman"/>
                <a:cs typeface="Times New Roman"/>
              </a:rPr>
              <a:t> </a:t>
            </a:r>
            <a:r>
              <a:rPr lang="en-GB" sz="1200" dirty="0">
                <a:latin typeface="Times New Roman"/>
                <a:cs typeface="Times New Roman"/>
              </a:rPr>
              <a:t>laptops</a:t>
            </a:r>
            <a:r>
              <a:rPr lang="en-GB" sz="1200" spc="105" dirty="0">
                <a:latin typeface="Times New Roman"/>
                <a:cs typeface="Times New Roman"/>
              </a:rPr>
              <a:t> </a:t>
            </a:r>
            <a:r>
              <a:rPr lang="en-GB" sz="1200" dirty="0">
                <a:latin typeface="Times New Roman"/>
                <a:cs typeface="Times New Roman"/>
              </a:rPr>
              <a:t>have</a:t>
            </a:r>
            <a:r>
              <a:rPr lang="en-GB" sz="1200" spc="95" dirty="0">
                <a:latin typeface="Times New Roman"/>
                <a:cs typeface="Times New Roman"/>
              </a:rPr>
              <a:t> </a:t>
            </a:r>
            <a:r>
              <a:rPr lang="en-GB" sz="1200" dirty="0">
                <a:latin typeface="Times New Roman"/>
                <a:cs typeface="Times New Roman"/>
              </a:rPr>
              <a:t>relatively</a:t>
            </a:r>
            <a:r>
              <a:rPr lang="en-GB" sz="1200" spc="110" dirty="0">
                <a:latin typeface="Times New Roman"/>
                <a:cs typeface="Times New Roman"/>
              </a:rPr>
              <a:t> </a:t>
            </a:r>
            <a:r>
              <a:rPr lang="en-GB" sz="1200" dirty="0">
                <a:latin typeface="Times New Roman"/>
                <a:cs typeface="Times New Roman"/>
              </a:rPr>
              <a:t>moderate</a:t>
            </a:r>
            <a:r>
              <a:rPr lang="en-GB" sz="1200" spc="105" dirty="0">
                <a:latin typeface="Times New Roman"/>
                <a:cs typeface="Times New Roman"/>
              </a:rPr>
              <a:t> </a:t>
            </a:r>
            <a:r>
              <a:rPr lang="en-GB" sz="1200" dirty="0">
                <a:latin typeface="Times New Roman"/>
                <a:cs typeface="Times New Roman"/>
              </a:rPr>
              <a:t>RAM</a:t>
            </a:r>
            <a:r>
              <a:rPr lang="en-GB" sz="1200" spc="110" dirty="0">
                <a:latin typeface="Times New Roman"/>
                <a:cs typeface="Times New Roman"/>
              </a:rPr>
              <a:t> </a:t>
            </a:r>
            <a:r>
              <a:rPr lang="en-GB" sz="1200" spc="-10" dirty="0">
                <a:latin typeface="Times New Roman"/>
                <a:cs typeface="Times New Roman"/>
              </a:rPr>
              <a:t>sizes, </a:t>
            </a:r>
            <a:r>
              <a:rPr lang="en-GB" sz="1200" dirty="0">
                <a:latin typeface="Times New Roman"/>
                <a:cs typeface="Times New Roman"/>
              </a:rPr>
              <a:t>which</a:t>
            </a:r>
            <a:r>
              <a:rPr lang="en-GB" sz="1200" spc="50" dirty="0">
                <a:latin typeface="Times New Roman"/>
                <a:cs typeface="Times New Roman"/>
              </a:rPr>
              <a:t> </a:t>
            </a:r>
            <a:r>
              <a:rPr lang="en-GB" sz="1200" dirty="0">
                <a:latin typeface="Times New Roman"/>
                <a:cs typeface="Times New Roman"/>
              </a:rPr>
              <a:t>are</a:t>
            </a:r>
            <a:r>
              <a:rPr lang="en-GB" sz="1200" spc="50" dirty="0">
                <a:latin typeface="Times New Roman"/>
                <a:cs typeface="Times New Roman"/>
              </a:rPr>
              <a:t> </a:t>
            </a:r>
            <a:r>
              <a:rPr lang="en-GB" sz="1200" dirty="0">
                <a:latin typeface="Times New Roman"/>
                <a:cs typeface="Times New Roman"/>
              </a:rPr>
              <a:t>typical</a:t>
            </a:r>
            <a:r>
              <a:rPr lang="en-GB" sz="1200" spc="60" dirty="0">
                <a:latin typeface="Times New Roman"/>
                <a:cs typeface="Times New Roman"/>
              </a:rPr>
              <a:t> </a:t>
            </a:r>
            <a:r>
              <a:rPr lang="en-GB" sz="1200" dirty="0">
                <a:latin typeface="Times New Roman"/>
                <a:cs typeface="Times New Roman"/>
              </a:rPr>
              <a:t>for</a:t>
            </a:r>
            <a:r>
              <a:rPr lang="en-GB" sz="1200" spc="65" dirty="0">
                <a:latin typeface="Times New Roman"/>
                <a:cs typeface="Times New Roman"/>
              </a:rPr>
              <a:t> </a:t>
            </a:r>
            <a:r>
              <a:rPr lang="en-GB" sz="1200" dirty="0">
                <a:latin typeface="Times New Roman"/>
                <a:cs typeface="Times New Roman"/>
              </a:rPr>
              <a:t>general</a:t>
            </a:r>
            <a:r>
              <a:rPr lang="en-GB" sz="1200" spc="60" dirty="0">
                <a:latin typeface="Times New Roman"/>
                <a:cs typeface="Times New Roman"/>
              </a:rPr>
              <a:t> </a:t>
            </a:r>
            <a:r>
              <a:rPr lang="en-GB" sz="1200" dirty="0">
                <a:latin typeface="Times New Roman"/>
                <a:cs typeface="Times New Roman"/>
              </a:rPr>
              <a:t>consumer</a:t>
            </a:r>
            <a:r>
              <a:rPr lang="en-GB" sz="1200" spc="70" dirty="0">
                <a:latin typeface="Times New Roman"/>
                <a:cs typeface="Times New Roman"/>
              </a:rPr>
              <a:t> </a:t>
            </a:r>
            <a:r>
              <a:rPr lang="en-GB" sz="1200" spc="-10" dirty="0">
                <a:latin typeface="Times New Roman"/>
                <a:cs typeface="Times New Roman"/>
              </a:rPr>
              <a:t>laptops.</a:t>
            </a:r>
            <a:endParaRPr lang="en-GB" sz="1200" dirty="0">
              <a:latin typeface="Times New Roman"/>
              <a:cs typeface="Times New Roman"/>
            </a:endParaRPr>
          </a:p>
          <a:p>
            <a:r>
              <a:rPr lang="en-GB" dirty="0">
                <a:effectLst/>
              </a:rPr>
              <a:t>"Number of laptops with RAM greater than 32: 26"</a:t>
            </a:r>
            <a:endParaRPr lang="en-GB" dirty="0"/>
          </a:p>
          <a:p>
            <a:r>
              <a:rPr lang="en-GB" dirty="0"/>
              <a:t>ONLY 1 BIGGER THAN 64 SO REMOVE 1</a:t>
            </a:r>
          </a:p>
          <a:p>
            <a:endParaRPr lang="en-GB" dirty="0"/>
          </a:p>
          <a:p>
            <a:pPr marL="12700">
              <a:spcBef>
                <a:spcPts val="260"/>
              </a:spcBef>
            </a:pPr>
            <a:r>
              <a:rPr lang="en-GB" sz="1200" dirty="0">
                <a:latin typeface="Times New Roman"/>
                <a:cs typeface="Times New Roman"/>
              </a:rPr>
              <a:t>The</a:t>
            </a:r>
            <a:r>
              <a:rPr lang="en-GB" sz="1200" spc="70" dirty="0">
                <a:latin typeface="Times New Roman"/>
                <a:cs typeface="Times New Roman"/>
              </a:rPr>
              <a:t> </a:t>
            </a:r>
            <a:r>
              <a:rPr lang="en-GB" sz="1200" dirty="0">
                <a:latin typeface="Times New Roman"/>
                <a:cs typeface="Times New Roman"/>
              </a:rPr>
              <a:t>histogram</a:t>
            </a:r>
            <a:r>
              <a:rPr lang="en-GB" sz="1200" spc="90" dirty="0">
                <a:latin typeface="Times New Roman"/>
                <a:cs typeface="Times New Roman"/>
              </a:rPr>
              <a:t> </a:t>
            </a:r>
            <a:r>
              <a:rPr lang="en-GB" sz="1200" dirty="0">
                <a:latin typeface="Times New Roman"/>
                <a:cs typeface="Times New Roman"/>
              </a:rPr>
              <a:t>displays</a:t>
            </a:r>
            <a:r>
              <a:rPr lang="en-GB" sz="1200" spc="65" dirty="0">
                <a:latin typeface="Times New Roman"/>
                <a:cs typeface="Times New Roman"/>
              </a:rPr>
              <a:t> </a:t>
            </a:r>
            <a:r>
              <a:rPr lang="en-GB" sz="1200" dirty="0">
                <a:latin typeface="Times New Roman"/>
                <a:cs typeface="Times New Roman"/>
              </a:rPr>
              <a:t>the</a:t>
            </a:r>
            <a:r>
              <a:rPr lang="en-GB" sz="1200" spc="65" dirty="0">
                <a:latin typeface="Times New Roman"/>
                <a:cs typeface="Times New Roman"/>
              </a:rPr>
              <a:t> </a:t>
            </a:r>
            <a:r>
              <a:rPr lang="en-GB" sz="1200" dirty="0">
                <a:latin typeface="Times New Roman"/>
                <a:cs typeface="Times New Roman"/>
              </a:rPr>
              <a:t>frequency</a:t>
            </a:r>
            <a:r>
              <a:rPr lang="en-GB" sz="1200" spc="70" dirty="0">
                <a:latin typeface="Times New Roman"/>
                <a:cs typeface="Times New Roman"/>
              </a:rPr>
              <a:t> </a:t>
            </a:r>
            <a:r>
              <a:rPr lang="en-GB" sz="1200" dirty="0">
                <a:latin typeface="Times New Roman"/>
                <a:cs typeface="Times New Roman"/>
              </a:rPr>
              <a:t>distribution</a:t>
            </a:r>
            <a:r>
              <a:rPr lang="en-GB" sz="1200" spc="70" dirty="0">
                <a:latin typeface="Times New Roman"/>
                <a:cs typeface="Times New Roman"/>
              </a:rPr>
              <a:t> </a:t>
            </a:r>
            <a:r>
              <a:rPr lang="en-GB" sz="1200" dirty="0">
                <a:latin typeface="Times New Roman"/>
                <a:cs typeface="Times New Roman"/>
              </a:rPr>
              <a:t>of</a:t>
            </a:r>
            <a:r>
              <a:rPr lang="en-GB" sz="1200" spc="90" dirty="0">
                <a:latin typeface="Times New Roman"/>
                <a:cs typeface="Times New Roman"/>
              </a:rPr>
              <a:t> </a:t>
            </a:r>
            <a:r>
              <a:rPr lang="en-GB" sz="1200" dirty="0">
                <a:latin typeface="Times New Roman"/>
                <a:cs typeface="Times New Roman"/>
              </a:rPr>
              <a:t>different</a:t>
            </a:r>
            <a:r>
              <a:rPr lang="en-GB" sz="1200" spc="80" dirty="0">
                <a:latin typeface="Times New Roman"/>
                <a:cs typeface="Times New Roman"/>
              </a:rPr>
              <a:t> </a:t>
            </a:r>
            <a:r>
              <a:rPr lang="en-GB" sz="1200" dirty="0">
                <a:latin typeface="Times New Roman"/>
                <a:cs typeface="Times New Roman"/>
              </a:rPr>
              <a:t>RAM</a:t>
            </a:r>
            <a:r>
              <a:rPr lang="en-GB" sz="1200" spc="85" dirty="0">
                <a:latin typeface="Times New Roman"/>
                <a:cs typeface="Times New Roman"/>
              </a:rPr>
              <a:t> </a:t>
            </a:r>
            <a:r>
              <a:rPr lang="en-GB" sz="1200" spc="-10" dirty="0">
                <a:latin typeface="Times New Roman"/>
                <a:cs typeface="Times New Roman"/>
              </a:rPr>
              <a:t>sizes.</a:t>
            </a:r>
            <a:endParaRPr lang="en-GB" sz="1200" dirty="0">
              <a:latin typeface="Times New Roman"/>
              <a:cs typeface="Times New Roman"/>
            </a:endParaRPr>
          </a:p>
          <a:p>
            <a:pPr marL="12700" marR="5080">
              <a:lnSpc>
                <a:spcPct val="113999"/>
              </a:lnSpc>
            </a:pPr>
            <a:r>
              <a:rPr lang="en-GB" sz="1200" dirty="0">
                <a:latin typeface="Times New Roman"/>
                <a:cs typeface="Times New Roman"/>
              </a:rPr>
              <a:t>The</a:t>
            </a:r>
            <a:r>
              <a:rPr lang="en-GB" sz="1200" spc="145" dirty="0">
                <a:latin typeface="Times New Roman"/>
                <a:cs typeface="Times New Roman"/>
              </a:rPr>
              <a:t> </a:t>
            </a:r>
            <a:r>
              <a:rPr lang="en-GB" sz="1200" dirty="0">
                <a:latin typeface="Times New Roman"/>
                <a:cs typeface="Times New Roman"/>
              </a:rPr>
              <a:t>skewed</a:t>
            </a:r>
            <a:r>
              <a:rPr lang="en-GB" sz="1200" spc="150" dirty="0">
                <a:latin typeface="Times New Roman"/>
                <a:cs typeface="Times New Roman"/>
              </a:rPr>
              <a:t> </a:t>
            </a:r>
            <a:r>
              <a:rPr lang="en-GB" sz="1200" dirty="0">
                <a:latin typeface="Times New Roman"/>
                <a:cs typeface="Times New Roman"/>
              </a:rPr>
              <a:t>nature</a:t>
            </a:r>
            <a:r>
              <a:rPr lang="en-GB" sz="1200" spc="145" dirty="0">
                <a:latin typeface="Times New Roman"/>
                <a:cs typeface="Times New Roman"/>
              </a:rPr>
              <a:t> </a:t>
            </a:r>
            <a:r>
              <a:rPr lang="en-GB" sz="1200" dirty="0">
                <a:latin typeface="Times New Roman"/>
                <a:cs typeface="Times New Roman"/>
              </a:rPr>
              <a:t>of</a:t>
            </a:r>
            <a:r>
              <a:rPr lang="en-GB" sz="1200" spc="160" dirty="0">
                <a:latin typeface="Times New Roman"/>
                <a:cs typeface="Times New Roman"/>
              </a:rPr>
              <a:t> </a:t>
            </a:r>
            <a:r>
              <a:rPr lang="en-GB" sz="1200" dirty="0">
                <a:latin typeface="Times New Roman"/>
                <a:cs typeface="Times New Roman"/>
              </a:rPr>
              <a:t>the</a:t>
            </a:r>
            <a:r>
              <a:rPr lang="en-GB" sz="1200" spc="140" dirty="0">
                <a:latin typeface="Times New Roman"/>
                <a:cs typeface="Times New Roman"/>
              </a:rPr>
              <a:t> </a:t>
            </a:r>
            <a:r>
              <a:rPr lang="en-GB" sz="1200" dirty="0">
                <a:latin typeface="Times New Roman"/>
                <a:cs typeface="Times New Roman"/>
              </a:rPr>
              <a:t>distribution</a:t>
            </a:r>
            <a:r>
              <a:rPr lang="en-GB" sz="1200" spc="145" dirty="0">
                <a:latin typeface="Times New Roman"/>
                <a:cs typeface="Times New Roman"/>
              </a:rPr>
              <a:t> </a:t>
            </a:r>
            <a:r>
              <a:rPr lang="en-GB" sz="1200" dirty="0">
                <a:latin typeface="Times New Roman"/>
                <a:cs typeface="Times New Roman"/>
              </a:rPr>
              <a:t>suggests</a:t>
            </a:r>
            <a:r>
              <a:rPr lang="en-GB" sz="1200" spc="165" dirty="0">
                <a:latin typeface="Times New Roman"/>
                <a:cs typeface="Times New Roman"/>
              </a:rPr>
              <a:t> </a:t>
            </a:r>
            <a:r>
              <a:rPr lang="en-GB" sz="1200" dirty="0">
                <a:latin typeface="Times New Roman"/>
                <a:cs typeface="Times New Roman"/>
              </a:rPr>
              <a:t>that</a:t>
            </a:r>
            <a:r>
              <a:rPr lang="en-GB" sz="1200" spc="160" dirty="0">
                <a:latin typeface="Times New Roman"/>
                <a:cs typeface="Times New Roman"/>
              </a:rPr>
              <a:t> </a:t>
            </a:r>
            <a:r>
              <a:rPr lang="en-GB" sz="1200" dirty="0">
                <a:latin typeface="Times New Roman"/>
                <a:cs typeface="Times New Roman"/>
              </a:rPr>
              <a:t>most</a:t>
            </a:r>
            <a:r>
              <a:rPr lang="en-GB" sz="1200" spc="170" dirty="0">
                <a:latin typeface="Times New Roman"/>
                <a:cs typeface="Times New Roman"/>
              </a:rPr>
              <a:t> </a:t>
            </a:r>
            <a:r>
              <a:rPr lang="en-GB" sz="1200" dirty="0">
                <a:latin typeface="Times New Roman"/>
                <a:cs typeface="Times New Roman"/>
              </a:rPr>
              <a:t>laptops</a:t>
            </a:r>
            <a:r>
              <a:rPr lang="en-GB" sz="1200" spc="160" dirty="0">
                <a:latin typeface="Times New Roman"/>
                <a:cs typeface="Times New Roman"/>
              </a:rPr>
              <a:t> </a:t>
            </a:r>
            <a:r>
              <a:rPr lang="en-GB" sz="1200" dirty="0">
                <a:latin typeface="Times New Roman"/>
                <a:cs typeface="Times New Roman"/>
              </a:rPr>
              <a:t>in</a:t>
            </a:r>
            <a:r>
              <a:rPr lang="en-GB" sz="1200" spc="155" dirty="0">
                <a:latin typeface="Times New Roman"/>
                <a:cs typeface="Times New Roman"/>
              </a:rPr>
              <a:t> </a:t>
            </a:r>
            <a:r>
              <a:rPr lang="en-GB" sz="1200" dirty="0">
                <a:latin typeface="Times New Roman"/>
                <a:cs typeface="Times New Roman"/>
              </a:rPr>
              <a:t>the</a:t>
            </a:r>
            <a:r>
              <a:rPr lang="en-GB" sz="1200" spc="165" dirty="0">
                <a:latin typeface="Times New Roman"/>
                <a:cs typeface="Times New Roman"/>
              </a:rPr>
              <a:t> </a:t>
            </a:r>
            <a:r>
              <a:rPr lang="en-GB" sz="1200" dirty="0">
                <a:latin typeface="Times New Roman"/>
                <a:cs typeface="Times New Roman"/>
              </a:rPr>
              <a:t>dataset</a:t>
            </a:r>
            <a:r>
              <a:rPr lang="en-GB" sz="1200" spc="140" dirty="0">
                <a:latin typeface="Times New Roman"/>
                <a:cs typeface="Times New Roman"/>
              </a:rPr>
              <a:t> </a:t>
            </a:r>
            <a:r>
              <a:rPr lang="en-GB" sz="1200" dirty="0">
                <a:latin typeface="Times New Roman"/>
                <a:cs typeface="Times New Roman"/>
              </a:rPr>
              <a:t>are</a:t>
            </a:r>
            <a:r>
              <a:rPr lang="en-GB" sz="1200" spc="170" dirty="0">
                <a:latin typeface="Times New Roman"/>
                <a:cs typeface="Times New Roman"/>
              </a:rPr>
              <a:t> </a:t>
            </a:r>
            <a:r>
              <a:rPr lang="en-GB" sz="1200" dirty="0">
                <a:latin typeface="Times New Roman"/>
                <a:cs typeface="Times New Roman"/>
              </a:rPr>
              <a:t>equipped</a:t>
            </a:r>
            <a:r>
              <a:rPr lang="en-GB" sz="1200" spc="170" dirty="0">
                <a:latin typeface="Times New Roman"/>
                <a:cs typeface="Times New Roman"/>
              </a:rPr>
              <a:t> </a:t>
            </a:r>
            <a:r>
              <a:rPr lang="en-GB" sz="1200" dirty="0">
                <a:latin typeface="Times New Roman"/>
                <a:cs typeface="Times New Roman"/>
              </a:rPr>
              <a:t>with</a:t>
            </a:r>
            <a:r>
              <a:rPr lang="en-GB" sz="1200" spc="150" dirty="0">
                <a:latin typeface="Times New Roman"/>
                <a:cs typeface="Times New Roman"/>
              </a:rPr>
              <a:t> </a:t>
            </a:r>
            <a:r>
              <a:rPr lang="en-GB" sz="1200" spc="-20" dirty="0">
                <a:latin typeface="Times New Roman"/>
                <a:cs typeface="Times New Roman"/>
              </a:rPr>
              <a:t>mid- </a:t>
            </a:r>
            <a:r>
              <a:rPr lang="en-GB" sz="1200" dirty="0">
                <a:latin typeface="Times New Roman"/>
                <a:cs typeface="Times New Roman"/>
              </a:rPr>
              <a:t>range</a:t>
            </a:r>
            <a:r>
              <a:rPr lang="en-GB" sz="1200" spc="50" dirty="0">
                <a:latin typeface="Times New Roman"/>
                <a:cs typeface="Times New Roman"/>
              </a:rPr>
              <a:t> </a:t>
            </a:r>
            <a:r>
              <a:rPr lang="en-GB" sz="1200" dirty="0">
                <a:latin typeface="Times New Roman"/>
                <a:cs typeface="Times New Roman"/>
              </a:rPr>
              <a:t>RAM,</a:t>
            </a:r>
            <a:r>
              <a:rPr lang="en-GB" sz="1200" spc="55" dirty="0">
                <a:latin typeface="Times New Roman"/>
                <a:cs typeface="Times New Roman"/>
              </a:rPr>
              <a:t> </a:t>
            </a:r>
            <a:r>
              <a:rPr lang="en-GB" sz="1200" dirty="0">
                <a:latin typeface="Times New Roman"/>
                <a:cs typeface="Times New Roman"/>
              </a:rPr>
              <a:t>typical</a:t>
            </a:r>
            <a:r>
              <a:rPr lang="en-GB" sz="1200" spc="55" dirty="0">
                <a:latin typeface="Times New Roman"/>
                <a:cs typeface="Times New Roman"/>
              </a:rPr>
              <a:t> </a:t>
            </a:r>
            <a:r>
              <a:rPr lang="en-GB" sz="1200" dirty="0">
                <a:latin typeface="Times New Roman"/>
                <a:cs typeface="Times New Roman"/>
              </a:rPr>
              <a:t>for</a:t>
            </a:r>
            <a:r>
              <a:rPr lang="en-GB" sz="1200" spc="75" dirty="0">
                <a:latin typeface="Times New Roman"/>
                <a:cs typeface="Times New Roman"/>
              </a:rPr>
              <a:t> </a:t>
            </a:r>
            <a:r>
              <a:rPr lang="en-GB" sz="1200" dirty="0">
                <a:latin typeface="Times New Roman"/>
                <a:cs typeface="Times New Roman"/>
              </a:rPr>
              <a:t>standard</a:t>
            </a:r>
            <a:r>
              <a:rPr lang="en-GB" sz="1200" spc="55" dirty="0">
                <a:latin typeface="Times New Roman"/>
                <a:cs typeface="Times New Roman"/>
              </a:rPr>
              <a:t> </a:t>
            </a:r>
            <a:r>
              <a:rPr lang="en-GB" sz="1200" dirty="0">
                <a:latin typeface="Times New Roman"/>
                <a:cs typeface="Times New Roman"/>
              </a:rPr>
              <a:t>use</a:t>
            </a:r>
            <a:r>
              <a:rPr lang="en-GB" sz="1200" spc="55" dirty="0">
                <a:latin typeface="Times New Roman"/>
                <a:cs typeface="Times New Roman"/>
              </a:rPr>
              <a:t> </a:t>
            </a:r>
            <a:r>
              <a:rPr lang="en-GB" sz="1200" spc="-10" dirty="0">
                <a:latin typeface="Times New Roman"/>
                <a:cs typeface="Times New Roman"/>
              </a:rPr>
              <a:t>cases.</a:t>
            </a:r>
            <a:endParaRPr lang="en-GB" sz="1200" dirty="0">
              <a:latin typeface="Times New Roman"/>
              <a:cs typeface="Times New Roman"/>
            </a:endParaRPr>
          </a:p>
          <a:p>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6</a:t>
            </a:fld>
            <a:endParaRPr lang="en-GB"/>
          </a:p>
        </p:txBody>
      </p:sp>
    </p:spTree>
    <p:extLst>
      <p:ext uri="{BB962C8B-B14F-4D97-AF65-F5344CB8AC3E}">
        <p14:creationId xmlns:p14="http://schemas.microsoft.com/office/powerpoint/2010/main" val="2573991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The</a:t>
            </a:r>
            <a:r>
              <a:rPr lang="en-GB" sz="1200" spc="300" dirty="0">
                <a:latin typeface="Times New Roman"/>
                <a:cs typeface="Times New Roman"/>
              </a:rPr>
              <a:t> </a:t>
            </a:r>
            <a:r>
              <a:rPr lang="en-GB" sz="1200" dirty="0">
                <a:latin typeface="Times New Roman"/>
                <a:cs typeface="Times New Roman"/>
              </a:rPr>
              <a:t>presence</a:t>
            </a:r>
            <a:r>
              <a:rPr lang="en-GB" sz="1200" spc="295" dirty="0">
                <a:latin typeface="Times New Roman"/>
                <a:cs typeface="Times New Roman"/>
              </a:rPr>
              <a:t> </a:t>
            </a:r>
            <a:r>
              <a:rPr lang="en-GB" sz="1200" dirty="0">
                <a:latin typeface="Times New Roman"/>
                <a:cs typeface="Times New Roman"/>
              </a:rPr>
              <a:t>of</a:t>
            </a:r>
            <a:r>
              <a:rPr lang="en-GB" sz="1200" spc="300" dirty="0">
                <a:latin typeface="Times New Roman"/>
                <a:cs typeface="Times New Roman"/>
              </a:rPr>
              <a:t> </a:t>
            </a:r>
            <a:r>
              <a:rPr lang="en-GB" sz="1200" dirty="0">
                <a:latin typeface="Times New Roman"/>
                <a:cs typeface="Times New Roman"/>
              </a:rPr>
              <a:t>outliers</a:t>
            </a:r>
            <a:r>
              <a:rPr lang="en-GB" sz="1200" spc="285" dirty="0">
                <a:latin typeface="Times New Roman"/>
                <a:cs typeface="Times New Roman"/>
              </a:rPr>
              <a:t> </a:t>
            </a:r>
            <a:r>
              <a:rPr lang="en-GB" sz="1200" dirty="0">
                <a:latin typeface="Times New Roman"/>
                <a:cs typeface="Times New Roman"/>
              </a:rPr>
              <a:t>suggests</a:t>
            </a:r>
            <a:r>
              <a:rPr lang="en-GB" sz="1200" spc="290" dirty="0">
                <a:latin typeface="Times New Roman"/>
                <a:cs typeface="Times New Roman"/>
              </a:rPr>
              <a:t> </a:t>
            </a:r>
            <a:r>
              <a:rPr lang="en-GB" sz="1200" dirty="0">
                <a:latin typeface="Times New Roman"/>
                <a:cs typeface="Times New Roman"/>
              </a:rPr>
              <a:t>that</a:t>
            </a:r>
            <a:r>
              <a:rPr lang="en-GB" sz="1200" spc="310" dirty="0">
                <a:latin typeface="Times New Roman"/>
                <a:cs typeface="Times New Roman"/>
              </a:rPr>
              <a:t> </a:t>
            </a:r>
            <a:r>
              <a:rPr lang="en-GB" sz="1200" dirty="0">
                <a:latin typeface="Times New Roman"/>
                <a:cs typeface="Times New Roman"/>
              </a:rPr>
              <a:t>some</a:t>
            </a:r>
            <a:r>
              <a:rPr lang="en-GB" sz="1200" spc="310" dirty="0">
                <a:latin typeface="Times New Roman"/>
                <a:cs typeface="Times New Roman"/>
              </a:rPr>
              <a:t> </a:t>
            </a:r>
            <a:r>
              <a:rPr lang="en-GB" sz="1200" dirty="0">
                <a:latin typeface="Times New Roman"/>
                <a:cs typeface="Times New Roman"/>
              </a:rPr>
              <a:t>laptops</a:t>
            </a:r>
            <a:r>
              <a:rPr lang="en-GB" sz="1200" spc="305" dirty="0">
                <a:latin typeface="Times New Roman"/>
                <a:cs typeface="Times New Roman"/>
              </a:rPr>
              <a:t> </a:t>
            </a:r>
            <a:r>
              <a:rPr lang="en-GB" sz="1200" dirty="0">
                <a:latin typeface="Times New Roman"/>
                <a:cs typeface="Times New Roman"/>
              </a:rPr>
              <a:t>in</a:t>
            </a:r>
            <a:r>
              <a:rPr lang="en-GB" sz="1200" spc="295" dirty="0">
                <a:latin typeface="Times New Roman"/>
                <a:cs typeface="Times New Roman"/>
              </a:rPr>
              <a:t> </a:t>
            </a:r>
            <a:r>
              <a:rPr lang="en-GB" sz="1200" dirty="0">
                <a:latin typeface="Times New Roman"/>
                <a:cs typeface="Times New Roman"/>
              </a:rPr>
              <a:t>the</a:t>
            </a:r>
            <a:r>
              <a:rPr lang="en-GB" sz="1200" spc="310" dirty="0">
                <a:latin typeface="Times New Roman"/>
                <a:cs typeface="Times New Roman"/>
              </a:rPr>
              <a:t> </a:t>
            </a:r>
            <a:r>
              <a:rPr lang="en-GB" sz="1200" dirty="0">
                <a:latin typeface="Times New Roman"/>
                <a:cs typeface="Times New Roman"/>
              </a:rPr>
              <a:t>dataset</a:t>
            </a:r>
            <a:r>
              <a:rPr lang="en-GB" sz="1200" spc="305" dirty="0">
                <a:latin typeface="Times New Roman"/>
                <a:cs typeface="Times New Roman"/>
              </a:rPr>
              <a:t> </a:t>
            </a:r>
            <a:r>
              <a:rPr lang="en-GB" sz="1200" dirty="0">
                <a:latin typeface="Times New Roman"/>
                <a:cs typeface="Times New Roman"/>
              </a:rPr>
              <a:t>have</a:t>
            </a:r>
            <a:r>
              <a:rPr lang="en-GB" sz="1200" spc="305" dirty="0">
                <a:latin typeface="Times New Roman"/>
                <a:cs typeface="Times New Roman"/>
              </a:rPr>
              <a:t> </a:t>
            </a:r>
            <a:r>
              <a:rPr lang="en-GB" sz="1200" dirty="0">
                <a:latin typeface="Times New Roman"/>
                <a:cs typeface="Times New Roman"/>
              </a:rPr>
              <a:t>exceptionally</a:t>
            </a:r>
            <a:r>
              <a:rPr lang="en-GB" sz="1200" spc="300" dirty="0">
                <a:latin typeface="Times New Roman"/>
                <a:cs typeface="Times New Roman"/>
              </a:rPr>
              <a:t> </a:t>
            </a:r>
            <a:r>
              <a:rPr lang="en-GB" sz="1200" dirty="0">
                <a:latin typeface="Times New Roman"/>
                <a:cs typeface="Times New Roman"/>
              </a:rPr>
              <a:t>high</a:t>
            </a:r>
            <a:r>
              <a:rPr lang="en-GB" sz="1200" spc="305" dirty="0">
                <a:latin typeface="Times New Roman"/>
                <a:cs typeface="Times New Roman"/>
              </a:rPr>
              <a:t> </a:t>
            </a:r>
            <a:r>
              <a:rPr lang="en-GB" sz="1200" spc="-10" dirty="0">
                <a:latin typeface="Times New Roman"/>
                <a:cs typeface="Times New Roman"/>
              </a:rPr>
              <a:t>storage </a:t>
            </a:r>
            <a:r>
              <a:rPr lang="en-GB" sz="1200" dirty="0">
                <a:latin typeface="Times New Roman"/>
                <a:cs typeface="Times New Roman"/>
              </a:rPr>
              <a:t>capacities,</a:t>
            </a:r>
          </a:p>
          <a:p>
            <a:endParaRPr lang="en-GB" dirty="0"/>
          </a:p>
          <a:p>
            <a:pPr marL="426085" marR="80645" indent="-285750">
              <a:lnSpc>
                <a:spcPct val="114999"/>
              </a:lnSpc>
              <a:buFont typeface="Arial" panose="020B0604020202020204" pitchFamily="34" charset="0"/>
              <a:buChar char="•"/>
              <a:defRPr/>
            </a:pPr>
            <a:r>
              <a:rPr lang="en-GB" dirty="0">
                <a:solidFill>
                  <a:prstClr val="black"/>
                </a:solidFill>
                <a:latin typeface="Times New Roman"/>
                <a:cs typeface="Times New Roman"/>
              </a:rPr>
              <a:t>Similar</a:t>
            </a:r>
            <a:r>
              <a:rPr lang="en-GB" spc="85" dirty="0">
                <a:solidFill>
                  <a:prstClr val="black"/>
                </a:solidFill>
                <a:latin typeface="Times New Roman"/>
                <a:cs typeface="Times New Roman"/>
              </a:rPr>
              <a:t> </a:t>
            </a:r>
            <a:r>
              <a:rPr lang="en-GB" dirty="0">
                <a:solidFill>
                  <a:prstClr val="black"/>
                </a:solidFill>
                <a:latin typeface="Times New Roman"/>
                <a:cs typeface="Times New Roman"/>
              </a:rPr>
              <a:t>to</a:t>
            </a:r>
            <a:r>
              <a:rPr lang="en-GB" spc="85" dirty="0">
                <a:solidFill>
                  <a:prstClr val="black"/>
                </a:solidFill>
                <a:latin typeface="Times New Roman"/>
                <a:cs typeface="Times New Roman"/>
              </a:rPr>
              <a:t> </a:t>
            </a:r>
            <a:r>
              <a:rPr lang="en-GB" dirty="0">
                <a:solidFill>
                  <a:prstClr val="black"/>
                </a:solidFill>
                <a:latin typeface="Times New Roman"/>
                <a:cs typeface="Times New Roman"/>
              </a:rPr>
              <a:t>the</a:t>
            </a:r>
            <a:r>
              <a:rPr lang="en-GB" spc="85" dirty="0">
                <a:solidFill>
                  <a:prstClr val="black"/>
                </a:solidFill>
                <a:latin typeface="Times New Roman"/>
                <a:cs typeface="Times New Roman"/>
              </a:rPr>
              <a:t> </a:t>
            </a:r>
            <a:r>
              <a:rPr lang="en-GB" dirty="0">
                <a:solidFill>
                  <a:prstClr val="black"/>
                </a:solidFill>
                <a:latin typeface="Times New Roman"/>
                <a:cs typeface="Times New Roman"/>
              </a:rPr>
              <a:t>boxplot,</a:t>
            </a:r>
            <a:r>
              <a:rPr lang="en-GB" spc="95" dirty="0">
                <a:solidFill>
                  <a:prstClr val="black"/>
                </a:solidFill>
                <a:latin typeface="Times New Roman"/>
                <a:cs typeface="Times New Roman"/>
              </a:rPr>
              <a:t> </a:t>
            </a:r>
            <a:r>
              <a:rPr lang="en-GB" dirty="0">
                <a:solidFill>
                  <a:prstClr val="black"/>
                </a:solidFill>
                <a:latin typeface="Times New Roman"/>
                <a:cs typeface="Times New Roman"/>
              </a:rPr>
              <a:t>the</a:t>
            </a:r>
            <a:r>
              <a:rPr lang="en-GB" spc="85" dirty="0">
                <a:solidFill>
                  <a:prstClr val="black"/>
                </a:solidFill>
                <a:latin typeface="Times New Roman"/>
                <a:cs typeface="Times New Roman"/>
              </a:rPr>
              <a:t> </a:t>
            </a:r>
            <a:r>
              <a:rPr lang="en-GB" dirty="0">
                <a:solidFill>
                  <a:prstClr val="black"/>
                </a:solidFill>
                <a:latin typeface="Times New Roman"/>
                <a:cs typeface="Times New Roman"/>
              </a:rPr>
              <a:t>distribution</a:t>
            </a:r>
            <a:r>
              <a:rPr lang="en-GB" spc="85" dirty="0">
                <a:solidFill>
                  <a:prstClr val="black"/>
                </a:solidFill>
                <a:latin typeface="Times New Roman"/>
                <a:cs typeface="Times New Roman"/>
              </a:rPr>
              <a:t> </a:t>
            </a:r>
            <a:r>
              <a:rPr lang="en-GB" dirty="0">
                <a:solidFill>
                  <a:prstClr val="black"/>
                </a:solidFill>
                <a:latin typeface="Times New Roman"/>
                <a:cs typeface="Times New Roman"/>
              </a:rPr>
              <a:t>is</a:t>
            </a:r>
            <a:r>
              <a:rPr lang="en-GB" spc="80" dirty="0">
                <a:solidFill>
                  <a:prstClr val="black"/>
                </a:solidFill>
                <a:latin typeface="Times New Roman"/>
                <a:cs typeface="Times New Roman"/>
              </a:rPr>
              <a:t> </a:t>
            </a:r>
            <a:r>
              <a:rPr lang="en-GB" dirty="0">
                <a:solidFill>
                  <a:prstClr val="black"/>
                </a:solidFill>
                <a:latin typeface="Times New Roman"/>
                <a:cs typeface="Times New Roman"/>
              </a:rPr>
              <a:t>skewed</a:t>
            </a:r>
            <a:r>
              <a:rPr lang="en-GB" spc="95" dirty="0">
                <a:solidFill>
                  <a:prstClr val="black"/>
                </a:solidFill>
                <a:latin typeface="Times New Roman"/>
                <a:cs typeface="Times New Roman"/>
              </a:rPr>
              <a:t> </a:t>
            </a:r>
            <a:r>
              <a:rPr lang="en-GB" dirty="0">
                <a:solidFill>
                  <a:prstClr val="black"/>
                </a:solidFill>
                <a:latin typeface="Times New Roman"/>
                <a:cs typeface="Times New Roman"/>
              </a:rPr>
              <a:t>with</a:t>
            </a:r>
            <a:r>
              <a:rPr lang="en-GB" spc="90" dirty="0">
                <a:solidFill>
                  <a:prstClr val="black"/>
                </a:solidFill>
                <a:latin typeface="Times New Roman"/>
                <a:cs typeface="Times New Roman"/>
              </a:rPr>
              <a:t> </a:t>
            </a:r>
            <a:r>
              <a:rPr lang="en-GB" dirty="0">
                <a:solidFill>
                  <a:prstClr val="black"/>
                </a:solidFill>
                <a:latin typeface="Times New Roman"/>
                <a:cs typeface="Times New Roman"/>
              </a:rPr>
              <a:t>most</a:t>
            </a:r>
            <a:r>
              <a:rPr lang="en-GB" spc="85" dirty="0">
                <a:solidFill>
                  <a:prstClr val="black"/>
                </a:solidFill>
                <a:latin typeface="Times New Roman"/>
                <a:cs typeface="Times New Roman"/>
              </a:rPr>
              <a:t> </a:t>
            </a:r>
            <a:r>
              <a:rPr lang="en-GB" dirty="0">
                <a:solidFill>
                  <a:prstClr val="black"/>
                </a:solidFill>
                <a:latin typeface="Times New Roman"/>
                <a:cs typeface="Times New Roman"/>
              </a:rPr>
              <a:t>laptops</a:t>
            </a:r>
            <a:r>
              <a:rPr lang="en-GB" spc="80" dirty="0">
                <a:solidFill>
                  <a:prstClr val="black"/>
                </a:solidFill>
                <a:latin typeface="Times New Roman"/>
                <a:cs typeface="Times New Roman"/>
              </a:rPr>
              <a:t> </a:t>
            </a:r>
            <a:r>
              <a:rPr lang="en-GB" dirty="0">
                <a:solidFill>
                  <a:prstClr val="black"/>
                </a:solidFill>
                <a:latin typeface="Times New Roman"/>
                <a:cs typeface="Times New Roman"/>
              </a:rPr>
              <a:t>having</a:t>
            </a:r>
            <a:r>
              <a:rPr lang="en-GB" spc="80" dirty="0">
                <a:solidFill>
                  <a:prstClr val="black"/>
                </a:solidFill>
                <a:latin typeface="Times New Roman"/>
                <a:cs typeface="Times New Roman"/>
              </a:rPr>
              <a:t> </a:t>
            </a:r>
            <a:r>
              <a:rPr lang="en-GB" dirty="0">
                <a:solidFill>
                  <a:prstClr val="black"/>
                </a:solidFill>
                <a:latin typeface="Times New Roman"/>
                <a:cs typeface="Times New Roman"/>
              </a:rPr>
              <a:t>storage</a:t>
            </a:r>
            <a:r>
              <a:rPr lang="en-GB" spc="105" dirty="0">
                <a:solidFill>
                  <a:prstClr val="black"/>
                </a:solidFill>
                <a:latin typeface="Times New Roman"/>
                <a:cs typeface="Times New Roman"/>
              </a:rPr>
              <a:t> </a:t>
            </a:r>
            <a:r>
              <a:rPr lang="en-GB" dirty="0">
                <a:solidFill>
                  <a:prstClr val="black"/>
                </a:solidFill>
                <a:latin typeface="Times New Roman"/>
                <a:cs typeface="Times New Roman"/>
              </a:rPr>
              <a:t>sizes</a:t>
            </a:r>
            <a:r>
              <a:rPr lang="en-GB" spc="90" dirty="0">
                <a:solidFill>
                  <a:prstClr val="black"/>
                </a:solidFill>
                <a:latin typeface="Times New Roman"/>
                <a:cs typeface="Times New Roman"/>
              </a:rPr>
              <a:t> </a:t>
            </a:r>
            <a:r>
              <a:rPr lang="en-GB" dirty="0">
                <a:solidFill>
                  <a:prstClr val="black"/>
                </a:solidFill>
                <a:latin typeface="Times New Roman"/>
                <a:cs typeface="Times New Roman"/>
              </a:rPr>
              <a:t>around</a:t>
            </a:r>
            <a:r>
              <a:rPr lang="en-GB" spc="75" dirty="0">
                <a:solidFill>
                  <a:prstClr val="black"/>
                </a:solidFill>
                <a:latin typeface="Times New Roman"/>
                <a:cs typeface="Times New Roman"/>
              </a:rPr>
              <a:t> </a:t>
            </a:r>
            <a:r>
              <a:rPr lang="en-GB" spc="-10" dirty="0">
                <a:solidFill>
                  <a:prstClr val="black"/>
                </a:solidFill>
                <a:latin typeface="Times New Roman"/>
                <a:cs typeface="Times New Roman"/>
              </a:rPr>
              <a:t>common </a:t>
            </a:r>
            <a:r>
              <a:rPr lang="en-GB" dirty="0">
                <a:solidFill>
                  <a:prstClr val="black"/>
                </a:solidFill>
                <a:latin typeface="Times New Roman"/>
                <a:cs typeface="Times New Roman"/>
              </a:rPr>
              <a:t>capacities</a:t>
            </a:r>
            <a:r>
              <a:rPr lang="en-GB" spc="55" dirty="0">
                <a:solidFill>
                  <a:prstClr val="black"/>
                </a:solidFill>
                <a:latin typeface="Times New Roman"/>
                <a:cs typeface="Times New Roman"/>
              </a:rPr>
              <a:t> </a:t>
            </a:r>
            <a:r>
              <a:rPr lang="en-GB" dirty="0">
                <a:solidFill>
                  <a:prstClr val="black"/>
                </a:solidFill>
                <a:latin typeface="Times New Roman"/>
                <a:cs typeface="Times New Roman"/>
              </a:rPr>
              <a:t>such</a:t>
            </a:r>
            <a:r>
              <a:rPr lang="en-GB" spc="45" dirty="0">
                <a:solidFill>
                  <a:prstClr val="black"/>
                </a:solidFill>
                <a:latin typeface="Times New Roman"/>
                <a:cs typeface="Times New Roman"/>
              </a:rPr>
              <a:t> </a:t>
            </a:r>
            <a:r>
              <a:rPr lang="en-GB" dirty="0">
                <a:solidFill>
                  <a:prstClr val="black"/>
                </a:solidFill>
                <a:latin typeface="Times New Roman"/>
                <a:cs typeface="Times New Roman"/>
              </a:rPr>
              <a:t>as</a:t>
            </a:r>
            <a:r>
              <a:rPr lang="en-GB" spc="35" dirty="0">
                <a:solidFill>
                  <a:prstClr val="black"/>
                </a:solidFill>
                <a:latin typeface="Times New Roman"/>
                <a:cs typeface="Times New Roman"/>
              </a:rPr>
              <a:t> </a:t>
            </a:r>
            <a:r>
              <a:rPr lang="en-GB" dirty="0">
                <a:solidFill>
                  <a:prstClr val="black"/>
                </a:solidFill>
                <a:latin typeface="Times New Roman"/>
                <a:cs typeface="Times New Roman"/>
              </a:rPr>
              <a:t>256</a:t>
            </a:r>
            <a:r>
              <a:rPr lang="en-GB" spc="45" dirty="0">
                <a:solidFill>
                  <a:prstClr val="black"/>
                </a:solidFill>
                <a:latin typeface="Times New Roman"/>
                <a:cs typeface="Times New Roman"/>
              </a:rPr>
              <a:t> </a:t>
            </a:r>
            <a:r>
              <a:rPr lang="en-GB" dirty="0">
                <a:solidFill>
                  <a:prstClr val="black"/>
                </a:solidFill>
                <a:latin typeface="Times New Roman"/>
                <a:cs typeface="Times New Roman"/>
              </a:rPr>
              <a:t>GB,</a:t>
            </a:r>
            <a:r>
              <a:rPr lang="en-GB" spc="45" dirty="0">
                <a:solidFill>
                  <a:prstClr val="black"/>
                </a:solidFill>
                <a:latin typeface="Times New Roman"/>
                <a:cs typeface="Times New Roman"/>
              </a:rPr>
              <a:t> </a:t>
            </a:r>
            <a:r>
              <a:rPr lang="en-GB" dirty="0">
                <a:solidFill>
                  <a:prstClr val="black"/>
                </a:solidFill>
                <a:latin typeface="Times New Roman"/>
                <a:cs typeface="Times New Roman"/>
              </a:rPr>
              <a:t>512</a:t>
            </a:r>
            <a:r>
              <a:rPr lang="en-GB" spc="45" dirty="0">
                <a:solidFill>
                  <a:prstClr val="black"/>
                </a:solidFill>
                <a:latin typeface="Times New Roman"/>
                <a:cs typeface="Times New Roman"/>
              </a:rPr>
              <a:t> </a:t>
            </a:r>
            <a:r>
              <a:rPr lang="en-GB" dirty="0">
                <a:solidFill>
                  <a:prstClr val="black"/>
                </a:solidFill>
                <a:latin typeface="Times New Roman"/>
                <a:cs typeface="Times New Roman"/>
              </a:rPr>
              <a:t>GB,</a:t>
            </a:r>
            <a:r>
              <a:rPr lang="en-GB" spc="55" dirty="0">
                <a:solidFill>
                  <a:prstClr val="black"/>
                </a:solidFill>
                <a:latin typeface="Times New Roman"/>
                <a:cs typeface="Times New Roman"/>
              </a:rPr>
              <a:t> </a:t>
            </a:r>
            <a:r>
              <a:rPr lang="en-GB" dirty="0">
                <a:solidFill>
                  <a:prstClr val="black"/>
                </a:solidFill>
                <a:latin typeface="Times New Roman"/>
                <a:cs typeface="Times New Roman"/>
              </a:rPr>
              <a:t>and</a:t>
            </a:r>
            <a:r>
              <a:rPr lang="en-GB" spc="60" dirty="0">
                <a:solidFill>
                  <a:prstClr val="black"/>
                </a:solidFill>
                <a:latin typeface="Times New Roman"/>
                <a:cs typeface="Times New Roman"/>
              </a:rPr>
              <a:t> </a:t>
            </a:r>
            <a:r>
              <a:rPr lang="en-GB" dirty="0">
                <a:solidFill>
                  <a:prstClr val="black"/>
                </a:solidFill>
                <a:latin typeface="Times New Roman"/>
                <a:cs typeface="Times New Roman"/>
              </a:rPr>
              <a:t>1</a:t>
            </a:r>
            <a:r>
              <a:rPr lang="en-GB" spc="60" dirty="0">
                <a:solidFill>
                  <a:prstClr val="black"/>
                </a:solidFill>
                <a:latin typeface="Times New Roman"/>
                <a:cs typeface="Times New Roman"/>
              </a:rPr>
              <a:t> </a:t>
            </a:r>
            <a:r>
              <a:rPr lang="en-GB" spc="-25" dirty="0">
                <a:solidFill>
                  <a:prstClr val="black"/>
                </a:solidFill>
                <a:latin typeface="Times New Roman"/>
                <a:cs typeface="Times New Roman"/>
              </a:rPr>
              <a:t>TB.</a:t>
            </a:r>
            <a:endParaRPr lang="en-GB" dirty="0">
              <a:solidFill>
                <a:prstClr val="black"/>
              </a:solidFill>
              <a:latin typeface="Times New Roman"/>
              <a:cs typeface="Times New Roman"/>
            </a:endParaRPr>
          </a:p>
          <a:p>
            <a:pPr marL="426085" indent="-285750">
              <a:spcBef>
                <a:spcPts val="155"/>
              </a:spcBef>
              <a:buFont typeface="Arial" panose="020B0604020202020204" pitchFamily="34" charset="0"/>
              <a:buChar char="•"/>
              <a:defRPr/>
            </a:pPr>
            <a:r>
              <a:rPr lang="en-GB" dirty="0">
                <a:solidFill>
                  <a:prstClr val="black"/>
                </a:solidFill>
                <a:latin typeface="Times New Roman"/>
                <a:cs typeface="Times New Roman"/>
              </a:rPr>
              <a:t>The</a:t>
            </a:r>
            <a:r>
              <a:rPr lang="en-GB" spc="55" dirty="0">
                <a:solidFill>
                  <a:prstClr val="black"/>
                </a:solidFill>
                <a:latin typeface="Times New Roman"/>
                <a:cs typeface="Times New Roman"/>
              </a:rPr>
              <a:t> </a:t>
            </a:r>
            <a:r>
              <a:rPr lang="en-GB" dirty="0">
                <a:solidFill>
                  <a:prstClr val="black"/>
                </a:solidFill>
                <a:latin typeface="Times New Roman"/>
                <a:cs typeface="Times New Roman"/>
              </a:rPr>
              <a:t>histogram</a:t>
            </a:r>
            <a:r>
              <a:rPr lang="en-GB" spc="40" dirty="0">
                <a:solidFill>
                  <a:prstClr val="black"/>
                </a:solidFill>
                <a:latin typeface="Times New Roman"/>
                <a:cs typeface="Times New Roman"/>
              </a:rPr>
              <a:t> </a:t>
            </a:r>
            <a:r>
              <a:rPr lang="en-GB" dirty="0">
                <a:solidFill>
                  <a:prstClr val="black"/>
                </a:solidFill>
                <a:latin typeface="Times New Roman"/>
                <a:cs typeface="Times New Roman"/>
              </a:rPr>
              <a:t>indicates</a:t>
            </a:r>
            <a:r>
              <a:rPr lang="en-GB" spc="40" dirty="0">
                <a:solidFill>
                  <a:prstClr val="black"/>
                </a:solidFill>
                <a:latin typeface="Times New Roman"/>
                <a:cs typeface="Times New Roman"/>
              </a:rPr>
              <a:t> </a:t>
            </a:r>
            <a:r>
              <a:rPr lang="en-GB" dirty="0">
                <a:solidFill>
                  <a:prstClr val="black"/>
                </a:solidFill>
                <a:latin typeface="Times New Roman"/>
                <a:cs typeface="Times New Roman"/>
              </a:rPr>
              <a:t>that</a:t>
            </a:r>
            <a:r>
              <a:rPr lang="en-GB" spc="60" dirty="0">
                <a:solidFill>
                  <a:prstClr val="black"/>
                </a:solidFill>
                <a:latin typeface="Times New Roman"/>
                <a:cs typeface="Times New Roman"/>
              </a:rPr>
              <a:t> </a:t>
            </a:r>
            <a:r>
              <a:rPr lang="en-GB" dirty="0">
                <a:solidFill>
                  <a:prstClr val="black"/>
                </a:solidFill>
                <a:latin typeface="Times New Roman"/>
                <a:cs typeface="Times New Roman"/>
              </a:rPr>
              <a:t>very</a:t>
            </a:r>
            <a:r>
              <a:rPr lang="en-GB" spc="50" dirty="0">
                <a:solidFill>
                  <a:prstClr val="black"/>
                </a:solidFill>
                <a:latin typeface="Times New Roman"/>
                <a:cs typeface="Times New Roman"/>
              </a:rPr>
              <a:t> </a:t>
            </a:r>
            <a:r>
              <a:rPr lang="en-GB" dirty="0">
                <a:solidFill>
                  <a:prstClr val="black"/>
                </a:solidFill>
                <a:latin typeface="Times New Roman"/>
                <a:cs typeface="Times New Roman"/>
              </a:rPr>
              <a:t>few</a:t>
            </a:r>
            <a:r>
              <a:rPr lang="en-GB" spc="45" dirty="0">
                <a:solidFill>
                  <a:prstClr val="black"/>
                </a:solidFill>
                <a:latin typeface="Times New Roman"/>
                <a:cs typeface="Times New Roman"/>
              </a:rPr>
              <a:t> </a:t>
            </a:r>
            <a:r>
              <a:rPr lang="en-GB" dirty="0">
                <a:solidFill>
                  <a:prstClr val="black"/>
                </a:solidFill>
                <a:latin typeface="Times New Roman"/>
                <a:cs typeface="Times New Roman"/>
              </a:rPr>
              <a:t>laptops</a:t>
            </a:r>
            <a:r>
              <a:rPr lang="en-GB" spc="70" dirty="0">
                <a:solidFill>
                  <a:prstClr val="black"/>
                </a:solidFill>
                <a:latin typeface="Times New Roman"/>
                <a:cs typeface="Times New Roman"/>
              </a:rPr>
              <a:t> </a:t>
            </a:r>
            <a:r>
              <a:rPr lang="en-GB" dirty="0">
                <a:solidFill>
                  <a:prstClr val="black"/>
                </a:solidFill>
                <a:latin typeface="Times New Roman"/>
                <a:cs typeface="Times New Roman"/>
              </a:rPr>
              <a:t>exceed</a:t>
            </a:r>
            <a:r>
              <a:rPr lang="en-GB" spc="40" dirty="0">
                <a:solidFill>
                  <a:prstClr val="black"/>
                </a:solidFill>
                <a:latin typeface="Times New Roman"/>
                <a:cs typeface="Times New Roman"/>
              </a:rPr>
              <a:t> </a:t>
            </a:r>
            <a:r>
              <a:rPr lang="en-GB" dirty="0">
                <a:solidFill>
                  <a:prstClr val="black"/>
                </a:solidFill>
                <a:latin typeface="Times New Roman"/>
                <a:cs typeface="Times New Roman"/>
              </a:rPr>
              <a:t>2</a:t>
            </a:r>
            <a:r>
              <a:rPr lang="en-GB" spc="40" dirty="0">
                <a:solidFill>
                  <a:prstClr val="black"/>
                </a:solidFill>
                <a:latin typeface="Times New Roman"/>
                <a:cs typeface="Times New Roman"/>
              </a:rPr>
              <a:t> </a:t>
            </a:r>
            <a:r>
              <a:rPr lang="en-GB" dirty="0">
                <a:solidFill>
                  <a:prstClr val="black"/>
                </a:solidFill>
                <a:latin typeface="Times New Roman"/>
                <a:cs typeface="Times New Roman"/>
              </a:rPr>
              <a:t>TB</a:t>
            </a:r>
            <a:r>
              <a:rPr lang="en-GB" spc="60" dirty="0">
                <a:solidFill>
                  <a:prstClr val="black"/>
                </a:solidFill>
                <a:latin typeface="Times New Roman"/>
                <a:cs typeface="Times New Roman"/>
              </a:rPr>
              <a:t> </a:t>
            </a:r>
            <a:r>
              <a:rPr lang="en-GB" dirty="0">
                <a:solidFill>
                  <a:prstClr val="black"/>
                </a:solidFill>
                <a:latin typeface="Times New Roman"/>
                <a:cs typeface="Times New Roman"/>
              </a:rPr>
              <a:t>of</a:t>
            </a:r>
            <a:r>
              <a:rPr lang="en-GB" spc="65" dirty="0">
                <a:solidFill>
                  <a:prstClr val="black"/>
                </a:solidFill>
                <a:latin typeface="Times New Roman"/>
                <a:cs typeface="Times New Roman"/>
              </a:rPr>
              <a:t> </a:t>
            </a:r>
            <a:r>
              <a:rPr lang="en-GB" spc="-10" dirty="0">
                <a:solidFill>
                  <a:prstClr val="black"/>
                </a:solidFill>
                <a:latin typeface="Times New Roman"/>
                <a:cs typeface="Times New Roman"/>
              </a:rPr>
              <a:t>storage.</a:t>
            </a:r>
            <a:endParaRPr lang="en-GB" dirty="0">
              <a:solidFill>
                <a:prstClr val="black"/>
              </a:solidFill>
              <a:latin typeface="Times New Roman"/>
              <a:cs typeface="Times New Roman"/>
            </a:endParaRPr>
          </a:p>
          <a:p>
            <a:pPr marL="426085" marR="81915" indent="-285750">
              <a:lnSpc>
                <a:spcPct val="113999"/>
              </a:lnSpc>
              <a:buFont typeface="Arial" panose="020B0604020202020204" pitchFamily="34" charset="0"/>
              <a:buChar char="•"/>
              <a:defRPr/>
            </a:pPr>
            <a:r>
              <a:rPr lang="en-GB" dirty="0">
                <a:solidFill>
                  <a:prstClr val="black"/>
                </a:solidFill>
                <a:latin typeface="Times New Roman"/>
                <a:cs typeface="Times New Roman"/>
              </a:rPr>
              <a:t>There</a:t>
            </a:r>
            <a:r>
              <a:rPr lang="en-GB" spc="90" dirty="0">
                <a:solidFill>
                  <a:prstClr val="black"/>
                </a:solidFill>
                <a:latin typeface="Times New Roman"/>
                <a:cs typeface="Times New Roman"/>
              </a:rPr>
              <a:t> </a:t>
            </a:r>
            <a:r>
              <a:rPr lang="en-GB" dirty="0">
                <a:solidFill>
                  <a:prstClr val="black"/>
                </a:solidFill>
                <a:latin typeface="Times New Roman"/>
                <a:cs typeface="Times New Roman"/>
              </a:rPr>
              <a:t>is</a:t>
            </a:r>
            <a:r>
              <a:rPr lang="en-GB" spc="95" dirty="0">
                <a:solidFill>
                  <a:prstClr val="black"/>
                </a:solidFill>
                <a:latin typeface="Times New Roman"/>
                <a:cs typeface="Times New Roman"/>
              </a:rPr>
              <a:t> </a:t>
            </a:r>
            <a:r>
              <a:rPr lang="en-GB" dirty="0">
                <a:solidFill>
                  <a:prstClr val="black"/>
                </a:solidFill>
                <a:latin typeface="Times New Roman"/>
                <a:cs typeface="Times New Roman"/>
              </a:rPr>
              <a:t>a</a:t>
            </a:r>
            <a:r>
              <a:rPr lang="en-GB" spc="90" dirty="0">
                <a:solidFill>
                  <a:prstClr val="black"/>
                </a:solidFill>
                <a:latin typeface="Times New Roman"/>
                <a:cs typeface="Times New Roman"/>
              </a:rPr>
              <a:t> </a:t>
            </a:r>
            <a:r>
              <a:rPr lang="en-GB" dirty="0">
                <a:solidFill>
                  <a:prstClr val="black"/>
                </a:solidFill>
                <a:latin typeface="Times New Roman"/>
                <a:cs typeface="Times New Roman"/>
              </a:rPr>
              <a:t>sharp</a:t>
            </a:r>
            <a:r>
              <a:rPr lang="en-GB" spc="90" dirty="0">
                <a:solidFill>
                  <a:prstClr val="black"/>
                </a:solidFill>
                <a:latin typeface="Times New Roman"/>
                <a:cs typeface="Times New Roman"/>
              </a:rPr>
              <a:t> </a:t>
            </a:r>
            <a:r>
              <a:rPr lang="en-GB" dirty="0">
                <a:solidFill>
                  <a:prstClr val="black"/>
                </a:solidFill>
                <a:latin typeface="Times New Roman"/>
                <a:cs typeface="Times New Roman"/>
              </a:rPr>
              <a:t>decline</a:t>
            </a:r>
            <a:r>
              <a:rPr lang="en-GB" spc="80" dirty="0">
                <a:solidFill>
                  <a:prstClr val="black"/>
                </a:solidFill>
                <a:latin typeface="Times New Roman"/>
                <a:cs typeface="Times New Roman"/>
              </a:rPr>
              <a:t> </a:t>
            </a:r>
            <a:r>
              <a:rPr lang="en-GB" dirty="0">
                <a:solidFill>
                  <a:prstClr val="black"/>
                </a:solidFill>
                <a:latin typeface="Times New Roman"/>
                <a:cs typeface="Times New Roman"/>
              </a:rPr>
              <a:t>in</a:t>
            </a:r>
            <a:r>
              <a:rPr lang="en-GB" spc="55" dirty="0">
                <a:solidFill>
                  <a:prstClr val="black"/>
                </a:solidFill>
                <a:latin typeface="Times New Roman"/>
                <a:cs typeface="Times New Roman"/>
              </a:rPr>
              <a:t> </a:t>
            </a:r>
            <a:r>
              <a:rPr lang="en-GB" dirty="0">
                <a:solidFill>
                  <a:prstClr val="black"/>
                </a:solidFill>
                <a:latin typeface="Times New Roman"/>
                <a:cs typeface="Times New Roman"/>
              </a:rPr>
              <a:t>frequency</a:t>
            </a:r>
            <a:r>
              <a:rPr lang="en-GB" spc="105" dirty="0">
                <a:solidFill>
                  <a:prstClr val="black"/>
                </a:solidFill>
                <a:latin typeface="Times New Roman"/>
                <a:cs typeface="Times New Roman"/>
              </a:rPr>
              <a:t> </a:t>
            </a:r>
            <a:r>
              <a:rPr lang="en-GB" dirty="0">
                <a:solidFill>
                  <a:prstClr val="black"/>
                </a:solidFill>
                <a:latin typeface="Times New Roman"/>
                <a:cs typeface="Times New Roman"/>
              </a:rPr>
              <a:t>as</a:t>
            </a:r>
            <a:r>
              <a:rPr lang="en-GB" spc="100" dirty="0">
                <a:solidFill>
                  <a:prstClr val="black"/>
                </a:solidFill>
                <a:latin typeface="Times New Roman"/>
                <a:cs typeface="Times New Roman"/>
              </a:rPr>
              <a:t> </a:t>
            </a:r>
            <a:r>
              <a:rPr lang="en-GB" dirty="0">
                <a:solidFill>
                  <a:prstClr val="black"/>
                </a:solidFill>
                <a:latin typeface="Times New Roman"/>
                <a:cs typeface="Times New Roman"/>
              </a:rPr>
              <a:t>storage</a:t>
            </a:r>
            <a:r>
              <a:rPr lang="en-GB" spc="75" dirty="0">
                <a:solidFill>
                  <a:prstClr val="black"/>
                </a:solidFill>
                <a:latin typeface="Times New Roman"/>
                <a:cs typeface="Times New Roman"/>
              </a:rPr>
              <a:t> </a:t>
            </a:r>
            <a:r>
              <a:rPr lang="en-GB" dirty="0">
                <a:solidFill>
                  <a:prstClr val="black"/>
                </a:solidFill>
                <a:latin typeface="Times New Roman"/>
                <a:cs typeface="Times New Roman"/>
              </a:rPr>
              <a:t>capacity</a:t>
            </a:r>
            <a:r>
              <a:rPr lang="en-GB" spc="90" dirty="0">
                <a:solidFill>
                  <a:prstClr val="black"/>
                </a:solidFill>
                <a:latin typeface="Times New Roman"/>
                <a:cs typeface="Times New Roman"/>
              </a:rPr>
              <a:t> </a:t>
            </a:r>
            <a:r>
              <a:rPr lang="en-GB" dirty="0">
                <a:solidFill>
                  <a:prstClr val="black"/>
                </a:solidFill>
                <a:latin typeface="Times New Roman"/>
                <a:cs typeface="Times New Roman"/>
              </a:rPr>
              <a:t>increases,</a:t>
            </a:r>
            <a:r>
              <a:rPr lang="en-GB" spc="85" dirty="0">
                <a:solidFill>
                  <a:prstClr val="black"/>
                </a:solidFill>
                <a:latin typeface="Times New Roman"/>
                <a:cs typeface="Times New Roman"/>
              </a:rPr>
              <a:t> </a:t>
            </a:r>
            <a:r>
              <a:rPr lang="en-GB" dirty="0">
                <a:solidFill>
                  <a:prstClr val="black"/>
                </a:solidFill>
                <a:latin typeface="Times New Roman"/>
                <a:cs typeface="Times New Roman"/>
              </a:rPr>
              <a:t>indicating</a:t>
            </a:r>
            <a:r>
              <a:rPr lang="en-GB" spc="80" dirty="0">
                <a:solidFill>
                  <a:prstClr val="black"/>
                </a:solidFill>
                <a:latin typeface="Times New Roman"/>
                <a:cs typeface="Times New Roman"/>
              </a:rPr>
              <a:t> </a:t>
            </a:r>
            <a:r>
              <a:rPr lang="en-GB" dirty="0">
                <a:solidFill>
                  <a:prstClr val="black"/>
                </a:solidFill>
                <a:latin typeface="Times New Roman"/>
                <a:cs typeface="Times New Roman"/>
              </a:rPr>
              <a:t>that</a:t>
            </a:r>
            <a:r>
              <a:rPr lang="en-GB" spc="90" dirty="0">
                <a:solidFill>
                  <a:prstClr val="black"/>
                </a:solidFill>
                <a:latin typeface="Times New Roman"/>
                <a:cs typeface="Times New Roman"/>
              </a:rPr>
              <a:t> </a:t>
            </a:r>
          </a:p>
          <a:p>
            <a:pPr marL="426085" marR="81915" indent="-285750">
              <a:lnSpc>
                <a:spcPct val="113999"/>
              </a:lnSpc>
              <a:buFont typeface="Arial" panose="020B0604020202020204" pitchFamily="34" charset="0"/>
              <a:buChar char="•"/>
              <a:defRPr/>
            </a:pPr>
            <a:endParaRPr lang="en-GB" spc="90" dirty="0">
              <a:solidFill>
                <a:prstClr val="black"/>
              </a:solidFill>
              <a:latin typeface="Times New Roman"/>
              <a:cs typeface="Times New Roman"/>
            </a:endParaRPr>
          </a:p>
          <a:p>
            <a:pPr marL="140335" marR="81915" indent="0">
              <a:lnSpc>
                <a:spcPct val="113999"/>
              </a:lnSpc>
              <a:buFont typeface="Arial" panose="020B0604020202020204" pitchFamily="34" charset="0"/>
              <a:buNone/>
              <a:defRPr/>
            </a:pPr>
            <a:r>
              <a:rPr lang="en-GB" dirty="0">
                <a:solidFill>
                  <a:prstClr val="black"/>
                </a:solidFill>
                <a:latin typeface="Times New Roman"/>
                <a:cs typeface="Times New Roman"/>
              </a:rPr>
              <a:t>higher</a:t>
            </a:r>
            <a:r>
              <a:rPr lang="en-GB" spc="100" dirty="0">
                <a:solidFill>
                  <a:prstClr val="black"/>
                </a:solidFill>
                <a:latin typeface="Times New Roman"/>
                <a:cs typeface="Times New Roman"/>
              </a:rPr>
              <a:t> </a:t>
            </a:r>
            <a:r>
              <a:rPr lang="en-GB" dirty="0">
                <a:solidFill>
                  <a:prstClr val="black"/>
                </a:solidFill>
                <a:latin typeface="Times New Roman"/>
                <a:cs typeface="Times New Roman"/>
              </a:rPr>
              <a:t>storage</a:t>
            </a:r>
            <a:r>
              <a:rPr lang="en-GB" spc="80" dirty="0">
                <a:solidFill>
                  <a:prstClr val="black"/>
                </a:solidFill>
                <a:latin typeface="Times New Roman"/>
                <a:cs typeface="Times New Roman"/>
              </a:rPr>
              <a:t> </a:t>
            </a:r>
            <a:r>
              <a:rPr lang="en-GB" spc="-10" dirty="0">
                <a:solidFill>
                  <a:prstClr val="black"/>
                </a:solidFill>
                <a:latin typeface="Times New Roman"/>
                <a:cs typeface="Times New Roman"/>
              </a:rPr>
              <a:t>laptops </a:t>
            </a:r>
            <a:r>
              <a:rPr lang="en-GB" dirty="0">
                <a:solidFill>
                  <a:prstClr val="black"/>
                </a:solidFill>
                <a:latin typeface="Times New Roman"/>
                <a:cs typeface="Times New Roman"/>
              </a:rPr>
              <a:t>are</a:t>
            </a:r>
            <a:r>
              <a:rPr lang="en-GB" spc="40" dirty="0">
                <a:solidFill>
                  <a:prstClr val="black"/>
                </a:solidFill>
                <a:latin typeface="Times New Roman"/>
                <a:cs typeface="Times New Roman"/>
              </a:rPr>
              <a:t> </a:t>
            </a:r>
            <a:r>
              <a:rPr lang="en-GB" dirty="0">
                <a:solidFill>
                  <a:prstClr val="black"/>
                </a:solidFill>
                <a:latin typeface="Times New Roman"/>
                <a:cs typeface="Times New Roman"/>
              </a:rPr>
              <a:t>less</a:t>
            </a:r>
            <a:r>
              <a:rPr lang="en-GB" spc="70" dirty="0">
                <a:solidFill>
                  <a:prstClr val="black"/>
                </a:solidFill>
                <a:latin typeface="Times New Roman"/>
                <a:cs typeface="Times New Roman"/>
              </a:rPr>
              <a:t> </a:t>
            </a:r>
            <a:r>
              <a:rPr lang="en-GB" dirty="0">
                <a:solidFill>
                  <a:prstClr val="black"/>
                </a:solidFill>
                <a:latin typeface="Times New Roman"/>
                <a:cs typeface="Times New Roman"/>
              </a:rPr>
              <a:t>common</a:t>
            </a:r>
            <a:r>
              <a:rPr lang="en-GB" spc="65" dirty="0">
                <a:solidFill>
                  <a:prstClr val="black"/>
                </a:solidFill>
                <a:latin typeface="Times New Roman"/>
                <a:cs typeface="Times New Roman"/>
              </a:rPr>
              <a:t> </a:t>
            </a:r>
            <a:r>
              <a:rPr lang="en-GB" dirty="0">
                <a:solidFill>
                  <a:prstClr val="black"/>
                </a:solidFill>
                <a:latin typeface="Times New Roman"/>
                <a:cs typeface="Times New Roman"/>
              </a:rPr>
              <a:t>and</a:t>
            </a:r>
            <a:r>
              <a:rPr lang="en-GB" spc="60" dirty="0">
                <a:solidFill>
                  <a:prstClr val="black"/>
                </a:solidFill>
                <a:latin typeface="Times New Roman"/>
                <a:cs typeface="Times New Roman"/>
              </a:rPr>
              <a:t> </a:t>
            </a:r>
            <a:r>
              <a:rPr lang="en-GB" dirty="0">
                <a:solidFill>
                  <a:prstClr val="black"/>
                </a:solidFill>
                <a:latin typeface="Times New Roman"/>
                <a:cs typeface="Times New Roman"/>
              </a:rPr>
              <a:t>likely</a:t>
            </a:r>
            <a:r>
              <a:rPr lang="en-GB" spc="45" dirty="0">
                <a:solidFill>
                  <a:prstClr val="black"/>
                </a:solidFill>
                <a:latin typeface="Times New Roman"/>
                <a:cs typeface="Times New Roman"/>
              </a:rPr>
              <a:t> </a:t>
            </a:r>
            <a:r>
              <a:rPr lang="en-GB" dirty="0">
                <a:solidFill>
                  <a:prstClr val="black"/>
                </a:solidFill>
                <a:latin typeface="Times New Roman"/>
                <a:cs typeface="Times New Roman"/>
              </a:rPr>
              <a:t>more</a:t>
            </a:r>
            <a:r>
              <a:rPr lang="en-GB" spc="55" dirty="0">
                <a:solidFill>
                  <a:prstClr val="black"/>
                </a:solidFill>
                <a:latin typeface="Times New Roman"/>
                <a:cs typeface="Times New Roman"/>
              </a:rPr>
              <a:t> </a:t>
            </a:r>
            <a:r>
              <a:rPr lang="en-GB" spc="-10" dirty="0">
                <a:solidFill>
                  <a:prstClr val="black"/>
                </a:solidFill>
                <a:latin typeface="Times New Roman"/>
                <a:cs typeface="Times New Roman"/>
              </a:rPr>
              <a:t>expensive.</a:t>
            </a:r>
          </a:p>
          <a:p>
            <a:pPr marL="140335" marR="81915" indent="0">
              <a:lnSpc>
                <a:spcPct val="113999"/>
              </a:lnSpc>
              <a:buFont typeface="Arial" panose="020B0604020202020204" pitchFamily="34" charset="0"/>
              <a:buNone/>
              <a:defRPr/>
            </a:pPr>
            <a:r>
              <a:rPr lang="en-GB" dirty="0">
                <a:solidFill>
                  <a:srgbClr val="0000FF"/>
                </a:solidFill>
                <a:effectLst/>
              </a:rPr>
              <a:t>print(</a:t>
            </a:r>
            <a:r>
              <a:rPr lang="en-GB" dirty="0" err="1">
                <a:solidFill>
                  <a:srgbClr val="0000FF"/>
                </a:solidFill>
                <a:effectLst/>
              </a:rPr>
              <a:t>num_laptops_high_storage</a:t>
            </a:r>
            <a:r>
              <a:rPr lang="en-GB" dirty="0">
                <a:solidFill>
                  <a:srgbClr val="0000FF"/>
                </a:solidFill>
                <a:effectLst/>
              </a:rPr>
              <a:t>) =</a:t>
            </a:r>
            <a:r>
              <a:rPr lang="en-GB" dirty="0">
                <a:effectLst/>
              </a:rPr>
              <a:t>2</a:t>
            </a:r>
            <a:endParaRPr lang="en-GB" dirty="0">
              <a:solidFill>
                <a:prstClr val="black"/>
              </a:solidFill>
              <a:latin typeface="Times New Roman"/>
              <a:cs typeface="Times New Roman"/>
            </a:endParaRPr>
          </a:p>
        </p:txBody>
      </p:sp>
      <p:sp>
        <p:nvSpPr>
          <p:cNvPr id="4" name="Slide Number Placeholder 3"/>
          <p:cNvSpPr>
            <a:spLocks noGrp="1"/>
          </p:cNvSpPr>
          <p:nvPr>
            <p:ph type="sldNum" sz="quarter" idx="5"/>
          </p:nvPr>
        </p:nvSpPr>
        <p:spPr/>
        <p:txBody>
          <a:bodyPr/>
          <a:lstStyle/>
          <a:p>
            <a:fld id="{E85E7A69-BEB5-4BA0-B5BD-07740B719C4A}" type="slidenum">
              <a:rPr lang="en-GB" smtClean="0"/>
              <a:t>7</a:t>
            </a:fld>
            <a:endParaRPr lang="en-GB"/>
          </a:p>
        </p:txBody>
      </p:sp>
    </p:spTree>
    <p:extLst>
      <p:ext uri="{BB962C8B-B14F-4D97-AF65-F5344CB8AC3E}">
        <p14:creationId xmlns:p14="http://schemas.microsoft.com/office/powerpoint/2010/main" val="2955604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There</a:t>
            </a:r>
            <a:r>
              <a:rPr lang="en-GB" sz="1200" spc="60" dirty="0">
                <a:latin typeface="Times New Roman"/>
                <a:cs typeface="Times New Roman"/>
              </a:rPr>
              <a:t> </a:t>
            </a:r>
            <a:r>
              <a:rPr lang="en-GB" sz="1200" dirty="0">
                <a:latin typeface="Times New Roman"/>
                <a:cs typeface="Times New Roman"/>
              </a:rPr>
              <a:t>are</a:t>
            </a:r>
            <a:r>
              <a:rPr lang="en-GB" sz="1200" spc="45" dirty="0">
                <a:latin typeface="Times New Roman"/>
                <a:cs typeface="Times New Roman"/>
              </a:rPr>
              <a:t> </a:t>
            </a:r>
            <a:r>
              <a:rPr lang="en-GB" sz="1200" dirty="0">
                <a:latin typeface="Times New Roman"/>
                <a:cs typeface="Times New Roman"/>
              </a:rPr>
              <a:t>a</a:t>
            </a:r>
            <a:r>
              <a:rPr lang="en-GB" sz="1200" spc="70" dirty="0">
                <a:latin typeface="Times New Roman"/>
                <a:cs typeface="Times New Roman"/>
              </a:rPr>
              <a:t> </a:t>
            </a:r>
            <a:r>
              <a:rPr lang="en-GB" sz="1200" dirty="0">
                <a:latin typeface="Times New Roman"/>
                <a:cs typeface="Times New Roman"/>
              </a:rPr>
              <a:t>few</a:t>
            </a:r>
            <a:r>
              <a:rPr lang="en-GB" sz="1200" spc="40" dirty="0">
                <a:latin typeface="Times New Roman"/>
                <a:cs typeface="Times New Roman"/>
              </a:rPr>
              <a:t> </a:t>
            </a:r>
            <a:r>
              <a:rPr lang="en-GB" sz="1200" dirty="0">
                <a:latin typeface="Times New Roman"/>
                <a:cs typeface="Times New Roman"/>
              </a:rPr>
              <a:t>outliers</a:t>
            </a:r>
            <a:r>
              <a:rPr lang="en-GB" sz="1200" spc="60" dirty="0">
                <a:latin typeface="Times New Roman"/>
                <a:cs typeface="Times New Roman"/>
              </a:rPr>
              <a:t> </a:t>
            </a:r>
            <a:r>
              <a:rPr lang="en-GB" sz="1200" dirty="0">
                <a:latin typeface="Times New Roman"/>
                <a:cs typeface="Times New Roman"/>
              </a:rPr>
              <a:t>with</a:t>
            </a:r>
            <a:r>
              <a:rPr lang="en-GB" sz="1200" spc="75" dirty="0">
                <a:latin typeface="Times New Roman"/>
                <a:cs typeface="Times New Roman"/>
              </a:rPr>
              <a:t> </a:t>
            </a:r>
            <a:r>
              <a:rPr lang="en-GB" sz="1200" dirty="0">
                <a:latin typeface="Times New Roman"/>
                <a:cs typeface="Times New Roman"/>
              </a:rPr>
              <a:t>smaller</a:t>
            </a:r>
            <a:r>
              <a:rPr lang="en-GB" sz="1200" spc="40" dirty="0">
                <a:latin typeface="Times New Roman"/>
                <a:cs typeface="Times New Roman"/>
              </a:rPr>
              <a:t> </a:t>
            </a:r>
            <a:r>
              <a:rPr lang="en-GB" sz="1200" dirty="0">
                <a:latin typeface="Times New Roman"/>
                <a:cs typeface="Times New Roman"/>
              </a:rPr>
              <a:t>or</a:t>
            </a:r>
            <a:r>
              <a:rPr lang="en-GB" sz="1200" spc="55" dirty="0">
                <a:latin typeface="Times New Roman"/>
                <a:cs typeface="Times New Roman"/>
              </a:rPr>
              <a:t> </a:t>
            </a:r>
            <a:r>
              <a:rPr lang="en-GB" sz="1200" dirty="0">
                <a:latin typeface="Times New Roman"/>
                <a:cs typeface="Times New Roman"/>
              </a:rPr>
              <a:t>larger</a:t>
            </a:r>
            <a:r>
              <a:rPr lang="en-GB" sz="1200" spc="50" dirty="0">
                <a:latin typeface="Times New Roman"/>
                <a:cs typeface="Times New Roman"/>
              </a:rPr>
              <a:t> </a:t>
            </a:r>
            <a:r>
              <a:rPr lang="en-GB" sz="1200" dirty="0">
                <a:latin typeface="Times New Roman"/>
                <a:cs typeface="Times New Roman"/>
              </a:rPr>
              <a:t>screens,</a:t>
            </a:r>
            <a:r>
              <a:rPr lang="en-GB" sz="1200" spc="55" dirty="0">
                <a:latin typeface="Times New Roman"/>
                <a:cs typeface="Times New Roman"/>
              </a:rPr>
              <a:t> </a:t>
            </a:r>
            <a:r>
              <a:rPr lang="en-GB" sz="1200" dirty="0">
                <a:latin typeface="Times New Roman"/>
                <a:cs typeface="Times New Roman"/>
              </a:rPr>
              <a:t>likely</a:t>
            </a:r>
            <a:r>
              <a:rPr lang="en-GB" sz="1200" spc="45" dirty="0">
                <a:latin typeface="Times New Roman"/>
                <a:cs typeface="Times New Roman"/>
              </a:rPr>
              <a:t> </a:t>
            </a:r>
            <a:r>
              <a:rPr lang="en-GB" sz="1200" dirty="0">
                <a:latin typeface="Times New Roman"/>
                <a:cs typeface="Times New Roman"/>
              </a:rPr>
              <a:t>representing</a:t>
            </a:r>
            <a:r>
              <a:rPr lang="en-GB" sz="1200" spc="55" dirty="0">
                <a:latin typeface="Times New Roman"/>
                <a:cs typeface="Times New Roman"/>
              </a:rPr>
              <a:t> </a:t>
            </a:r>
            <a:r>
              <a:rPr lang="en-GB" sz="1200" dirty="0">
                <a:latin typeface="Times New Roman"/>
                <a:cs typeface="Times New Roman"/>
              </a:rPr>
              <a:t>ultra-portable</a:t>
            </a:r>
            <a:r>
              <a:rPr lang="en-GB" sz="1200" spc="70" dirty="0">
                <a:latin typeface="Times New Roman"/>
                <a:cs typeface="Times New Roman"/>
              </a:rPr>
              <a:t> </a:t>
            </a:r>
            <a:r>
              <a:rPr lang="en-GB" sz="1200" dirty="0">
                <a:latin typeface="Times New Roman"/>
                <a:cs typeface="Times New Roman"/>
              </a:rPr>
              <a:t>laptops</a:t>
            </a:r>
            <a:r>
              <a:rPr lang="en-GB" sz="1200" spc="40" dirty="0">
                <a:latin typeface="Times New Roman"/>
                <a:cs typeface="Times New Roman"/>
              </a:rPr>
              <a:t> </a:t>
            </a:r>
            <a:r>
              <a:rPr lang="en-GB" sz="1200" dirty="0">
                <a:latin typeface="Times New Roman"/>
                <a:cs typeface="Times New Roman"/>
              </a:rPr>
              <a:t>and</a:t>
            </a:r>
            <a:r>
              <a:rPr lang="en-GB" sz="1200" spc="50" dirty="0">
                <a:latin typeface="Times New Roman"/>
                <a:cs typeface="Times New Roman"/>
              </a:rPr>
              <a:t> </a:t>
            </a:r>
            <a:r>
              <a:rPr lang="en-GB" sz="1200" spc="-10" dirty="0">
                <a:latin typeface="Times New Roman"/>
                <a:cs typeface="Times New Roman"/>
              </a:rPr>
              <a:t>large </a:t>
            </a:r>
            <a:r>
              <a:rPr lang="en-GB" sz="1200" dirty="0">
                <a:latin typeface="Times New Roman"/>
                <a:cs typeface="Times New Roman"/>
              </a:rPr>
              <a:t>gaming</a:t>
            </a:r>
            <a:r>
              <a:rPr lang="en-GB" sz="1200" spc="75" dirty="0">
                <a:latin typeface="Times New Roman"/>
                <a:cs typeface="Times New Roman"/>
              </a:rPr>
              <a:t> </a:t>
            </a:r>
            <a:r>
              <a:rPr lang="en-GB" sz="1200" dirty="0">
                <a:latin typeface="Times New Roman"/>
                <a:cs typeface="Times New Roman"/>
              </a:rPr>
              <a:t>or</a:t>
            </a:r>
            <a:r>
              <a:rPr lang="en-GB" sz="1200" spc="95" dirty="0">
                <a:latin typeface="Times New Roman"/>
                <a:cs typeface="Times New Roman"/>
              </a:rPr>
              <a:t> </a:t>
            </a:r>
            <a:r>
              <a:rPr lang="en-GB" sz="1200" dirty="0">
                <a:latin typeface="Times New Roman"/>
                <a:cs typeface="Times New Roman"/>
              </a:rPr>
              <a:t>workstation</a:t>
            </a:r>
            <a:r>
              <a:rPr lang="en-GB" sz="1200" spc="70" dirty="0">
                <a:latin typeface="Times New Roman"/>
                <a:cs typeface="Times New Roman"/>
              </a:rPr>
              <a:t> </a:t>
            </a:r>
            <a:r>
              <a:rPr lang="en-GB" sz="1200" dirty="0">
                <a:latin typeface="Times New Roman"/>
                <a:cs typeface="Times New Roman"/>
              </a:rPr>
              <a:t>laptops,</a:t>
            </a:r>
            <a:r>
              <a:rPr lang="en-GB" sz="1200" spc="80" dirty="0">
                <a:latin typeface="Times New Roman"/>
                <a:cs typeface="Times New Roman"/>
              </a:rPr>
              <a:t> </a:t>
            </a:r>
            <a:r>
              <a:rPr lang="en-GB" sz="1200" spc="-10" dirty="0">
                <a:latin typeface="Times New Roman"/>
                <a:cs typeface="Times New Roman"/>
              </a:rPr>
              <a:t>respectively.</a:t>
            </a:r>
            <a:endParaRPr lang="en-GB" sz="1200" dirty="0">
              <a:latin typeface="Times New Roman"/>
              <a:cs typeface="Times New Roman"/>
            </a:endParaRPr>
          </a:p>
          <a:p>
            <a:endParaRPr lang="en-GB" dirty="0"/>
          </a:p>
          <a:p>
            <a:pPr marL="298450" marR="736600" indent="-285750">
              <a:lnSpc>
                <a:spcPct val="113999"/>
              </a:lnSpc>
              <a:spcBef>
                <a:spcPts val="90"/>
              </a:spcBef>
              <a:buFont typeface="Arial" panose="020B0604020202020204" pitchFamily="34" charset="0"/>
              <a:buChar char="•"/>
            </a:pPr>
            <a:r>
              <a:rPr lang="en-GB" sz="1200" dirty="0">
                <a:latin typeface="Times New Roman"/>
                <a:cs typeface="Times New Roman"/>
              </a:rPr>
              <a:t>The</a:t>
            </a:r>
            <a:r>
              <a:rPr lang="en-GB" sz="1200" spc="70" dirty="0">
                <a:latin typeface="Times New Roman"/>
                <a:cs typeface="Times New Roman"/>
              </a:rPr>
              <a:t> </a:t>
            </a:r>
            <a:r>
              <a:rPr lang="en-GB" sz="1200" dirty="0">
                <a:latin typeface="Times New Roman"/>
                <a:cs typeface="Times New Roman"/>
              </a:rPr>
              <a:t>histogram</a:t>
            </a:r>
            <a:r>
              <a:rPr lang="en-GB" sz="1200" spc="60" dirty="0">
                <a:latin typeface="Times New Roman"/>
                <a:cs typeface="Times New Roman"/>
              </a:rPr>
              <a:t> </a:t>
            </a:r>
            <a:r>
              <a:rPr lang="en-GB" sz="1200" dirty="0">
                <a:latin typeface="Times New Roman"/>
                <a:cs typeface="Times New Roman"/>
              </a:rPr>
              <a:t>shows</a:t>
            </a:r>
            <a:r>
              <a:rPr lang="en-GB" sz="1200" spc="60" dirty="0">
                <a:latin typeface="Times New Roman"/>
                <a:cs typeface="Times New Roman"/>
              </a:rPr>
              <a:t> </a:t>
            </a:r>
            <a:r>
              <a:rPr lang="en-GB" sz="1200" dirty="0">
                <a:latin typeface="Times New Roman"/>
                <a:cs typeface="Times New Roman"/>
              </a:rPr>
              <a:t>that</a:t>
            </a:r>
            <a:r>
              <a:rPr lang="en-GB" sz="1200" spc="55" dirty="0">
                <a:latin typeface="Times New Roman"/>
                <a:cs typeface="Times New Roman"/>
              </a:rPr>
              <a:t> </a:t>
            </a:r>
            <a:r>
              <a:rPr lang="en-GB" sz="1200" dirty="0">
                <a:latin typeface="Times New Roman"/>
                <a:cs typeface="Times New Roman"/>
              </a:rPr>
              <a:t>most</a:t>
            </a:r>
            <a:r>
              <a:rPr lang="en-GB" sz="1200" spc="65" dirty="0">
                <a:latin typeface="Times New Roman"/>
                <a:cs typeface="Times New Roman"/>
              </a:rPr>
              <a:t> </a:t>
            </a:r>
            <a:r>
              <a:rPr lang="en-GB" sz="1200" dirty="0">
                <a:latin typeface="Times New Roman"/>
                <a:cs typeface="Times New Roman"/>
              </a:rPr>
              <a:t>laptops</a:t>
            </a:r>
            <a:r>
              <a:rPr lang="en-GB" sz="1200" spc="55" dirty="0">
                <a:latin typeface="Times New Roman"/>
                <a:cs typeface="Times New Roman"/>
              </a:rPr>
              <a:t> </a:t>
            </a:r>
            <a:r>
              <a:rPr lang="en-GB" sz="1200" dirty="0">
                <a:latin typeface="Times New Roman"/>
                <a:cs typeface="Times New Roman"/>
              </a:rPr>
              <a:t>have</a:t>
            </a:r>
            <a:r>
              <a:rPr lang="en-GB" sz="1200" spc="60" dirty="0">
                <a:latin typeface="Times New Roman"/>
                <a:cs typeface="Times New Roman"/>
              </a:rPr>
              <a:t> </a:t>
            </a:r>
            <a:r>
              <a:rPr lang="en-GB" sz="1200" dirty="0">
                <a:latin typeface="Times New Roman"/>
                <a:cs typeface="Times New Roman"/>
              </a:rPr>
              <a:t>screen</a:t>
            </a:r>
            <a:r>
              <a:rPr lang="en-GB" sz="1200" spc="55" dirty="0">
                <a:latin typeface="Times New Roman"/>
                <a:cs typeface="Times New Roman"/>
              </a:rPr>
              <a:t> </a:t>
            </a:r>
            <a:r>
              <a:rPr lang="en-GB" sz="1200" dirty="0">
                <a:latin typeface="Times New Roman"/>
                <a:cs typeface="Times New Roman"/>
              </a:rPr>
              <a:t>sizes</a:t>
            </a:r>
            <a:r>
              <a:rPr lang="en-GB" sz="1200" spc="70" dirty="0">
                <a:latin typeface="Times New Roman"/>
                <a:cs typeface="Times New Roman"/>
              </a:rPr>
              <a:t> </a:t>
            </a:r>
            <a:r>
              <a:rPr lang="en-GB" sz="1200" dirty="0">
                <a:latin typeface="Times New Roman"/>
                <a:cs typeface="Times New Roman"/>
              </a:rPr>
              <a:t>clustered</a:t>
            </a:r>
            <a:r>
              <a:rPr lang="en-GB" sz="1200" spc="50" dirty="0">
                <a:latin typeface="Times New Roman"/>
                <a:cs typeface="Times New Roman"/>
              </a:rPr>
              <a:t> </a:t>
            </a:r>
            <a:r>
              <a:rPr lang="en-GB" sz="1200" dirty="0">
                <a:latin typeface="Times New Roman"/>
                <a:cs typeface="Times New Roman"/>
              </a:rPr>
              <a:t>around</a:t>
            </a:r>
            <a:r>
              <a:rPr lang="en-GB" sz="1200" spc="70" dirty="0">
                <a:latin typeface="Times New Roman"/>
                <a:cs typeface="Times New Roman"/>
              </a:rPr>
              <a:t> </a:t>
            </a:r>
            <a:r>
              <a:rPr lang="en-GB" sz="1200" dirty="0">
                <a:latin typeface="Times New Roman"/>
                <a:cs typeface="Times New Roman"/>
              </a:rPr>
              <a:t>15</a:t>
            </a:r>
            <a:r>
              <a:rPr lang="en-GB" sz="1200" spc="40" dirty="0">
                <a:latin typeface="Times New Roman"/>
                <a:cs typeface="Times New Roman"/>
              </a:rPr>
              <a:t> </a:t>
            </a:r>
            <a:r>
              <a:rPr lang="en-GB" sz="1200" dirty="0">
                <a:latin typeface="Times New Roman"/>
                <a:cs typeface="Times New Roman"/>
              </a:rPr>
              <a:t>to</a:t>
            </a:r>
            <a:r>
              <a:rPr lang="en-GB" sz="1200" spc="50" dirty="0">
                <a:latin typeface="Times New Roman"/>
                <a:cs typeface="Times New Roman"/>
              </a:rPr>
              <a:t> </a:t>
            </a:r>
            <a:r>
              <a:rPr lang="en-GB" sz="1200" dirty="0">
                <a:latin typeface="Times New Roman"/>
                <a:cs typeface="Times New Roman"/>
              </a:rPr>
              <a:t>16</a:t>
            </a:r>
            <a:r>
              <a:rPr lang="en-GB" sz="1200" spc="55" dirty="0">
                <a:latin typeface="Times New Roman"/>
                <a:cs typeface="Times New Roman"/>
              </a:rPr>
              <a:t> </a:t>
            </a:r>
            <a:r>
              <a:rPr lang="en-GB" sz="1200" spc="-10" dirty="0">
                <a:latin typeface="Times New Roman"/>
                <a:cs typeface="Times New Roman"/>
              </a:rPr>
              <a:t>inches. </a:t>
            </a:r>
            <a:r>
              <a:rPr lang="en-GB" sz="1200" dirty="0">
                <a:latin typeface="Times New Roman"/>
                <a:cs typeface="Times New Roman"/>
              </a:rPr>
              <a:t>There</a:t>
            </a:r>
            <a:r>
              <a:rPr lang="en-GB" sz="1200" spc="40" dirty="0">
                <a:latin typeface="Times New Roman"/>
                <a:cs typeface="Times New Roman"/>
              </a:rPr>
              <a:t> </a:t>
            </a:r>
            <a:r>
              <a:rPr lang="en-GB" sz="1200" dirty="0">
                <a:latin typeface="Times New Roman"/>
                <a:cs typeface="Times New Roman"/>
              </a:rPr>
              <a:t>is</a:t>
            </a:r>
            <a:r>
              <a:rPr lang="en-GB" sz="1200" spc="30" dirty="0">
                <a:latin typeface="Times New Roman"/>
                <a:cs typeface="Times New Roman"/>
              </a:rPr>
              <a:t> </a:t>
            </a:r>
            <a:r>
              <a:rPr lang="en-GB" sz="1200" dirty="0">
                <a:latin typeface="Times New Roman"/>
                <a:cs typeface="Times New Roman"/>
              </a:rPr>
              <a:t>a</a:t>
            </a:r>
            <a:r>
              <a:rPr lang="en-GB" sz="1200" spc="50" dirty="0">
                <a:latin typeface="Times New Roman"/>
                <a:cs typeface="Times New Roman"/>
              </a:rPr>
              <a:t> </a:t>
            </a:r>
            <a:r>
              <a:rPr lang="en-GB" sz="1200" dirty="0">
                <a:latin typeface="Times New Roman"/>
                <a:cs typeface="Times New Roman"/>
              </a:rPr>
              <a:t>clear</a:t>
            </a:r>
            <a:r>
              <a:rPr lang="en-GB" sz="1200" spc="45" dirty="0">
                <a:latin typeface="Times New Roman"/>
                <a:cs typeface="Times New Roman"/>
              </a:rPr>
              <a:t> </a:t>
            </a:r>
            <a:r>
              <a:rPr lang="en-GB" sz="1200" dirty="0">
                <a:latin typeface="Times New Roman"/>
                <a:cs typeface="Times New Roman"/>
              </a:rPr>
              <a:t>peak</a:t>
            </a:r>
            <a:r>
              <a:rPr lang="en-GB" sz="1200" spc="55" dirty="0">
                <a:latin typeface="Times New Roman"/>
                <a:cs typeface="Times New Roman"/>
              </a:rPr>
              <a:t> </a:t>
            </a:r>
            <a:r>
              <a:rPr lang="en-GB" sz="1200" dirty="0">
                <a:latin typeface="Times New Roman"/>
                <a:cs typeface="Times New Roman"/>
              </a:rPr>
              <a:t>at</a:t>
            </a:r>
            <a:r>
              <a:rPr lang="en-GB" sz="1200" spc="55" dirty="0">
                <a:latin typeface="Times New Roman"/>
                <a:cs typeface="Times New Roman"/>
              </a:rPr>
              <a:t> </a:t>
            </a:r>
            <a:r>
              <a:rPr lang="en-GB" sz="1200" dirty="0">
                <a:latin typeface="Times New Roman"/>
                <a:cs typeface="Times New Roman"/>
              </a:rPr>
              <a:t>15.6</a:t>
            </a:r>
            <a:r>
              <a:rPr lang="en-GB" sz="1200" spc="45" dirty="0">
                <a:latin typeface="Times New Roman"/>
                <a:cs typeface="Times New Roman"/>
              </a:rPr>
              <a:t> </a:t>
            </a:r>
            <a:r>
              <a:rPr lang="en-GB" sz="1200" dirty="0">
                <a:latin typeface="Times New Roman"/>
                <a:cs typeface="Times New Roman"/>
              </a:rPr>
              <a:t>inches,</a:t>
            </a:r>
            <a:r>
              <a:rPr lang="en-GB" sz="1200" spc="45" dirty="0">
                <a:latin typeface="Times New Roman"/>
                <a:cs typeface="Times New Roman"/>
              </a:rPr>
              <a:t> </a:t>
            </a:r>
            <a:r>
              <a:rPr lang="en-GB" sz="1200" dirty="0">
                <a:latin typeface="Times New Roman"/>
                <a:cs typeface="Times New Roman"/>
              </a:rPr>
              <a:t>which</a:t>
            </a:r>
            <a:r>
              <a:rPr lang="en-GB" sz="1200" spc="35" dirty="0">
                <a:latin typeface="Times New Roman"/>
                <a:cs typeface="Times New Roman"/>
              </a:rPr>
              <a:t> </a:t>
            </a:r>
            <a:r>
              <a:rPr lang="en-GB" sz="1200" dirty="0">
                <a:latin typeface="Times New Roman"/>
                <a:cs typeface="Times New Roman"/>
              </a:rPr>
              <a:t>is</a:t>
            </a:r>
            <a:r>
              <a:rPr lang="en-GB" sz="1200" spc="55" dirty="0">
                <a:latin typeface="Times New Roman"/>
                <a:cs typeface="Times New Roman"/>
              </a:rPr>
              <a:t> </a:t>
            </a:r>
            <a:r>
              <a:rPr lang="en-GB" sz="1200" dirty="0">
                <a:latin typeface="Times New Roman"/>
                <a:cs typeface="Times New Roman"/>
              </a:rPr>
              <a:t>a</a:t>
            </a:r>
            <a:r>
              <a:rPr lang="en-GB" sz="1200" spc="40" dirty="0">
                <a:latin typeface="Times New Roman"/>
                <a:cs typeface="Times New Roman"/>
              </a:rPr>
              <a:t> </a:t>
            </a:r>
            <a:r>
              <a:rPr lang="en-GB" sz="1200" dirty="0">
                <a:latin typeface="Times New Roman"/>
                <a:cs typeface="Times New Roman"/>
              </a:rPr>
              <a:t>common</a:t>
            </a:r>
            <a:r>
              <a:rPr lang="en-GB" sz="1200" spc="45" dirty="0">
                <a:latin typeface="Times New Roman"/>
                <a:cs typeface="Times New Roman"/>
              </a:rPr>
              <a:t> </a:t>
            </a:r>
            <a:r>
              <a:rPr lang="en-GB" sz="1200" dirty="0">
                <a:latin typeface="Times New Roman"/>
                <a:cs typeface="Times New Roman"/>
              </a:rPr>
              <a:t>screen</a:t>
            </a:r>
            <a:r>
              <a:rPr lang="en-GB" sz="1200" spc="40" dirty="0">
                <a:latin typeface="Times New Roman"/>
                <a:cs typeface="Times New Roman"/>
              </a:rPr>
              <a:t> </a:t>
            </a:r>
            <a:r>
              <a:rPr lang="en-GB" sz="1200" dirty="0">
                <a:latin typeface="Times New Roman"/>
                <a:cs typeface="Times New Roman"/>
              </a:rPr>
              <a:t>size</a:t>
            </a:r>
            <a:r>
              <a:rPr lang="en-GB" sz="1200" spc="40" dirty="0">
                <a:latin typeface="Times New Roman"/>
                <a:cs typeface="Times New Roman"/>
              </a:rPr>
              <a:t> </a:t>
            </a:r>
            <a:r>
              <a:rPr lang="en-GB" sz="1200" dirty="0">
                <a:latin typeface="Times New Roman"/>
                <a:cs typeface="Times New Roman"/>
              </a:rPr>
              <a:t>for</a:t>
            </a:r>
            <a:r>
              <a:rPr lang="en-GB" sz="1200" spc="45" dirty="0">
                <a:latin typeface="Times New Roman"/>
                <a:cs typeface="Times New Roman"/>
              </a:rPr>
              <a:t> </a:t>
            </a:r>
            <a:r>
              <a:rPr lang="en-GB" sz="1200" dirty="0">
                <a:latin typeface="Times New Roman"/>
                <a:cs typeface="Times New Roman"/>
              </a:rPr>
              <a:t>mainstream</a:t>
            </a:r>
            <a:r>
              <a:rPr lang="en-GB" sz="1200" spc="35" dirty="0">
                <a:latin typeface="Times New Roman"/>
                <a:cs typeface="Times New Roman"/>
              </a:rPr>
              <a:t> </a:t>
            </a:r>
            <a:r>
              <a:rPr lang="en-GB" sz="1200" spc="-10" dirty="0">
                <a:latin typeface="Times New Roman"/>
                <a:cs typeface="Times New Roman"/>
              </a:rPr>
              <a:t>laptops.</a:t>
            </a:r>
            <a:endParaRPr lang="en-GB" sz="1200" dirty="0">
              <a:latin typeface="Times New Roman"/>
              <a:cs typeface="Times New Roman"/>
            </a:endParaRPr>
          </a:p>
          <a:p>
            <a:pPr marL="298450" marR="5080" indent="-285750">
              <a:lnSpc>
                <a:spcPct val="112999"/>
              </a:lnSpc>
              <a:spcBef>
                <a:spcPts val="25"/>
              </a:spcBef>
              <a:buFont typeface="Arial" panose="020B0604020202020204" pitchFamily="34" charset="0"/>
              <a:buChar char="•"/>
            </a:pPr>
            <a:r>
              <a:rPr lang="en-GB" sz="1200" dirty="0">
                <a:latin typeface="Times New Roman"/>
                <a:cs typeface="Times New Roman"/>
              </a:rPr>
              <a:t>Smaller</a:t>
            </a:r>
            <a:r>
              <a:rPr lang="en-GB" sz="1200" spc="90" dirty="0">
                <a:latin typeface="Times New Roman"/>
                <a:cs typeface="Times New Roman"/>
              </a:rPr>
              <a:t> </a:t>
            </a:r>
            <a:r>
              <a:rPr lang="en-GB" sz="1200" dirty="0">
                <a:latin typeface="Times New Roman"/>
                <a:cs typeface="Times New Roman"/>
              </a:rPr>
              <a:t>screens</a:t>
            </a:r>
            <a:r>
              <a:rPr lang="en-GB" sz="1200" spc="80" dirty="0">
                <a:latin typeface="Times New Roman"/>
                <a:cs typeface="Times New Roman"/>
              </a:rPr>
              <a:t> </a:t>
            </a:r>
            <a:r>
              <a:rPr lang="en-GB" sz="1200" dirty="0">
                <a:latin typeface="Times New Roman"/>
                <a:cs typeface="Times New Roman"/>
              </a:rPr>
              <a:t>around</a:t>
            </a:r>
            <a:r>
              <a:rPr lang="en-GB" sz="1200" spc="80" dirty="0">
                <a:latin typeface="Times New Roman"/>
                <a:cs typeface="Times New Roman"/>
              </a:rPr>
              <a:t> </a:t>
            </a:r>
            <a:r>
              <a:rPr lang="en-GB" sz="1200" dirty="0">
                <a:latin typeface="Times New Roman"/>
                <a:cs typeface="Times New Roman"/>
              </a:rPr>
              <a:t>13-14</a:t>
            </a:r>
            <a:r>
              <a:rPr lang="en-GB" sz="1200" spc="85" dirty="0">
                <a:latin typeface="Times New Roman"/>
                <a:cs typeface="Times New Roman"/>
              </a:rPr>
              <a:t> </a:t>
            </a:r>
            <a:r>
              <a:rPr lang="en-GB" sz="1200" dirty="0">
                <a:latin typeface="Times New Roman"/>
                <a:cs typeface="Times New Roman"/>
              </a:rPr>
              <a:t>inches</a:t>
            </a:r>
            <a:r>
              <a:rPr lang="en-GB" sz="1200" spc="100" dirty="0">
                <a:latin typeface="Times New Roman"/>
                <a:cs typeface="Times New Roman"/>
              </a:rPr>
              <a:t> </a:t>
            </a:r>
            <a:r>
              <a:rPr lang="en-GB" sz="1200" dirty="0">
                <a:latin typeface="Times New Roman"/>
                <a:cs typeface="Times New Roman"/>
              </a:rPr>
              <a:t>and</a:t>
            </a:r>
            <a:r>
              <a:rPr lang="en-GB" sz="1200" spc="90" dirty="0">
                <a:latin typeface="Times New Roman"/>
                <a:cs typeface="Times New Roman"/>
              </a:rPr>
              <a:t> </a:t>
            </a:r>
            <a:r>
              <a:rPr lang="en-GB" sz="1200" dirty="0">
                <a:latin typeface="Times New Roman"/>
                <a:cs typeface="Times New Roman"/>
              </a:rPr>
              <a:t>larger</a:t>
            </a:r>
            <a:r>
              <a:rPr lang="en-GB" sz="1200" spc="95" dirty="0">
                <a:latin typeface="Times New Roman"/>
                <a:cs typeface="Times New Roman"/>
              </a:rPr>
              <a:t> </a:t>
            </a:r>
            <a:r>
              <a:rPr lang="en-GB" sz="1200" dirty="0">
                <a:latin typeface="Times New Roman"/>
                <a:cs typeface="Times New Roman"/>
              </a:rPr>
              <a:t>screens</a:t>
            </a:r>
            <a:r>
              <a:rPr lang="en-GB" sz="1200" spc="80" dirty="0">
                <a:latin typeface="Times New Roman"/>
                <a:cs typeface="Times New Roman"/>
              </a:rPr>
              <a:t> </a:t>
            </a:r>
            <a:r>
              <a:rPr lang="en-GB" sz="1200" dirty="0">
                <a:latin typeface="Times New Roman"/>
                <a:cs typeface="Times New Roman"/>
              </a:rPr>
              <a:t>around</a:t>
            </a:r>
            <a:r>
              <a:rPr lang="en-GB" sz="1200" spc="70" dirty="0">
                <a:latin typeface="Times New Roman"/>
                <a:cs typeface="Times New Roman"/>
              </a:rPr>
              <a:t> </a:t>
            </a:r>
            <a:r>
              <a:rPr lang="en-GB" sz="1200" dirty="0">
                <a:latin typeface="Times New Roman"/>
                <a:cs typeface="Times New Roman"/>
              </a:rPr>
              <a:t>17-18</a:t>
            </a:r>
            <a:r>
              <a:rPr lang="en-GB" sz="1200" spc="85" dirty="0">
                <a:latin typeface="Times New Roman"/>
                <a:cs typeface="Times New Roman"/>
              </a:rPr>
              <a:t> </a:t>
            </a:r>
            <a:r>
              <a:rPr lang="en-GB" sz="1200" dirty="0">
                <a:latin typeface="Times New Roman"/>
                <a:cs typeface="Times New Roman"/>
              </a:rPr>
              <a:t>inches</a:t>
            </a:r>
            <a:r>
              <a:rPr lang="en-GB" sz="1200" spc="70" dirty="0">
                <a:latin typeface="Times New Roman"/>
                <a:cs typeface="Times New Roman"/>
              </a:rPr>
              <a:t> </a:t>
            </a:r>
            <a:r>
              <a:rPr lang="en-GB" sz="1200" dirty="0">
                <a:latin typeface="Times New Roman"/>
                <a:cs typeface="Times New Roman"/>
              </a:rPr>
              <a:t>are</a:t>
            </a:r>
            <a:r>
              <a:rPr lang="en-GB" sz="1200" spc="70" dirty="0">
                <a:latin typeface="Times New Roman"/>
                <a:cs typeface="Times New Roman"/>
              </a:rPr>
              <a:t> </a:t>
            </a:r>
            <a:r>
              <a:rPr lang="en-GB" sz="1200" dirty="0">
                <a:latin typeface="Times New Roman"/>
                <a:cs typeface="Times New Roman"/>
              </a:rPr>
              <a:t>less</a:t>
            </a:r>
            <a:r>
              <a:rPr lang="en-GB" sz="1200" spc="90" dirty="0">
                <a:latin typeface="Times New Roman"/>
                <a:cs typeface="Times New Roman"/>
              </a:rPr>
              <a:t> </a:t>
            </a:r>
            <a:r>
              <a:rPr lang="en-GB" sz="1200" dirty="0">
                <a:latin typeface="Times New Roman"/>
                <a:cs typeface="Times New Roman"/>
              </a:rPr>
              <a:t>frequent,</a:t>
            </a:r>
            <a:r>
              <a:rPr lang="en-GB" sz="1200" spc="80" dirty="0">
                <a:latin typeface="Times New Roman"/>
                <a:cs typeface="Times New Roman"/>
              </a:rPr>
              <a:t> </a:t>
            </a:r>
            <a:r>
              <a:rPr lang="en-GB" sz="1200" spc="-10" dirty="0">
                <a:latin typeface="Times New Roman"/>
                <a:cs typeface="Times New Roman"/>
              </a:rPr>
              <a:t>indicating </a:t>
            </a:r>
            <a:r>
              <a:rPr lang="en-GB" sz="1200" dirty="0">
                <a:latin typeface="Times New Roman"/>
                <a:cs typeface="Times New Roman"/>
              </a:rPr>
              <a:t>that</a:t>
            </a:r>
            <a:r>
              <a:rPr lang="en-GB" sz="1200" spc="50" dirty="0">
                <a:latin typeface="Times New Roman"/>
                <a:cs typeface="Times New Roman"/>
              </a:rPr>
              <a:t> </a:t>
            </a:r>
            <a:r>
              <a:rPr lang="en-GB" sz="1200" dirty="0">
                <a:latin typeface="Times New Roman"/>
                <a:cs typeface="Times New Roman"/>
              </a:rPr>
              <a:t>they</a:t>
            </a:r>
            <a:r>
              <a:rPr lang="en-GB" sz="1200" spc="50" dirty="0">
                <a:latin typeface="Times New Roman"/>
                <a:cs typeface="Times New Roman"/>
              </a:rPr>
              <a:t> </a:t>
            </a:r>
            <a:r>
              <a:rPr lang="en-GB" sz="1200" dirty="0">
                <a:latin typeface="Times New Roman"/>
                <a:cs typeface="Times New Roman"/>
              </a:rPr>
              <a:t>cater</a:t>
            </a:r>
            <a:r>
              <a:rPr lang="en-GB" sz="1200" spc="70" dirty="0">
                <a:latin typeface="Times New Roman"/>
                <a:cs typeface="Times New Roman"/>
              </a:rPr>
              <a:t> </a:t>
            </a:r>
            <a:r>
              <a:rPr lang="en-GB" sz="1200" dirty="0">
                <a:latin typeface="Times New Roman"/>
                <a:cs typeface="Times New Roman"/>
              </a:rPr>
              <a:t>to</a:t>
            </a:r>
            <a:r>
              <a:rPr lang="en-GB" sz="1200" spc="55" dirty="0">
                <a:latin typeface="Times New Roman"/>
                <a:cs typeface="Times New Roman"/>
              </a:rPr>
              <a:t> </a:t>
            </a:r>
            <a:r>
              <a:rPr lang="en-GB" sz="1200" dirty="0">
                <a:latin typeface="Times New Roman"/>
                <a:cs typeface="Times New Roman"/>
              </a:rPr>
              <a:t>more</a:t>
            </a:r>
            <a:r>
              <a:rPr lang="en-GB" sz="1200" spc="65" dirty="0">
                <a:latin typeface="Times New Roman"/>
                <a:cs typeface="Times New Roman"/>
              </a:rPr>
              <a:t> </a:t>
            </a:r>
            <a:r>
              <a:rPr lang="en-GB" sz="1200" dirty="0">
                <a:latin typeface="Times New Roman"/>
                <a:cs typeface="Times New Roman"/>
              </a:rPr>
              <a:t>niche</a:t>
            </a:r>
            <a:r>
              <a:rPr lang="en-GB" sz="1200" spc="60" dirty="0">
                <a:latin typeface="Times New Roman"/>
                <a:cs typeface="Times New Roman"/>
              </a:rPr>
              <a:t> </a:t>
            </a:r>
            <a:r>
              <a:rPr lang="en-GB" sz="1200" dirty="0">
                <a:latin typeface="Times New Roman"/>
                <a:cs typeface="Times New Roman"/>
              </a:rPr>
              <a:t>markets</a:t>
            </a:r>
            <a:r>
              <a:rPr lang="en-GB" sz="1200" spc="50" dirty="0">
                <a:latin typeface="Times New Roman"/>
                <a:cs typeface="Times New Roman"/>
              </a:rPr>
              <a:t> </a:t>
            </a:r>
            <a:r>
              <a:rPr lang="en-GB" sz="1200" dirty="0">
                <a:latin typeface="Times New Roman"/>
                <a:cs typeface="Times New Roman"/>
              </a:rPr>
              <a:t>(e.g.,</a:t>
            </a:r>
            <a:r>
              <a:rPr lang="en-GB" sz="1200" spc="45" dirty="0">
                <a:latin typeface="Times New Roman"/>
                <a:cs typeface="Times New Roman"/>
              </a:rPr>
              <a:t> </a:t>
            </a:r>
            <a:r>
              <a:rPr lang="en-GB" sz="1200" dirty="0">
                <a:latin typeface="Times New Roman"/>
                <a:cs typeface="Times New Roman"/>
              </a:rPr>
              <a:t>ultra-portables</a:t>
            </a:r>
            <a:r>
              <a:rPr lang="en-GB" sz="1200" spc="55" dirty="0">
                <a:latin typeface="Times New Roman"/>
                <a:cs typeface="Times New Roman"/>
              </a:rPr>
              <a:t> </a:t>
            </a:r>
            <a:r>
              <a:rPr lang="en-GB" sz="1200" dirty="0">
                <a:latin typeface="Times New Roman"/>
                <a:cs typeface="Times New Roman"/>
              </a:rPr>
              <a:t>and</a:t>
            </a:r>
            <a:r>
              <a:rPr lang="en-GB" sz="1200" spc="65" dirty="0">
                <a:latin typeface="Times New Roman"/>
                <a:cs typeface="Times New Roman"/>
              </a:rPr>
              <a:t> </a:t>
            </a:r>
            <a:r>
              <a:rPr lang="en-GB" sz="1200" dirty="0">
                <a:latin typeface="Times New Roman"/>
                <a:cs typeface="Times New Roman"/>
              </a:rPr>
              <a:t>gaming</a:t>
            </a:r>
            <a:r>
              <a:rPr lang="en-GB" sz="1200" spc="40" dirty="0">
                <a:latin typeface="Times New Roman"/>
                <a:cs typeface="Times New Roman"/>
              </a:rPr>
              <a:t> </a:t>
            </a:r>
            <a:r>
              <a:rPr lang="en-GB" sz="1200" spc="-10" dirty="0">
                <a:latin typeface="Times New Roman"/>
                <a:cs typeface="Times New Roman"/>
              </a:rPr>
              <a:t>laptops).</a:t>
            </a:r>
            <a:endParaRPr lang="en-GB" sz="1200" dirty="0">
              <a:latin typeface="Times New Roman"/>
              <a:cs typeface="Times New Roman"/>
            </a:endParaRPr>
          </a:p>
          <a:p>
            <a:r>
              <a:rPr lang="en-GB" dirty="0" err="1">
                <a:solidFill>
                  <a:srgbClr val="0000FF"/>
                </a:solidFill>
                <a:effectLst/>
              </a:rPr>
              <a:t>num_laptops_small_screen</a:t>
            </a:r>
            <a:r>
              <a:rPr lang="en-GB" dirty="0">
                <a:solidFill>
                  <a:srgbClr val="0000FF"/>
                </a:solidFill>
                <a:effectLst/>
              </a:rPr>
              <a:t> &lt;- sum(</a:t>
            </a:r>
            <a:r>
              <a:rPr lang="en-GB" dirty="0" err="1">
                <a:solidFill>
                  <a:srgbClr val="0000FF"/>
                </a:solidFill>
                <a:effectLst/>
              </a:rPr>
              <a:t>data$Screen</a:t>
            </a:r>
            <a:r>
              <a:rPr lang="en-GB" dirty="0">
                <a:solidFill>
                  <a:srgbClr val="0000FF"/>
                </a:solidFill>
                <a:effectLst/>
              </a:rPr>
              <a:t> &lt; 12) &gt; # Print the result &gt; print(</a:t>
            </a:r>
            <a:r>
              <a:rPr lang="en-GB" dirty="0" err="1">
                <a:solidFill>
                  <a:srgbClr val="0000FF"/>
                </a:solidFill>
                <a:effectLst/>
              </a:rPr>
              <a:t>num_laptops_small_screen</a:t>
            </a:r>
            <a:r>
              <a:rPr lang="en-GB" dirty="0">
                <a:solidFill>
                  <a:srgbClr val="0000FF"/>
                </a:solidFill>
                <a:effectLst/>
              </a:rPr>
              <a:t>) </a:t>
            </a:r>
            <a:r>
              <a:rPr lang="en-GB" dirty="0">
                <a:effectLst/>
              </a:rPr>
              <a:t>[1] 25</a:t>
            </a:r>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8</a:t>
            </a:fld>
            <a:endParaRPr lang="en-GB"/>
          </a:p>
        </p:txBody>
      </p:sp>
    </p:spTree>
    <p:extLst>
      <p:ext uri="{BB962C8B-B14F-4D97-AF65-F5344CB8AC3E}">
        <p14:creationId xmlns:p14="http://schemas.microsoft.com/office/powerpoint/2010/main" val="3988546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a:cs typeface="Times New Roman"/>
              </a:rPr>
              <a:t>There</a:t>
            </a:r>
            <a:r>
              <a:rPr lang="en-GB" spc="75" dirty="0">
                <a:latin typeface="Times New Roman"/>
                <a:cs typeface="Times New Roman"/>
              </a:rPr>
              <a:t> </a:t>
            </a:r>
            <a:r>
              <a:rPr lang="en-GB" dirty="0">
                <a:latin typeface="Times New Roman"/>
                <a:cs typeface="Times New Roman"/>
              </a:rPr>
              <a:t>are</a:t>
            </a:r>
            <a:r>
              <a:rPr lang="en-GB" spc="75" dirty="0">
                <a:latin typeface="Times New Roman"/>
                <a:cs typeface="Times New Roman"/>
              </a:rPr>
              <a:t> </a:t>
            </a:r>
            <a:r>
              <a:rPr lang="en-GB" dirty="0">
                <a:latin typeface="Times New Roman"/>
                <a:cs typeface="Times New Roman"/>
              </a:rPr>
              <a:t>many</a:t>
            </a:r>
            <a:r>
              <a:rPr lang="en-GB" spc="75" dirty="0">
                <a:latin typeface="Times New Roman"/>
                <a:cs typeface="Times New Roman"/>
              </a:rPr>
              <a:t> </a:t>
            </a:r>
            <a:r>
              <a:rPr lang="en-GB" dirty="0">
                <a:latin typeface="Times New Roman"/>
                <a:cs typeface="Times New Roman"/>
              </a:rPr>
              <a:t>outliers</a:t>
            </a:r>
            <a:r>
              <a:rPr lang="en-GB" spc="75" dirty="0">
                <a:latin typeface="Times New Roman"/>
                <a:cs typeface="Times New Roman"/>
              </a:rPr>
              <a:t> </a:t>
            </a:r>
            <a:r>
              <a:rPr lang="en-GB" dirty="0">
                <a:latin typeface="Times New Roman"/>
                <a:cs typeface="Times New Roman"/>
              </a:rPr>
              <a:t>on</a:t>
            </a:r>
            <a:r>
              <a:rPr lang="en-GB" spc="50" dirty="0">
                <a:latin typeface="Times New Roman"/>
                <a:cs typeface="Times New Roman"/>
              </a:rPr>
              <a:t> </a:t>
            </a:r>
            <a:r>
              <a:rPr lang="en-GB" dirty="0">
                <a:latin typeface="Times New Roman"/>
                <a:cs typeface="Times New Roman"/>
              </a:rPr>
              <a:t>the</a:t>
            </a:r>
            <a:r>
              <a:rPr lang="en-GB" spc="85" dirty="0">
                <a:latin typeface="Times New Roman"/>
                <a:cs typeface="Times New Roman"/>
              </a:rPr>
              <a:t> </a:t>
            </a:r>
            <a:r>
              <a:rPr lang="en-GB" dirty="0">
                <a:latin typeface="Times New Roman"/>
                <a:cs typeface="Times New Roman"/>
              </a:rPr>
              <a:t>higher</a:t>
            </a:r>
            <a:r>
              <a:rPr lang="en-GB" spc="85" dirty="0">
                <a:latin typeface="Times New Roman"/>
                <a:cs typeface="Times New Roman"/>
              </a:rPr>
              <a:t> </a:t>
            </a:r>
            <a:r>
              <a:rPr lang="en-GB" dirty="0">
                <a:latin typeface="Times New Roman"/>
                <a:cs typeface="Times New Roman"/>
              </a:rPr>
              <a:t>end,</a:t>
            </a:r>
            <a:r>
              <a:rPr lang="en-GB" spc="90" dirty="0">
                <a:latin typeface="Times New Roman"/>
                <a:cs typeface="Times New Roman"/>
              </a:rPr>
              <a:t> </a:t>
            </a:r>
            <a:r>
              <a:rPr lang="en-GB" dirty="0">
                <a:latin typeface="Times New Roman"/>
                <a:cs typeface="Times New Roman"/>
              </a:rPr>
              <a:t>indicating</a:t>
            </a:r>
            <a:r>
              <a:rPr lang="en-GB" spc="60" dirty="0">
                <a:latin typeface="Times New Roman"/>
                <a:cs typeface="Times New Roman"/>
              </a:rPr>
              <a:t> </a:t>
            </a:r>
            <a:r>
              <a:rPr lang="en-GB" dirty="0">
                <a:latin typeface="Times New Roman"/>
                <a:cs typeface="Times New Roman"/>
              </a:rPr>
              <a:t>a</a:t>
            </a:r>
            <a:r>
              <a:rPr lang="en-GB" spc="80" dirty="0">
                <a:latin typeface="Times New Roman"/>
                <a:cs typeface="Times New Roman"/>
              </a:rPr>
              <a:t> </a:t>
            </a:r>
            <a:r>
              <a:rPr lang="en-GB" dirty="0">
                <a:latin typeface="Times New Roman"/>
                <a:cs typeface="Times New Roman"/>
              </a:rPr>
              <a:t>significant</a:t>
            </a:r>
            <a:r>
              <a:rPr lang="en-GB" spc="90" dirty="0">
                <a:latin typeface="Times New Roman"/>
                <a:cs typeface="Times New Roman"/>
              </a:rPr>
              <a:t> </a:t>
            </a:r>
            <a:r>
              <a:rPr lang="en-GB" dirty="0">
                <a:latin typeface="Times New Roman"/>
                <a:cs typeface="Times New Roman"/>
              </a:rPr>
              <a:t>number</a:t>
            </a:r>
            <a:r>
              <a:rPr lang="en-GB" spc="65" dirty="0">
                <a:latin typeface="Times New Roman"/>
                <a:cs typeface="Times New Roman"/>
              </a:rPr>
              <a:t> </a:t>
            </a:r>
            <a:r>
              <a:rPr lang="en-GB" dirty="0">
                <a:latin typeface="Times New Roman"/>
                <a:cs typeface="Times New Roman"/>
              </a:rPr>
              <a:t>of</a:t>
            </a:r>
            <a:r>
              <a:rPr lang="en-GB" spc="65" dirty="0">
                <a:latin typeface="Times New Roman"/>
                <a:cs typeface="Times New Roman"/>
              </a:rPr>
              <a:t> </a:t>
            </a:r>
            <a:r>
              <a:rPr lang="en-GB" dirty="0">
                <a:latin typeface="Times New Roman"/>
                <a:cs typeface="Times New Roman"/>
              </a:rPr>
              <a:t>laptops</a:t>
            </a:r>
            <a:r>
              <a:rPr lang="en-GB" spc="85" dirty="0">
                <a:latin typeface="Times New Roman"/>
                <a:cs typeface="Times New Roman"/>
              </a:rPr>
              <a:t> </a:t>
            </a:r>
            <a:r>
              <a:rPr lang="en-GB" dirty="0">
                <a:latin typeface="Times New Roman"/>
                <a:cs typeface="Times New Roman"/>
              </a:rPr>
              <a:t>that</a:t>
            </a:r>
            <a:r>
              <a:rPr lang="en-GB" spc="75" dirty="0">
                <a:latin typeface="Times New Roman"/>
                <a:cs typeface="Times New Roman"/>
              </a:rPr>
              <a:t> </a:t>
            </a:r>
            <a:r>
              <a:rPr lang="en-GB" dirty="0">
                <a:latin typeface="Times New Roman"/>
                <a:cs typeface="Times New Roman"/>
              </a:rPr>
              <a:t>are</a:t>
            </a:r>
            <a:r>
              <a:rPr lang="en-GB" spc="90" dirty="0">
                <a:latin typeface="Times New Roman"/>
                <a:cs typeface="Times New Roman"/>
              </a:rPr>
              <a:t> </a:t>
            </a:r>
            <a:r>
              <a:rPr lang="en-GB" dirty="0">
                <a:latin typeface="Times New Roman"/>
                <a:cs typeface="Times New Roman"/>
              </a:rPr>
              <a:t>priced</a:t>
            </a:r>
            <a:r>
              <a:rPr lang="en-GB" spc="90" dirty="0">
                <a:latin typeface="Times New Roman"/>
                <a:cs typeface="Times New Roman"/>
              </a:rPr>
              <a:t> </a:t>
            </a:r>
            <a:r>
              <a:rPr lang="en-GB" spc="-20" dirty="0">
                <a:latin typeface="Times New Roman"/>
                <a:cs typeface="Times New Roman"/>
              </a:rPr>
              <a:t>well </a:t>
            </a:r>
            <a:r>
              <a:rPr lang="en-GB" dirty="0">
                <a:latin typeface="Times New Roman"/>
                <a:cs typeface="Times New Roman"/>
              </a:rPr>
              <a:t>above</a:t>
            </a:r>
            <a:r>
              <a:rPr lang="en-GB" spc="50" dirty="0">
                <a:latin typeface="Times New Roman"/>
                <a:cs typeface="Times New Roman"/>
              </a:rPr>
              <a:t> </a:t>
            </a:r>
            <a:r>
              <a:rPr lang="en-GB" dirty="0">
                <a:latin typeface="Times New Roman"/>
                <a:cs typeface="Times New Roman"/>
              </a:rPr>
              <a:t>the</a:t>
            </a:r>
            <a:r>
              <a:rPr lang="en-GB" spc="50" dirty="0">
                <a:latin typeface="Times New Roman"/>
                <a:cs typeface="Times New Roman"/>
              </a:rPr>
              <a:t> </a:t>
            </a:r>
            <a:r>
              <a:rPr lang="en-GB" dirty="0">
                <a:latin typeface="Times New Roman"/>
                <a:cs typeface="Times New Roman"/>
              </a:rPr>
              <a:t>median,</a:t>
            </a:r>
            <a:r>
              <a:rPr lang="en-GB" spc="65" dirty="0">
                <a:latin typeface="Times New Roman"/>
                <a:cs typeface="Times New Roman"/>
              </a:rPr>
              <a:t> </a:t>
            </a:r>
            <a:r>
              <a:rPr lang="en-GB" dirty="0">
                <a:latin typeface="Times New Roman"/>
                <a:cs typeface="Times New Roman"/>
              </a:rPr>
              <a:t>likely</a:t>
            </a:r>
            <a:r>
              <a:rPr lang="en-GB" spc="80" dirty="0">
                <a:latin typeface="Times New Roman"/>
                <a:cs typeface="Times New Roman"/>
              </a:rPr>
              <a:t> </a:t>
            </a:r>
            <a:r>
              <a:rPr lang="en-GB" dirty="0">
                <a:latin typeface="Times New Roman"/>
                <a:cs typeface="Times New Roman"/>
              </a:rPr>
              <a:t>due</a:t>
            </a:r>
            <a:r>
              <a:rPr lang="en-GB" spc="70" dirty="0">
                <a:latin typeface="Times New Roman"/>
                <a:cs typeface="Times New Roman"/>
              </a:rPr>
              <a:t> </a:t>
            </a:r>
            <a:r>
              <a:rPr lang="en-GB" dirty="0">
                <a:latin typeface="Times New Roman"/>
                <a:cs typeface="Times New Roman"/>
              </a:rPr>
              <a:t>to</a:t>
            </a:r>
            <a:r>
              <a:rPr lang="en-GB" spc="80" dirty="0">
                <a:latin typeface="Times New Roman"/>
                <a:cs typeface="Times New Roman"/>
              </a:rPr>
              <a:t> </a:t>
            </a:r>
            <a:r>
              <a:rPr lang="en-GB" dirty="0">
                <a:latin typeface="Times New Roman"/>
                <a:cs typeface="Times New Roman"/>
              </a:rPr>
              <a:t>premium</a:t>
            </a:r>
            <a:r>
              <a:rPr lang="en-GB" spc="50" dirty="0">
                <a:latin typeface="Times New Roman"/>
                <a:cs typeface="Times New Roman"/>
              </a:rPr>
              <a:t> </a:t>
            </a:r>
            <a:r>
              <a:rPr lang="en-GB" dirty="0">
                <a:latin typeface="Times New Roman"/>
                <a:cs typeface="Times New Roman"/>
              </a:rPr>
              <a:t>features</a:t>
            </a:r>
            <a:r>
              <a:rPr lang="en-GB" spc="65" dirty="0">
                <a:latin typeface="Times New Roman"/>
                <a:cs typeface="Times New Roman"/>
              </a:rPr>
              <a:t> </a:t>
            </a:r>
            <a:r>
              <a:rPr lang="en-GB" dirty="0">
                <a:latin typeface="Times New Roman"/>
                <a:cs typeface="Times New Roman"/>
              </a:rPr>
              <a:t>or</a:t>
            </a:r>
            <a:r>
              <a:rPr lang="en-GB" spc="85" dirty="0">
                <a:latin typeface="Times New Roman"/>
                <a:cs typeface="Times New Roman"/>
              </a:rPr>
              <a:t> </a:t>
            </a:r>
            <a:r>
              <a:rPr lang="en-GB" dirty="0">
                <a:latin typeface="Times New Roman"/>
                <a:cs typeface="Times New Roman"/>
              </a:rPr>
              <a:t>high-performance</a:t>
            </a:r>
            <a:r>
              <a:rPr lang="en-GB" spc="70" dirty="0">
                <a:latin typeface="Times New Roman"/>
                <a:cs typeface="Times New Roman"/>
              </a:rPr>
              <a:t> </a:t>
            </a:r>
            <a:r>
              <a:rPr lang="en-GB" spc="-10" dirty="0">
                <a:latin typeface="Times New Roman"/>
                <a:cs typeface="Times New Roman"/>
              </a:rPr>
              <a:t>components.</a:t>
            </a:r>
            <a:endParaRPr lang="en-GB" dirty="0">
              <a:latin typeface="Times New Roman"/>
              <a:cs typeface="Times New Roman"/>
            </a:endParaRPr>
          </a:p>
          <a:p>
            <a:endParaRPr lang="en-GB" dirty="0"/>
          </a:p>
          <a:p>
            <a:pPr marL="12700" marR="5080">
              <a:spcBef>
                <a:spcPts val="90"/>
              </a:spcBef>
            </a:pPr>
            <a:r>
              <a:rPr lang="en-GB" dirty="0">
                <a:latin typeface="Times New Roman"/>
                <a:cs typeface="Times New Roman"/>
              </a:rPr>
              <a:t>The</a:t>
            </a:r>
            <a:r>
              <a:rPr lang="en-GB" spc="90" dirty="0">
                <a:latin typeface="Times New Roman"/>
                <a:cs typeface="Times New Roman"/>
              </a:rPr>
              <a:t> </a:t>
            </a:r>
            <a:r>
              <a:rPr lang="en-GB" dirty="0">
                <a:latin typeface="Times New Roman"/>
                <a:cs typeface="Times New Roman"/>
              </a:rPr>
              <a:t>histogram</a:t>
            </a:r>
            <a:r>
              <a:rPr lang="en-GB" spc="85" dirty="0">
                <a:latin typeface="Times New Roman"/>
                <a:cs typeface="Times New Roman"/>
              </a:rPr>
              <a:t> </a:t>
            </a:r>
            <a:r>
              <a:rPr lang="en-GB" dirty="0">
                <a:latin typeface="Times New Roman"/>
                <a:cs typeface="Times New Roman"/>
              </a:rPr>
              <a:t>shows</a:t>
            </a:r>
            <a:r>
              <a:rPr lang="en-GB" spc="80" dirty="0">
                <a:latin typeface="Times New Roman"/>
                <a:cs typeface="Times New Roman"/>
              </a:rPr>
              <a:t> </a:t>
            </a:r>
            <a:r>
              <a:rPr lang="en-GB" dirty="0">
                <a:latin typeface="Times New Roman"/>
                <a:cs typeface="Times New Roman"/>
              </a:rPr>
              <a:t>that</a:t>
            </a:r>
            <a:r>
              <a:rPr lang="en-GB" spc="95" dirty="0">
                <a:latin typeface="Times New Roman"/>
                <a:cs typeface="Times New Roman"/>
              </a:rPr>
              <a:t> </a:t>
            </a:r>
            <a:r>
              <a:rPr lang="en-GB" dirty="0">
                <a:latin typeface="Times New Roman"/>
                <a:cs typeface="Times New Roman"/>
              </a:rPr>
              <a:t>the</a:t>
            </a:r>
            <a:r>
              <a:rPr lang="en-GB" spc="90" dirty="0">
                <a:latin typeface="Times New Roman"/>
                <a:cs typeface="Times New Roman"/>
              </a:rPr>
              <a:t> </a:t>
            </a:r>
            <a:r>
              <a:rPr lang="en-GB" dirty="0">
                <a:latin typeface="Times New Roman"/>
                <a:cs typeface="Times New Roman"/>
              </a:rPr>
              <a:t>distribution</a:t>
            </a:r>
            <a:r>
              <a:rPr lang="en-GB" spc="85" dirty="0">
                <a:latin typeface="Times New Roman"/>
                <a:cs typeface="Times New Roman"/>
              </a:rPr>
              <a:t> </a:t>
            </a:r>
            <a:r>
              <a:rPr lang="en-GB" dirty="0">
                <a:latin typeface="Times New Roman"/>
                <a:cs typeface="Times New Roman"/>
              </a:rPr>
              <a:t>of</a:t>
            </a:r>
            <a:r>
              <a:rPr lang="en-GB" spc="75" dirty="0">
                <a:latin typeface="Times New Roman"/>
                <a:cs typeface="Times New Roman"/>
              </a:rPr>
              <a:t> </a:t>
            </a:r>
            <a:r>
              <a:rPr lang="en-GB" dirty="0">
                <a:latin typeface="Times New Roman"/>
                <a:cs typeface="Times New Roman"/>
              </a:rPr>
              <a:t>laptop</a:t>
            </a:r>
            <a:r>
              <a:rPr lang="en-GB" spc="85" dirty="0">
                <a:latin typeface="Times New Roman"/>
                <a:cs typeface="Times New Roman"/>
              </a:rPr>
              <a:t> </a:t>
            </a:r>
            <a:r>
              <a:rPr lang="en-GB" dirty="0">
                <a:latin typeface="Times New Roman"/>
                <a:cs typeface="Times New Roman"/>
              </a:rPr>
              <a:t>prices</a:t>
            </a:r>
            <a:r>
              <a:rPr lang="en-GB" spc="80" dirty="0">
                <a:latin typeface="Times New Roman"/>
                <a:cs typeface="Times New Roman"/>
              </a:rPr>
              <a:t> </a:t>
            </a:r>
            <a:r>
              <a:rPr lang="en-GB" dirty="0">
                <a:latin typeface="Times New Roman"/>
                <a:cs typeface="Times New Roman"/>
              </a:rPr>
              <a:t>is</a:t>
            </a:r>
            <a:r>
              <a:rPr lang="en-GB" spc="100" dirty="0">
                <a:latin typeface="Times New Roman"/>
                <a:cs typeface="Times New Roman"/>
              </a:rPr>
              <a:t> </a:t>
            </a:r>
            <a:r>
              <a:rPr lang="en-GB" dirty="0">
                <a:latin typeface="Times New Roman"/>
                <a:cs typeface="Times New Roman"/>
              </a:rPr>
              <a:t>heavily</a:t>
            </a:r>
            <a:r>
              <a:rPr lang="en-GB" spc="90" dirty="0">
                <a:latin typeface="Times New Roman"/>
                <a:cs typeface="Times New Roman"/>
              </a:rPr>
              <a:t> </a:t>
            </a:r>
            <a:r>
              <a:rPr lang="en-GB" dirty="0">
                <a:latin typeface="Times New Roman"/>
                <a:cs typeface="Times New Roman"/>
              </a:rPr>
              <a:t>skewed</a:t>
            </a:r>
            <a:r>
              <a:rPr lang="en-GB" spc="80" dirty="0">
                <a:latin typeface="Times New Roman"/>
                <a:cs typeface="Times New Roman"/>
              </a:rPr>
              <a:t> </a:t>
            </a:r>
            <a:r>
              <a:rPr lang="en-GB" dirty="0">
                <a:latin typeface="Times New Roman"/>
                <a:cs typeface="Times New Roman"/>
              </a:rPr>
              <a:t>towards</a:t>
            </a:r>
            <a:r>
              <a:rPr lang="en-GB" spc="85" dirty="0">
                <a:latin typeface="Times New Roman"/>
                <a:cs typeface="Times New Roman"/>
              </a:rPr>
              <a:t> </a:t>
            </a:r>
            <a:r>
              <a:rPr lang="en-GB" dirty="0">
                <a:latin typeface="Times New Roman"/>
                <a:cs typeface="Times New Roman"/>
              </a:rPr>
              <a:t>the</a:t>
            </a:r>
            <a:r>
              <a:rPr lang="en-GB" spc="80" dirty="0">
                <a:latin typeface="Times New Roman"/>
                <a:cs typeface="Times New Roman"/>
              </a:rPr>
              <a:t> </a:t>
            </a:r>
            <a:r>
              <a:rPr lang="en-GB" dirty="0">
                <a:latin typeface="Times New Roman"/>
                <a:cs typeface="Times New Roman"/>
              </a:rPr>
              <a:t>lower</a:t>
            </a:r>
            <a:r>
              <a:rPr lang="en-GB" spc="90" dirty="0">
                <a:latin typeface="Times New Roman"/>
                <a:cs typeface="Times New Roman"/>
              </a:rPr>
              <a:t> </a:t>
            </a:r>
            <a:r>
              <a:rPr lang="en-GB" dirty="0">
                <a:latin typeface="Times New Roman"/>
                <a:cs typeface="Times New Roman"/>
              </a:rPr>
              <a:t>end,</a:t>
            </a:r>
            <a:r>
              <a:rPr lang="en-GB" spc="80" dirty="0">
                <a:latin typeface="Times New Roman"/>
                <a:cs typeface="Times New Roman"/>
              </a:rPr>
              <a:t> </a:t>
            </a:r>
            <a:r>
              <a:rPr lang="en-GB" spc="-20" dirty="0">
                <a:latin typeface="Times New Roman"/>
                <a:cs typeface="Times New Roman"/>
              </a:rPr>
              <a:t>with</a:t>
            </a:r>
            <a:r>
              <a:rPr lang="en-GB" dirty="0">
                <a:latin typeface="Times New Roman"/>
                <a:cs typeface="Times New Roman"/>
              </a:rPr>
              <a:t> a</a:t>
            </a:r>
            <a:r>
              <a:rPr lang="en-GB" spc="55" dirty="0">
                <a:latin typeface="Times New Roman"/>
                <a:cs typeface="Times New Roman"/>
              </a:rPr>
              <a:t> </a:t>
            </a:r>
            <a:r>
              <a:rPr lang="en-GB" dirty="0">
                <a:latin typeface="Times New Roman"/>
                <a:cs typeface="Times New Roman"/>
              </a:rPr>
              <a:t>large</a:t>
            </a:r>
            <a:r>
              <a:rPr lang="en-GB" spc="55" dirty="0">
                <a:latin typeface="Times New Roman"/>
                <a:cs typeface="Times New Roman"/>
              </a:rPr>
              <a:t> </a:t>
            </a:r>
            <a:r>
              <a:rPr lang="en-GB" dirty="0">
                <a:latin typeface="Times New Roman"/>
                <a:cs typeface="Times New Roman"/>
              </a:rPr>
              <a:t>number</a:t>
            </a:r>
            <a:r>
              <a:rPr lang="en-GB" spc="65" dirty="0">
                <a:latin typeface="Times New Roman"/>
                <a:cs typeface="Times New Roman"/>
              </a:rPr>
              <a:t> </a:t>
            </a:r>
            <a:r>
              <a:rPr lang="en-GB" dirty="0">
                <a:latin typeface="Times New Roman"/>
                <a:cs typeface="Times New Roman"/>
              </a:rPr>
              <a:t>of</a:t>
            </a:r>
            <a:r>
              <a:rPr lang="en-GB" spc="50" dirty="0">
                <a:latin typeface="Times New Roman"/>
                <a:cs typeface="Times New Roman"/>
              </a:rPr>
              <a:t> </a:t>
            </a:r>
            <a:r>
              <a:rPr lang="en-GB" dirty="0">
                <a:latin typeface="Times New Roman"/>
                <a:cs typeface="Times New Roman"/>
              </a:rPr>
              <a:t>laptops</a:t>
            </a:r>
            <a:r>
              <a:rPr lang="en-GB" spc="70" dirty="0">
                <a:latin typeface="Times New Roman"/>
                <a:cs typeface="Times New Roman"/>
              </a:rPr>
              <a:t> </a:t>
            </a:r>
            <a:r>
              <a:rPr lang="en-GB" dirty="0">
                <a:latin typeface="Times New Roman"/>
                <a:cs typeface="Times New Roman"/>
              </a:rPr>
              <a:t>priced</a:t>
            </a:r>
            <a:r>
              <a:rPr lang="en-GB" spc="60" dirty="0">
                <a:latin typeface="Times New Roman"/>
                <a:cs typeface="Times New Roman"/>
              </a:rPr>
              <a:t> </a:t>
            </a:r>
            <a:r>
              <a:rPr lang="en-GB" dirty="0">
                <a:latin typeface="Times New Roman"/>
                <a:cs typeface="Times New Roman"/>
              </a:rPr>
              <a:t>between</a:t>
            </a:r>
            <a:r>
              <a:rPr lang="en-GB" spc="40" dirty="0">
                <a:latin typeface="Times New Roman"/>
                <a:cs typeface="Times New Roman"/>
              </a:rPr>
              <a:t> </a:t>
            </a:r>
            <a:r>
              <a:rPr lang="en-GB" dirty="0">
                <a:latin typeface="Times New Roman"/>
                <a:cs typeface="Times New Roman"/>
              </a:rPr>
              <a:t>500</a:t>
            </a:r>
            <a:r>
              <a:rPr lang="en-GB" spc="50" dirty="0">
                <a:latin typeface="Times New Roman"/>
                <a:cs typeface="Times New Roman"/>
              </a:rPr>
              <a:t> </a:t>
            </a:r>
            <a:r>
              <a:rPr lang="en-GB" dirty="0">
                <a:latin typeface="Times New Roman"/>
                <a:cs typeface="Times New Roman"/>
              </a:rPr>
              <a:t>and</a:t>
            </a:r>
            <a:r>
              <a:rPr lang="en-GB" spc="60" dirty="0">
                <a:latin typeface="Times New Roman"/>
                <a:cs typeface="Times New Roman"/>
              </a:rPr>
              <a:t> </a:t>
            </a:r>
            <a:r>
              <a:rPr lang="en-GB" dirty="0">
                <a:latin typeface="Times New Roman"/>
                <a:cs typeface="Times New Roman"/>
              </a:rPr>
              <a:t>1500</a:t>
            </a:r>
            <a:r>
              <a:rPr lang="en-GB" spc="60" dirty="0">
                <a:latin typeface="Times New Roman"/>
                <a:cs typeface="Times New Roman"/>
              </a:rPr>
              <a:t> </a:t>
            </a:r>
            <a:r>
              <a:rPr lang="en-GB" dirty="0">
                <a:latin typeface="Times New Roman"/>
                <a:cs typeface="Times New Roman"/>
              </a:rPr>
              <a:t>currency</a:t>
            </a:r>
            <a:r>
              <a:rPr lang="en-GB" spc="60" dirty="0">
                <a:latin typeface="Times New Roman"/>
                <a:cs typeface="Times New Roman"/>
              </a:rPr>
              <a:t> </a:t>
            </a:r>
            <a:r>
              <a:rPr lang="en-GB" spc="-10" dirty="0">
                <a:latin typeface="Times New Roman"/>
                <a:cs typeface="Times New Roman"/>
              </a:rPr>
              <a:t>units.</a:t>
            </a:r>
            <a:endParaRPr lang="en-GB" dirty="0">
              <a:latin typeface="Times New Roman"/>
              <a:cs typeface="Times New Roman"/>
            </a:endParaRPr>
          </a:p>
          <a:p>
            <a:pPr marL="12700" marR="5080">
              <a:spcBef>
                <a:spcPts val="60"/>
              </a:spcBef>
            </a:pPr>
            <a:r>
              <a:rPr lang="en-GB" dirty="0">
                <a:latin typeface="Times New Roman"/>
                <a:cs typeface="Times New Roman"/>
              </a:rPr>
              <a:t>There</a:t>
            </a:r>
            <a:r>
              <a:rPr lang="en-GB" spc="155" dirty="0">
                <a:latin typeface="Times New Roman"/>
                <a:cs typeface="Times New Roman"/>
              </a:rPr>
              <a:t> </a:t>
            </a:r>
            <a:r>
              <a:rPr lang="en-GB" dirty="0">
                <a:latin typeface="Times New Roman"/>
                <a:cs typeface="Times New Roman"/>
              </a:rPr>
              <a:t>is</a:t>
            </a:r>
            <a:r>
              <a:rPr lang="en-GB" spc="165" dirty="0">
                <a:latin typeface="Times New Roman"/>
                <a:cs typeface="Times New Roman"/>
              </a:rPr>
              <a:t> </a:t>
            </a:r>
            <a:r>
              <a:rPr lang="en-GB" dirty="0">
                <a:latin typeface="Times New Roman"/>
                <a:cs typeface="Times New Roman"/>
              </a:rPr>
              <a:t>a</a:t>
            </a:r>
            <a:r>
              <a:rPr lang="en-GB" spc="155" dirty="0">
                <a:latin typeface="Times New Roman"/>
                <a:cs typeface="Times New Roman"/>
              </a:rPr>
              <a:t> </a:t>
            </a:r>
            <a:r>
              <a:rPr lang="en-GB" dirty="0">
                <a:latin typeface="Times New Roman"/>
                <a:cs typeface="Times New Roman"/>
              </a:rPr>
              <a:t>long</a:t>
            </a:r>
            <a:r>
              <a:rPr lang="en-GB" spc="135" dirty="0">
                <a:latin typeface="Times New Roman"/>
                <a:cs typeface="Times New Roman"/>
              </a:rPr>
              <a:t> </a:t>
            </a:r>
            <a:r>
              <a:rPr lang="en-GB" dirty="0">
                <a:latin typeface="Times New Roman"/>
                <a:cs typeface="Times New Roman"/>
              </a:rPr>
              <a:t>tail</a:t>
            </a:r>
            <a:r>
              <a:rPr lang="en-GB" spc="150" dirty="0">
                <a:latin typeface="Times New Roman"/>
                <a:cs typeface="Times New Roman"/>
              </a:rPr>
              <a:t> </a:t>
            </a:r>
            <a:r>
              <a:rPr lang="en-GB" dirty="0">
                <a:latin typeface="Times New Roman"/>
                <a:cs typeface="Times New Roman"/>
              </a:rPr>
              <a:t>extending</a:t>
            </a:r>
            <a:r>
              <a:rPr lang="en-GB" spc="165" dirty="0">
                <a:latin typeface="Times New Roman"/>
                <a:cs typeface="Times New Roman"/>
              </a:rPr>
              <a:t> </a:t>
            </a:r>
            <a:r>
              <a:rPr lang="en-GB" dirty="0">
                <a:latin typeface="Times New Roman"/>
                <a:cs typeface="Times New Roman"/>
              </a:rPr>
              <a:t>towards</a:t>
            </a:r>
            <a:r>
              <a:rPr lang="en-GB" spc="150" dirty="0">
                <a:latin typeface="Times New Roman"/>
                <a:cs typeface="Times New Roman"/>
              </a:rPr>
              <a:t> </a:t>
            </a:r>
            <a:r>
              <a:rPr lang="en-GB" dirty="0">
                <a:latin typeface="Times New Roman"/>
                <a:cs typeface="Times New Roman"/>
              </a:rPr>
              <a:t>the</a:t>
            </a:r>
            <a:r>
              <a:rPr lang="en-GB" spc="150" dirty="0">
                <a:latin typeface="Times New Roman"/>
                <a:cs typeface="Times New Roman"/>
              </a:rPr>
              <a:t> </a:t>
            </a:r>
            <a:r>
              <a:rPr lang="en-GB" dirty="0">
                <a:latin typeface="Times New Roman"/>
                <a:cs typeface="Times New Roman"/>
              </a:rPr>
              <a:t>higher</a:t>
            </a:r>
            <a:r>
              <a:rPr lang="en-GB" spc="155" dirty="0">
                <a:latin typeface="Times New Roman"/>
                <a:cs typeface="Times New Roman"/>
              </a:rPr>
              <a:t> </a:t>
            </a:r>
            <a:r>
              <a:rPr lang="en-GB" dirty="0">
                <a:latin typeface="Times New Roman"/>
                <a:cs typeface="Times New Roman"/>
              </a:rPr>
              <a:t>prices,</a:t>
            </a:r>
            <a:r>
              <a:rPr lang="en-GB" spc="155" dirty="0">
                <a:latin typeface="Times New Roman"/>
                <a:cs typeface="Times New Roman"/>
              </a:rPr>
              <a:t> </a:t>
            </a:r>
            <a:r>
              <a:rPr lang="en-GB" dirty="0">
                <a:latin typeface="Times New Roman"/>
                <a:cs typeface="Times New Roman"/>
              </a:rPr>
              <a:t>reflecting</a:t>
            </a:r>
            <a:r>
              <a:rPr lang="en-GB" spc="155" dirty="0">
                <a:latin typeface="Times New Roman"/>
                <a:cs typeface="Times New Roman"/>
              </a:rPr>
              <a:t> </a:t>
            </a:r>
            <a:r>
              <a:rPr lang="en-GB" dirty="0">
                <a:latin typeface="Times New Roman"/>
                <a:cs typeface="Times New Roman"/>
              </a:rPr>
              <a:t>the</a:t>
            </a:r>
            <a:r>
              <a:rPr lang="en-GB" spc="150" dirty="0">
                <a:latin typeface="Times New Roman"/>
                <a:cs typeface="Times New Roman"/>
              </a:rPr>
              <a:t> </a:t>
            </a:r>
            <a:r>
              <a:rPr lang="en-GB" dirty="0">
                <a:latin typeface="Times New Roman"/>
                <a:cs typeface="Times New Roman"/>
              </a:rPr>
              <a:t>high-end</a:t>
            </a:r>
            <a:r>
              <a:rPr lang="en-GB" spc="135" dirty="0">
                <a:latin typeface="Times New Roman"/>
                <a:cs typeface="Times New Roman"/>
              </a:rPr>
              <a:t> </a:t>
            </a:r>
            <a:r>
              <a:rPr lang="en-GB" dirty="0">
                <a:latin typeface="Times New Roman"/>
                <a:cs typeface="Times New Roman"/>
              </a:rPr>
              <a:t>laptops</a:t>
            </a:r>
            <a:r>
              <a:rPr lang="en-GB" spc="155" dirty="0">
                <a:latin typeface="Times New Roman"/>
                <a:cs typeface="Times New Roman"/>
              </a:rPr>
              <a:t> </a:t>
            </a:r>
            <a:r>
              <a:rPr lang="en-GB" dirty="0">
                <a:latin typeface="Times New Roman"/>
                <a:cs typeface="Times New Roman"/>
              </a:rPr>
              <a:t>that</a:t>
            </a:r>
            <a:r>
              <a:rPr lang="en-GB" spc="155" dirty="0">
                <a:latin typeface="Times New Roman"/>
                <a:cs typeface="Times New Roman"/>
              </a:rPr>
              <a:t> </a:t>
            </a:r>
            <a:r>
              <a:rPr lang="en-GB" dirty="0">
                <a:latin typeface="Times New Roman"/>
                <a:cs typeface="Times New Roman"/>
              </a:rPr>
              <a:t>are</a:t>
            </a:r>
            <a:r>
              <a:rPr lang="en-GB" spc="175" dirty="0">
                <a:latin typeface="Times New Roman"/>
                <a:cs typeface="Times New Roman"/>
              </a:rPr>
              <a:t> </a:t>
            </a:r>
            <a:r>
              <a:rPr lang="en-GB" spc="-10" dirty="0">
                <a:latin typeface="Times New Roman"/>
                <a:cs typeface="Times New Roman"/>
              </a:rPr>
              <a:t>priced </a:t>
            </a:r>
            <a:r>
              <a:rPr lang="en-GB" dirty="0">
                <a:latin typeface="Times New Roman"/>
                <a:cs typeface="Times New Roman"/>
              </a:rPr>
              <a:t>significantly</a:t>
            </a:r>
            <a:r>
              <a:rPr lang="en-GB" spc="75" dirty="0">
                <a:latin typeface="Times New Roman"/>
                <a:cs typeface="Times New Roman"/>
              </a:rPr>
              <a:t> </a:t>
            </a:r>
            <a:r>
              <a:rPr lang="en-GB" dirty="0">
                <a:latin typeface="Times New Roman"/>
                <a:cs typeface="Times New Roman"/>
              </a:rPr>
              <a:t>higher</a:t>
            </a:r>
            <a:r>
              <a:rPr lang="en-GB" spc="80" dirty="0">
                <a:latin typeface="Times New Roman"/>
                <a:cs typeface="Times New Roman"/>
              </a:rPr>
              <a:t> </a:t>
            </a:r>
            <a:r>
              <a:rPr lang="en-GB" dirty="0">
                <a:latin typeface="Times New Roman"/>
                <a:cs typeface="Times New Roman"/>
              </a:rPr>
              <a:t>than</a:t>
            </a:r>
            <a:r>
              <a:rPr lang="en-GB" spc="60" dirty="0">
                <a:latin typeface="Times New Roman"/>
                <a:cs typeface="Times New Roman"/>
              </a:rPr>
              <a:t> </a:t>
            </a:r>
            <a:r>
              <a:rPr lang="en-GB" dirty="0">
                <a:latin typeface="Times New Roman"/>
                <a:cs typeface="Times New Roman"/>
              </a:rPr>
              <a:t>the</a:t>
            </a:r>
            <a:r>
              <a:rPr lang="en-GB" spc="70" dirty="0">
                <a:latin typeface="Times New Roman"/>
                <a:cs typeface="Times New Roman"/>
              </a:rPr>
              <a:t> </a:t>
            </a:r>
            <a:r>
              <a:rPr lang="en-GB" spc="-10" dirty="0">
                <a:latin typeface="Times New Roman"/>
                <a:cs typeface="Times New Roman"/>
              </a:rPr>
              <a:t>average.</a:t>
            </a:r>
            <a:endParaRPr lang="en-GB" dirty="0">
              <a:latin typeface="Times New Roman"/>
              <a:cs typeface="Times New Roman"/>
            </a:endParaRPr>
          </a:p>
          <a:p>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9</a:t>
            </a:fld>
            <a:endParaRPr lang="en-GB"/>
          </a:p>
        </p:txBody>
      </p:sp>
    </p:spTree>
    <p:extLst>
      <p:ext uri="{BB962C8B-B14F-4D97-AF65-F5344CB8AC3E}">
        <p14:creationId xmlns:p14="http://schemas.microsoft.com/office/powerpoint/2010/main" val="3057015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dirty="0">
                <a:solidFill>
                  <a:srgbClr val="000000"/>
                </a:solidFill>
                <a:effectLst/>
                <a:latin typeface="TimesNewRomanPSMT"/>
              </a:rPr>
              <a:t>remove extreme values and refine the data for better analysis. The process involved removing outliers based on our knowledge of typical laptop specifications available in today's market, rather than strictly adhering to statistical definitions of outliers, such as those indicated by </a:t>
            </a:r>
            <a:r>
              <a:rPr lang="en-GB" sz="1200" b="1" i="0" dirty="0">
                <a:solidFill>
                  <a:srgbClr val="000000"/>
                </a:solidFill>
                <a:effectLst/>
                <a:latin typeface="TimesNewRomanPS-BoldMT"/>
              </a:rPr>
              <a:t>Box </a:t>
            </a:r>
            <a:r>
              <a:rPr lang="en-GB" sz="1200" b="1" i="0" dirty="0" err="1">
                <a:solidFill>
                  <a:srgbClr val="000000"/>
                </a:solidFill>
                <a:effectLst/>
                <a:latin typeface="TimesNewRomanPS-BoldMT"/>
              </a:rPr>
              <a:t>PlotS</a:t>
            </a:r>
            <a:r>
              <a:rPr lang="en-GB" dirty="0"/>
              <a:t> </a:t>
            </a:r>
            <a:br>
              <a:rPr lang="en-GB" dirty="0"/>
            </a:br>
            <a:r>
              <a:rPr lang="en-GB" sz="1200" b="0" i="0" dirty="0">
                <a:solidFill>
                  <a:srgbClr val="000000"/>
                </a:solidFill>
                <a:effectLst/>
                <a:latin typeface="TimesNewRomanPSMT"/>
              </a:rPr>
              <a:t>are rare in most consumer markets today</a:t>
            </a:r>
            <a:r>
              <a:rPr lang="en-GB" dirty="0"/>
              <a:t> </a:t>
            </a:r>
            <a:br>
              <a:rPr lang="en-GB" dirty="0"/>
            </a:br>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10</a:t>
            </a:fld>
            <a:endParaRPr lang="en-GB"/>
          </a:p>
        </p:txBody>
      </p:sp>
    </p:spTree>
    <p:extLst>
      <p:ext uri="{BB962C8B-B14F-4D97-AF65-F5344CB8AC3E}">
        <p14:creationId xmlns:p14="http://schemas.microsoft.com/office/powerpoint/2010/main" val="2746289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dirty="0">
                <a:solidFill>
                  <a:srgbClr val="000000"/>
                </a:solidFill>
                <a:effectLst/>
                <a:latin typeface="TimesNewRomanPSMT"/>
              </a:rPr>
              <a:t>We </a:t>
            </a:r>
            <a:r>
              <a:rPr lang="en-GB" sz="1800" b="0" i="0" dirty="0" err="1">
                <a:solidFill>
                  <a:srgbClr val="000000"/>
                </a:solidFill>
                <a:effectLst/>
                <a:latin typeface="TimesNewRomanPSMT"/>
              </a:rPr>
              <a:t>analyzed</a:t>
            </a:r>
            <a:r>
              <a:rPr lang="en-GB" sz="1800" b="0" i="0" dirty="0">
                <a:solidFill>
                  <a:srgbClr val="000000"/>
                </a:solidFill>
                <a:effectLst/>
                <a:latin typeface="TimesNewRomanPSMT"/>
              </a:rPr>
              <a:t> the skewness of four key numerical variables: </a:t>
            </a:r>
            <a:r>
              <a:rPr lang="en-GB" sz="1800" b="1" i="0" dirty="0">
                <a:solidFill>
                  <a:srgbClr val="000000"/>
                </a:solidFill>
                <a:effectLst/>
                <a:latin typeface="TimesNewRomanPS-BoldMT"/>
              </a:rPr>
              <a:t>RAM</a:t>
            </a:r>
            <a:r>
              <a:rPr lang="en-GB" sz="1800" b="0" i="0" dirty="0">
                <a:solidFill>
                  <a:srgbClr val="000000"/>
                </a:solidFill>
                <a:effectLst/>
                <a:latin typeface="TimesNewRomanPSMT"/>
              </a:rPr>
              <a:t>, </a:t>
            </a:r>
            <a:r>
              <a:rPr lang="en-GB" sz="1800" b="1" i="0" dirty="0">
                <a:solidFill>
                  <a:srgbClr val="000000"/>
                </a:solidFill>
                <a:effectLst/>
                <a:latin typeface="TimesNewRomanPS-BoldMT"/>
              </a:rPr>
              <a:t>Storage</a:t>
            </a:r>
            <a:r>
              <a:rPr lang="en-GB" sz="1800" b="0" i="0" dirty="0">
                <a:solidFill>
                  <a:srgbClr val="000000"/>
                </a:solidFill>
                <a:effectLst/>
                <a:latin typeface="TimesNewRomanPSMT"/>
              </a:rPr>
              <a:t>, </a:t>
            </a:r>
            <a:r>
              <a:rPr lang="en-GB" sz="1800" b="1" i="0" dirty="0">
                <a:solidFill>
                  <a:srgbClr val="000000"/>
                </a:solidFill>
                <a:effectLst/>
                <a:latin typeface="TimesNewRomanPS-BoldMT"/>
              </a:rPr>
              <a:t>Screen</a:t>
            </a:r>
            <a:r>
              <a:rPr lang="en-GB" sz="1800" b="0" i="0" dirty="0">
                <a:solidFill>
                  <a:srgbClr val="000000"/>
                </a:solidFill>
                <a:effectLst/>
                <a:latin typeface="TimesNewRomanPSMT"/>
              </a:rPr>
              <a:t>, and </a:t>
            </a:r>
            <a:r>
              <a:rPr lang="en-GB" sz="1800" b="1" i="0" dirty="0">
                <a:solidFill>
                  <a:srgbClr val="000000"/>
                </a:solidFill>
                <a:effectLst/>
                <a:latin typeface="TimesNewRomanPS-BoldMT"/>
              </a:rPr>
              <a:t>Final Price</a:t>
            </a:r>
            <a:r>
              <a:rPr lang="en-GB" sz="1800" b="0" i="0" dirty="0">
                <a:solidFill>
                  <a:srgbClr val="000000"/>
                </a:solidFill>
                <a:effectLst/>
                <a:latin typeface="TimesNewRomanPSMT"/>
              </a:rPr>
              <a:t>. The goal was to reduce skewness and improve data distribution for better model performance. Skewness indicates the asymmetry of data, and highly skewed variables can negatively affect machine learning models.</a:t>
            </a:r>
            <a:r>
              <a:rPr lang="en-GB" dirty="0"/>
              <a:t> </a:t>
            </a:r>
            <a:br>
              <a:rPr lang="en-GB" dirty="0"/>
            </a:br>
            <a:r>
              <a:rPr lang="en-GB" sz="1200" b="1" i="0" dirty="0" err="1">
                <a:solidFill>
                  <a:srgbClr val="000000"/>
                </a:solidFill>
                <a:effectLst/>
                <a:latin typeface="TimesNewRomanPS-BoldMT"/>
              </a:rPr>
              <a:t>RAM&amp;Final</a:t>
            </a:r>
            <a:r>
              <a:rPr lang="en-GB" sz="1200" b="1" i="0" dirty="0">
                <a:solidFill>
                  <a:srgbClr val="000000"/>
                </a:solidFill>
                <a:effectLst/>
                <a:latin typeface="TimesNewRomanPS-BoldMT"/>
              </a:rPr>
              <a:t> Price</a:t>
            </a:r>
            <a:r>
              <a:rPr lang="en-GB" dirty="0"/>
              <a:t> </a:t>
            </a:r>
            <a:br>
              <a:rPr lang="en-GB" dirty="0"/>
            </a:br>
            <a:r>
              <a:rPr lang="en-GB" sz="1200" b="0" i="0" dirty="0">
                <a:solidFill>
                  <a:srgbClr val="000000"/>
                </a:solidFill>
                <a:effectLst/>
                <a:latin typeface="TimesNewRomanPSMT"/>
              </a:rPr>
              <a:t>: A log transformation (</a:t>
            </a:r>
            <a:r>
              <a:rPr lang="en-GB" sz="1050" b="0" i="0" dirty="0">
                <a:solidFill>
                  <a:srgbClr val="000000"/>
                </a:solidFill>
                <a:effectLst/>
                <a:latin typeface="TimesNewRomanPSMT"/>
              </a:rPr>
              <a:t>log(RAM + 1)</a:t>
            </a:r>
            <a:r>
              <a:rPr lang="en-GB" sz="1200" b="0" i="0" dirty="0">
                <a:solidFill>
                  <a:srgbClr val="000000"/>
                </a:solidFill>
                <a:effectLst/>
                <a:latin typeface="TimesNewRomanPSMT"/>
              </a:rPr>
              <a:t>) was applied to reduce the positive skewness</a:t>
            </a:r>
            <a:r>
              <a:rPr lang="en-GB" dirty="0"/>
              <a:t> </a:t>
            </a:r>
            <a:br>
              <a:rPr lang="en-GB" dirty="0"/>
            </a:br>
            <a:endParaRPr lang="en-GB" dirty="0"/>
          </a:p>
          <a:p>
            <a:r>
              <a:rPr lang="en-GB" sz="1200" b="1" i="0" dirty="0">
                <a:solidFill>
                  <a:srgbClr val="000000"/>
                </a:solidFill>
                <a:effectLst/>
                <a:latin typeface="TimesNewRomanPS-BoldMT"/>
              </a:rPr>
              <a:t>Screen</a:t>
            </a:r>
            <a:r>
              <a:rPr lang="en-GB" sz="1200" b="0" i="0" dirty="0">
                <a:solidFill>
                  <a:srgbClr val="000000"/>
                </a:solidFill>
                <a:effectLst/>
                <a:latin typeface="TimesNewRomanPSMT"/>
              </a:rPr>
              <a:t>: A reverse log transformation (</a:t>
            </a:r>
            <a:r>
              <a:rPr lang="en-GB" sz="1050" b="0" i="0" dirty="0">
                <a:solidFill>
                  <a:srgbClr val="000000"/>
                </a:solidFill>
                <a:effectLst/>
                <a:latin typeface="TimesNewRomanPSMT"/>
              </a:rPr>
              <a:t>log(max(Screen + 1) - Screen)</a:t>
            </a:r>
            <a:r>
              <a:rPr lang="en-GB" sz="1200" b="0" i="0" dirty="0">
                <a:solidFill>
                  <a:srgbClr val="000000"/>
                </a:solidFill>
                <a:effectLst/>
                <a:latin typeface="TimesNewRomanPSMT"/>
              </a:rPr>
              <a:t>) was applied</a:t>
            </a:r>
            <a:r>
              <a:rPr lang="en-GB" dirty="0"/>
              <a:t> </a:t>
            </a:r>
            <a:br>
              <a:rPr lang="en-GB" dirty="0"/>
            </a:br>
            <a:endParaRPr lang="en-GB" sz="1200" b="1" i="0" dirty="0">
              <a:solidFill>
                <a:srgbClr val="000000"/>
              </a:solidFill>
              <a:effectLst/>
              <a:latin typeface="TimesNewRomanPS-BoldMT"/>
            </a:endParaRPr>
          </a:p>
          <a:p>
            <a:r>
              <a:rPr lang="en-GB" sz="1200" b="1" i="0" dirty="0">
                <a:solidFill>
                  <a:srgbClr val="000000"/>
                </a:solidFill>
                <a:effectLst/>
                <a:latin typeface="TimesNewRomanPS-BoldMT"/>
              </a:rPr>
              <a:t>Storage</a:t>
            </a:r>
            <a:r>
              <a:rPr lang="en-GB" sz="1200" b="0" i="0" dirty="0">
                <a:solidFill>
                  <a:srgbClr val="000000"/>
                </a:solidFill>
                <a:effectLst/>
                <a:latin typeface="TimesNewRomanPSMT"/>
              </a:rPr>
              <a:t>: A square root transformation (</a:t>
            </a:r>
            <a:r>
              <a:rPr lang="en-GB" sz="1050" b="0" i="0" dirty="0">
                <a:solidFill>
                  <a:srgbClr val="000000"/>
                </a:solidFill>
                <a:effectLst/>
                <a:latin typeface="TimesNewRomanPSMT"/>
              </a:rPr>
              <a:t>sqrt(Storage)</a:t>
            </a:r>
            <a:r>
              <a:rPr lang="en-GB" sz="1200" b="0" i="0" dirty="0">
                <a:solidFill>
                  <a:srgbClr val="000000"/>
                </a:solidFill>
                <a:effectLst/>
                <a:latin typeface="TimesNewRomanPSMT"/>
              </a:rPr>
              <a:t>) was applied, which is often useful for</a:t>
            </a:r>
          </a:p>
          <a:p>
            <a:r>
              <a:rPr lang="en-GB" sz="1200" b="0" i="0" dirty="0">
                <a:solidFill>
                  <a:srgbClr val="000000"/>
                </a:solidFill>
                <a:effectLst/>
                <a:latin typeface="TimesNewRomanPSMT"/>
              </a:rPr>
              <a:t>reducing positive skewness in variables with </a:t>
            </a:r>
            <a:r>
              <a:rPr lang="en-GB" sz="1200" b="1" i="0" dirty="0">
                <a:solidFill>
                  <a:srgbClr val="000000"/>
                </a:solidFill>
                <a:effectLst/>
                <a:latin typeface="TimesNewRomanPSMT"/>
              </a:rPr>
              <a:t>wide-ranging values</a:t>
            </a:r>
            <a:r>
              <a:rPr lang="en-GB" sz="1200" b="0" i="0" dirty="0">
                <a:solidFill>
                  <a:srgbClr val="000000"/>
                </a:solidFill>
                <a:effectLst/>
                <a:latin typeface="TimesNewRomanPSMT"/>
              </a:rPr>
              <a:t>.</a:t>
            </a:r>
            <a:r>
              <a:rPr lang="en-GB" dirty="0"/>
              <a:t> </a:t>
            </a:r>
            <a:br>
              <a:rPr lang="en-GB" dirty="0"/>
            </a:br>
            <a:r>
              <a:rPr lang="en-GB" sz="1200" b="0" i="0" dirty="0">
                <a:solidFill>
                  <a:srgbClr val="000000"/>
                </a:solidFill>
                <a:effectLst/>
                <a:latin typeface="TimesNewRomanPSMT"/>
              </a:rPr>
              <a:t>Scaling involves standardizing each variable to have a mean of 0 and a standard deviation of 1</a:t>
            </a:r>
            <a:r>
              <a:rPr lang="en-GB" dirty="0"/>
              <a:t> </a:t>
            </a:r>
            <a:br>
              <a:rPr lang="en-GB" dirty="0"/>
            </a:br>
            <a:r>
              <a:rPr lang="en-GB" sz="1200" b="0" i="0" dirty="0">
                <a:solidFill>
                  <a:srgbClr val="000000"/>
                </a:solidFill>
                <a:effectLst/>
                <a:latin typeface="TimesNewRomanPSMT"/>
              </a:rPr>
              <a:t>Why Scaling is Important?</a:t>
            </a:r>
          </a:p>
          <a:p>
            <a:r>
              <a:rPr lang="en-GB" sz="1200" b="0" i="0" dirty="0">
                <a:solidFill>
                  <a:srgbClr val="000000"/>
                </a:solidFill>
                <a:effectLst/>
                <a:latin typeface="TimesNewRomanPSMT"/>
              </a:rPr>
              <a:t>Numerical features RAM, Storage, Screen size, and Final Price originally have </a:t>
            </a:r>
            <a:r>
              <a:rPr lang="en-GB" sz="1200" b="1" i="0" dirty="0">
                <a:solidFill>
                  <a:srgbClr val="000000"/>
                </a:solidFill>
                <a:effectLst/>
                <a:latin typeface="TimesNewRomanPSMT"/>
              </a:rPr>
              <a:t>different ranges</a:t>
            </a:r>
            <a:r>
              <a:rPr lang="en-GB" sz="1200" b="0" i="0" dirty="0">
                <a:solidFill>
                  <a:srgbClr val="000000"/>
                </a:solidFill>
                <a:effectLst/>
                <a:latin typeface="TimesNewRomanPSMT"/>
              </a:rPr>
              <a:t>. For example, RAM might range from 4 to 64 GB, while Storage could range from 128 to 4000 GB. Without scaling, models that </a:t>
            </a:r>
            <a:r>
              <a:rPr lang="en-GB" sz="1200" b="1" i="0" dirty="0">
                <a:solidFill>
                  <a:srgbClr val="000000"/>
                </a:solidFill>
                <a:effectLst/>
                <a:latin typeface="TimesNewRomanPSMT"/>
              </a:rPr>
              <a:t>are sensitive to the magnitude of numerical values </a:t>
            </a:r>
            <a:r>
              <a:rPr lang="en-GB" sz="1200" b="0" i="0" dirty="0">
                <a:solidFill>
                  <a:srgbClr val="000000"/>
                </a:solidFill>
                <a:effectLst/>
                <a:latin typeface="TimesNewRomanPSMT"/>
              </a:rPr>
              <a:t>(</a:t>
            </a:r>
            <a:r>
              <a:rPr lang="en-GB" sz="1200" b="1" i="0" dirty="0">
                <a:solidFill>
                  <a:srgbClr val="000000"/>
                </a:solidFill>
                <a:effectLst/>
                <a:latin typeface="TimesNewRomanPSMT"/>
              </a:rPr>
              <a:t>like K-Means clustering, SVMs, or linear regression)</a:t>
            </a:r>
            <a:r>
              <a:rPr lang="en-GB" sz="1200" b="0" i="0" dirty="0">
                <a:solidFill>
                  <a:srgbClr val="000000"/>
                </a:solidFill>
                <a:effectLst/>
                <a:latin typeface="TimesNewRomanPSMT"/>
              </a:rPr>
              <a:t> might assign disproportionate </a:t>
            </a:r>
            <a:r>
              <a:rPr lang="en-GB" sz="1200" b="1" i="0" dirty="0">
                <a:solidFill>
                  <a:srgbClr val="000000"/>
                </a:solidFill>
                <a:effectLst/>
                <a:latin typeface="TimesNewRomanPSMT"/>
              </a:rPr>
              <a:t>importance to features with larger ranges, skewing results</a:t>
            </a:r>
            <a:r>
              <a:rPr lang="en-GB" b="1" dirty="0"/>
              <a:t> </a:t>
            </a:r>
            <a:br>
              <a:rPr lang="en-GB" dirty="0"/>
            </a:br>
            <a:endParaRPr lang="en-GB" dirty="0"/>
          </a:p>
        </p:txBody>
      </p:sp>
      <p:sp>
        <p:nvSpPr>
          <p:cNvPr id="4" name="Slide Number Placeholder 3"/>
          <p:cNvSpPr>
            <a:spLocks noGrp="1"/>
          </p:cNvSpPr>
          <p:nvPr>
            <p:ph type="sldNum" sz="quarter" idx="5"/>
          </p:nvPr>
        </p:nvSpPr>
        <p:spPr/>
        <p:txBody>
          <a:bodyPr/>
          <a:lstStyle/>
          <a:p>
            <a:fld id="{E85E7A69-BEB5-4BA0-B5BD-07740B719C4A}" type="slidenum">
              <a:rPr lang="en-GB" smtClean="0"/>
              <a:t>11</a:t>
            </a:fld>
            <a:endParaRPr lang="en-GB"/>
          </a:p>
        </p:txBody>
      </p:sp>
    </p:spTree>
    <p:extLst>
      <p:ext uri="{BB962C8B-B14F-4D97-AF65-F5344CB8AC3E}">
        <p14:creationId xmlns:p14="http://schemas.microsoft.com/office/powerpoint/2010/main" val="129471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061E1-AD31-460F-B09B-912DCF1D3954}" type="datetimeFigureOut">
              <a:rPr lang="en-GB" smtClean="0"/>
              <a:t>13/09/2024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F901ED-7D3D-42DA-BC6E-E74694B1679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78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061E1-AD31-460F-B09B-912DCF1D3954}" type="datetimeFigureOut">
              <a:rPr lang="en-GB" smtClean="0"/>
              <a:t>13/09/2024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F901ED-7D3D-42DA-BC6E-E74694B16792}" type="slidenum">
              <a:rPr lang="en-GB" smtClean="0"/>
              <a:t>‹#›</a:t>
            </a:fld>
            <a:endParaRPr lang="en-GB"/>
          </a:p>
        </p:txBody>
      </p:sp>
    </p:spTree>
    <p:extLst>
      <p:ext uri="{BB962C8B-B14F-4D97-AF65-F5344CB8AC3E}">
        <p14:creationId xmlns:p14="http://schemas.microsoft.com/office/powerpoint/2010/main" val="213839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061E1-AD31-460F-B09B-912DCF1D3954}" type="datetimeFigureOut">
              <a:rPr lang="en-GB" smtClean="0"/>
              <a:t>13/09/2024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F901ED-7D3D-42DA-BC6E-E74694B16792}" type="slidenum">
              <a:rPr lang="en-GB" smtClean="0"/>
              <a:t>‹#›</a:t>
            </a:fld>
            <a:endParaRPr lang="en-GB"/>
          </a:p>
        </p:txBody>
      </p:sp>
    </p:spTree>
    <p:extLst>
      <p:ext uri="{BB962C8B-B14F-4D97-AF65-F5344CB8AC3E}">
        <p14:creationId xmlns:p14="http://schemas.microsoft.com/office/powerpoint/2010/main" val="210149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061E1-AD31-460F-B09B-912DCF1D3954}" type="datetimeFigureOut">
              <a:rPr lang="en-GB" smtClean="0"/>
              <a:t>13/09/2024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F901ED-7D3D-42DA-BC6E-E74694B16792}" type="slidenum">
              <a:rPr lang="en-GB" smtClean="0"/>
              <a:t>‹#›</a:t>
            </a:fld>
            <a:endParaRPr lang="en-GB"/>
          </a:p>
        </p:txBody>
      </p:sp>
    </p:spTree>
    <p:extLst>
      <p:ext uri="{BB962C8B-B14F-4D97-AF65-F5344CB8AC3E}">
        <p14:creationId xmlns:p14="http://schemas.microsoft.com/office/powerpoint/2010/main" val="66323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061E1-AD31-460F-B09B-912DCF1D3954}" type="datetimeFigureOut">
              <a:rPr lang="en-GB" smtClean="0"/>
              <a:t>13/09/2024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F901ED-7D3D-42DA-BC6E-E74694B1679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26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061E1-AD31-460F-B09B-912DCF1D3954}" type="datetimeFigureOut">
              <a:rPr lang="en-GB" smtClean="0"/>
              <a:t>13/09/2024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F901ED-7D3D-42DA-BC6E-E74694B16792}" type="slidenum">
              <a:rPr lang="en-GB" smtClean="0"/>
              <a:t>‹#›</a:t>
            </a:fld>
            <a:endParaRPr lang="en-GB"/>
          </a:p>
        </p:txBody>
      </p:sp>
    </p:spTree>
    <p:extLst>
      <p:ext uri="{BB962C8B-B14F-4D97-AF65-F5344CB8AC3E}">
        <p14:creationId xmlns:p14="http://schemas.microsoft.com/office/powerpoint/2010/main" val="2662642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061E1-AD31-460F-B09B-912DCF1D3954}" type="datetimeFigureOut">
              <a:rPr lang="en-GB" smtClean="0"/>
              <a:t>13/09/2024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F901ED-7D3D-42DA-BC6E-E74694B16792}" type="slidenum">
              <a:rPr lang="en-GB" smtClean="0"/>
              <a:t>‹#›</a:t>
            </a:fld>
            <a:endParaRPr lang="en-GB"/>
          </a:p>
        </p:txBody>
      </p:sp>
    </p:spTree>
    <p:extLst>
      <p:ext uri="{BB962C8B-B14F-4D97-AF65-F5344CB8AC3E}">
        <p14:creationId xmlns:p14="http://schemas.microsoft.com/office/powerpoint/2010/main" val="2974630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061E1-AD31-460F-B09B-912DCF1D3954}" type="datetimeFigureOut">
              <a:rPr lang="en-GB" smtClean="0"/>
              <a:t>13/09/2024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F901ED-7D3D-42DA-BC6E-E74694B16792}" type="slidenum">
              <a:rPr lang="en-GB" smtClean="0"/>
              <a:t>‹#›</a:t>
            </a:fld>
            <a:endParaRPr lang="en-GB"/>
          </a:p>
        </p:txBody>
      </p:sp>
    </p:spTree>
    <p:extLst>
      <p:ext uri="{BB962C8B-B14F-4D97-AF65-F5344CB8AC3E}">
        <p14:creationId xmlns:p14="http://schemas.microsoft.com/office/powerpoint/2010/main" val="118246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6061E1-AD31-460F-B09B-912DCF1D3954}" type="datetimeFigureOut">
              <a:rPr lang="en-GB" smtClean="0"/>
              <a:t>13/09/2024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72F901ED-7D3D-42DA-BC6E-E74694B16792}" type="slidenum">
              <a:rPr lang="en-GB" smtClean="0"/>
              <a:t>‹#›</a:t>
            </a:fld>
            <a:endParaRPr lang="en-GB"/>
          </a:p>
        </p:txBody>
      </p:sp>
    </p:spTree>
    <p:extLst>
      <p:ext uri="{BB962C8B-B14F-4D97-AF65-F5344CB8AC3E}">
        <p14:creationId xmlns:p14="http://schemas.microsoft.com/office/powerpoint/2010/main" val="305967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6061E1-AD31-460F-B09B-912DCF1D3954}" type="datetimeFigureOut">
              <a:rPr lang="en-GB" smtClean="0"/>
              <a:t>13/09/2024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2F901ED-7D3D-42DA-BC6E-E74694B16792}" type="slidenum">
              <a:rPr lang="en-GB" smtClean="0"/>
              <a:t>‹#›</a:t>
            </a:fld>
            <a:endParaRPr lang="en-GB"/>
          </a:p>
        </p:txBody>
      </p:sp>
    </p:spTree>
    <p:extLst>
      <p:ext uri="{BB962C8B-B14F-4D97-AF65-F5344CB8AC3E}">
        <p14:creationId xmlns:p14="http://schemas.microsoft.com/office/powerpoint/2010/main" val="290083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061E1-AD31-460F-B09B-912DCF1D3954}" type="datetimeFigureOut">
              <a:rPr lang="en-GB" smtClean="0"/>
              <a:t>13/09/2024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F901ED-7D3D-42DA-BC6E-E74694B16792}" type="slidenum">
              <a:rPr lang="en-GB" smtClean="0"/>
              <a:t>‹#›</a:t>
            </a:fld>
            <a:endParaRPr lang="en-GB"/>
          </a:p>
        </p:txBody>
      </p:sp>
    </p:spTree>
    <p:extLst>
      <p:ext uri="{BB962C8B-B14F-4D97-AF65-F5344CB8AC3E}">
        <p14:creationId xmlns:p14="http://schemas.microsoft.com/office/powerpoint/2010/main" val="109214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6061E1-AD31-460F-B09B-912DCF1D3954}" type="datetimeFigureOut">
              <a:rPr lang="en-GB" smtClean="0"/>
              <a:t>13/09/2024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2F901ED-7D3D-42DA-BC6E-E74694B16792}"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974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2.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FAD38-D4EC-A069-8CBE-9BA165B336C0}"/>
              </a:ext>
            </a:extLst>
          </p:cNvPr>
          <p:cNvSpPr>
            <a:spLocks noGrp="1"/>
          </p:cNvSpPr>
          <p:nvPr>
            <p:ph idx="1"/>
          </p:nvPr>
        </p:nvSpPr>
        <p:spPr>
          <a:xfrm>
            <a:off x="838200" y="462116"/>
            <a:ext cx="10515600" cy="5714847"/>
          </a:xfrm>
        </p:spPr>
        <p:txBody>
          <a:bodyPr>
            <a:normAutofit/>
          </a:bodyPr>
          <a:lstStyle/>
          <a:p>
            <a:pPr marL="0" marR="209550" indent="0" algn="ctr">
              <a:spcBef>
                <a:spcPts val="100"/>
              </a:spcBef>
              <a:buNone/>
            </a:pPr>
            <a:r>
              <a:rPr lang="en-GB" sz="2800" b="1" dirty="0">
                <a:latin typeface="Times New Roman"/>
                <a:cs typeface="Times New Roman"/>
              </a:rPr>
              <a:t>Statistical</a:t>
            </a:r>
            <a:r>
              <a:rPr lang="en-GB" sz="2800" b="1" spc="60" dirty="0">
                <a:latin typeface="Times New Roman"/>
                <a:cs typeface="Times New Roman"/>
              </a:rPr>
              <a:t> </a:t>
            </a:r>
            <a:r>
              <a:rPr lang="en-GB" sz="2800" b="1" dirty="0">
                <a:latin typeface="Times New Roman"/>
                <a:cs typeface="Times New Roman"/>
              </a:rPr>
              <a:t>Analysis</a:t>
            </a:r>
            <a:r>
              <a:rPr lang="en-GB" sz="2800" b="1" spc="50" dirty="0">
                <a:latin typeface="Times New Roman"/>
                <a:cs typeface="Times New Roman"/>
              </a:rPr>
              <a:t> </a:t>
            </a:r>
            <a:r>
              <a:rPr lang="en-GB" sz="2800" b="1" dirty="0">
                <a:latin typeface="Times New Roman"/>
                <a:cs typeface="Times New Roman"/>
              </a:rPr>
              <a:t>on</a:t>
            </a:r>
            <a:r>
              <a:rPr lang="en-GB" sz="2800" b="1" spc="50" dirty="0">
                <a:latin typeface="Times New Roman"/>
                <a:cs typeface="Times New Roman"/>
              </a:rPr>
              <a:t> </a:t>
            </a:r>
            <a:r>
              <a:rPr lang="en-GB" sz="2800" b="1" dirty="0">
                <a:latin typeface="Times New Roman"/>
                <a:cs typeface="Times New Roman"/>
              </a:rPr>
              <a:t>Laptop</a:t>
            </a:r>
            <a:r>
              <a:rPr lang="en-GB" sz="2800" b="1" spc="55" dirty="0">
                <a:latin typeface="Times New Roman"/>
                <a:cs typeface="Times New Roman"/>
              </a:rPr>
              <a:t> </a:t>
            </a:r>
            <a:r>
              <a:rPr lang="en-GB" sz="2800" b="1" dirty="0">
                <a:latin typeface="Times New Roman"/>
                <a:cs typeface="Times New Roman"/>
              </a:rPr>
              <a:t>Price</a:t>
            </a:r>
            <a:r>
              <a:rPr lang="en-GB" sz="2800" b="1" spc="45" dirty="0">
                <a:latin typeface="Times New Roman"/>
                <a:cs typeface="Times New Roman"/>
              </a:rPr>
              <a:t> </a:t>
            </a:r>
            <a:r>
              <a:rPr lang="en-GB" sz="2800" b="1" spc="-10" dirty="0">
                <a:latin typeface="Times New Roman"/>
                <a:cs typeface="Times New Roman"/>
              </a:rPr>
              <a:t>Dataset</a:t>
            </a:r>
            <a:endParaRPr lang="en-GB" sz="2800" dirty="0">
              <a:latin typeface="Times New Roman"/>
              <a:cs typeface="Times New Roman"/>
            </a:endParaRPr>
          </a:p>
          <a:p>
            <a:pPr marL="0" marR="209550" indent="0" algn="ctr">
              <a:spcBef>
                <a:spcPts val="100"/>
              </a:spcBef>
              <a:buNone/>
            </a:pPr>
            <a:endParaRPr lang="en-GB" sz="2800" dirty="0">
              <a:latin typeface="Times New Roman"/>
              <a:cs typeface="Times New Roman"/>
            </a:endParaRPr>
          </a:p>
          <a:p>
            <a:pPr marL="0" marR="209550" indent="0" algn="ctr">
              <a:spcBef>
                <a:spcPts val="100"/>
              </a:spcBef>
              <a:buNone/>
            </a:pPr>
            <a:endParaRPr lang="en-GB" dirty="0">
              <a:latin typeface="Times New Roman"/>
              <a:cs typeface="Times New Roman"/>
            </a:endParaRPr>
          </a:p>
          <a:p>
            <a:pPr marL="0" marR="209550" indent="0" algn="ctr">
              <a:spcBef>
                <a:spcPts val="100"/>
              </a:spcBef>
              <a:buNone/>
            </a:pPr>
            <a:endParaRPr lang="en-GB" sz="2800" dirty="0">
              <a:latin typeface="Times New Roman"/>
              <a:cs typeface="Times New Roman"/>
            </a:endParaRPr>
          </a:p>
          <a:p>
            <a:pPr marL="0" marR="209550" indent="0" algn="ctr">
              <a:spcBef>
                <a:spcPts val="100"/>
              </a:spcBef>
              <a:buNone/>
            </a:pPr>
            <a:r>
              <a:rPr lang="en-GB" sz="2400" dirty="0">
                <a:latin typeface="Times New Roman"/>
                <a:cs typeface="Times New Roman"/>
              </a:rPr>
              <a:t>Professor:</a:t>
            </a:r>
            <a:r>
              <a:rPr lang="en-GB" sz="2400" spc="-35" dirty="0">
                <a:latin typeface="Times New Roman"/>
                <a:cs typeface="Times New Roman"/>
              </a:rPr>
              <a:t> </a:t>
            </a:r>
            <a:r>
              <a:rPr lang="en-GB" sz="2400" b="1" dirty="0">
                <a:latin typeface="Times New Roman"/>
                <a:cs typeface="Times New Roman"/>
              </a:rPr>
              <a:t>Silvia</a:t>
            </a:r>
            <a:r>
              <a:rPr lang="en-GB" sz="2400" b="1" spc="-25" dirty="0">
                <a:latin typeface="Times New Roman"/>
                <a:cs typeface="Times New Roman"/>
              </a:rPr>
              <a:t> </a:t>
            </a:r>
            <a:r>
              <a:rPr lang="en-GB" sz="2400" b="1" spc="-10" dirty="0">
                <a:latin typeface="Times New Roman"/>
                <a:cs typeface="Times New Roman"/>
              </a:rPr>
              <a:t>Salini</a:t>
            </a:r>
            <a:endParaRPr lang="en-GB" sz="2400" dirty="0">
              <a:latin typeface="Times New Roman"/>
              <a:cs typeface="Times New Roman"/>
            </a:endParaRPr>
          </a:p>
          <a:p>
            <a:pPr marL="0" marR="210185" indent="0" algn="ctr">
              <a:buNone/>
            </a:pPr>
            <a:r>
              <a:rPr lang="en-GB" sz="2400" dirty="0">
                <a:latin typeface="Times New Roman"/>
                <a:cs typeface="Times New Roman"/>
              </a:rPr>
              <a:t>Presenter:</a:t>
            </a:r>
            <a:r>
              <a:rPr lang="en-GB" sz="2400" spc="-20" dirty="0">
                <a:latin typeface="Times New Roman"/>
                <a:cs typeface="Times New Roman"/>
              </a:rPr>
              <a:t> </a:t>
            </a:r>
            <a:r>
              <a:rPr lang="en-GB" sz="2400" b="1" dirty="0">
                <a:latin typeface="Times New Roman"/>
                <a:cs typeface="Times New Roman"/>
              </a:rPr>
              <a:t>Maedeh</a:t>
            </a:r>
            <a:r>
              <a:rPr lang="en-GB" sz="2400" b="1" spc="-35" dirty="0">
                <a:latin typeface="Times New Roman"/>
                <a:cs typeface="Times New Roman"/>
              </a:rPr>
              <a:t> </a:t>
            </a:r>
            <a:r>
              <a:rPr lang="en-GB" sz="2400" b="1" spc="-10" dirty="0">
                <a:latin typeface="Times New Roman"/>
                <a:cs typeface="Times New Roman"/>
              </a:rPr>
              <a:t>Rabiee</a:t>
            </a:r>
            <a:endParaRPr lang="en-GB" sz="2400" dirty="0">
              <a:latin typeface="Times New Roman"/>
              <a:cs typeface="Times New Roman"/>
            </a:endParaRPr>
          </a:p>
          <a:p>
            <a:pPr marL="12700" marR="5080" indent="0" algn="ctr">
              <a:lnSpc>
                <a:spcPts val="4330"/>
              </a:lnSpc>
              <a:spcBef>
                <a:spcPts val="555"/>
              </a:spcBef>
              <a:buNone/>
            </a:pPr>
            <a:r>
              <a:rPr lang="en-GB" sz="2400" dirty="0">
                <a:latin typeface="Times New Roman"/>
                <a:cs typeface="Times New Roman"/>
              </a:rPr>
              <a:t>Matriculation</a:t>
            </a:r>
            <a:r>
              <a:rPr lang="en-GB" sz="2400" spc="-25" dirty="0">
                <a:latin typeface="Times New Roman"/>
                <a:cs typeface="Times New Roman"/>
              </a:rPr>
              <a:t> </a:t>
            </a:r>
            <a:r>
              <a:rPr lang="en-GB" sz="2400" spc="-10" dirty="0">
                <a:latin typeface="Times New Roman"/>
                <a:cs typeface="Times New Roman"/>
              </a:rPr>
              <a:t>number:</a:t>
            </a:r>
            <a:r>
              <a:rPr lang="en-GB" sz="2400" b="1" spc="-10" dirty="0">
                <a:latin typeface="Times New Roman"/>
                <a:cs typeface="Times New Roman"/>
              </a:rPr>
              <a:t>14175A </a:t>
            </a:r>
          </a:p>
          <a:p>
            <a:pPr marL="12700" marR="5080" indent="0" algn="ctr">
              <a:lnSpc>
                <a:spcPts val="4330"/>
              </a:lnSpc>
              <a:spcBef>
                <a:spcPts val="555"/>
              </a:spcBef>
              <a:buNone/>
            </a:pPr>
            <a:r>
              <a:rPr lang="en-GB" sz="2400" spc="-10" dirty="0">
                <a:latin typeface="Times New Roman"/>
                <a:cs typeface="Times New Roman"/>
              </a:rPr>
              <a:t>Major</a:t>
            </a:r>
            <a:r>
              <a:rPr lang="en-GB" sz="2400" b="1" spc="-10" dirty="0">
                <a:latin typeface="Times New Roman"/>
                <a:cs typeface="Times New Roman"/>
              </a:rPr>
              <a:t>:</a:t>
            </a:r>
            <a:r>
              <a:rPr lang="en-GB" sz="2400" b="1" spc="-85" dirty="0">
                <a:latin typeface="Times New Roman"/>
                <a:cs typeface="Times New Roman"/>
              </a:rPr>
              <a:t> </a:t>
            </a:r>
            <a:r>
              <a:rPr lang="en-GB" sz="2400" b="1" dirty="0">
                <a:latin typeface="Times New Roman"/>
                <a:cs typeface="Times New Roman"/>
              </a:rPr>
              <a:t>Data</a:t>
            </a:r>
            <a:r>
              <a:rPr lang="en-GB" sz="2400" b="1" spc="-5" dirty="0">
                <a:latin typeface="Times New Roman"/>
                <a:cs typeface="Times New Roman"/>
              </a:rPr>
              <a:t> </a:t>
            </a:r>
            <a:r>
              <a:rPr lang="en-GB" sz="2400" b="1" dirty="0">
                <a:latin typeface="Times New Roman"/>
                <a:cs typeface="Times New Roman"/>
              </a:rPr>
              <a:t>science</a:t>
            </a:r>
            <a:r>
              <a:rPr lang="en-GB" sz="2400" b="1" spc="-5" dirty="0">
                <a:latin typeface="Times New Roman"/>
                <a:cs typeface="Times New Roman"/>
              </a:rPr>
              <a:t> </a:t>
            </a:r>
            <a:r>
              <a:rPr lang="en-GB" sz="2400" b="1" dirty="0">
                <a:latin typeface="Times New Roman"/>
                <a:cs typeface="Times New Roman"/>
              </a:rPr>
              <a:t>for</a:t>
            </a:r>
            <a:r>
              <a:rPr lang="en-GB" sz="2400" b="1" spc="-10" dirty="0">
                <a:latin typeface="Times New Roman"/>
                <a:cs typeface="Times New Roman"/>
              </a:rPr>
              <a:t> economics</a:t>
            </a:r>
            <a:endParaRPr lang="en-GB" sz="2400" dirty="0">
              <a:latin typeface="Times New Roman"/>
              <a:cs typeface="Times New Roman"/>
            </a:endParaRPr>
          </a:p>
          <a:p>
            <a:pPr marL="0" indent="0" algn="ctr">
              <a:spcBef>
                <a:spcPts val="229"/>
              </a:spcBef>
              <a:buNone/>
            </a:pPr>
            <a:endParaRPr lang="en-GB" sz="2400" dirty="0">
              <a:latin typeface="Times New Roman"/>
              <a:cs typeface="Times New Roman"/>
            </a:endParaRPr>
          </a:p>
          <a:p>
            <a:pPr marL="0" marR="209550" indent="0" algn="ctr">
              <a:buNone/>
            </a:pPr>
            <a:r>
              <a:rPr lang="en-GB" sz="2400" dirty="0">
                <a:latin typeface="Times New Roman"/>
                <a:cs typeface="Times New Roman"/>
              </a:rPr>
              <a:t>September</a:t>
            </a:r>
            <a:r>
              <a:rPr lang="en-GB" sz="2400" spc="-30" dirty="0">
                <a:latin typeface="Times New Roman"/>
                <a:cs typeface="Times New Roman"/>
              </a:rPr>
              <a:t> </a:t>
            </a:r>
            <a:r>
              <a:rPr lang="en-GB" sz="2400" spc="-20" dirty="0">
                <a:latin typeface="Times New Roman"/>
                <a:cs typeface="Times New Roman"/>
              </a:rPr>
              <a:t>2024</a:t>
            </a:r>
            <a:endParaRPr lang="en-GB" sz="2400" dirty="0">
              <a:latin typeface="Times New Roman"/>
              <a:cs typeface="Times New Roman"/>
            </a:endParaRPr>
          </a:p>
          <a:p>
            <a:endParaRPr lang="en-GB" dirty="0"/>
          </a:p>
        </p:txBody>
      </p:sp>
    </p:spTree>
    <p:extLst>
      <p:ext uri="{BB962C8B-B14F-4D97-AF65-F5344CB8AC3E}">
        <p14:creationId xmlns:p14="http://schemas.microsoft.com/office/powerpoint/2010/main" val="266193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3" name="Rectangle 1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5" name="Straight Connector 1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BC941-6C56-2169-3A54-ED663EAD90CC}"/>
              </a:ext>
            </a:extLst>
          </p:cNvPr>
          <p:cNvSpPr>
            <a:spLocks noGrp="1"/>
          </p:cNvSpPr>
          <p:nvPr>
            <p:ph type="title"/>
          </p:nvPr>
        </p:nvSpPr>
        <p:spPr>
          <a:xfrm>
            <a:off x="3882934" y="-170719"/>
            <a:ext cx="7953102" cy="1039641"/>
          </a:xfrm>
        </p:spPr>
        <p:txBody>
          <a:bodyPr vert="horz" lIns="91440" tIns="45720" rIns="91440" bIns="45720" rtlCol="0" anchor="b">
            <a:normAutofit/>
          </a:bodyPr>
          <a:lstStyle/>
          <a:p>
            <a:r>
              <a:rPr lang="en-US" sz="3200" b="1" dirty="0"/>
              <a:t>operation on Numerical data</a:t>
            </a:r>
            <a:endParaRPr lang="en-US" sz="3200" dirty="0"/>
          </a:p>
        </p:txBody>
      </p:sp>
      <p:pic>
        <p:nvPicPr>
          <p:cNvPr id="6" name="Picture 5" descr="A screenshot of a computer screen&#10;&#10;Description automatically generated">
            <a:extLst>
              <a:ext uri="{FF2B5EF4-FFF2-40B4-BE49-F238E27FC236}">
                <a16:creationId xmlns:a16="http://schemas.microsoft.com/office/drawing/2014/main" id="{2CA4E136-61B6-A7BC-9048-366DB06F6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47041" y="993808"/>
            <a:ext cx="7096760" cy="4488700"/>
          </a:xfrm>
          <a:prstGeom prst="rect">
            <a:avLst/>
          </a:prstGeom>
          <a:noFill/>
        </p:spPr>
      </p:pic>
      <p:cxnSp>
        <p:nvCxnSpPr>
          <p:cNvPr id="19" name="Straight Connector 18">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object 5">
            <a:extLst>
              <a:ext uri="{FF2B5EF4-FFF2-40B4-BE49-F238E27FC236}">
                <a16:creationId xmlns:a16="http://schemas.microsoft.com/office/drawing/2014/main" id="{279AD69C-61EC-AC0C-1EB6-AAB212F2B73C}"/>
              </a:ext>
            </a:extLst>
          </p:cNvPr>
          <p:cNvSpPr txBox="1">
            <a:spLocks noGrp="1"/>
          </p:cNvSpPr>
          <p:nvPr>
            <p:ph sz="half" idx="1"/>
          </p:nvPr>
        </p:nvSpPr>
        <p:spPr>
          <a:xfrm>
            <a:off x="7213600" y="2194577"/>
            <a:ext cx="4724401" cy="3791877"/>
          </a:xfrm>
          <a:prstGeom prst="rect">
            <a:avLst/>
          </a:prstGeom>
        </p:spPr>
        <p:txBody>
          <a:bodyPr vert="horz" lIns="0" tIns="45720" rIns="0" bIns="45720" rtlCol="0">
            <a:normAutofit/>
          </a:bodyPr>
          <a:lstStyle/>
          <a:p>
            <a:pPr marL="268605" indent="0">
              <a:spcBef>
                <a:spcPts val="5"/>
              </a:spcBef>
              <a:buFont typeface="Calibri" panose="020F0502020204030204" pitchFamily="34" charset="0"/>
              <a:buNone/>
            </a:pPr>
            <a:r>
              <a:rPr lang="en-US" b="1" dirty="0"/>
              <a:t>Handling</a:t>
            </a:r>
            <a:r>
              <a:rPr lang="en-US" b="1" spc="30" dirty="0"/>
              <a:t> </a:t>
            </a:r>
            <a:r>
              <a:rPr lang="en-US" b="1" spc="-10" dirty="0"/>
              <a:t>Outliers:</a:t>
            </a:r>
            <a:endParaRPr lang="en-US" dirty="0"/>
          </a:p>
          <a:p>
            <a:pPr marL="829310" lvl="2" indent="-440690">
              <a:spcBef>
                <a:spcPts val="740"/>
              </a:spcBef>
              <a:buFont typeface="Calibri" panose="020F0502020204030204" pitchFamily="34" charset="0"/>
              <a:buAutoNum type="arabicPeriod"/>
              <a:tabLst>
                <a:tab pos="829310" algn="l"/>
              </a:tabLst>
            </a:pPr>
            <a:r>
              <a:rPr lang="en-US" sz="1800" b="1" dirty="0"/>
              <a:t>Removing</a:t>
            </a:r>
            <a:r>
              <a:rPr lang="en-US" sz="1800" b="1" spc="60" dirty="0"/>
              <a:t> </a:t>
            </a:r>
            <a:r>
              <a:rPr lang="en-US" sz="1800" b="1" dirty="0"/>
              <a:t>Laptops</a:t>
            </a:r>
            <a:r>
              <a:rPr lang="en-US" sz="1800" b="1" spc="80" dirty="0"/>
              <a:t> </a:t>
            </a:r>
            <a:r>
              <a:rPr lang="en-US" sz="1800" b="1" dirty="0"/>
              <a:t>with</a:t>
            </a:r>
            <a:r>
              <a:rPr lang="en-US" sz="1800" b="1" spc="55" dirty="0"/>
              <a:t> </a:t>
            </a:r>
            <a:r>
              <a:rPr lang="en-US" sz="1800" b="1" dirty="0"/>
              <a:t>More</a:t>
            </a:r>
            <a:r>
              <a:rPr lang="en-US" sz="1800" b="1" spc="75" dirty="0"/>
              <a:t> </a:t>
            </a:r>
            <a:r>
              <a:rPr lang="en-US" sz="1800" b="1" dirty="0"/>
              <a:t>Than</a:t>
            </a:r>
            <a:r>
              <a:rPr lang="en-US" sz="1800" b="1" spc="55" dirty="0"/>
              <a:t> </a:t>
            </a:r>
            <a:r>
              <a:rPr lang="en-US" sz="1800" b="1" dirty="0"/>
              <a:t>64</a:t>
            </a:r>
            <a:r>
              <a:rPr lang="en-US" sz="1800" b="1" spc="55" dirty="0"/>
              <a:t> </a:t>
            </a:r>
            <a:r>
              <a:rPr lang="en-US" sz="1800" b="1" dirty="0"/>
              <a:t>GB</a:t>
            </a:r>
            <a:r>
              <a:rPr lang="en-US" sz="1800" b="1" spc="70" dirty="0"/>
              <a:t> </a:t>
            </a:r>
            <a:r>
              <a:rPr lang="en-US" sz="1800" b="1" dirty="0"/>
              <a:t>of</a:t>
            </a:r>
            <a:r>
              <a:rPr lang="en-US" sz="1800" b="1" spc="85" dirty="0"/>
              <a:t> </a:t>
            </a:r>
            <a:r>
              <a:rPr lang="en-US" sz="1800" b="1" spc="-25" dirty="0"/>
              <a:t>RAM</a:t>
            </a:r>
            <a:endParaRPr lang="en-US" sz="1800" dirty="0"/>
          </a:p>
          <a:p>
            <a:pPr lvl="2">
              <a:buFont typeface="Calibri" panose="020F0502020204030204" pitchFamily="34" charset="0"/>
              <a:buAutoNum type="arabicPeriod"/>
            </a:pPr>
            <a:endParaRPr lang="en-US" sz="1800" dirty="0"/>
          </a:p>
          <a:p>
            <a:pPr marL="829310" lvl="2" indent="-440690">
              <a:buFont typeface="Calibri" panose="020F0502020204030204" pitchFamily="34" charset="0"/>
              <a:buAutoNum type="arabicPeriod" startAt="2"/>
              <a:tabLst>
                <a:tab pos="829310" algn="l"/>
              </a:tabLst>
            </a:pPr>
            <a:r>
              <a:rPr lang="en-US" sz="1800" b="1" dirty="0"/>
              <a:t>Removing</a:t>
            </a:r>
            <a:r>
              <a:rPr lang="en-US" sz="1800" b="1" spc="75" dirty="0"/>
              <a:t> </a:t>
            </a:r>
            <a:r>
              <a:rPr lang="en-US" sz="1800" b="1" dirty="0"/>
              <a:t>Laptops</a:t>
            </a:r>
            <a:r>
              <a:rPr lang="en-US" sz="1800" b="1" spc="105" dirty="0"/>
              <a:t> </a:t>
            </a:r>
            <a:r>
              <a:rPr lang="en-US" sz="1800" b="1" dirty="0"/>
              <a:t>with</a:t>
            </a:r>
            <a:r>
              <a:rPr lang="en-US" sz="1800" b="1" spc="80" dirty="0"/>
              <a:t> </a:t>
            </a:r>
            <a:r>
              <a:rPr lang="en-US" sz="1800" b="1" dirty="0"/>
              <a:t>Storage</a:t>
            </a:r>
            <a:r>
              <a:rPr lang="en-US" sz="1800" b="1" spc="75" dirty="0"/>
              <a:t> </a:t>
            </a:r>
            <a:r>
              <a:rPr lang="en-US" sz="1800" b="1" dirty="0"/>
              <a:t>Greater</a:t>
            </a:r>
            <a:r>
              <a:rPr lang="en-US" sz="1800" b="1" spc="95" dirty="0"/>
              <a:t> </a:t>
            </a:r>
            <a:r>
              <a:rPr lang="en-US" sz="1800" b="1" dirty="0"/>
              <a:t>Than</a:t>
            </a:r>
            <a:r>
              <a:rPr lang="en-US" sz="1800" b="1" spc="80" dirty="0"/>
              <a:t> </a:t>
            </a:r>
            <a:r>
              <a:rPr lang="en-US" sz="1800" b="1" dirty="0"/>
              <a:t>2000</a:t>
            </a:r>
            <a:r>
              <a:rPr lang="en-US" sz="1800" b="1" spc="65" dirty="0"/>
              <a:t> </a:t>
            </a:r>
            <a:r>
              <a:rPr lang="en-US" sz="1800" b="1" spc="-25" dirty="0"/>
              <a:t>GB</a:t>
            </a:r>
          </a:p>
          <a:p>
            <a:pPr marL="829310" lvl="2" indent="-440690">
              <a:buFont typeface="Calibri" panose="020F0502020204030204" pitchFamily="34" charset="0"/>
              <a:buAutoNum type="arabicPeriod" startAt="2"/>
              <a:tabLst>
                <a:tab pos="829310" algn="l"/>
              </a:tabLst>
            </a:pPr>
            <a:endParaRPr lang="en-US" sz="1800" dirty="0"/>
          </a:p>
          <a:p>
            <a:pPr marL="829310" lvl="2" indent="-440690">
              <a:buFont typeface="Calibri" panose="020F0502020204030204" pitchFamily="34" charset="0"/>
              <a:buAutoNum type="arabicPeriod" startAt="3"/>
              <a:tabLst>
                <a:tab pos="829310" algn="l"/>
              </a:tabLst>
            </a:pPr>
            <a:r>
              <a:rPr lang="en-US" sz="1800" b="1" dirty="0"/>
              <a:t>Capping</a:t>
            </a:r>
            <a:r>
              <a:rPr lang="en-US" sz="1800" b="1" spc="70" dirty="0"/>
              <a:t> </a:t>
            </a:r>
            <a:r>
              <a:rPr lang="en-US" sz="1800" b="1" dirty="0"/>
              <a:t>the</a:t>
            </a:r>
            <a:r>
              <a:rPr lang="en-US" sz="1800" b="1" spc="65" dirty="0"/>
              <a:t> </a:t>
            </a:r>
            <a:r>
              <a:rPr lang="en-US" sz="1800" b="1" dirty="0"/>
              <a:t>Final</a:t>
            </a:r>
            <a:r>
              <a:rPr lang="en-US" sz="1800" b="1" spc="65" dirty="0"/>
              <a:t> </a:t>
            </a:r>
            <a:r>
              <a:rPr lang="en-US" sz="1800" b="1" dirty="0"/>
              <a:t>Prices</a:t>
            </a:r>
            <a:r>
              <a:rPr lang="en-US" sz="1800" b="1" spc="45" dirty="0"/>
              <a:t> </a:t>
            </a:r>
            <a:r>
              <a:rPr lang="en-US" sz="1800" b="1" dirty="0"/>
              <a:t>at</a:t>
            </a:r>
            <a:r>
              <a:rPr lang="en-US" sz="1800" b="1" spc="75" dirty="0"/>
              <a:t> </a:t>
            </a:r>
            <a:r>
              <a:rPr lang="en-US" sz="1800" b="1" dirty="0"/>
              <a:t>5000</a:t>
            </a:r>
            <a:r>
              <a:rPr lang="en-US" sz="1800" b="1" spc="70" dirty="0"/>
              <a:t> </a:t>
            </a:r>
            <a:r>
              <a:rPr lang="en-US" sz="1800" b="1" spc="-20" dirty="0"/>
              <a:t>Units</a:t>
            </a:r>
            <a:endParaRPr lang="en-US" sz="1800" dirty="0"/>
          </a:p>
        </p:txBody>
      </p:sp>
      <p:sp>
        <p:nvSpPr>
          <p:cNvPr id="21" name="Rectangle 20">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3" name="Rectangle 22">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139204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941-6C56-2169-3A54-ED663EAD90CC}"/>
              </a:ext>
            </a:extLst>
          </p:cNvPr>
          <p:cNvSpPr>
            <a:spLocks noGrp="1"/>
          </p:cNvSpPr>
          <p:nvPr>
            <p:ph type="title"/>
          </p:nvPr>
        </p:nvSpPr>
        <p:spPr>
          <a:xfrm>
            <a:off x="1066800" y="-44342"/>
            <a:ext cx="10058400" cy="1450757"/>
          </a:xfrm>
        </p:spPr>
        <p:txBody>
          <a:bodyPr>
            <a:normAutofit/>
          </a:bodyPr>
          <a:lstStyle/>
          <a:p>
            <a:r>
              <a:rPr lang="en-GB" sz="3200" b="1" dirty="0">
                <a:latin typeface="Times New Roman"/>
                <a:cs typeface="Times New Roman"/>
              </a:rPr>
              <a:t>Skewness</a:t>
            </a:r>
            <a:r>
              <a:rPr lang="en-GB" sz="3200" b="1" spc="20" dirty="0">
                <a:latin typeface="Times New Roman"/>
                <a:cs typeface="Times New Roman"/>
              </a:rPr>
              <a:t> </a:t>
            </a:r>
            <a:r>
              <a:rPr lang="en-GB" sz="3200" b="1" spc="-10" dirty="0">
                <a:latin typeface="Times New Roman"/>
                <a:cs typeface="Times New Roman"/>
              </a:rPr>
              <a:t>Transformation</a:t>
            </a:r>
            <a:endParaRPr lang="en-GB" sz="3600" dirty="0"/>
          </a:p>
        </p:txBody>
      </p:sp>
      <p:sp>
        <p:nvSpPr>
          <p:cNvPr id="3" name="Content Placeholder 2">
            <a:extLst>
              <a:ext uri="{FF2B5EF4-FFF2-40B4-BE49-F238E27FC236}">
                <a16:creationId xmlns:a16="http://schemas.microsoft.com/office/drawing/2014/main" id="{AC83422A-7E7C-33D1-C96F-2EB771D04862}"/>
              </a:ext>
            </a:extLst>
          </p:cNvPr>
          <p:cNvSpPr>
            <a:spLocks noGrp="1"/>
          </p:cNvSpPr>
          <p:nvPr>
            <p:ph sz="half" idx="1"/>
          </p:nvPr>
        </p:nvSpPr>
        <p:spPr>
          <a:xfrm>
            <a:off x="838200" y="1825625"/>
            <a:ext cx="8630920" cy="4351338"/>
          </a:xfrm>
        </p:spPr>
        <p:txBody>
          <a:bodyPr>
            <a:normAutofit fontScale="70000" lnSpcReduction="20000"/>
          </a:bodyPr>
          <a:lstStyle/>
          <a:p>
            <a:pPr marL="160020" indent="0">
              <a:buNone/>
              <a:tabLst>
                <a:tab pos="829310" algn="l"/>
              </a:tabLst>
            </a:pPr>
            <a:r>
              <a:rPr lang="en-GB" sz="3800" b="1" dirty="0">
                <a:latin typeface="Times New Roman"/>
                <a:cs typeface="Times New Roman"/>
              </a:rPr>
              <a:t>Original</a:t>
            </a:r>
            <a:r>
              <a:rPr lang="en-GB" sz="3800" b="1" spc="110" dirty="0">
                <a:latin typeface="Times New Roman"/>
                <a:cs typeface="Times New Roman"/>
              </a:rPr>
              <a:t> </a:t>
            </a:r>
            <a:r>
              <a:rPr lang="en-GB" sz="3800" b="1" dirty="0">
                <a:latin typeface="Times New Roman"/>
                <a:cs typeface="Times New Roman"/>
              </a:rPr>
              <a:t>Skewness</a:t>
            </a:r>
            <a:r>
              <a:rPr lang="en-GB" sz="3800" b="1" spc="105" dirty="0">
                <a:latin typeface="Times New Roman"/>
                <a:cs typeface="Times New Roman"/>
              </a:rPr>
              <a:t> </a:t>
            </a:r>
            <a:r>
              <a:rPr lang="en-GB" sz="3800" b="1" spc="-10" dirty="0">
                <a:latin typeface="Times New Roman"/>
                <a:cs typeface="Times New Roman"/>
              </a:rPr>
              <a:t>Values</a:t>
            </a:r>
            <a:endParaRPr lang="en-GB" sz="3800" dirty="0">
              <a:latin typeface="Times New Roman"/>
              <a:cs typeface="Times New Roman"/>
            </a:endParaRPr>
          </a:p>
          <a:p>
            <a:pPr>
              <a:spcBef>
                <a:spcPts val="160"/>
              </a:spcBef>
            </a:pPr>
            <a:endParaRPr lang="en-GB" sz="2800" dirty="0">
              <a:latin typeface="Times New Roman"/>
              <a:cs typeface="Times New Roman"/>
            </a:endParaRPr>
          </a:p>
          <a:p>
            <a:pPr marL="899159" lvl="1" indent="-214629">
              <a:lnSpc>
                <a:spcPts val="1195"/>
              </a:lnSpc>
              <a:buSzPct val="90000"/>
              <a:buFont typeface="Symbol"/>
              <a:buChar char=""/>
              <a:tabLst>
                <a:tab pos="441959" algn="l"/>
              </a:tabLst>
            </a:pPr>
            <a:r>
              <a:rPr lang="en-GB" sz="2600" b="1" dirty="0">
                <a:latin typeface="Times New Roman"/>
                <a:cs typeface="Times New Roman"/>
              </a:rPr>
              <a:t>RAM</a:t>
            </a:r>
            <a:r>
              <a:rPr lang="en-GB" sz="2600" dirty="0">
                <a:latin typeface="Times New Roman"/>
                <a:cs typeface="Times New Roman"/>
              </a:rPr>
              <a:t>:</a:t>
            </a:r>
            <a:r>
              <a:rPr lang="en-GB" sz="2600" spc="70" dirty="0">
                <a:latin typeface="Times New Roman"/>
                <a:cs typeface="Times New Roman"/>
              </a:rPr>
              <a:t> </a:t>
            </a:r>
            <a:r>
              <a:rPr lang="en-GB" sz="2600" spc="-20" dirty="0">
                <a:latin typeface="Times New Roman"/>
                <a:cs typeface="Times New Roman"/>
              </a:rPr>
              <a:t>2.03</a:t>
            </a:r>
            <a:endParaRPr lang="en-GB" sz="2600" dirty="0">
              <a:latin typeface="Times New Roman"/>
              <a:cs typeface="Times New Roman"/>
            </a:endParaRPr>
          </a:p>
          <a:p>
            <a:pPr marL="899159" lvl="1" indent="-214629">
              <a:lnSpc>
                <a:spcPts val="1180"/>
              </a:lnSpc>
              <a:buSzPct val="90000"/>
              <a:buFont typeface="Symbol"/>
              <a:buChar char=""/>
              <a:tabLst>
                <a:tab pos="441959" algn="l"/>
              </a:tabLst>
            </a:pPr>
            <a:r>
              <a:rPr lang="en-GB" sz="2600" b="1" dirty="0">
                <a:latin typeface="Times New Roman"/>
                <a:cs typeface="Times New Roman"/>
              </a:rPr>
              <a:t>Storage</a:t>
            </a:r>
            <a:r>
              <a:rPr lang="en-GB" sz="2600" dirty="0">
                <a:latin typeface="Times New Roman"/>
                <a:cs typeface="Times New Roman"/>
              </a:rPr>
              <a:t>:</a:t>
            </a:r>
            <a:r>
              <a:rPr lang="en-GB" sz="2600" spc="100" dirty="0">
                <a:latin typeface="Times New Roman"/>
                <a:cs typeface="Times New Roman"/>
              </a:rPr>
              <a:t> </a:t>
            </a:r>
            <a:r>
              <a:rPr lang="en-GB" sz="2600" spc="-20" dirty="0">
                <a:latin typeface="Times New Roman"/>
                <a:cs typeface="Times New Roman"/>
              </a:rPr>
              <a:t>1.32</a:t>
            </a:r>
            <a:endParaRPr lang="en-GB" sz="2600" dirty="0">
              <a:latin typeface="Times New Roman"/>
              <a:cs typeface="Times New Roman"/>
            </a:endParaRPr>
          </a:p>
          <a:p>
            <a:pPr marL="899159" lvl="1" indent="-214629">
              <a:lnSpc>
                <a:spcPts val="1190"/>
              </a:lnSpc>
              <a:buSzPct val="90000"/>
              <a:buFont typeface="Symbol"/>
              <a:buChar char=""/>
              <a:tabLst>
                <a:tab pos="441959" algn="l"/>
              </a:tabLst>
            </a:pPr>
            <a:r>
              <a:rPr lang="en-GB" sz="2600" b="1" dirty="0">
                <a:latin typeface="Times New Roman"/>
                <a:cs typeface="Times New Roman"/>
              </a:rPr>
              <a:t>Screen</a:t>
            </a:r>
            <a:r>
              <a:rPr lang="en-GB" sz="2600" dirty="0">
                <a:latin typeface="Times New Roman"/>
                <a:cs typeface="Times New Roman"/>
              </a:rPr>
              <a:t>:</a:t>
            </a:r>
            <a:r>
              <a:rPr lang="en-GB" sz="2600" spc="90" dirty="0">
                <a:latin typeface="Times New Roman"/>
                <a:cs typeface="Times New Roman"/>
              </a:rPr>
              <a:t> </a:t>
            </a:r>
            <a:r>
              <a:rPr lang="en-GB" sz="2600" spc="-10" dirty="0">
                <a:latin typeface="Times New Roman"/>
                <a:cs typeface="Times New Roman"/>
              </a:rPr>
              <a:t>-</a:t>
            </a:r>
            <a:r>
              <a:rPr lang="en-GB" sz="2600" spc="-20" dirty="0">
                <a:latin typeface="Times New Roman"/>
                <a:cs typeface="Times New Roman"/>
              </a:rPr>
              <a:t>0.58</a:t>
            </a:r>
            <a:endParaRPr lang="en-GB" sz="2600" dirty="0">
              <a:latin typeface="Times New Roman"/>
              <a:cs typeface="Times New Roman"/>
            </a:endParaRPr>
          </a:p>
          <a:p>
            <a:pPr marL="899159" lvl="1" indent="-214629">
              <a:buSzPct val="90000"/>
              <a:buFont typeface="Symbol"/>
              <a:buChar char=""/>
              <a:tabLst>
                <a:tab pos="441959" algn="l"/>
              </a:tabLst>
            </a:pPr>
            <a:r>
              <a:rPr lang="en-GB" sz="2600" b="1" dirty="0">
                <a:latin typeface="Times New Roman"/>
                <a:cs typeface="Times New Roman"/>
              </a:rPr>
              <a:t>Final</a:t>
            </a:r>
            <a:r>
              <a:rPr lang="en-GB" sz="2600" b="1" spc="60" dirty="0">
                <a:latin typeface="Times New Roman"/>
                <a:cs typeface="Times New Roman"/>
              </a:rPr>
              <a:t> </a:t>
            </a:r>
            <a:r>
              <a:rPr lang="en-GB" sz="2600" b="1" dirty="0">
                <a:latin typeface="Times New Roman"/>
                <a:cs typeface="Times New Roman"/>
              </a:rPr>
              <a:t>Price</a:t>
            </a:r>
            <a:r>
              <a:rPr lang="en-GB" sz="2600" dirty="0">
                <a:latin typeface="Times New Roman"/>
                <a:cs typeface="Times New Roman"/>
              </a:rPr>
              <a:t>:</a:t>
            </a:r>
            <a:r>
              <a:rPr lang="en-GB" sz="2600" spc="55" dirty="0">
                <a:latin typeface="Times New Roman"/>
                <a:cs typeface="Times New Roman"/>
              </a:rPr>
              <a:t> </a:t>
            </a:r>
            <a:r>
              <a:rPr lang="en-GB" sz="2600" spc="-20" dirty="0">
                <a:latin typeface="Times New Roman"/>
                <a:cs typeface="Times New Roman"/>
              </a:rPr>
              <a:t>1.52</a:t>
            </a:r>
            <a:endParaRPr lang="en-GB" sz="2600" dirty="0">
              <a:latin typeface="Times New Roman"/>
              <a:cs typeface="Times New Roman"/>
            </a:endParaRPr>
          </a:p>
          <a:p>
            <a:pPr>
              <a:spcBef>
                <a:spcPts val="155"/>
              </a:spcBef>
            </a:pPr>
            <a:endParaRPr lang="en-GB" sz="2800" dirty="0">
              <a:latin typeface="Times New Roman"/>
              <a:cs typeface="Times New Roman"/>
            </a:endParaRPr>
          </a:p>
          <a:p>
            <a:pPr marL="288290" indent="0">
              <a:spcBef>
                <a:spcPts val="5"/>
              </a:spcBef>
              <a:buNone/>
              <a:tabLst>
                <a:tab pos="955675" algn="l"/>
              </a:tabLst>
            </a:pPr>
            <a:r>
              <a:rPr lang="en-GB" sz="3400" b="1" dirty="0">
                <a:latin typeface="Times New Roman"/>
                <a:cs typeface="Times New Roman"/>
              </a:rPr>
              <a:t>Skewness</a:t>
            </a:r>
            <a:r>
              <a:rPr lang="en-GB" sz="3400" b="1" spc="95" dirty="0">
                <a:latin typeface="Times New Roman"/>
                <a:cs typeface="Times New Roman"/>
              </a:rPr>
              <a:t> </a:t>
            </a:r>
            <a:r>
              <a:rPr lang="en-GB" sz="3400" b="1" dirty="0">
                <a:latin typeface="Times New Roman"/>
                <a:cs typeface="Times New Roman"/>
              </a:rPr>
              <a:t>After</a:t>
            </a:r>
            <a:r>
              <a:rPr lang="en-GB" sz="3400" b="1" spc="80" dirty="0">
                <a:latin typeface="Times New Roman"/>
                <a:cs typeface="Times New Roman"/>
              </a:rPr>
              <a:t> </a:t>
            </a:r>
            <a:r>
              <a:rPr lang="en-GB" sz="3400" b="1" spc="-10" dirty="0">
                <a:latin typeface="Times New Roman"/>
                <a:cs typeface="Times New Roman"/>
              </a:rPr>
              <a:t>Transformation</a:t>
            </a:r>
            <a:endParaRPr lang="en-GB" sz="3400" dirty="0">
              <a:latin typeface="Times New Roman"/>
              <a:cs typeface="Times New Roman"/>
            </a:endParaRPr>
          </a:p>
          <a:p>
            <a:pPr>
              <a:spcBef>
                <a:spcPts val="160"/>
              </a:spcBef>
            </a:pPr>
            <a:endParaRPr lang="en-GB" sz="2800" dirty="0">
              <a:latin typeface="Times New Roman"/>
              <a:cs typeface="Times New Roman"/>
            </a:endParaRPr>
          </a:p>
          <a:p>
            <a:pPr marL="570230" indent="-214629">
              <a:buSzPct val="90000"/>
              <a:buFont typeface="Symbol"/>
              <a:buChar char=""/>
              <a:tabLst>
                <a:tab pos="570230" algn="l"/>
              </a:tabLst>
            </a:pPr>
            <a:r>
              <a:rPr lang="en-GB" sz="2600" b="1" dirty="0">
                <a:latin typeface="Times New Roman"/>
                <a:cs typeface="Times New Roman"/>
              </a:rPr>
              <a:t>RAM</a:t>
            </a:r>
            <a:r>
              <a:rPr lang="en-GB" sz="2600" dirty="0">
                <a:latin typeface="Times New Roman"/>
                <a:cs typeface="Times New Roman"/>
              </a:rPr>
              <a:t>:</a:t>
            </a:r>
            <a:r>
              <a:rPr lang="en-GB" sz="2600" spc="60" dirty="0">
                <a:latin typeface="Times New Roman"/>
                <a:cs typeface="Times New Roman"/>
              </a:rPr>
              <a:t> </a:t>
            </a:r>
            <a:r>
              <a:rPr lang="en-GB" sz="2600" spc="-20" dirty="0">
                <a:latin typeface="Times New Roman"/>
                <a:cs typeface="Times New Roman"/>
              </a:rPr>
              <a:t>0.39</a:t>
            </a:r>
            <a:endParaRPr lang="en-GB" sz="2600" dirty="0">
              <a:latin typeface="Times New Roman"/>
              <a:cs typeface="Times New Roman"/>
            </a:endParaRPr>
          </a:p>
          <a:p>
            <a:pPr marL="570230" indent="-214629">
              <a:spcBef>
                <a:spcPts val="160"/>
              </a:spcBef>
              <a:buSzPct val="90000"/>
              <a:buFont typeface="Symbol"/>
              <a:buChar char=""/>
              <a:tabLst>
                <a:tab pos="570230" algn="l"/>
              </a:tabLst>
            </a:pPr>
            <a:r>
              <a:rPr lang="en-GB" sz="2600" b="1" dirty="0">
                <a:latin typeface="Times New Roman"/>
                <a:cs typeface="Times New Roman"/>
              </a:rPr>
              <a:t>Storage</a:t>
            </a:r>
            <a:r>
              <a:rPr lang="en-GB" sz="2600" dirty="0">
                <a:latin typeface="Times New Roman"/>
                <a:cs typeface="Times New Roman"/>
              </a:rPr>
              <a:t>:</a:t>
            </a:r>
            <a:r>
              <a:rPr lang="en-GB" sz="2600" spc="95" dirty="0">
                <a:latin typeface="Times New Roman"/>
                <a:cs typeface="Times New Roman"/>
              </a:rPr>
              <a:t> </a:t>
            </a:r>
            <a:r>
              <a:rPr lang="en-GB" sz="2600" spc="-20" dirty="0">
                <a:latin typeface="Times New Roman"/>
                <a:cs typeface="Times New Roman"/>
              </a:rPr>
              <a:t>0.31</a:t>
            </a:r>
            <a:endParaRPr lang="en-GB" sz="2600" dirty="0">
              <a:latin typeface="Times New Roman"/>
              <a:cs typeface="Times New Roman"/>
            </a:endParaRPr>
          </a:p>
          <a:p>
            <a:pPr marL="570230" indent="-214629">
              <a:spcBef>
                <a:spcPts val="180"/>
              </a:spcBef>
              <a:buSzPct val="90000"/>
              <a:buFont typeface="Symbol"/>
              <a:buChar char=""/>
              <a:tabLst>
                <a:tab pos="570230" algn="l"/>
              </a:tabLst>
            </a:pPr>
            <a:r>
              <a:rPr lang="en-GB" sz="2600" b="1" dirty="0">
                <a:latin typeface="Times New Roman"/>
                <a:cs typeface="Times New Roman"/>
              </a:rPr>
              <a:t>Screen</a:t>
            </a:r>
            <a:r>
              <a:rPr lang="en-GB" sz="2600" dirty="0">
                <a:latin typeface="Times New Roman"/>
                <a:cs typeface="Times New Roman"/>
              </a:rPr>
              <a:t>:</a:t>
            </a:r>
            <a:r>
              <a:rPr lang="en-GB" sz="2600" spc="90" dirty="0">
                <a:latin typeface="Times New Roman"/>
                <a:cs typeface="Times New Roman"/>
              </a:rPr>
              <a:t> </a:t>
            </a:r>
            <a:r>
              <a:rPr lang="en-GB" sz="2600" spc="-10" dirty="0">
                <a:latin typeface="Times New Roman"/>
                <a:cs typeface="Times New Roman"/>
              </a:rPr>
              <a:t>-</a:t>
            </a:r>
            <a:r>
              <a:rPr lang="en-GB" sz="2600" spc="-20" dirty="0">
                <a:latin typeface="Times New Roman"/>
                <a:cs typeface="Times New Roman"/>
              </a:rPr>
              <a:t>0.50</a:t>
            </a:r>
            <a:endParaRPr lang="en-GB" sz="2600" dirty="0">
              <a:latin typeface="Times New Roman"/>
              <a:cs typeface="Times New Roman"/>
            </a:endParaRPr>
          </a:p>
          <a:p>
            <a:pPr marL="570230" indent="-214629">
              <a:spcBef>
                <a:spcPts val="165"/>
              </a:spcBef>
              <a:buSzPct val="90000"/>
              <a:buFont typeface="Symbol"/>
              <a:buChar char=""/>
              <a:tabLst>
                <a:tab pos="570230" algn="l"/>
              </a:tabLst>
            </a:pPr>
            <a:r>
              <a:rPr lang="en-GB" sz="2600" b="1" dirty="0">
                <a:latin typeface="Times New Roman"/>
                <a:cs typeface="Times New Roman"/>
              </a:rPr>
              <a:t>Final</a:t>
            </a:r>
            <a:r>
              <a:rPr lang="en-GB" sz="2600" b="1" spc="65" dirty="0">
                <a:latin typeface="Times New Roman"/>
                <a:cs typeface="Times New Roman"/>
              </a:rPr>
              <a:t> </a:t>
            </a:r>
            <a:r>
              <a:rPr lang="en-GB" sz="2600" b="1" dirty="0">
                <a:latin typeface="Times New Roman"/>
                <a:cs typeface="Times New Roman"/>
              </a:rPr>
              <a:t>Price</a:t>
            </a:r>
            <a:r>
              <a:rPr lang="en-GB" sz="2600" dirty="0">
                <a:latin typeface="Times New Roman"/>
                <a:cs typeface="Times New Roman"/>
              </a:rPr>
              <a:t>:</a:t>
            </a:r>
            <a:r>
              <a:rPr lang="en-GB" sz="2600" spc="60" dirty="0">
                <a:latin typeface="Times New Roman"/>
                <a:cs typeface="Times New Roman"/>
              </a:rPr>
              <a:t> </a:t>
            </a:r>
            <a:r>
              <a:rPr lang="en-GB" sz="2600" spc="-20" dirty="0">
                <a:latin typeface="Times New Roman"/>
                <a:cs typeface="Times New Roman"/>
              </a:rPr>
              <a:t>0.10</a:t>
            </a:r>
            <a:endParaRPr lang="en-GB" sz="2600" dirty="0">
              <a:latin typeface="Times New Roman"/>
              <a:cs typeface="Times New Roman"/>
            </a:endParaRPr>
          </a:p>
          <a:p>
            <a:pPr>
              <a:spcBef>
                <a:spcPts val="320"/>
              </a:spcBef>
            </a:pPr>
            <a:endParaRPr lang="en-GB" sz="2800" dirty="0">
              <a:latin typeface="Times New Roman"/>
              <a:cs typeface="Times New Roman"/>
            </a:endParaRPr>
          </a:p>
          <a:p>
            <a:pPr marL="394970" indent="0">
              <a:buNone/>
              <a:tabLst>
                <a:tab pos="1063625" algn="l"/>
              </a:tabLst>
            </a:pPr>
            <a:r>
              <a:rPr lang="en-GB" sz="4600" b="1" spc="-10" dirty="0">
                <a:latin typeface="Times New Roman"/>
                <a:cs typeface="Times New Roman"/>
              </a:rPr>
              <a:t>scaling</a:t>
            </a:r>
          </a:p>
          <a:p>
            <a:endParaRPr lang="en-GB" dirty="0"/>
          </a:p>
        </p:txBody>
      </p:sp>
    </p:spTree>
    <p:extLst>
      <p:ext uri="{BB962C8B-B14F-4D97-AF65-F5344CB8AC3E}">
        <p14:creationId xmlns:p14="http://schemas.microsoft.com/office/powerpoint/2010/main" val="2609986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941-6C56-2169-3A54-ED663EAD90CC}"/>
              </a:ext>
            </a:extLst>
          </p:cNvPr>
          <p:cNvSpPr>
            <a:spLocks noGrp="1"/>
          </p:cNvSpPr>
          <p:nvPr>
            <p:ph type="title"/>
          </p:nvPr>
        </p:nvSpPr>
        <p:spPr>
          <a:xfrm>
            <a:off x="338050" y="620420"/>
            <a:ext cx="4366030" cy="1370940"/>
          </a:xfrm>
        </p:spPr>
        <p:txBody>
          <a:bodyPr vert="horz" lIns="91440" tIns="45720" rIns="91440" bIns="45720" rtlCol="0" anchor="b">
            <a:normAutofit/>
          </a:bodyPr>
          <a:lstStyle/>
          <a:p>
            <a:r>
              <a:rPr lang="en-US" sz="4000" b="1" dirty="0"/>
              <a:t>Checking</a:t>
            </a:r>
            <a:r>
              <a:rPr lang="en-US" sz="4000" b="1" spc="70" dirty="0"/>
              <a:t> </a:t>
            </a:r>
            <a:r>
              <a:rPr lang="en-US" sz="4000" b="1" spc="-10" dirty="0"/>
              <a:t>Normality</a:t>
            </a:r>
            <a:endParaRPr lang="en-US" sz="4000" dirty="0"/>
          </a:p>
        </p:txBody>
      </p:sp>
      <p:sp>
        <p:nvSpPr>
          <p:cNvPr id="6" name="TextBox 5">
            <a:extLst>
              <a:ext uri="{FF2B5EF4-FFF2-40B4-BE49-F238E27FC236}">
                <a16:creationId xmlns:a16="http://schemas.microsoft.com/office/drawing/2014/main" id="{20766302-85DF-6636-FBBF-B371EB505B1D}"/>
              </a:ext>
            </a:extLst>
          </p:cNvPr>
          <p:cNvSpPr txBox="1"/>
          <p:nvPr/>
        </p:nvSpPr>
        <p:spPr>
          <a:xfrm>
            <a:off x="772156" y="2579680"/>
            <a:ext cx="3931924" cy="1297977"/>
          </a:xfrm>
          <a:prstGeom prst="rect">
            <a:avLst/>
          </a:prstGeom>
        </p:spPr>
        <p:txBody>
          <a:bodyPr vert="horz" lIns="91440" tIns="45720" rIns="91440" bIns="45720" rtlCol="0">
            <a:normAutofit/>
          </a:bodyPr>
          <a:lstStyle/>
          <a:p>
            <a:pPr>
              <a:lnSpc>
                <a:spcPct val="90000"/>
              </a:lnSpc>
              <a:spcBef>
                <a:spcPts val="1000"/>
              </a:spcBef>
            </a:pPr>
            <a:r>
              <a:rPr lang="en-US" sz="2000" b="1" dirty="0"/>
              <a:t>histogram</a:t>
            </a:r>
            <a:r>
              <a:rPr lang="en-US" sz="2000" b="1" spc="85" dirty="0"/>
              <a:t> </a:t>
            </a:r>
            <a:r>
              <a:rPr lang="en-US" sz="2000" b="1" dirty="0"/>
              <a:t>of</a:t>
            </a:r>
            <a:r>
              <a:rPr lang="en-US" sz="2000" b="1" spc="75" dirty="0"/>
              <a:t> </a:t>
            </a:r>
            <a:r>
              <a:rPr lang="en-US" sz="2000" b="1" dirty="0"/>
              <a:t>numerical</a:t>
            </a:r>
            <a:r>
              <a:rPr lang="en-US" sz="2000" b="1" spc="90" dirty="0"/>
              <a:t> </a:t>
            </a:r>
            <a:r>
              <a:rPr lang="en-US" sz="2000" b="1" dirty="0"/>
              <a:t>after</a:t>
            </a:r>
            <a:r>
              <a:rPr lang="en-US" sz="2000" b="1" spc="80" dirty="0"/>
              <a:t> </a:t>
            </a:r>
            <a:r>
              <a:rPr lang="en-US" sz="2000" b="1" spc="-10" dirty="0"/>
              <a:t>scaling:</a:t>
            </a:r>
            <a:endParaRPr lang="en-US" sz="2000" dirty="0"/>
          </a:p>
        </p:txBody>
      </p:sp>
      <p:pic>
        <p:nvPicPr>
          <p:cNvPr id="10" name="object 10">
            <a:extLst>
              <a:ext uri="{FF2B5EF4-FFF2-40B4-BE49-F238E27FC236}">
                <a16:creationId xmlns:a16="http://schemas.microsoft.com/office/drawing/2014/main" id="{8B3DFE5F-66E1-AAE1-81C8-7EB2ADA71D64}"/>
              </a:ext>
            </a:extLst>
          </p:cNvPr>
          <p:cNvPicPr/>
          <p:nvPr/>
        </p:nvPicPr>
        <p:blipFill>
          <a:blip r:embed="rId3" cstate="print"/>
          <a:stretch>
            <a:fillRect/>
          </a:stretch>
        </p:blipFill>
        <p:spPr>
          <a:xfrm>
            <a:off x="5176364" y="873723"/>
            <a:ext cx="2560320" cy="2560320"/>
          </a:xfrm>
          <a:prstGeom prst="rect">
            <a:avLst/>
          </a:prstGeom>
        </p:spPr>
      </p:pic>
      <p:pic>
        <p:nvPicPr>
          <p:cNvPr id="9" name="object 9">
            <a:extLst>
              <a:ext uri="{FF2B5EF4-FFF2-40B4-BE49-F238E27FC236}">
                <a16:creationId xmlns:a16="http://schemas.microsoft.com/office/drawing/2014/main" id="{881D7A70-5FA4-56F3-AF1D-9A20CF9FFA4F}"/>
              </a:ext>
            </a:extLst>
          </p:cNvPr>
          <p:cNvPicPr/>
          <p:nvPr/>
        </p:nvPicPr>
        <p:blipFill>
          <a:blip r:embed="rId4" cstate="print"/>
          <a:stretch>
            <a:fillRect/>
          </a:stretch>
        </p:blipFill>
        <p:spPr>
          <a:xfrm>
            <a:off x="8450222" y="873723"/>
            <a:ext cx="2560320" cy="2560320"/>
          </a:xfrm>
          <a:prstGeom prst="rect">
            <a:avLst/>
          </a:prstGeom>
        </p:spPr>
      </p:pic>
      <p:pic>
        <p:nvPicPr>
          <p:cNvPr id="8" name="object 8">
            <a:extLst>
              <a:ext uri="{FF2B5EF4-FFF2-40B4-BE49-F238E27FC236}">
                <a16:creationId xmlns:a16="http://schemas.microsoft.com/office/drawing/2014/main" id="{F6FA4CF6-A68F-B83A-2B5D-D253DCD2BFA6}"/>
              </a:ext>
            </a:extLst>
          </p:cNvPr>
          <p:cNvPicPr/>
          <p:nvPr/>
        </p:nvPicPr>
        <p:blipFill>
          <a:blip r:embed="rId5" cstate="print"/>
          <a:stretch>
            <a:fillRect/>
          </a:stretch>
        </p:blipFill>
        <p:spPr>
          <a:xfrm>
            <a:off x="5176364" y="3583018"/>
            <a:ext cx="2560320" cy="2560320"/>
          </a:xfrm>
          <a:prstGeom prst="rect">
            <a:avLst/>
          </a:prstGeom>
        </p:spPr>
      </p:pic>
      <p:pic>
        <p:nvPicPr>
          <p:cNvPr id="7" name="object 7">
            <a:extLst>
              <a:ext uri="{FF2B5EF4-FFF2-40B4-BE49-F238E27FC236}">
                <a16:creationId xmlns:a16="http://schemas.microsoft.com/office/drawing/2014/main" id="{BD072384-9356-7C6D-7AED-A98838ABE725}"/>
              </a:ext>
            </a:extLst>
          </p:cNvPr>
          <p:cNvPicPr/>
          <p:nvPr/>
        </p:nvPicPr>
        <p:blipFill>
          <a:blip r:embed="rId6" cstate="print"/>
          <a:stretch>
            <a:fillRect/>
          </a:stretch>
        </p:blipFill>
        <p:spPr>
          <a:xfrm>
            <a:off x="8450222" y="3583018"/>
            <a:ext cx="2560320" cy="2560320"/>
          </a:xfrm>
          <a:prstGeom prst="rect">
            <a:avLst/>
          </a:prstGeom>
        </p:spPr>
      </p:pic>
    </p:spTree>
    <p:extLst>
      <p:ext uri="{BB962C8B-B14F-4D97-AF65-F5344CB8AC3E}">
        <p14:creationId xmlns:p14="http://schemas.microsoft.com/office/powerpoint/2010/main" val="131572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941-6C56-2169-3A54-ED663EAD90CC}"/>
              </a:ext>
            </a:extLst>
          </p:cNvPr>
          <p:cNvSpPr>
            <a:spLocks noGrp="1"/>
          </p:cNvSpPr>
          <p:nvPr>
            <p:ph type="title"/>
          </p:nvPr>
        </p:nvSpPr>
        <p:spPr>
          <a:xfrm>
            <a:off x="838200" y="18255"/>
            <a:ext cx="10515600" cy="1325563"/>
          </a:xfrm>
        </p:spPr>
        <p:txBody>
          <a:bodyPr>
            <a:normAutofit/>
          </a:bodyPr>
          <a:lstStyle/>
          <a:p>
            <a:r>
              <a:rPr lang="en-GB" sz="3200" b="1" dirty="0">
                <a:latin typeface="Times New Roman"/>
                <a:cs typeface="Times New Roman"/>
              </a:rPr>
              <a:t>QQ</a:t>
            </a:r>
            <a:r>
              <a:rPr lang="en-GB" sz="3200" b="1" spc="65" dirty="0">
                <a:latin typeface="Times New Roman"/>
                <a:cs typeface="Times New Roman"/>
              </a:rPr>
              <a:t> </a:t>
            </a:r>
            <a:r>
              <a:rPr lang="en-GB" sz="3200" b="1" dirty="0">
                <a:latin typeface="Times New Roman"/>
                <a:cs typeface="Times New Roman"/>
              </a:rPr>
              <a:t>Plots</a:t>
            </a:r>
            <a:r>
              <a:rPr lang="en-GB" sz="3200" b="1" spc="60" dirty="0">
                <a:latin typeface="Times New Roman"/>
                <a:cs typeface="Times New Roman"/>
              </a:rPr>
              <a:t> </a:t>
            </a:r>
            <a:r>
              <a:rPr lang="en-GB" sz="3200" b="1" dirty="0">
                <a:latin typeface="Times New Roman"/>
                <a:cs typeface="Times New Roman"/>
              </a:rPr>
              <a:t>of</a:t>
            </a:r>
            <a:r>
              <a:rPr lang="en-GB" sz="3200" b="1" spc="55" dirty="0">
                <a:latin typeface="Times New Roman"/>
                <a:cs typeface="Times New Roman"/>
              </a:rPr>
              <a:t> </a:t>
            </a:r>
            <a:r>
              <a:rPr lang="en-GB" sz="3200" b="1" dirty="0">
                <a:latin typeface="Times New Roman"/>
                <a:cs typeface="Times New Roman"/>
              </a:rPr>
              <a:t>numerical</a:t>
            </a:r>
            <a:r>
              <a:rPr lang="en-GB" sz="3200" b="1" spc="75" dirty="0">
                <a:latin typeface="Times New Roman"/>
                <a:cs typeface="Times New Roman"/>
              </a:rPr>
              <a:t> </a:t>
            </a:r>
            <a:r>
              <a:rPr lang="en-GB" sz="3200" b="1" dirty="0">
                <a:latin typeface="Times New Roman"/>
                <a:cs typeface="Times New Roman"/>
              </a:rPr>
              <a:t>(RAM,</a:t>
            </a:r>
            <a:r>
              <a:rPr lang="en-GB" sz="3200" b="1" spc="75" dirty="0">
                <a:latin typeface="Times New Roman"/>
                <a:cs typeface="Times New Roman"/>
              </a:rPr>
              <a:t> </a:t>
            </a:r>
            <a:r>
              <a:rPr lang="en-GB" sz="3200" b="1" dirty="0">
                <a:latin typeface="Times New Roman"/>
                <a:cs typeface="Times New Roman"/>
              </a:rPr>
              <a:t>Storage,</a:t>
            </a:r>
            <a:r>
              <a:rPr lang="en-GB" sz="3200" b="1" spc="75" dirty="0">
                <a:latin typeface="Times New Roman"/>
                <a:cs typeface="Times New Roman"/>
              </a:rPr>
              <a:t> </a:t>
            </a:r>
            <a:r>
              <a:rPr lang="en-GB" sz="3200" b="1" dirty="0">
                <a:latin typeface="Times New Roman"/>
                <a:cs typeface="Times New Roman"/>
              </a:rPr>
              <a:t>Screen,</a:t>
            </a:r>
            <a:r>
              <a:rPr lang="en-GB" sz="3200" b="1" spc="65" dirty="0">
                <a:latin typeface="Times New Roman"/>
                <a:cs typeface="Times New Roman"/>
              </a:rPr>
              <a:t> </a:t>
            </a:r>
            <a:r>
              <a:rPr lang="en-GB" sz="3200" b="1" dirty="0">
                <a:latin typeface="Times New Roman"/>
                <a:cs typeface="Times New Roman"/>
              </a:rPr>
              <a:t>Final</a:t>
            </a:r>
            <a:r>
              <a:rPr lang="en-GB" sz="3200" b="1" spc="65" dirty="0">
                <a:latin typeface="Times New Roman"/>
                <a:cs typeface="Times New Roman"/>
              </a:rPr>
              <a:t> </a:t>
            </a:r>
            <a:r>
              <a:rPr lang="en-GB" sz="3200" b="1" spc="-10" dirty="0">
                <a:latin typeface="Times New Roman"/>
                <a:cs typeface="Times New Roman"/>
              </a:rPr>
              <a:t>Price)</a:t>
            </a:r>
            <a:endParaRPr lang="en-GB" sz="3200" dirty="0"/>
          </a:p>
        </p:txBody>
      </p:sp>
      <p:pic>
        <p:nvPicPr>
          <p:cNvPr id="5" name="object 6">
            <a:extLst>
              <a:ext uri="{FF2B5EF4-FFF2-40B4-BE49-F238E27FC236}">
                <a16:creationId xmlns:a16="http://schemas.microsoft.com/office/drawing/2014/main" id="{0FBEF8CF-BA31-56A0-BF4B-C3EF569C29BA}"/>
              </a:ext>
            </a:extLst>
          </p:cNvPr>
          <p:cNvPicPr/>
          <p:nvPr/>
        </p:nvPicPr>
        <p:blipFill>
          <a:blip r:embed="rId3" cstate="print"/>
          <a:stretch>
            <a:fillRect/>
          </a:stretch>
        </p:blipFill>
        <p:spPr>
          <a:xfrm>
            <a:off x="249428" y="2805278"/>
            <a:ext cx="2656332" cy="2916363"/>
          </a:xfrm>
          <a:prstGeom prst="rect">
            <a:avLst/>
          </a:prstGeom>
        </p:spPr>
      </p:pic>
      <p:pic>
        <p:nvPicPr>
          <p:cNvPr id="6" name="object 7">
            <a:extLst>
              <a:ext uri="{FF2B5EF4-FFF2-40B4-BE49-F238E27FC236}">
                <a16:creationId xmlns:a16="http://schemas.microsoft.com/office/drawing/2014/main" id="{0380505D-2C72-3F3D-9AC7-E146E827197B}"/>
              </a:ext>
            </a:extLst>
          </p:cNvPr>
          <p:cNvPicPr/>
          <p:nvPr/>
        </p:nvPicPr>
        <p:blipFill>
          <a:blip r:embed="rId4" cstate="print"/>
          <a:stretch>
            <a:fillRect/>
          </a:stretch>
        </p:blipFill>
        <p:spPr>
          <a:xfrm>
            <a:off x="3029164" y="2805278"/>
            <a:ext cx="2458486" cy="2916363"/>
          </a:xfrm>
          <a:prstGeom prst="rect">
            <a:avLst/>
          </a:prstGeom>
        </p:spPr>
      </p:pic>
      <p:pic>
        <p:nvPicPr>
          <p:cNvPr id="7" name="object 11">
            <a:extLst>
              <a:ext uri="{FF2B5EF4-FFF2-40B4-BE49-F238E27FC236}">
                <a16:creationId xmlns:a16="http://schemas.microsoft.com/office/drawing/2014/main" id="{2AF4ADC5-5AB5-365C-62AA-AF2DD75ABF78}"/>
              </a:ext>
            </a:extLst>
          </p:cNvPr>
          <p:cNvPicPr/>
          <p:nvPr/>
        </p:nvPicPr>
        <p:blipFill>
          <a:blip r:embed="rId5" cstate="print"/>
          <a:stretch>
            <a:fillRect/>
          </a:stretch>
        </p:blipFill>
        <p:spPr>
          <a:xfrm>
            <a:off x="5806440" y="2805278"/>
            <a:ext cx="2768326" cy="3051671"/>
          </a:xfrm>
          <a:prstGeom prst="rect">
            <a:avLst/>
          </a:prstGeom>
        </p:spPr>
      </p:pic>
      <p:pic>
        <p:nvPicPr>
          <p:cNvPr id="8" name="object 12">
            <a:extLst>
              <a:ext uri="{FF2B5EF4-FFF2-40B4-BE49-F238E27FC236}">
                <a16:creationId xmlns:a16="http://schemas.microsoft.com/office/drawing/2014/main" id="{0437B168-8E08-B918-1B1E-5CE4136FAB6D}"/>
              </a:ext>
            </a:extLst>
          </p:cNvPr>
          <p:cNvPicPr/>
          <p:nvPr/>
        </p:nvPicPr>
        <p:blipFill>
          <a:blip r:embed="rId6" cstate="print"/>
          <a:stretch>
            <a:fillRect/>
          </a:stretch>
        </p:blipFill>
        <p:spPr>
          <a:xfrm>
            <a:off x="8832870" y="2805278"/>
            <a:ext cx="2932410" cy="3148866"/>
          </a:xfrm>
          <a:prstGeom prst="rect">
            <a:avLst/>
          </a:prstGeom>
        </p:spPr>
      </p:pic>
    </p:spTree>
    <p:extLst>
      <p:ext uri="{BB962C8B-B14F-4D97-AF65-F5344CB8AC3E}">
        <p14:creationId xmlns:p14="http://schemas.microsoft.com/office/powerpoint/2010/main" val="408050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941-6C56-2169-3A54-ED663EAD90CC}"/>
              </a:ext>
            </a:extLst>
          </p:cNvPr>
          <p:cNvSpPr>
            <a:spLocks noGrp="1"/>
          </p:cNvSpPr>
          <p:nvPr>
            <p:ph type="title"/>
          </p:nvPr>
        </p:nvSpPr>
        <p:spPr/>
        <p:txBody>
          <a:bodyPr>
            <a:normAutofit/>
          </a:bodyPr>
          <a:lstStyle/>
          <a:p>
            <a:r>
              <a:rPr lang="en-GB" sz="3600" b="1" dirty="0">
                <a:solidFill>
                  <a:prstClr val="black"/>
                </a:solidFill>
                <a:latin typeface="Times New Roman"/>
                <a:cs typeface="Times New Roman"/>
              </a:rPr>
              <a:t>Shapiro-Wilk</a:t>
            </a:r>
            <a:r>
              <a:rPr lang="en-GB" sz="3600" b="1" spc="204" dirty="0">
                <a:solidFill>
                  <a:prstClr val="black"/>
                </a:solidFill>
                <a:latin typeface="Times New Roman"/>
                <a:cs typeface="Times New Roman"/>
              </a:rPr>
              <a:t> </a:t>
            </a:r>
            <a:r>
              <a:rPr lang="en-GB" sz="3600" b="1" spc="-20" dirty="0">
                <a:solidFill>
                  <a:prstClr val="black"/>
                </a:solidFill>
                <a:latin typeface="Times New Roman"/>
                <a:cs typeface="Times New Roman"/>
              </a:rPr>
              <a:t>Test</a:t>
            </a:r>
            <a:endParaRPr lang="en-GB" sz="4000" dirty="0"/>
          </a:p>
        </p:txBody>
      </p:sp>
      <p:sp>
        <p:nvSpPr>
          <p:cNvPr id="3" name="Content Placeholder 2">
            <a:extLst>
              <a:ext uri="{FF2B5EF4-FFF2-40B4-BE49-F238E27FC236}">
                <a16:creationId xmlns:a16="http://schemas.microsoft.com/office/drawing/2014/main" id="{AC83422A-7E7C-33D1-C96F-2EB771D04862}"/>
              </a:ext>
            </a:extLst>
          </p:cNvPr>
          <p:cNvSpPr>
            <a:spLocks noGrp="1"/>
          </p:cNvSpPr>
          <p:nvPr>
            <p:ph sz="half" idx="1"/>
          </p:nvPr>
        </p:nvSpPr>
        <p:spPr>
          <a:xfrm>
            <a:off x="838200" y="1825625"/>
            <a:ext cx="9799320" cy="4097655"/>
          </a:xfrm>
        </p:spPr>
        <p:txBody>
          <a:bodyPr>
            <a:normAutofit/>
          </a:bodyPr>
          <a:lstStyle/>
          <a:p>
            <a:pPr marL="12700">
              <a:lnSpc>
                <a:spcPct val="150000"/>
              </a:lnSpc>
              <a:spcBef>
                <a:spcPts val="565"/>
              </a:spcBef>
              <a:defRPr/>
            </a:pPr>
            <a:r>
              <a:rPr lang="en-GB" sz="1800" dirty="0">
                <a:solidFill>
                  <a:prstClr val="black"/>
                </a:solidFill>
                <a:latin typeface="Times New Roman"/>
                <a:cs typeface="Times New Roman"/>
              </a:rPr>
              <a:t>it</a:t>
            </a:r>
            <a:r>
              <a:rPr lang="en-GB" sz="1800" spc="45" dirty="0">
                <a:solidFill>
                  <a:prstClr val="black"/>
                </a:solidFill>
                <a:latin typeface="Times New Roman"/>
                <a:cs typeface="Times New Roman"/>
              </a:rPr>
              <a:t> </a:t>
            </a:r>
            <a:r>
              <a:rPr lang="en-GB" sz="1800" dirty="0">
                <a:solidFill>
                  <a:prstClr val="black"/>
                </a:solidFill>
                <a:latin typeface="Times New Roman"/>
                <a:cs typeface="Times New Roman"/>
              </a:rPr>
              <a:t>is</a:t>
            </a:r>
            <a:r>
              <a:rPr lang="en-GB" sz="1800" spc="45" dirty="0">
                <a:solidFill>
                  <a:prstClr val="black"/>
                </a:solidFill>
                <a:latin typeface="Times New Roman"/>
                <a:cs typeface="Times New Roman"/>
              </a:rPr>
              <a:t> </a:t>
            </a:r>
            <a:r>
              <a:rPr lang="en-GB" sz="1800" dirty="0">
                <a:solidFill>
                  <a:prstClr val="black"/>
                </a:solidFill>
                <a:latin typeface="Times New Roman"/>
                <a:cs typeface="Times New Roman"/>
              </a:rPr>
              <a:t>used</a:t>
            </a:r>
            <a:r>
              <a:rPr lang="en-GB" sz="1800" spc="45" dirty="0">
                <a:solidFill>
                  <a:prstClr val="black"/>
                </a:solidFill>
                <a:latin typeface="Times New Roman"/>
                <a:cs typeface="Times New Roman"/>
              </a:rPr>
              <a:t> </a:t>
            </a:r>
            <a:r>
              <a:rPr lang="en-GB" sz="1800" dirty="0">
                <a:solidFill>
                  <a:prstClr val="black"/>
                </a:solidFill>
                <a:latin typeface="Times New Roman"/>
                <a:cs typeface="Times New Roman"/>
              </a:rPr>
              <a:t>to</a:t>
            </a:r>
            <a:r>
              <a:rPr lang="en-GB" sz="1800" spc="55" dirty="0">
                <a:solidFill>
                  <a:prstClr val="black"/>
                </a:solidFill>
                <a:latin typeface="Times New Roman"/>
                <a:cs typeface="Times New Roman"/>
              </a:rPr>
              <a:t> </a:t>
            </a:r>
            <a:r>
              <a:rPr lang="en-GB" sz="1800" dirty="0">
                <a:solidFill>
                  <a:prstClr val="black"/>
                </a:solidFill>
                <a:latin typeface="Times New Roman"/>
                <a:cs typeface="Times New Roman"/>
              </a:rPr>
              <a:t>test</a:t>
            </a:r>
            <a:r>
              <a:rPr lang="en-GB" sz="1800" spc="55" dirty="0">
                <a:solidFill>
                  <a:prstClr val="black"/>
                </a:solidFill>
                <a:latin typeface="Times New Roman"/>
                <a:cs typeface="Times New Roman"/>
              </a:rPr>
              <a:t> </a:t>
            </a:r>
            <a:r>
              <a:rPr lang="en-GB" sz="1800" dirty="0">
                <a:solidFill>
                  <a:prstClr val="black"/>
                </a:solidFill>
                <a:latin typeface="Times New Roman"/>
                <a:cs typeface="Times New Roman"/>
              </a:rPr>
              <a:t>the</a:t>
            </a:r>
            <a:r>
              <a:rPr lang="en-GB" sz="1800" spc="55" dirty="0">
                <a:solidFill>
                  <a:prstClr val="black"/>
                </a:solidFill>
                <a:latin typeface="Times New Roman"/>
                <a:cs typeface="Times New Roman"/>
              </a:rPr>
              <a:t> </a:t>
            </a:r>
            <a:r>
              <a:rPr lang="en-GB" sz="1800" dirty="0">
                <a:solidFill>
                  <a:prstClr val="black"/>
                </a:solidFill>
                <a:latin typeface="Times New Roman"/>
                <a:cs typeface="Times New Roman"/>
              </a:rPr>
              <a:t>null</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hypothesis</a:t>
            </a:r>
            <a:r>
              <a:rPr lang="en-GB" sz="1800" spc="60" dirty="0">
                <a:solidFill>
                  <a:prstClr val="black"/>
                </a:solidFill>
                <a:latin typeface="Times New Roman"/>
                <a:cs typeface="Times New Roman"/>
              </a:rPr>
              <a:t> </a:t>
            </a:r>
            <a:r>
              <a:rPr lang="en-GB" sz="1800" dirty="0">
                <a:solidFill>
                  <a:prstClr val="black"/>
                </a:solidFill>
                <a:latin typeface="Times New Roman"/>
                <a:cs typeface="Times New Roman"/>
              </a:rPr>
              <a:t>that</a:t>
            </a:r>
            <a:r>
              <a:rPr lang="en-GB" sz="1800" spc="40" dirty="0">
                <a:solidFill>
                  <a:prstClr val="black"/>
                </a:solidFill>
                <a:latin typeface="Times New Roman"/>
                <a:cs typeface="Times New Roman"/>
              </a:rPr>
              <a:t> </a:t>
            </a:r>
            <a:r>
              <a:rPr lang="en-GB" sz="1800" dirty="0">
                <a:solidFill>
                  <a:prstClr val="black"/>
                </a:solidFill>
                <a:latin typeface="Times New Roman"/>
                <a:cs typeface="Times New Roman"/>
              </a:rPr>
              <a:t>the</a:t>
            </a:r>
            <a:r>
              <a:rPr lang="en-GB" sz="1800" spc="55" dirty="0">
                <a:solidFill>
                  <a:prstClr val="black"/>
                </a:solidFill>
                <a:latin typeface="Times New Roman"/>
                <a:cs typeface="Times New Roman"/>
              </a:rPr>
              <a:t> </a:t>
            </a:r>
            <a:r>
              <a:rPr lang="en-GB" sz="1800" dirty="0">
                <a:solidFill>
                  <a:prstClr val="black"/>
                </a:solidFill>
                <a:latin typeface="Times New Roman"/>
                <a:cs typeface="Times New Roman"/>
              </a:rPr>
              <a:t>data</a:t>
            </a:r>
            <a:r>
              <a:rPr lang="en-GB" sz="1800" spc="40" dirty="0">
                <a:solidFill>
                  <a:prstClr val="black"/>
                </a:solidFill>
                <a:latin typeface="Times New Roman"/>
                <a:cs typeface="Times New Roman"/>
              </a:rPr>
              <a:t> </a:t>
            </a:r>
            <a:r>
              <a:rPr lang="en-GB" sz="1800" dirty="0">
                <a:solidFill>
                  <a:prstClr val="black"/>
                </a:solidFill>
                <a:latin typeface="Times New Roman"/>
                <a:cs typeface="Times New Roman"/>
              </a:rPr>
              <a:t>is</a:t>
            </a:r>
            <a:r>
              <a:rPr lang="en-GB" sz="1800" spc="65" dirty="0">
                <a:solidFill>
                  <a:prstClr val="black"/>
                </a:solidFill>
                <a:latin typeface="Times New Roman"/>
                <a:cs typeface="Times New Roman"/>
              </a:rPr>
              <a:t> </a:t>
            </a:r>
            <a:r>
              <a:rPr lang="en-GB" sz="1800" dirty="0">
                <a:solidFill>
                  <a:prstClr val="black"/>
                </a:solidFill>
                <a:latin typeface="Times New Roman"/>
                <a:cs typeface="Times New Roman"/>
              </a:rPr>
              <a:t>normally</a:t>
            </a:r>
            <a:r>
              <a:rPr lang="en-GB" sz="1800" spc="40" dirty="0">
                <a:solidFill>
                  <a:prstClr val="black"/>
                </a:solidFill>
                <a:latin typeface="Times New Roman"/>
                <a:cs typeface="Times New Roman"/>
              </a:rPr>
              <a:t> </a:t>
            </a:r>
            <a:r>
              <a:rPr lang="en-GB" sz="1800" spc="-10" dirty="0">
                <a:solidFill>
                  <a:prstClr val="black"/>
                </a:solidFill>
                <a:latin typeface="Times New Roman"/>
                <a:cs typeface="Times New Roman"/>
              </a:rPr>
              <a:t>distributed.</a:t>
            </a:r>
            <a:endParaRPr lang="en-GB" sz="1800" dirty="0">
              <a:solidFill>
                <a:prstClr val="black"/>
              </a:solidFill>
              <a:latin typeface="Times New Roman"/>
              <a:cs typeface="Times New Roman"/>
            </a:endParaRPr>
          </a:p>
          <a:p>
            <a:pPr marL="12700" marR="8890">
              <a:lnSpc>
                <a:spcPct val="150000"/>
              </a:lnSpc>
              <a:spcBef>
                <a:spcPts val="60"/>
              </a:spcBef>
              <a:defRPr/>
            </a:pPr>
            <a:r>
              <a:rPr lang="en-GB" sz="1800" dirty="0">
                <a:solidFill>
                  <a:prstClr val="black"/>
                </a:solidFill>
                <a:latin typeface="Times New Roman"/>
                <a:cs typeface="Times New Roman"/>
              </a:rPr>
              <a:t>RAM:</a:t>
            </a:r>
            <a:r>
              <a:rPr lang="en-GB" sz="1800" spc="130" dirty="0">
                <a:solidFill>
                  <a:prstClr val="black"/>
                </a:solidFill>
                <a:latin typeface="Times New Roman"/>
                <a:cs typeface="Times New Roman"/>
              </a:rPr>
              <a:t> </a:t>
            </a:r>
            <a:r>
              <a:rPr lang="en-GB" sz="1800" dirty="0">
                <a:solidFill>
                  <a:prstClr val="black"/>
                </a:solidFill>
                <a:latin typeface="Times New Roman"/>
                <a:cs typeface="Times New Roman"/>
              </a:rPr>
              <a:t>W</a:t>
            </a:r>
            <a:r>
              <a:rPr lang="en-GB" sz="1800" spc="110" dirty="0">
                <a:solidFill>
                  <a:prstClr val="black"/>
                </a:solidFill>
                <a:latin typeface="Times New Roman"/>
                <a:cs typeface="Times New Roman"/>
              </a:rPr>
              <a:t> </a:t>
            </a:r>
            <a:r>
              <a:rPr lang="en-GB" sz="1800" dirty="0">
                <a:solidFill>
                  <a:prstClr val="black"/>
                </a:solidFill>
                <a:latin typeface="Times New Roman"/>
                <a:cs typeface="Times New Roman"/>
              </a:rPr>
              <a:t>=</a:t>
            </a:r>
            <a:r>
              <a:rPr lang="en-GB" sz="1800" spc="120" dirty="0">
                <a:solidFill>
                  <a:prstClr val="black"/>
                </a:solidFill>
                <a:latin typeface="Times New Roman"/>
                <a:cs typeface="Times New Roman"/>
              </a:rPr>
              <a:t> </a:t>
            </a:r>
            <a:r>
              <a:rPr lang="en-GB" sz="1800" dirty="0">
                <a:solidFill>
                  <a:prstClr val="black"/>
                </a:solidFill>
                <a:latin typeface="Times New Roman"/>
                <a:cs typeface="Times New Roman"/>
              </a:rPr>
              <a:t>0.856,</a:t>
            </a:r>
            <a:r>
              <a:rPr lang="en-GB" sz="1800" spc="125" dirty="0">
                <a:solidFill>
                  <a:prstClr val="black"/>
                </a:solidFill>
                <a:latin typeface="Times New Roman"/>
                <a:cs typeface="Times New Roman"/>
              </a:rPr>
              <a:t> </a:t>
            </a:r>
            <a:r>
              <a:rPr lang="en-GB" sz="1800" dirty="0">
                <a:solidFill>
                  <a:prstClr val="black"/>
                </a:solidFill>
                <a:latin typeface="Times New Roman"/>
                <a:cs typeface="Times New Roman"/>
              </a:rPr>
              <a:t>p-value</a:t>
            </a:r>
            <a:r>
              <a:rPr lang="en-GB" sz="1800" spc="110" dirty="0">
                <a:solidFill>
                  <a:prstClr val="black"/>
                </a:solidFill>
                <a:latin typeface="Times New Roman"/>
                <a:cs typeface="Times New Roman"/>
              </a:rPr>
              <a:t> </a:t>
            </a:r>
            <a:r>
              <a:rPr lang="en-GB" sz="1800" dirty="0">
                <a:solidFill>
                  <a:prstClr val="black"/>
                </a:solidFill>
                <a:latin typeface="Times New Roman"/>
                <a:cs typeface="Times New Roman"/>
              </a:rPr>
              <a:t>=</a:t>
            </a:r>
            <a:r>
              <a:rPr lang="en-GB" sz="1800" spc="120" dirty="0">
                <a:solidFill>
                  <a:prstClr val="black"/>
                </a:solidFill>
                <a:latin typeface="Times New Roman"/>
                <a:cs typeface="Times New Roman"/>
              </a:rPr>
              <a:t> </a:t>
            </a:r>
            <a:r>
              <a:rPr lang="en-GB" sz="1800" dirty="0">
                <a:solidFill>
                  <a:prstClr val="black"/>
                </a:solidFill>
                <a:latin typeface="Times New Roman"/>
                <a:cs typeface="Times New Roman"/>
              </a:rPr>
              <a:t>1.505e-40.</a:t>
            </a:r>
            <a:r>
              <a:rPr lang="en-GB" sz="1800" spc="125" dirty="0">
                <a:solidFill>
                  <a:prstClr val="black"/>
                </a:solidFill>
                <a:latin typeface="Times New Roman"/>
                <a:cs typeface="Times New Roman"/>
              </a:rPr>
              <a:t> </a:t>
            </a:r>
            <a:r>
              <a:rPr lang="en-GB" sz="1800" dirty="0">
                <a:solidFill>
                  <a:prstClr val="black"/>
                </a:solidFill>
                <a:latin typeface="Times New Roman"/>
                <a:cs typeface="Times New Roman"/>
              </a:rPr>
              <a:t>The</a:t>
            </a:r>
            <a:r>
              <a:rPr lang="en-GB" sz="1800" spc="120" dirty="0">
                <a:solidFill>
                  <a:prstClr val="black"/>
                </a:solidFill>
                <a:latin typeface="Times New Roman"/>
                <a:cs typeface="Times New Roman"/>
              </a:rPr>
              <a:t> </a:t>
            </a:r>
            <a:r>
              <a:rPr lang="en-GB" sz="1800" dirty="0">
                <a:solidFill>
                  <a:prstClr val="black"/>
                </a:solidFill>
                <a:latin typeface="Times New Roman"/>
                <a:cs typeface="Times New Roman"/>
              </a:rPr>
              <a:t>p-value</a:t>
            </a:r>
            <a:r>
              <a:rPr lang="en-GB" sz="1800" spc="105" dirty="0">
                <a:solidFill>
                  <a:prstClr val="black"/>
                </a:solidFill>
                <a:latin typeface="Times New Roman"/>
                <a:cs typeface="Times New Roman"/>
              </a:rPr>
              <a:t> </a:t>
            </a:r>
            <a:r>
              <a:rPr lang="en-GB" sz="1800" dirty="0">
                <a:solidFill>
                  <a:prstClr val="black"/>
                </a:solidFill>
                <a:latin typeface="Times New Roman"/>
                <a:cs typeface="Times New Roman"/>
              </a:rPr>
              <a:t>is</a:t>
            </a:r>
            <a:r>
              <a:rPr lang="en-GB" sz="1800" spc="125" dirty="0">
                <a:solidFill>
                  <a:prstClr val="black"/>
                </a:solidFill>
                <a:latin typeface="Times New Roman"/>
                <a:cs typeface="Times New Roman"/>
              </a:rPr>
              <a:t> </a:t>
            </a:r>
            <a:r>
              <a:rPr lang="en-GB" sz="1800" dirty="0">
                <a:solidFill>
                  <a:prstClr val="black"/>
                </a:solidFill>
                <a:latin typeface="Times New Roman"/>
                <a:cs typeface="Times New Roman"/>
              </a:rPr>
              <a:t>extremely</a:t>
            </a:r>
            <a:r>
              <a:rPr lang="en-GB" sz="1800" spc="100" dirty="0">
                <a:solidFill>
                  <a:prstClr val="black"/>
                </a:solidFill>
                <a:latin typeface="Times New Roman"/>
                <a:cs typeface="Times New Roman"/>
              </a:rPr>
              <a:t> </a:t>
            </a:r>
            <a:r>
              <a:rPr lang="en-GB" sz="1800" dirty="0">
                <a:solidFill>
                  <a:prstClr val="black"/>
                </a:solidFill>
                <a:latin typeface="Times New Roman"/>
                <a:cs typeface="Times New Roman"/>
              </a:rPr>
              <a:t>low,</a:t>
            </a:r>
            <a:r>
              <a:rPr lang="en-GB" sz="1800" spc="130" dirty="0">
                <a:solidFill>
                  <a:prstClr val="black"/>
                </a:solidFill>
                <a:latin typeface="Times New Roman"/>
                <a:cs typeface="Times New Roman"/>
              </a:rPr>
              <a:t> </a:t>
            </a:r>
            <a:r>
              <a:rPr lang="en-GB" sz="1800" dirty="0">
                <a:solidFill>
                  <a:prstClr val="black"/>
                </a:solidFill>
                <a:latin typeface="Times New Roman"/>
                <a:cs typeface="Times New Roman"/>
              </a:rPr>
              <a:t>rejecting</a:t>
            </a:r>
            <a:r>
              <a:rPr lang="en-GB" sz="1800" spc="114" dirty="0">
                <a:solidFill>
                  <a:prstClr val="black"/>
                </a:solidFill>
                <a:latin typeface="Times New Roman"/>
                <a:cs typeface="Times New Roman"/>
              </a:rPr>
              <a:t> </a:t>
            </a:r>
            <a:r>
              <a:rPr lang="en-GB" sz="1800" dirty="0">
                <a:solidFill>
                  <a:prstClr val="black"/>
                </a:solidFill>
                <a:latin typeface="Times New Roman"/>
                <a:cs typeface="Times New Roman"/>
              </a:rPr>
              <a:t>the</a:t>
            </a:r>
            <a:r>
              <a:rPr lang="en-GB" sz="1800" spc="120" dirty="0">
                <a:solidFill>
                  <a:prstClr val="black"/>
                </a:solidFill>
                <a:latin typeface="Times New Roman"/>
                <a:cs typeface="Times New Roman"/>
              </a:rPr>
              <a:t> </a:t>
            </a:r>
            <a:r>
              <a:rPr lang="en-GB" sz="1800" dirty="0">
                <a:solidFill>
                  <a:prstClr val="black"/>
                </a:solidFill>
                <a:latin typeface="Times New Roman"/>
                <a:cs typeface="Times New Roman"/>
              </a:rPr>
              <a:t>null</a:t>
            </a:r>
            <a:r>
              <a:rPr lang="en-GB" sz="1800" spc="125" dirty="0">
                <a:solidFill>
                  <a:prstClr val="black"/>
                </a:solidFill>
                <a:latin typeface="Times New Roman"/>
                <a:cs typeface="Times New Roman"/>
              </a:rPr>
              <a:t> </a:t>
            </a:r>
            <a:r>
              <a:rPr lang="en-GB" sz="1800" dirty="0">
                <a:solidFill>
                  <a:prstClr val="black"/>
                </a:solidFill>
                <a:latin typeface="Times New Roman"/>
                <a:cs typeface="Times New Roman"/>
              </a:rPr>
              <a:t>hypothesis</a:t>
            </a:r>
            <a:r>
              <a:rPr lang="en-GB" sz="1800" spc="120" dirty="0">
                <a:solidFill>
                  <a:prstClr val="black"/>
                </a:solidFill>
                <a:latin typeface="Times New Roman"/>
                <a:cs typeface="Times New Roman"/>
              </a:rPr>
              <a:t> </a:t>
            </a:r>
            <a:r>
              <a:rPr lang="en-GB" sz="1800" spc="-25" dirty="0">
                <a:solidFill>
                  <a:prstClr val="black"/>
                </a:solidFill>
                <a:latin typeface="Times New Roman"/>
                <a:cs typeface="Times New Roman"/>
              </a:rPr>
              <a:t>and </a:t>
            </a:r>
            <a:r>
              <a:rPr lang="en-GB" sz="1800" dirty="0">
                <a:solidFill>
                  <a:prstClr val="black"/>
                </a:solidFill>
                <a:latin typeface="Times New Roman"/>
                <a:cs typeface="Times New Roman"/>
              </a:rPr>
              <a:t>indicating</a:t>
            </a:r>
            <a:r>
              <a:rPr lang="en-GB" sz="1800" spc="40" dirty="0">
                <a:solidFill>
                  <a:prstClr val="black"/>
                </a:solidFill>
                <a:latin typeface="Times New Roman"/>
                <a:cs typeface="Times New Roman"/>
              </a:rPr>
              <a:t> </a:t>
            </a:r>
            <a:r>
              <a:rPr lang="en-GB" sz="1800" dirty="0">
                <a:solidFill>
                  <a:prstClr val="black"/>
                </a:solidFill>
                <a:latin typeface="Times New Roman"/>
                <a:cs typeface="Times New Roman"/>
              </a:rPr>
              <a:t>that</a:t>
            </a:r>
            <a:r>
              <a:rPr lang="en-GB" sz="1800" spc="70" dirty="0">
                <a:solidFill>
                  <a:prstClr val="black"/>
                </a:solidFill>
                <a:latin typeface="Times New Roman"/>
                <a:cs typeface="Times New Roman"/>
              </a:rPr>
              <a:t> </a:t>
            </a:r>
            <a:r>
              <a:rPr lang="en-GB" sz="1800" dirty="0">
                <a:solidFill>
                  <a:prstClr val="black"/>
                </a:solidFill>
                <a:latin typeface="Times New Roman"/>
                <a:cs typeface="Times New Roman"/>
              </a:rPr>
              <a:t>the</a:t>
            </a:r>
            <a:r>
              <a:rPr lang="en-GB" sz="1800" spc="65" dirty="0">
                <a:solidFill>
                  <a:prstClr val="black"/>
                </a:solidFill>
                <a:latin typeface="Times New Roman"/>
                <a:cs typeface="Times New Roman"/>
              </a:rPr>
              <a:t> </a:t>
            </a:r>
            <a:r>
              <a:rPr lang="en-GB" sz="1800" dirty="0">
                <a:solidFill>
                  <a:prstClr val="black"/>
                </a:solidFill>
                <a:latin typeface="Times New Roman"/>
                <a:cs typeface="Times New Roman"/>
              </a:rPr>
              <a:t>RAM</a:t>
            </a:r>
            <a:r>
              <a:rPr lang="en-GB" sz="1800" spc="55" dirty="0">
                <a:solidFill>
                  <a:prstClr val="black"/>
                </a:solidFill>
                <a:latin typeface="Times New Roman"/>
                <a:cs typeface="Times New Roman"/>
              </a:rPr>
              <a:t> </a:t>
            </a:r>
            <a:r>
              <a:rPr lang="en-GB" sz="1800" dirty="0">
                <a:solidFill>
                  <a:prstClr val="black"/>
                </a:solidFill>
                <a:latin typeface="Times New Roman"/>
                <a:cs typeface="Times New Roman"/>
              </a:rPr>
              <a:t>data</a:t>
            </a:r>
            <a:r>
              <a:rPr lang="en-GB" sz="1800" spc="65" dirty="0">
                <a:solidFill>
                  <a:prstClr val="black"/>
                </a:solidFill>
                <a:latin typeface="Times New Roman"/>
                <a:cs typeface="Times New Roman"/>
              </a:rPr>
              <a:t> </a:t>
            </a:r>
            <a:r>
              <a:rPr lang="en-GB" sz="1800" dirty="0">
                <a:solidFill>
                  <a:prstClr val="black"/>
                </a:solidFill>
                <a:latin typeface="Times New Roman"/>
                <a:cs typeface="Times New Roman"/>
              </a:rPr>
              <a:t>is</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not</a:t>
            </a:r>
            <a:r>
              <a:rPr lang="en-GB" sz="1800" spc="65" dirty="0">
                <a:solidFill>
                  <a:prstClr val="black"/>
                </a:solidFill>
                <a:latin typeface="Times New Roman"/>
                <a:cs typeface="Times New Roman"/>
              </a:rPr>
              <a:t> </a:t>
            </a:r>
            <a:r>
              <a:rPr lang="en-GB" sz="1800" dirty="0">
                <a:solidFill>
                  <a:prstClr val="black"/>
                </a:solidFill>
                <a:latin typeface="Times New Roman"/>
                <a:cs typeface="Times New Roman"/>
              </a:rPr>
              <a:t>normally</a:t>
            </a:r>
            <a:r>
              <a:rPr lang="en-GB" sz="1800" spc="60" dirty="0">
                <a:solidFill>
                  <a:prstClr val="black"/>
                </a:solidFill>
                <a:latin typeface="Times New Roman"/>
                <a:cs typeface="Times New Roman"/>
              </a:rPr>
              <a:t> </a:t>
            </a:r>
            <a:r>
              <a:rPr lang="en-GB" sz="1800" spc="-10" dirty="0">
                <a:solidFill>
                  <a:prstClr val="black"/>
                </a:solidFill>
                <a:latin typeface="Times New Roman"/>
                <a:cs typeface="Times New Roman"/>
              </a:rPr>
              <a:t>distributed.</a:t>
            </a:r>
            <a:endParaRPr lang="en-GB" sz="1800" dirty="0">
              <a:solidFill>
                <a:prstClr val="black"/>
              </a:solidFill>
              <a:latin typeface="Times New Roman"/>
              <a:cs typeface="Times New Roman"/>
            </a:endParaRPr>
          </a:p>
          <a:p>
            <a:pPr marL="12700">
              <a:lnSpc>
                <a:spcPct val="150000"/>
              </a:lnSpc>
              <a:spcBef>
                <a:spcPts val="95"/>
              </a:spcBef>
              <a:defRPr/>
            </a:pPr>
            <a:r>
              <a:rPr lang="en-GB" sz="1800" dirty="0">
                <a:solidFill>
                  <a:prstClr val="black"/>
                </a:solidFill>
                <a:latin typeface="Times New Roman"/>
                <a:cs typeface="Times New Roman"/>
              </a:rPr>
              <a:t>Storage:</a:t>
            </a:r>
            <a:r>
              <a:rPr lang="en-GB" sz="1800" spc="55" dirty="0">
                <a:solidFill>
                  <a:prstClr val="black"/>
                </a:solidFill>
                <a:latin typeface="Times New Roman"/>
                <a:cs typeface="Times New Roman"/>
              </a:rPr>
              <a:t> </a:t>
            </a:r>
            <a:r>
              <a:rPr lang="en-GB" sz="1800" dirty="0">
                <a:solidFill>
                  <a:prstClr val="black"/>
                </a:solidFill>
                <a:latin typeface="Times New Roman"/>
                <a:cs typeface="Times New Roman"/>
              </a:rPr>
              <a:t>W</a:t>
            </a:r>
            <a:r>
              <a:rPr lang="en-GB" sz="1800" spc="70" dirty="0">
                <a:solidFill>
                  <a:prstClr val="black"/>
                </a:solidFill>
                <a:latin typeface="Times New Roman"/>
                <a:cs typeface="Times New Roman"/>
              </a:rPr>
              <a:t> </a:t>
            </a:r>
            <a:r>
              <a:rPr lang="en-GB" sz="1800" dirty="0">
                <a:solidFill>
                  <a:prstClr val="black"/>
                </a:solidFill>
                <a:latin typeface="Times New Roman"/>
                <a:cs typeface="Times New Roman"/>
              </a:rPr>
              <a:t>=</a:t>
            </a:r>
            <a:r>
              <a:rPr lang="en-GB" sz="1800" spc="55" dirty="0">
                <a:solidFill>
                  <a:prstClr val="black"/>
                </a:solidFill>
                <a:latin typeface="Times New Roman"/>
                <a:cs typeface="Times New Roman"/>
              </a:rPr>
              <a:t> </a:t>
            </a:r>
            <a:r>
              <a:rPr lang="en-GB" sz="1800" dirty="0">
                <a:solidFill>
                  <a:prstClr val="black"/>
                </a:solidFill>
                <a:latin typeface="Times New Roman"/>
                <a:cs typeface="Times New Roman"/>
              </a:rPr>
              <a:t>0.882,</a:t>
            </a:r>
            <a:r>
              <a:rPr lang="en-GB" sz="1800" spc="75" dirty="0">
                <a:solidFill>
                  <a:prstClr val="black"/>
                </a:solidFill>
                <a:latin typeface="Times New Roman"/>
                <a:cs typeface="Times New Roman"/>
              </a:rPr>
              <a:t> </a:t>
            </a:r>
            <a:r>
              <a:rPr lang="en-GB" sz="1800" dirty="0">
                <a:solidFill>
                  <a:prstClr val="black"/>
                </a:solidFill>
                <a:latin typeface="Times New Roman"/>
                <a:cs typeface="Times New Roman"/>
              </a:rPr>
              <a:t>p-value</a:t>
            </a:r>
            <a:r>
              <a:rPr lang="en-GB" sz="1800" spc="60" dirty="0">
                <a:solidFill>
                  <a:prstClr val="black"/>
                </a:solidFill>
                <a:latin typeface="Times New Roman"/>
                <a:cs typeface="Times New Roman"/>
              </a:rPr>
              <a:t> </a:t>
            </a:r>
            <a:r>
              <a:rPr lang="en-GB" sz="1800" dirty="0">
                <a:solidFill>
                  <a:prstClr val="black"/>
                </a:solidFill>
                <a:latin typeface="Times New Roman"/>
                <a:cs typeface="Times New Roman"/>
              </a:rPr>
              <a:t>=</a:t>
            </a:r>
            <a:r>
              <a:rPr lang="en-GB" sz="1800" spc="70" dirty="0">
                <a:solidFill>
                  <a:prstClr val="black"/>
                </a:solidFill>
                <a:latin typeface="Times New Roman"/>
                <a:cs typeface="Times New Roman"/>
              </a:rPr>
              <a:t> </a:t>
            </a:r>
            <a:r>
              <a:rPr lang="en-GB" sz="1800" dirty="0">
                <a:solidFill>
                  <a:prstClr val="black"/>
                </a:solidFill>
                <a:latin typeface="Times New Roman"/>
                <a:cs typeface="Times New Roman"/>
              </a:rPr>
              <a:t>9.991e-38.</a:t>
            </a:r>
            <a:r>
              <a:rPr lang="en-GB" sz="1800" spc="75" dirty="0">
                <a:solidFill>
                  <a:prstClr val="black"/>
                </a:solidFill>
                <a:latin typeface="Times New Roman"/>
                <a:cs typeface="Times New Roman"/>
              </a:rPr>
              <a:t> </a:t>
            </a:r>
            <a:r>
              <a:rPr lang="en-GB" sz="1800" dirty="0">
                <a:solidFill>
                  <a:prstClr val="black"/>
                </a:solidFill>
                <a:latin typeface="Times New Roman"/>
                <a:cs typeface="Times New Roman"/>
              </a:rPr>
              <a:t>Similar</a:t>
            </a:r>
            <a:r>
              <a:rPr lang="en-GB" sz="1800" spc="75" dirty="0">
                <a:solidFill>
                  <a:prstClr val="black"/>
                </a:solidFill>
                <a:latin typeface="Times New Roman"/>
                <a:cs typeface="Times New Roman"/>
              </a:rPr>
              <a:t> </a:t>
            </a:r>
            <a:r>
              <a:rPr lang="en-GB" sz="1800" dirty="0">
                <a:solidFill>
                  <a:prstClr val="black"/>
                </a:solidFill>
                <a:latin typeface="Times New Roman"/>
                <a:cs typeface="Times New Roman"/>
              </a:rPr>
              <a:t>to</a:t>
            </a:r>
            <a:r>
              <a:rPr lang="en-GB" sz="1800" spc="70" dirty="0">
                <a:solidFill>
                  <a:prstClr val="black"/>
                </a:solidFill>
                <a:latin typeface="Times New Roman"/>
                <a:cs typeface="Times New Roman"/>
              </a:rPr>
              <a:t> </a:t>
            </a:r>
            <a:r>
              <a:rPr lang="en-GB" sz="1800" dirty="0">
                <a:solidFill>
                  <a:prstClr val="black"/>
                </a:solidFill>
                <a:latin typeface="Times New Roman"/>
                <a:cs typeface="Times New Roman"/>
              </a:rPr>
              <a:t>RAM,</a:t>
            </a:r>
            <a:r>
              <a:rPr lang="en-GB" sz="1800" spc="65" dirty="0">
                <a:solidFill>
                  <a:prstClr val="black"/>
                </a:solidFill>
                <a:latin typeface="Times New Roman"/>
                <a:cs typeface="Times New Roman"/>
              </a:rPr>
              <a:t> </a:t>
            </a:r>
            <a:r>
              <a:rPr lang="en-GB" sz="1800" dirty="0">
                <a:solidFill>
                  <a:prstClr val="black"/>
                </a:solidFill>
                <a:latin typeface="Times New Roman"/>
                <a:cs typeface="Times New Roman"/>
              </a:rPr>
              <a:t>the</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low</a:t>
            </a:r>
            <a:r>
              <a:rPr lang="en-GB" sz="1800" spc="75" dirty="0">
                <a:solidFill>
                  <a:prstClr val="black"/>
                </a:solidFill>
                <a:latin typeface="Times New Roman"/>
                <a:cs typeface="Times New Roman"/>
              </a:rPr>
              <a:t> </a:t>
            </a:r>
            <a:r>
              <a:rPr lang="en-GB" sz="1800" dirty="0">
                <a:solidFill>
                  <a:prstClr val="black"/>
                </a:solidFill>
                <a:latin typeface="Times New Roman"/>
                <a:cs typeface="Times New Roman"/>
              </a:rPr>
              <a:t>p-value</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indicates</a:t>
            </a:r>
            <a:r>
              <a:rPr lang="en-GB" sz="1800" spc="75" dirty="0">
                <a:solidFill>
                  <a:prstClr val="black"/>
                </a:solidFill>
                <a:latin typeface="Times New Roman"/>
                <a:cs typeface="Times New Roman"/>
              </a:rPr>
              <a:t> </a:t>
            </a:r>
            <a:r>
              <a:rPr lang="en-GB" sz="1800" dirty="0">
                <a:solidFill>
                  <a:prstClr val="black"/>
                </a:solidFill>
                <a:latin typeface="Times New Roman"/>
                <a:cs typeface="Times New Roman"/>
              </a:rPr>
              <a:t>non-</a:t>
            </a:r>
            <a:r>
              <a:rPr lang="en-GB" sz="1800" spc="-10" dirty="0">
                <a:solidFill>
                  <a:prstClr val="black"/>
                </a:solidFill>
                <a:latin typeface="Times New Roman"/>
                <a:cs typeface="Times New Roman"/>
              </a:rPr>
              <a:t>normality.</a:t>
            </a:r>
            <a:endParaRPr lang="en-GB" sz="1800" dirty="0">
              <a:solidFill>
                <a:prstClr val="black"/>
              </a:solidFill>
              <a:latin typeface="Times New Roman"/>
              <a:cs typeface="Times New Roman"/>
            </a:endParaRPr>
          </a:p>
          <a:p>
            <a:pPr marL="12700">
              <a:lnSpc>
                <a:spcPct val="150000"/>
              </a:lnSpc>
              <a:spcBef>
                <a:spcPts val="165"/>
              </a:spcBef>
              <a:defRPr/>
            </a:pPr>
            <a:r>
              <a:rPr lang="en-GB" sz="1800" dirty="0">
                <a:solidFill>
                  <a:prstClr val="black"/>
                </a:solidFill>
                <a:latin typeface="Times New Roman"/>
                <a:cs typeface="Times New Roman"/>
              </a:rPr>
              <a:t>Screen:</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W</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a:t>
            </a:r>
            <a:r>
              <a:rPr lang="en-GB" sz="1800" spc="70" dirty="0">
                <a:solidFill>
                  <a:prstClr val="black"/>
                </a:solidFill>
                <a:latin typeface="Times New Roman"/>
                <a:cs typeface="Times New Roman"/>
              </a:rPr>
              <a:t> </a:t>
            </a:r>
            <a:r>
              <a:rPr lang="en-GB" sz="1800" dirty="0">
                <a:solidFill>
                  <a:prstClr val="black"/>
                </a:solidFill>
                <a:latin typeface="Times New Roman"/>
                <a:cs typeface="Times New Roman"/>
              </a:rPr>
              <a:t>0.872,</a:t>
            </a:r>
            <a:r>
              <a:rPr lang="en-GB" sz="1800" spc="55" dirty="0">
                <a:solidFill>
                  <a:prstClr val="black"/>
                </a:solidFill>
                <a:latin typeface="Times New Roman"/>
                <a:cs typeface="Times New Roman"/>
              </a:rPr>
              <a:t> </a:t>
            </a:r>
            <a:r>
              <a:rPr lang="en-GB" sz="1800" dirty="0">
                <a:solidFill>
                  <a:prstClr val="black"/>
                </a:solidFill>
                <a:latin typeface="Times New Roman"/>
                <a:cs typeface="Times New Roman"/>
              </a:rPr>
              <a:t>p-value</a:t>
            </a:r>
            <a:r>
              <a:rPr lang="en-GB" sz="1800" spc="45" dirty="0">
                <a:solidFill>
                  <a:prstClr val="black"/>
                </a:solidFill>
                <a:latin typeface="Times New Roman"/>
                <a:cs typeface="Times New Roman"/>
              </a:rPr>
              <a:t> </a:t>
            </a:r>
            <a:r>
              <a:rPr lang="en-GB" sz="1800" dirty="0">
                <a:solidFill>
                  <a:prstClr val="black"/>
                </a:solidFill>
                <a:latin typeface="Times New Roman"/>
                <a:cs typeface="Times New Roman"/>
              </a:rPr>
              <a:t>=</a:t>
            </a:r>
            <a:r>
              <a:rPr lang="en-GB" sz="1800" spc="55" dirty="0">
                <a:solidFill>
                  <a:prstClr val="black"/>
                </a:solidFill>
                <a:latin typeface="Times New Roman"/>
                <a:cs typeface="Times New Roman"/>
              </a:rPr>
              <a:t> </a:t>
            </a:r>
            <a:r>
              <a:rPr lang="en-GB" sz="1800" dirty="0">
                <a:solidFill>
                  <a:prstClr val="black"/>
                </a:solidFill>
                <a:latin typeface="Times New Roman"/>
                <a:cs typeface="Times New Roman"/>
              </a:rPr>
              <a:t>7.766e-39.</a:t>
            </a:r>
            <a:r>
              <a:rPr lang="en-GB" sz="1800" spc="65" dirty="0">
                <a:solidFill>
                  <a:prstClr val="black"/>
                </a:solidFill>
                <a:latin typeface="Times New Roman"/>
                <a:cs typeface="Times New Roman"/>
              </a:rPr>
              <a:t> </a:t>
            </a:r>
            <a:r>
              <a:rPr lang="en-GB" sz="1800" dirty="0">
                <a:solidFill>
                  <a:prstClr val="black"/>
                </a:solidFill>
                <a:latin typeface="Times New Roman"/>
                <a:cs typeface="Times New Roman"/>
              </a:rPr>
              <a:t>The</a:t>
            </a:r>
            <a:r>
              <a:rPr lang="en-GB" sz="1800" spc="60" dirty="0">
                <a:solidFill>
                  <a:prstClr val="black"/>
                </a:solidFill>
                <a:latin typeface="Times New Roman"/>
                <a:cs typeface="Times New Roman"/>
              </a:rPr>
              <a:t> </a:t>
            </a:r>
            <a:r>
              <a:rPr lang="en-GB" sz="1800" dirty="0">
                <a:solidFill>
                  <a:prstClr val="black"/>
                </a:solidFill>
                <a:latin typeface="Times New Roman"/>
                <a:cs typeface="Times New Roman"/>
              </a:rPr>
              <a:t>screen</a:t>
            </a:r>
            <a:r>
              <a:rPr lang="en-GB" sz="1800" spc="60" dirty="0">
                <a:solidFill>
                  <a:prstClr val="black"/>
                </a:solidFill>
                <a:latin typeface="Times New Roman"/>
                <a:cs typeface="Times New Roman"/>
              </a:rPr>
              <a:t> </a:t>
            </a:r>
            <a:r>
              <a:rPr lang="en-GB" sz="1800" dirty="0">
                <a:solidFill>
                  <a:prstClr val="black"/>
                </a:solidFill>
                <a:latin typeface="Times New Roman"/>
                <a:cs typeface="Times New Roman"/>
              </a:rPr>
              <a:t>size</a:t>
            </a:r>
            <a:r>
              <a:rPr lang="en-GB" sz="1800" spc="60" dirty="0">
                <a:solidFill>
                  <a:prstClr val="black"/>
                </a:solidFill>
                <a:latin typeface="Times New Roman"/>
                <a:cs typeface="Times New Roman"/>
              </a:rPr>
              <a:t> </a:t>
            </a:r>
            <a:r>
              <a:rPr lang="en-GB" sz="1800" dirty="0">
                <a:solidFill>
                  <a:prstClr val="black"/>
                </a:solidFill>
                <a:latin typeface="Times New Roman"/>
                <a:cs typeface="Times New Roman"/>
              </a:rPr>
              <a:t>data</a:t>
            </a:r>
            <a:r>
              <a:rPr lang="en-GB" sz="1800" spc="45" dirty="0">
                <a:solidFill>
                  <a:prstClr val="black"/>
                </a:solidFill>
                <a:latin typeface="Times New Roman"/>
                <a:cs typeface="Times New Roman"/>
              </a:rPr>
              <a:t> </a:t>
            </a:r>
            <a:r>
              <a:rPr lang="en-GB" sz="1800" dirty="0">
                <a:solidFill>
                  <a:prstClr val="black"/>
                </a:solidFill>
                <a:latin typeface="Times New Roman"/>
                <a:cs typeface="Times New Roman"/>
              </a:rPr>
              <a:t>is</a:t>
            </a:r>
            <a:r>
              <a:rPr lang="en-GB" sz="1800" spc="65" dirty="0">
                <a:solidFill>
                  <a:prstClr val="black"/>
                </a:solidFill>
                <a:latin typeface="Times New Roman"/>
                <a:cs typeface="Times New Roman"/>
              </a:rPr>
              <a:t> </a:t>
            </a:r>
            <a:r>
              <a:rPr lang="en-GB" sz="1800" dirty="0">
                <a:solidFill>
                  <a:prstClr val="black"/>
                </a:solidFill>
                <a:latin typeface="Times New Roman"/>
                <a:cs typeface="Times New Roman"/>
              </a:rPr>
              <a:t>also</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not</a:t>
            </a:r>
            <a:r>
              <a:rPr lang="en-GB" sz="1800" spc="60" dirty="0">
                <a:solidFill>
                  <a:prstClr val="black"/>
                </a:solidFill>
                <a:latin typeface="Times New Roman"/>
                <a:cs typeface="Times New Roman"/>
              </a:rPr>
              <a:t> </a:t>
            </a:r>
            <a:r>
              <a:rPr lang="en-GB" sz="1800" dirty="0">
                <a:solidFill>
                  <a:prstClr val="black"/>
                </a:solidFill>
                <a:latin typeface="Times New Roman"/>
                <a:cs typeface="Times New Roman"/>
              </a:rPr>
              <a:t>normally</a:t>
            </a:r>
            <a:r>
              <a:rPr lang="en-GB" sz="1800" spc="40" dirty="0">
                <a:solidFill>
                  <a:prstClr val="black"/>
                </a:solidFill>
                <a:latin typeface="Times New Roman"/>
                <a:cs typeface="Times New Roman"/>
              </a:rPr>
              <a:t> </a:t>
            </a:r>
            <a:r>
              <a:rPr lang="en-GB" sz="1800" spc="-10" dirty="0">
                <a:solidFill>
                  <a:prstClr val="black"/>
                </a:solidFill>
                <a:latin typeface="Times New Roman"/>
                <a:cs typeface="Times New Roman"/>
              </a:rPr>
              <a:t>distributed.</a:t>
            </a:r>
            <a:endParaRPr lang="en-GB" sz="1800" dirty="0">
              <a:solidFill>
                <a:prstClr val="black"/>
              </a:solidFill>
              <a:latin typeface="Times New Roman"/>
              <a:cs typeface="Times New Roman"/>
            </a:endParaRPr>
          </a:p>
          <a:p>
            <a:pPr marL="12700" marR="5080">
              <a:lnSpc>
                <a:spcPct val="150000"/>
              </a:lnSpc>
              <a:spcBef>
                <a:spcPts val="75"/>
              </a:spcBef>
              <a:defRPr/>
            </a:pPr>
            <a:r>
              <a:rPr lang="en-GB" sz="1800" dirty="0">
                <a:solidFill>
                  <a:prstClr val="black"/>
                </a:solidFill>
                <a:latin typeface="Times New Roman"/>
                <a:cs typeface="Times New Roman"/>
              </a:rPr>
              <a:t>Final</a:t>
            </a:r>
            <a:r>
              <a:rPr lang="en-GB" sz="1800" spc="55" dirty="0">
                <a:solidFill>
                  <a:prstClr val="black"/>
                </a:solidFill>
                <a:latin typeface="Times New Roman"/>
                <a:cs typeface="Times New Roman"/>
              </a:rPr>
              <a:t> </a:t>
            </a:r>
            <a:r>
              <a:rPr lang="en-GB" sz="1800" dirty="0">
                <a:solidFill>
                  <a:prstClr val="black"/>
                </a:solidFill>
                <a:latin typeface="Times New Roman"/>
                <a:cs typeface="Times New Roman"/>
              </a:rPr>
              <a:t>Price:</a:t>
            </a:r>
            <a:r>
              <a:rPr lang="en-GB" sz="1800" spc="45" dirty="0">
                <a:solidFill>
                  <a:prstClr val="black"/>
                </a:solidFill>
                <a:latin typeface="Times New Roman"/>
                <a:cs typeface="Times New Roman"/>
              </a:rPr>
              <a:t> </a:t>
            </a:r>
            <a:r>
              <a:rPr lang="en-GB" sz="1800" dirty="0">
                <a:solidFill>
                  <a:prstClr val="black"/>
                </a:solidFill>
                <a:latin typeface="Times New Roman"/>
                <a:cs typeface="Times New Roman"/>
              </a:rPr>
              <a:t>W</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0.991,</a:t>
            </a:r>
            <a:r>
              <a:rPr lang="en-GB" sz="1800" spc="45" dirty="0">
                <a:solidFill>
                  <a:prstClr val="black"/>
                </a:solidFill>
                <a:latin typeface="Times New Roman"/>
                <a:cs typeface="Times New Roman"/>
              </a:rPr>
              <a:t> </a:t>
            </a:r>
            <a:r>
              <a:rPr lang="en-GB" sz="1800" dirty="0">
                <a:solidFill>
                  <a:prstClr val="black"/>
                </a:solidFill>
                <a:latin typeface="Times New Roman"/>
                <a:cs typeface="Times New Roman"/>
              </a:rPr>
              <a:t>p-value</a:t>
            </a:r>
            <a:r>
              <a:rPr lang="en-GB" sz="1800" spc="35" dirty="0">
                <a:solidFill>
                  <a:prstClr val="black"/>
                </a:solidFill>
                <a:latin typeface="Times New Roman"/>
                <a:cs typeface="Times New Roman"/>
              </a:rPr>
              <a:t> </a:t>
            </a:r>
            <a:r>
              <a:rPr lang="en-GB" sz="1800" dirty="0">
                <a:solidFill>
                  <a:prstClr val="black"/>
                </a:solidFill>
                <a:latin typeface="Times New Roman"/>
                <a:cs typeface="Times New Roman"/>
              </a:rPr>
              <a:t>=</a:t>
            </a:r>
            <a:r>
              <a:rPr lang="en-GB" sz="1800" spc="60" dirty="0">
                <a:solidFill>
                  <a:prstClr val="black"/>
                </a:solidFill>
                <a:latin typeface="Times New Roman"/>
                <a:cs typeface="Times New Roman"/>
              </a:rPr>
              <a:t> </a:t>
            </a:r>
            <a:r>
              <a:rPr lang="en-GB" sz="1800" dirty="0">
                <a:solidFill>
                  <a:prstClr val="black"/>
                </a:solidFill>
                <a:latin typeface="Times New Roman"/>
                <a:cs typeface="Times New Roman"/>
              </a:rPr>
              <a:t>6.224e-10.</a:t>
            </a:r>
            <a:r>
              <a:rPr lang="en-GB" sz="1800" spc="75" dirty="0">
                <a:solidFill>
                  <a:prstClr val="black"/>
                </a:solidFill>
                <a:latin typeface="Times New Roman"/>
                <a:cs typeface="Times New Roman"/>
              </a:rPr>
              <a:t> </a:t>
            </a:r>
            <a:r>
              <a:rPr lang="en-GB" sz="1800" dirty="0">
                <a:solidFill>
                  <a:prstClr val="black"/>
                </a:solidFill>
                <a:latin typeface="Times New Roman"/>
                <a:cs typeface="Times New Roman"/>
              </a:rPr>
              <a:t>Although</a:t>
            </a:r>
            <a:r>
              <a:rPr lang="en-GB" sz="1800" spc="40" dirty="0">
                <a:solidFill>
                  <a:prstClr val="black"/>
                </a:solidFill>
                <a:latin typeface="Times New Roman"/>
                <a:cs typeface="Times New Roman"/>
              </a:rPr>
              <a:t> </a:t>
            </a:r>
            <a:r>
              <a:rPr lang="en-GB" sz="1800" dirty="0">
                <a:solidFill>
                  <a:prstClr val="black"/>
                </a:solidFill>
                <a:latin typeface="Times New Roman"/>
                <a:cs typeface="Times New Roman"/>
              </a:rPr>
              <a:t>the</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p-value</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is</a:t>
            </a:r>
            <a:r>
              <a:rPr lang="en-GB" sz="1800" spc="55" dirty="0">
                <a:solidFill>
                  <a:prstClr val="black"/>
                </a:solidFill>
                <a:latin typeface="Times New Roman"/>
                <a:cs typeface="Times New Roman"/>
              </a:rPr>
              <a:t> </a:t>
            </a:r>
            <a:r>
              <a:rPr lang="en-GB" sz="1800" dirty="0">
                <a:solidFill>
                  <a:prstClr val="black"/>
                </a:solidFill>
                <a:latin typeface="Times New Roman"/>
                <a:cs typeface="Times New Roman"/>
              </a:rPr>
              <a:t>low,</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the</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deviation</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from</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normality</a:t>
            </a:r>
            <a:r>
              <a:rPr lang="en-GB" sz="1800" spc="45" dirty="0">
                <a:solidFill>
                  <a:prstClr val="black"/>
                </a:solidFill>
                <a:latin typeface="Times New Roman"/>
                <a:cs typeface="Times New Roman"/>
              </a:rPr>
              <a:t> </a:t>
            </a:r>
            <a:r>
              <a:rPr lang="en-GB" sz="1800" spc="-25" dirty="0">
                <a:solidFill>
                  <a:prstClr val="black"/>
                </a:solidFill>
                <a:latin typeface="Times New Roman"/>
                <a:cs typeface="Times New Roman"/>
              </a:rPr>
              <a:t>in </a:t>
            </a:r>
            <a:r>
              <a:rPr lang="en-GB" sz="1800" dirty="0">
                <a:solidFill>
                  <a:prstClr val="black"/>
                </a:solidFill>
                <a:latin typeface="Times New Roman"/>
                <a:cs typeface="Times New Roman"/>
              </a:rPr>
              <a:t>the</a:t>
            </a:r>
            <a:r>
              <a:rPr lang="en-GB" sz="1800" spc="35" dirty="0">
                <a:solidFill>
                  <a:prstClr val="black"/>
                </a:solidFill>
                <a:latin typeface="Times New Roman"/>
                <a:cs typeface="Times New Roman"/>
              </a:rPr>
              <a:t> </a:t>
            </a:r>
            <a:r>
              <a:rPr lang="en-GB" sz="1800" dirty="0">
                <a:solidFill>
                  <a:prstClr val="black"/>
                </a:solidFill>
                <a:latin typeface="Times New Roman"/>
                <a:cs typeface="Times New Roman"/>
              </a:rPr>
              <a:t>final</a:t>
            </a:r>
            <a:r>
              <a:rPr lang="en-GB" sz="1800" spc="55" dirty="0">
                <a:solidFill>
                  <a:prstClr val="black"/>
                </a:solidFill>
                <a:latin typeface="Times New Roman"/>
                <a:cs typeface="Times New Roman"/>
              </a:rPr>
              <a:t> </a:t>
            </a:r>
            <a:r>
              <a:rPr lang="en-GB" sz="1800" dirty="0">
                <a:solidFill>
                  <a:prstClr val="black"/>
                </a:solidFill>
                <a:latin typeface="Times New Roman"/>
                <a:cs typeface="Times New Roman"/>
              </a:rPr>
              <a:t>price</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is</a:t>
            </a:r>
            <a:r>
              <a:rPr lang="en-GB" sz="1800" spc="45" dirty="0">
                <a:solidFill>
                  <a:prstClr val="black"/>
                </a:solidFill>
                <a:latin typeface="Times New Roman"/>
                <a:cs typeface="Times New Roman"/>
              </a:rPr>
              <a:t> </a:t>
            </a:r>
            <a:r>
              <a:rPr lang="en-GB" sz="1800" dirty="0">
                <a:solidFill>
                  <a:prstClr val="black"/>
                </a:solidFill>
                <a:latin typeface="Times New Roman"/>
                <a:cs typeface="Times New Roman"/>
              </a:rPr>
              <a:t>less</a:t>
            </a:r>
            <a:r>
              <a:rPr lang="en-GB" sz="1800" spc="45" dirty="0">
                <a:solidFill>
                  <a:prstClr val="black"/>
                </a:solidFill>
                <a:latin typeface="Times New Roman"/>
                <a:cs typeface="Times New Roman"/>
              </a:rPr>
              <a:t> </a:t>
            </a:r>
            <a:r>
              <a:rPr lang="en-GB" sz="1800" dirty="0">
                <a:solidFill>
                  <a:prstClr val="black"/>
                </a:solidFill>
                <a:latin typeface="Times New Roman"/>
                <a:cs typeface="Times New Roman"/>
              </a:rPr>
              <a:t>pronounced</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than</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in</a:t>
            </a:r>
            <a:r>
              <a:rPr lang="en-GB" sz="1800" spc="40" dirty="0">
                <a:solidFill>
                  <a:prstClr val="black"/>
                </a:solidFill>
                <a:latin typeface="Times New Roman"/>
                <a:cs typeface="Times New Roman"/>
              </a:rPr>
              <a:t> </a:t>
            </a:r>
            <a:r>
              <a:rPr lang="en-GB" sz="1800" dirty="0">
                <a:solidFill>
                  <a:prstClr val="black"/>
                </a:solidFill>
                <a:latin typeface="Times New Roman"/>
                <a:cs typeface="Times New Roman"/>
              </a:rPr>
              <a:t>the</a:t>
            </a:r>
            <a:r>
              <a:rPr lang="en-GB" sz="1800" spc="50" dirty="0">
                <a:solidFill>
                  <a:prstClr val="black"/>
                </a:solidFill>
                <a:latin typeface="Times New Roman"/>
                <a:cs typeface="Times New Roman"/>
              </a:rPr>
              <a:t> </a:t>
            </a:r>
            <a:r>
              <a:rPr lang="en-GB" sz="1800" dirty="0">
                <a:solidFill>
                  <a:prstClr val="black"/>
                </a:solidFill>
                <a:latin typeface="Times New Roman"/>
                <a:cs typeface="Times New Roman"/>
              </a:rPr>
              <a:t>other</a:t>
            </a:r>
            <a:r>
              <a:rPr lang="en-GB" sz="1800" spc="45" dirty="0">
                <a:solidFill>
                  <a:prstClr val="black"/>
                </a:solidFill>
                <a:latin typeface="Times New Roman"/>
                <a:cs typeface="Times New Roman"/>
              </a:rPr>
              <a:t> </a:t>
            </a:r>
            <a:r>
              <a:rPr lang="en-GB" sz="1800" spc="-10" dirty="0">
                <a:solidFill>
                  <a:prstClr val="black"/>
                </a:solidFill>
                <a:latin typeface="Times New Roman"/>
                <a:cs typeface="Times New Roman"/>
              </a:rPr>
              <a:t>variables.</a:t>
            </a:r>
            <a:endParaRPr lang="en-GB" sz="1800" dirty="0">
              <a:solidFill>
                <a:prstClr val="black"/>
              </a:solidFill>
              <a:latin typeface="Times New Roman"/>
              <a:cs typeface="Times New Roman"/>
            </a:endParaRPr>
          </a:p>
          <a:p>
            <a:pPr>
              <a:lnSpc>
                <a:spcPct val="150000"/>
              </a:lnSpc>
            </a:pPr>
            <a:endParaRPr lang="en-GB" sz="1800" dirty="0"/>
          </a:p>
        </p:txBody>
      </p:sp>
    </p:spTree>
    <p:extLst>
      <p:ext uri="{BB962C8B-B14F-4D97-AF65-F5344CB8AC3E}">
        <p14:creationId xmlns:p14="http://schemas.microsoft.com/office/powerpoint/2010/main" val="395667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941-6C56-2169-3A54-ED663EAD90CC}"/>
              </a:ext>
            </a:extLst>
          </p:cNvPr>
          <p:cNvSpPr>
            <a:spLocks noGrp="1"/>
          </p:cNvSpPr>
          <p:nvPr>
            <p:ph type="title"/>
          </p:nvPr>
        </p:nvSpPr>
        <p:spPr>
          <a:xfrm>
            <a:off x="590719" y="547910"/>
            <a:ext cx="4326722" cy="251442"/>
          </a:xfrm>
        </p:spPr>
        <p:txBody>
          <a:bodyPr vert="horz" lIns="91440" tIns="45720" rIns="91440" bIns="45720" rtlCol="0" anchor="ctr">
            <a:normAutofit fontScale="90000"/>
          </a:bodyPr>
          <a:lstStyle/>
          <a:p>
            <a:r>
              <a:rPr lang="en-US" sz="3600" dirty="0">
                <a:latin typeface="Times New Roman" panose="02020603050405020304" pitchFamily="18" charset="0"/>
                <a:cs typeface="Times New Roman" panose="02020603050405020304" pitchFamily="18" charset="0"/>
              </a:rPr>
              <a:t>Interpretation</a:t>
            </a:r>
            <a:r>
              <a:rPr lang="en-US" sz="3600" spc="7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of</a:t>
            </a:r>
            <a:r>
              <a:rPr lang="en-US" sz="3600" spc="7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a:t>
            </a:r>
            <a:r>
              <a:rPr lang="en-US" sz="3600" spc="6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Correlation</a:t>
            </a:r>
            <a:r>
              <a:rPr lang="en-US" sz="3600" spc="85"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Matrix</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83422A-7E7C-33D1-C96F-2EB771D04862}"/>
              </a:ext>
            </a:extLst>
          </p:cNvPr>
          <p:cNvSpPr>
            <a:spLocks noGrp="1"/>
          </p:cNvSpPr>
          <p:nvPr>
            <p:ph sz="half" idx="1"/>
          </p:nvPr>
        </p:nvSpPr>
        <p:spPr>
          <a:xfrm>
            <a:off x="590719" y="2330505"/>
            <a:ext cx="4559425" cy="3979585"/>
          </a:xfrm>
        </p:spPr>
        <p:txBody>
          <a:bodyPr vert="horz" lIns="91440" tIns="45720" rIns="91440" bIns="45720" rtlCol="0" anchor="ctr">
            <a:normAutofit/>
          </a:bodyPr>
          <a:lstStyle/>
          <a:p>
            <a:pPr marL="0">
              <a:spcBef>
                <a:spcPts val="135"/>
              </a:spcBef>
            </a:pPr>
            <a:r>
              <a:rPr lang="en-US" sz="2000" b="1"/>
              <a:t>Correlation</a:t>
            </a:r>
            <a:r>
              <a:rPr lang="en-US" sz="2000" b="1" spc="105"/>
              <a:t> </a:t>
            </a:r>
            <a:r>
              <a:rPr lang="en-US" sz="2000" b="1" spc="-10"/>
              <a:t>Matrix:</a:t>
            </a:r>
            <a:endParaRPr lang="en-US" sz="2000"/>
          </a:p>
          <a:p>
            <a:pPr>
              <a:spcBef>
                <a:spcPts val="340"/>
              </a:spcBef>
            </a:pPr>
            <a:endParaRPr lang="en-US" sz="2000"/>
          </a:p>
          <a:p>
            <a:pPr marL="441325">
              <a:buSzPct val="90000"/>
              <a:tabLst>
                <a:tab pos="441325" algn="l"/>
              </a:tabLst>
            </a:pPr>
            <a:r>
              <a:rPr lang="en-US" sz="2000" b="1"/>
              <a:t>RAM</a:t>
            </a:r>
            <a:r>
              <a:rPr lang="en-US" sz="2000" b="1" spc="75"/>
              <a:t> </a:t>
            </a:r>
            <a:r>
              <a:rPr lang="en-US" sz="2000" b="1"/>
              <a:t>and</a:t>
            </a:r>
            <a:r>
              <a:rPr lang="en-US" sz="2000" b="1" spc="65"/>
              <a:t> </a:t>
            </a:r>
            <a:r>
              <a:rPr lang="en-US" sz="2000" b="1"/>
              <a:t>Final.Price</a:t>
            </a:r>
            <a:r>
              <a:rPr lang="en-US" sz="2000" b="1" spc="70"/>
              <a:t> </a:t>
            </a:r>
            <a:r>
              <a:rPr lang="en-US" sz="2000" b="1" spc="-10"/>
              <a:t>(0.76)</a:t>
            </a:r>
          </a:p>
          <a:p>
            <a:pPr marL="441325">
              <a:buSzPct val="90000"/>
              <a:tabLst>
                <a:tab pos="441325" algn="l"/>
              </a:tabLst>
            </a:pPr>
            <a:r>
              <a:rPr lang="en-US" sz="2000" b="1" spc="-10"/>
              <a:t>RAM and Storage (0.78)</a:t>
            </a:r>
          </a:p>
          <a:p>
            <a:pPr marL="441325">
              <a:buSzPct val="90000"/>
              <a:tabLst>
                <a:tab pos="441325" algn="l"/>
              </a:tabLst>
            </a:pPr>
            <a:r>
              <a:rPr lang="en-US" sz="2000" b="1"/>
              <a:t>Storage</a:t>
            </a:r>
            <a:r>
              <a:rPr lang="en-US" sz="2000" b="1" spc="90"/>
              <a:t> </a:t>
            </a:r>
            <a:r>
              <a:rPr lang="en-US" sz="2000" b="1"/>
              <a:t>and</a:t>
            </a:r>
            <a:r>
              <a:rPr lang="en-US" sz="2000" b="1" spc="80"/>
              <a:t> </a:t>
            </a:r>
            <a:r>
              <a:rPr lang="en-US" sz="2000" b="1"/>
              <a:t>Final.Price</a:t>
            </a:r>
            <a:r>
              <a:rPr lang="en-US" sz="2000" b="1" spc="80"/>
              <a:t> </a:t>
            </a:r>
            <a:r>
              <a:rPr lang="en-US" sz="2000" b="1" spc="-10"/>
              <a:t>(0.71)</a:t>
            </a:r>
            <a:endParaRPr lang="en-US" sz="2000" b="1"/>
          </a:p>
          <a:p>
            <a:pPr marL="441325">
              <a:buSzPct val="90000"/>
              <a:tabLst>
                <a:tab pos="441325" algn="l"/>
              </a:tabLst>
            </a:pPr>
            <a:r>
              <a:rPr lang="en-US" sz="2000" b="1"/>
              <a:t>Screen</a:t>
            </a:r>
            <a:r>
              <a:rPr lang="en-US" sz="2000" b="1" spc="85"/>
              <a:t> </a:t>
            </a:r>
            <a:r>
              <a:rPr lang="en-US" sz="2000" b="1"/>
              <a:t>and</a:t>
            </a:r>
            <a:r>
              <a:rPr lang="en-US" sz="2000" b="1" spc="80"/>
              <a:t> </a:t>
            </a:r>
            <a:r>
              <a:rPr lang="en-US" sz="2000" b="1"/>
              <a:t>Final.Price</a:t>
            </a:r>
            <a:r>
              <a:rPr lang="en-US" sz="2000" b="1" spc="75"/>
              <a:t> </a:t>
            </a:r>
            <a:r>
              <a:rPr lang="en-US" sz="2000" b="1"/>
              <a:t>(-</a:t>
            </a:r>
            <a:r>
              <a:rPr lang="en-US" sz="2000" b="1" spc="-10"/>
              <a:t>0.28)</a:t>
            </a:r>
            <a:endParaRPr lang="en-US" sz="2000" b="1"/>
          </a:p>
          <a:p>
            <a:pPr marL="441325">
              <a:spcBef>
                <a:spcPts val="165"/>
              </a:spcBef>
              <a:buSzPct val="90000"/>
              <a:tabLst>
                <a:tab pos="441325" algn="l"/>
              </a:tabLst>
            </a:pPr>
            <a:r>
              <a:rPr lang="en-US" sz="2000" b="1"/>
              <a:t>Screen</a:t>
            </a:r>
            <a:r>
              <a:rPr lang="en-US" sz="2000" b="1" spc="65"/>
              <a:t> </a:t>
            </a:r>
            <a:r>
              <a:rPr lang="en-US" sz="2000" b="1"/>
              <a:t>and</a:t>
            </a:r>
            <a:r>
              <a:rPr lang="en-US" sz="2000" b="1" spc="60"/>
              <a:t> </a:t>
            </a:r>
            <a:r>
              <a:rPr lang="en-US" sz="2000" b="1"/>
              <a:t>RAM</a:t>
            </a:r>
            <a:r>
              <a:rPr lang="en-US" sz="2000" b="1" spc="85"/>
              <a:t> </a:t>
            </a:r>
            <a:r>
              <a:rPr lang="en-US" sz="2000" b="1" spc="-10"/>
              <a:t>(-0.40)</a:t>
            </a:r>
            <a:endParaRPr lang="en-US" sz="2000" b="1"/>
          </a:p>
          <a:p>
            <a:pPr marL="441325">
              <a:spcBef>
                <a:spcPts val="170"/>
              </a:spcBef>
              <a:buSzPct val="90000"/>
              <a:tabLst>
                <a:tab pos="441325" algn="l"/>
              </a:tabLst>
            </a:pPr>
            <a:r>
              <a:rPr lang="en-US" sz="2000" b="1"/>
              <a:t>Screen</a:t>
            </a:r>
            <a:r>
              <a:rPr lang="en-US" sz="2000" b="1" spc="80"/>
              <a:t> </a:t>
            </a:r>
            <a:r>
              <a:rPr lang="en-US" sz="2000" b="1"/>
              <a:t>and</a:t>
            </a:r>
            <a:r>
              <a:rPr lang="en-US" sz="2000" b="1" spc="75"/>
              <a:t> </a:t>
            </a:r>
            <a:r>
              <a:rPr lang="en-US" sz="2000" b="1"/>
              <a:t>Storage</a:t>
            </a:r>
            <a:r>
              <a:rPr lang="en-US" sz="2000" b="1" spc="70"/>
              <a:t> </a:t>
            </a:r>
            <a:r>
              <a:rPr lang="en-US" sz="2000" b="1"/>
              <a:t>(-</a:t>
            </a:r>
            <a:r>
              <a:rPr lang="en-US" sz="2000" b="1" spc="-10"/>
              <a:t>0.44)</a:t>
            </a:r>
          </a:p>
          <a:p>
            <a:endParaRPr lang="en-US" sz="2000"/>
          </a:p>
        </p:txBody>
      </p:sp>
      <p:pic>
        <p:nvPicPr>
          <p:cNvPr id="5" name="object 6">
            <a:extLst>
              <a:ext uri="{FF2B5EF4-FFF2-40B4-BE49-F238E27FC236}">
                <a16:creationId xmlns:a16="http://schemas.microsoft.com/office/drawing/2014/main" id="{279A1F00-07CE-11FF-A16E-CAEB2896B40A}"/>
              </a:ext>
            </a:extLst>
          </p:cNvPr>
          <p:cNvPicPr/>
          <p:nvPr/>
        </p:nvPicPr>
        <p:blipFill>
          <a:blip r:embed="rId3" cstate="print"/>
          <a:srcRect t="3062" r="4" b="4"/>
          <a:stretch/>
        </p:blipFill>
        <p:spPr>
          <a:xfrm>
            <a:off x="5977788" y="799352"/>
            <a:ext cx="5425410" cy="5259296"/>
          </a:xfrm>
          <a:prstGeom prst="rect">
            <a:avLst/>
          </a:prstGeom>
        </p:spPr>
      </p:pic>
    </p:spTree>
    <p:extLst>
      <p:ext uri="{BB962C8B-B14F-4D97-AF65-F5344CB8AC3E}">
        <p14:creationId xmlns:p14="http://schemas.microsoft.com/office/powerpoint/2010/main" val="2700221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941-6C56-2169-3A54-ED663EAD90CC}"/>
              </a:ext>
            </a:extLst>
          </p:cNvPr>
          <p:cNvSpPr>
            <a:spLocks noGrp="1"/>
          </p:cNvSpPr>
          <p:nvPr>
            <p:ph type="title"/>
          </p:nvPr>
        </p:nvSpPr>
        <p:spPr/>
        <p:txBody>
          <a:bodyPr>
            <a:normAutofit/>
          </a:bodyPr>
          <a:lstStyle/>
          <a:p>
            <a:r>
              <a:rPr lang="en-GB" sz="2800" b="1" dirty="0">
                <a:latin typeface="Times New Roman"/>
                <a:cs typeface="Times New Roman"/>
              </a:rPr>
              <a:t>Scatter</a:t>
            </a:r>
            <a:r>
              <a:rPr lang="en-GB" sz="2800" b="1" spc="75" dirty="0">
                <a:latin typeface="Times New Roman"/>
                <a:cs typeface="Times New Roman"/>
              </a:rPr>
              <a:t> </a:t>
            </a:r>
            <a:r>
              <a:rPr lang="en-GB" sz="2800" b="1" dirty="0">
                <a:latin typeface="Times New Roman"/>
                <a:cs typeface="Times New Roman"/>
              </a:rPr>
              <a:t>Plots</a:t>
            </a:r>
            <a:r>
              <a:rPr lang="en-GB" sz="2800" b="1" spc="55" dirty="0">
                <a:latin typeface="Times New Roman"/>
                <a:cs typeface="Times New Roman"/>
              </a:rPr>
              <a:t> </a:t>
            </a:r>
            <a:r>
              <a:rPr lang="en-GB" sz="2800" b="1" dirty="0">
                <a:latin typeface="Times New Roman"/>
                <a:cs typeface="Times New Roman"/>
              </a:rPr>
              <a:t>of</a:t>
            </a:r>
            <a:r>
              <a:rPr lang="en-GB" sz="2800" b="1" spc="70" dirty="0">
                <a:latin typeface="Times New Roman"/>
                <a:cs typeface="Times New Roman"/>
              </a:rPr>
              <a:t> </a:t>
            </a:r>
            <a:r>
              <a:rPr lang="en-GB" sz="2800" b="1" dirty="0">
                <a:latin typeface="Times New Roman"/>
                <a:cs typeface="Times New Roman"/>
              </a:rPr>
              <a:t>Numerical</a:t>
            </a:r>
            <a:r>
              <a:rPr lang="en-GB" sz="2800" b="1" spc="75" dirty="0">
                <a:latin typeface="Times New Roman"/>
                <a:cs typeface="Times New Roman"/>
              </a:rPr>
              <a:t> </a:t>
            </a:r>
            <a:r>
              <a:rPr lang="en-GB" sz="2800" b="1" dirty="0">
                <a:latin typeface="Times New Roman"/>
                <a:cs typeface="Times New Roman"/>
              </a:rPr>
              <a:t>Variables</a:t>
            </a:r>
            <a:r>
              <a:rPr lang="en-GB" sz="2800" b="1" spc="75" dirty="0">
                <a:latin typeface="Times New Roman"/>
                <a:cs typeface="Times New Roman"/>
              </a:rPr>
              <a:t> </a:t>
            </a:r>
            <a:r>
              <a:rPr lang="en-GB" sz="2800" b="1" dirty="0">
                <a:latin typeface="Times New Roman"/>
                <a:cs typeface="Times New Roman"/>
              </a:rPr>
              <a:t>Against</a:t>
            </a:r>
            <a:r>
              <a:rPr lang="en-GB" sz="2800" b="1" spc="80" dirty="0">
                <a:latin typeface="Times New Roman"/>
                <a:cs typeface="Times New Roman"/>
              </a:rPr>
              <a:t> </a:t>
            </a:r>
            <a:r>
              <a:rPr lang="en-GB" sz="2800" b="1" dirty="0">
                <a:latin typeface="Times New Roman"/>
                <a:cs typeface="Times New Roman"/>
              </a:rPr>
              <a:t>Final</a:t>
            </a:r>
            <a:r>
              <a:rPr lang="en-GB" sz="2800" b="1" spc="85" dirty="0">
                <a:latin typeface="Times New Roman"/>
                <a:cs typeface="Times New Roman"/>
              </a:rPr>
              <a:t> </a:t>
            </a:r>
            <a:r>
              <a:rPr lang="en-GB" sz="2800" b="1" spc="-10" dirty="0">
                <a:latin typeface="Times New Roman"/>
                <a:cs typeface="Times New Roman"/>
              </a:rPr>
              <a:t>Price)</a:t>
            </a:r>
            <a:br>
              <a:rPr lang="en-GB" sz="4000" dirty="0">
                <a:latin typeface="Times New Roman"/>
                <a:cs typeface="Times New Roman"/>
              </a:rPr>
            </a:br>
            <a:endParaRPr lang="en-GB" sz="4400" dirty="0"/>
          </a:p>
        </p:txBody>
      </p:sp>
      <p:sp>
        <p:nvSpPr>
          <p:cNvPr id="3" name="Content Placeholder 2">
            <a:extLst>
              <a:ext uri="{FF2B5EF4-FFF2-40B4-BE49-F238E27FC236}">
                <a16:creationId xmlns:a16="http://schemas.microsoft.com/office/drawing/2014/main" id="{AC83422A-7E7C-33D1-C96F-2EB771D04862}"/>
              </a:ext>
            </a:extLst>
          </p:cNvPr>
          <p:cNvSpPr>
            <a:spLocks noGrp="1"/>
          </p:cNvSpPr>
          <p:nvPr>
            <p:ph sz="half" idx="1"/>
          </p:nvPr>
        </p:nvSpPr>
        <p:spPr>
          <a:xfrm>
            <a:off x="533401" y="2181224"/>
            <a:ext cx="5181600" cy="836295"/>
          </a:xfrm>
        </p:spPr>
        <p:txBody>
          <a:bodyPr/>
          <a:lstStyle/>
          <a:p>
            <a:r>
              <a:rPr lang="en-GB" sz="2800" b="1" dirty="0">
                <a:latin typeface="Times New Roman"/>
                <a:cs typeface="Times New Roman"/>
              </a:rPr>
              <a:t>RAM</a:t>
            </a:r>
            <a:r>
              <a:rPr lang="en-GB" sz="2800" b="1" spc="40" dirty="0">
                <a:latin typeface="Times New Roman"/>
                <a:cs typeface="Times New Roman"/>
              </a:rPr>
              <a:t> </a:t>
            </a:r>
            <a:r>
              <a:rPr lang="en-GB" sz="2800" b="1" dirty="0">
                <a:latin typeface="Times New Roman"/>
                <a:cs typeface="Times New Roman"/>
              </a:rPr>
              <a:t>vs</a:t>
            </a:r>
            <a:r>
              <a:rPr lang="en-GB" sz="2800" b="1" spc="55" dirty="0">
                <a:latin typeface="Times New Roman"/>
                <a:cs typeface="Times New Roman"/>
              </a:rPr>
              <a:t> </a:t>
            </a:r>
            <a:r>
              <a:rPr lang="en-GB" sz="2800" b="1" spc="-10" dirty="0" err="1">
                <a:latin typeface="Times New Roman"/>
                <a:cs typeface="Times New Roman"/>
              </a:rPr>
              <a:t>Final.Price</a:t>
            </a:r>
            <a:endParaRPr lang="en-GB" sz="2800" b="1" spc="-10" dirty="0">
              <a:latin typeface="Times New Roman"/>
              <a:cs typeface="Times New Roman"/>
            </a:endParaRPr>
          </a:p>
          <a:p>
            <a:pPr marL="0" indent="0">
              <a:buNone/>
            </a:pPr>
            <a:endParaRPr lang="en-GB" dirty="0"/>
          </a:p>
        </p:txBody>
      </p:sp>
      <p:sp>
        <p:nvSpPr>
          <p:cNvPr id="4" name="Content Placeholder 3">
            <a:extLst>
              <a:ext uri="{FF2B5EF4-FFF2-40B4-BE49-F238E27FC236}">
                <a16:creationId xmlns:a16="http://schemas.microsoft.com/office/drawing/2014/main" id="{9719A250-71DB-9F33-7B46-8ED8C803C40C}"/>
              </a:ext>
            </a:extLst>
          </p:cNvPr>
          <p:cNvSpPr>
            <a:spLocks noGrp="1"/>
          </p:cNvSpPr>
          <p:nvPr>
            <p:ph sz="half" idx="2"/>
          </p:nvPr>
        </p:nvSpPr>
        <p:spPr>
          <a:xfrm>
            <a:off x="6223000" y="1798954"/>
            <a:ext cx="5181600" cy="836295"/>
          </a:xfrm>
        </p:spPr>
        <p:txBody>
          <a:bodyPr/>
          <a:lstStyle/>
          <a:p>
            <a:r>
              <a:rPr lang="en-GB" sz="2800" b="1" dirty="0">
                <a:latin typeface="Times New Roman"/>
                <a:cs typeface="Times New Roman"/>
              </a:rPr>
              <a:t>Storage</a:t>
            </a:r>
            <a:r>
              <a:rPr lang="en-GB" sz="2800" b="1" spc="55" dirty="0">
                <a:latin typeface="Times New Roman"/>
                <a:cs typeface="Times New Roman"/>
              </a:rPr>
              <a:t> </a:t>
            </a:r>
            <a:r>
              <a:rPr lang="en-GB" sz="2800" b="1" dirty="0">
                <a:latin typeface="Times New Roman"/>
                <a:cs typeface="Times New Roman"/>
              </a:rPr>
              <a:t>vs</a:t>
            </a:r>
            <a:r>
              <a:rPr lang="en-GB" sz="2800" b="1" spc="60" dirty="0">
                <a:latin typeface="Times New Roman"/>
                <a:cs typeface="Times New Roman"/>
              </a:rPr>
              <a:t> </a:t>
            </a:r>
            <a:r>
              <a:rPr lang="en-GB" sz="2800" b="1" spc="-10" dirty="0" err="1">
                <a:latin typeface="Times New Roman"/>
                <a:cs typeface="Times New Roman"/>
              </a:rPr>
              <a:t>Final.Price</a:t>
            </a:r>
            <a:endParaRPr lang="en-GB" sz="2800" dirty="0">
              <a:latin typeface="Times New Roman"/>
              <a:cs typeface="Times New Roman"/>
            </a:endParaRPr>
          </a:p>
        </p:txBody>
      </p:sp>
      <p:pic>
        <p:nvPicPr>
          <p:cNvPr id="5" name="object 5">
            <a:extLst>
              <a:ext uri="{FF2B5EF4-FFF2-40B4-BE49-F238E27FC236}">
                <a16:creationId xmlns:a16="http://schemas.microsoft.com/office/drawing/2014/main" id="{D8AB6698-363C-25AA-6122-E2598D3BB736}"/>
              </a:ext>
            </a:extLst>
          </p:cNvPr>
          <p:cNvPicPr/>
          <p:nvPr/>
        </p:nvPicPr>
        <p:blipFill>
          <a:blip r:embed="rId3" cstate="print"/>
          <a:stretch>
            <a:fillRect/>
          </a:stretch>
        </p:blipFill>
        <p:spPr>
          <a:xfrm>
            <a:off x="792481" y="2931478"/>
            <a:ext cx="4368799" cy="3083241"/>
          </a:xfrm>
          <a:prstGeom prst="rect">
            <a:avLst/>
          </a:prstGeom>
        </p:spPr>
      </p:pic>
      <p:pic>
        <p:nvPicPr>
          <p:cNvPr id="6" name="object 6">
            <a:extLst>
              <a:ext uri="{FF2B5EF4-FFF2-40B4-BE49-F238E27FC236}">
                <a16:creationId xmlns:a16="http://schemas.microsoft.com/office/drawing/2014/main" id="{8BD20B10-C308-8545-624F-672C9928A701}"/>
              </a:ext>
            </a:extLst>
          </p:cNvPr>
          <p:cNvPicPr/>
          <p:nvPr/>
        </p:nvPicPr>
        <p:blipFill>
          <a:blip r:embed="rId4" cstate="print"/>
          <a:stretch>
            <a:fillRect/>
          </a:stretch>
        </p:blipFill>
        <p:spPr>
          <a:xfrm>
            <a:off x="6410960" y="2854960"/>
            <a:ext cx="4257040" cy="3159759"/>
          </a:xfrm>
          <a:prstGeom prst="rect">
            <a:avLst/>
          </a:prstGeom>
        </p:spPr>
      </p:pic>
    </p:spTree>
    <p:extLst>
      <p:ext uri="{BB962C8B-B14F-4D97-AF65-F5344CB8AC3E}">
        <p14:creationId xmlns:p14="http://schemas.microsoft.com/office/powerpoint/2010/main" val="2191126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941-6C56-2169-3A54-ED663EAD90CC}"/>
              </a:ext>
            </a:extLst>
          </p:cNvPr>
          <p:cNvSpPr>
            <a:spLocks noGrp="1"/>
          </p:cNvSpPr>
          <p:nvPr>
            <p:ph type="title"/>
          </p:nvPr>
        </p:nvSpPr>
        <p:spPr/>
        <p:txBody>
          <a:bodyPr>
            <a:normAutofit/>
          </a:bodyPr>
          <a:lstStyle/>
          <a:p>
            <a:r>
              <a:rPr lang="en-GB" sz="3200" b="1" dirty="0">
                <a:latin typeface="Times New Roman"/>
                <a:cs typeface="Times New Roman"/>
              </a:rPr>
              <a:t>VIF</a:t>
            </a:r>
            <a:r>
              <a:rPr lang="en-GB" sz="3200" b="1" spc="70" dirty="0">
                <a:latin typeface="Times New Roman"/>
                <a:cs typeface="Times New Roman"/>
              </a:rPr>
              <a:t> </a:t>
            </a:r>
            <a:r>
              <a:rPr lang="en-GB" sz="3200" b="1" dirty="0">
                <a:latin typeface="Times New Roman"/>
                <a:cs typeface="Times New Roman"/>
              </a:rPr>
              <a:t>(Variance</a:t>
            </a:r>
            <a:r>
              <a:rPr lang="en-GB" sz="3200" b="1" spc="75" dirty="0">
                <a:latin typeface="Times New Roman"/>
                <a:cs typeface="Times New Roman"/>
              </a:rPr>
              <a:t> </a:t>
            </a:r>
            <a:r>
              <a:rPr lang="en-GB" sz="3200" b="1" dirty="0">
                <a:latin typeface="Times New Roman"/>
                <a:cs typeface="Times New Roman"/>
              </a:rPr>
              <a:t>Inflation</a:t>
            </a:r>
            <a:r>
              <a:rPr lang="en-GB" sz="3200" b="1" spc="80" dirty="0">
                <a:latin typeface="Times New Roman"/>
                <a:cs typeface="Times New Roman"/>
              </a:rPr>
              <a:t> </a:t>
            </a:r>
            <a:r>
              <a:rPr lang="en-GB" sz="3200" b="1" spc="-10" dirty="0">
                <a:latin typeface="Times New Roman"/>
                <a:cs typeface="Times New Roman"/>
              </a:rPr>
              <a:t>Factor)</a:t>
            </a:r>
            <a:br>
              <a:rPr lang="en-GB" sz="4400" dirty="0">
                <a:latin typeface="Times New Roman"/>
                <a:cs typeface="Times New Roman"/>
              </a:rPr>
            </a:br>
            <a:endParaRPr lang="en-GB" sz="4400" dirty="0"/>
          </a:p>
        </p:txBody>
      </p:sp>
      <p:sp>
        <p:nvSpPr>
          <p:cNvPr id="3" name="Content Placeholder 2">
            <a:extLst>
              <a:ext uri="{FF2B5EF4-FFF2-40B4-BE49-F238E27FC236}">
                <a16:creationId xmlns:a16="http://schemas.microsoft.com/office/drawing/2014/main" id="{AC83422A-7E7C-33D1-C96F-2EB771D04862}"/>
              </a:ext>
            </a:extLst>
          </p:cNvPr>
          <p:cNvSpPr>
            <a:spLocks noGrp="1"/>
          </p:cNvSpPr>
          <p:nvPr>
            <p:ph sz="half" idx="1"/>
          </p:nvPr>
        </p:nvSpPr>
        <p:spPr>
          <a:xfrm>
            <a:off x="838200" y="1825625"/>
            <a:ext cx="5339080" cy="4351338"/>
          </a:xfrm>
        </p:spPr>
        <p:txBody>
          <a:bodyPr>
            <a:normAutofit/>
          </a:bodyPr>
          <a:lstStyle/>
          <a:p>
            <a:pPr marL="0" indent="0">
              <a:buNone/>
            </a:pPr>
            <a:r>
              <a:rPr lang="en-GB" sz="2400" b="1" dirty="0">
                <a:latin typeface="Times New Roman"/>
                <a:cs typeface="Times New Roman"/>
              </a:rPr>
              <a:t>What</a:t>
            </a:r>
            <a:r>
              <a:rPr lang="en-GB" sz="2400" b="1" spc="55" dirty="0">
                <a:latin typeface="Times New Roman"/>
                <a:cs typeface="Times New Roman"/>
              </a:rPr>
              <a:t> </a:t>
            </a:r>
            <a:r>
              <a:rPr lang="en-GB" sz="2400" b="1" dirty="0">
                <a:latin typeface="Times New Roman"/>
                <a:cs typeface="Times New Roman"/>
              </a:rPr>
              <a:t>is</a:t>
            </a:r>
            <a:r>
              <a:rPr lang="en-GB" sz="2400" b="1" spc="40" dirty="0">
                <a:latin typeface="Times New Roman"/>
                <a:cs typeface="Times New Roman"/>
              </a:rPr>
              <a:t> </a:t>
            </a:r>
            <a:r>
              <a:rPr lang="en-GB" sz="2400" b="1" spc="-20" dirty="0">
                <a:latin typeface="Times New Roman"/>
                <a:cs typeface="Times New Roman"/>
              </a:rPr>
              <a:t>VIF?</a:t>
            </a:r>
            <a:endParaRPr lang="en-GB" sz="2400" dirty="0">
              <a:latin typeface="Times New Roman"/>
              <a:cs typeface="Times New Roman"/>
            </a:endParaRPr>
          </a:p>
          <a:p>
            <a:pPr>
              <a:spcBef>
                <a:spcPts val="175"/>
              </a:spcBef>
            </a:pPr>
            <a:endParaRPr lang="en-GB" sz="1400" dirty="0">
              <a:latin typeface="Times New Roman"/>
              <a:cs typeface="Times New Roman"/>
            </a:endParaRPr>
          </a:p>
          <a:p>
            <a:pPr marL="440690" marR="5715" indent="-213995" algn="just">
              <a:lnSpc>
                <a:spcPct val="113900"/>
              </a:lnSpc>
              <a:buSzPct val="90000"/>
              <a:buFont typeface="Symbol"/>
              <a:buChar char=""/>
              <a:tabLst>
                <a:tab pos="441959" algn="l"/>
              </a:tabLst>
            </a:pPr>
            <a:r>
              <a:rPr lang="en-GB" sz="1800" b="1" dirty="0">
                <a:latin typeface="Times New Roman"/>
                <a:cs typeface="Times New Roman"/>
              </a:rPr>
              <a:t>Variance</a:t>
            </a:r>
            <a:r>
              <a:rPr lang="en-GB" sz="1800" b="1" spc="85" dirty="0">
                <a:latin typeface="Times New Roman"/>
                <a:cs typeface="Times New Roman"/>
              </a:rPr>
              <a:t> </a:t>
            </a:r>
            <a:r>
              <a:rPr lang="en-GB" sz="1800" b="1" dirty="0">
                <a:latin typeface="Times New Roman"/>
                <a:cs typeface="Times New Roman"/>
              </a:rPr>
              <a:t>Inflation</a:t>
            </a:r>
            <a:r>
              <a:rPr lang="en-GB" sz="1800" b="1" spc="95" dirty="0">
                <a:latin typeface="Times New Roman"/>
                <a:cs typeface="Times New Roman"/>
              </a:rPr>
              <a:t> </a:t>
            </a:r>
            <a:r>
              <a:rPr lang="en-GB" sz="1800" b="1" dirty="0">
                <a:latin typeface="Times New Roman"/>
                <a:cs typeface="Times New Roman"/>
              </a:rPr>
              <a:t>Factor</a:t>
            </a:r>
            <a:r>
              <a:rPr lang="en-GB" sz="1800" b="1" spc="80" dirty="0">
                <a:latin typeface="Times New Roman"/>
                <a:cs typeface="Times New Roman"/>
              </a:rPr>
              <a:t> </a:t>
            </a:r>
            <a:r>
              <a:rPr lang="en-GB" sz="1800" b="1" dirty="0">
                <a:latin typeface="Times New Roman"/>
                <a:cs typeface="Times New Roman"/>
              </a:rPr>
              <a:t>(VIF)</a:t>
            </a:r>
            <a:endParaRPr lang="en-GB" sz="1800" dirty="0">
              <a:latin typeface="Times New Roman"/>
              <a:cs typeface="Times New Roman"/>
            </a:endParaRPr>
          </a:p>
          <a:p>
            <a:pPr marL="0" indent="0">
              <a:buNone/>
            </a:pPr>
            <a:endParaRPr lang="en-GB" sz="1400" b="1" dirty="0">
              <a:latin typeface="Times New Roman"/>
              <a:cs typeface="Times New Roman"/>
            </a:endParaRPr>
          </a:p>
          <a:p>
            <a:pPr marL="0" indent="0">
              <a:buNone/>
            </a:pPr>
            <a:endParaRPr lang="en-GB" sz="1400" b="1" dirty="0">
              <a:latin typeface="Times New Roman"/>
              <a:cs typeface="Times New Roman"/>
            </a:endParaRPr>
          </a:p>
          <a:p>
            <a:pPr marL="0" indent="0">
              <a:buNone/>
            </a:pPr>
            <a:r>
              <a:rPr lang="en-GB" sz="2000" b="1" dirty="0">
                <a:latin typeface="Times New Roman"/>
                <a:cs typeface="Times New Roman"/>
              </a:rPr>
              <a:t>Interpretation</a:t>
            </a:r>
            <a:r>
              <a:rPr lang="en-GB" sz="2000" b="1" spc="60" dirty="0">
                <a:latin typeface="Times New Roman"/>
                <a:cs typeface="Times New Roman"/>
              </a:rPr>
              <a:t> </a:t>
            </a:r>
            <a:r>
              <a:rPr lang="en-GB" sz="2000" b="1" dirty="0">
                <a:latin typeface="Times New Roman"/>
                <a:cs typeface="Times New Roman"/>
              </a:rPr>
              <a:t>of</a:t>
            </a:r>
            <a:r>
              <a:rPr lang="en-GB" sz="2000" b="1" spc="80" dirty="0">
                <a:latin typeface="Times New Roman"/>
                <a:cs typeface="Times New Roman"/>
              </a:rPr>
              <a:t> </a:t>
            </a:r>
            <a:r>
              <a:rPr lang="en-GB" sz="2000" b="1" dirty="0">
                <a:latin typeface="Times New Roman"/>
                <a:cs typeface="Times New Roman"/>
              </a:rPr>
              <a:t>VIF</a:t>
            </a:r>
            <a:r>
              <a:rPr lang="en-GB" sz="2000" b="1" spc="60" dirty="0">
                <a:latin typeface="Times New Roman"/>
                <a:cs typeface="Times New Roman"/>
              </a:rPr>
              <a:t> </a:t>
            </a:r>
            <a:r>
              <a:rPr lang="en-GB" sz="2000" b="1" spc="-10" dirty="0">
                <a:latin typeface="Times New Roman"/>
                <a:cs typeface="Times New Roman"/>
              </a:rPr>
              <a:t>Values:</a:t>
            </a:r>
            <a:endParaRPr lang="en-GB" sz="2000" dirty="0">
              <a:latin typeface="Times New Roman"/>
              <a:cs typeface="Times New Roman"/>
            </a:endParaRPr>
          </a:p>
          <a:p>
            <a:pPr>
              <a:spcBef>
                <a:spcPts val="330"/>
              </a:spcBef>
            </a:pPr>
            <a:endParaRPr lang="en-GB" sz="1400" dirty="0">
              <a:latin typeface="Times New Roman"/>
              <a:cs typeface="Times New Roman"/>
            </a:endParaRPr>
          </a:p>
          <a:p>
            <a:pPr marL="441325" indent="-213995" algn="just">
              <a:lnSpc>
                <a:spcPct val="150000"/>
              </a:lnSpc>
              <a:buSzPct val="90000"/>
              <a:buFont typeface="Symbol"/>
              <a:buChar char=""/>
              <a:tabLst>
                <a:tab pos="441325" algn="l"/>
              </a:tabLst>
            </a:pPr>
            <a:r>
              <a:rPr lang="en-GB" sz="1800" b="1" dirty="0">
                <a:latin typeface="Times New Roman"/>
                <a:cs typeface="Times New Roman"/>
              </a:rPr>
              <a:t>RAM</a:t>
            </a:r>
            <a:r>
              <a:rPr lang="en-GB" sz="1800" b="1" spc="70" dirty="0">
                <a:latin typeface="Times New Roman"/>
                <a:cs typeface="Times New Roman"/>
              </a:rPr>
              <a:t> </a:t>
            </a:r>
            <a:r>
              <a:rPr lang="en-GB" sz="1800" b="1" dirty="0">
                <a:latin typeface="Times New Roman"/>
                <a:cs typeface="Times New Roman"/>
              </a:rPr>
              <a:t>(2.59)</a:t>
            </a:r>
            <a:r>
              <a:rPr lang="en-GB" sz="1800" b="1" spc="70" dirty="0">
                <a:latin typeface="Times New Roman"/>
                <a:cs typeface="Times New Roman"/>
              </a:rPr>
              <a:t> </a:t>
            </a:r>
            <a:endParaRPr lang="en-GB" sz="1800" b="1" dirty="0">
              <a:latin typeface="Times New Roman"/>
              <a:cs typeface="Times New Roman"/>
            </a:endParaRPr>
          </a:p>
          <a:p>
            <a:pPr marL="441325" indent="-213995" algn="just">
              <a:lnSpc>
                <a:spcPct val="150000"/>
              </a:lnSpc>
              <a:buSzPct val="90000"/>
              <a:buFont typeface="Symbol"/>
              <a:buChar char=""/>
              <a:tabLst>
                <a:tab pos="441325" algn="l"/>
              </a:tabLst>
            </a:pPr>
            <a:r>
              <a:rPr lang="en-GB" sz="1800" b="1" dirty="0">
                <a:latin typeface="Times New Roman"/>
                <a:cs typeface="Times New Roman"/>
              </a:rPr>
              <a:t>Storage</a:t>
            </a:r>
            <a:r>
              <a:rPr lang="en-GB" sz="1800" b="1" spc="65" dirty="0">
                <a:latin typeface="Times New Roman"/>
                <a:cs typeface="Times New Roman"/>
              </a:rPr>
              <a:t> </a:t>
            </a:r>
            <a:r>
              <a:rPr lang="en-GB" sz="1800" b="1" spc="-10" dirty="0">
                <a:latin typeface="Times New Roman"/>
                <a:cs typeface="Times New Roman"/>
              </a:rPr>
              <a:t>(2.70)</a:t>
            </a:r>
            <a:endParaRPr lang="en-GB" sz="1800" b="1" dirty="0">
              <a:latin typeface="Times New Roman"/>
              <a:cs typeface="Times New Roman"/>
            </a:endParaRPr>
          </a:p>
          <a:p>
            <a:pPr marL="441325" indent="-213995" algn="just">
              <a:lnSpc>
                <a:spcPct val="150000"/>
              </a:lnSpc>
              <a:spcBef>
                <a:spcPts val="185"/>
              </a:spcBef>
              <a:buSzPct val="90000"/>
              <a:buFont typeface="Symbol"/>
              <a:buChar char=""/>
              <a:tabLst>
                <a:tab pos="441325" algn="l"/>
              </a:tabLst>
            </a:pPr>
            <a:r>
              <a:rPr lang="en-GB" sz="1800" b="1" dirty="0">
                <a:latin typeface="Times New Roman"/>
                <a:cs typeface="Times New Roman"/>
              </a:rPr>
              <a:t>Screen</a:t>
            </a:r>
            <a:r>
              <a:rPr lang="en-GB" sz="1800" b="1" spc="60" dirty="0">
                <a:latin typeface="Times New Roman"/>
                <a:cs typeface="Times New Roman"/>
              </a:rPr>
              <a:t> </a:t>
            </a:r>
            <a:r>
              <a:rPr lang="en-GB" sz="1800" b="1" spc="-10" dirty="0">
                <a:latin typeface="Times New Roman"/>
                <a:cs typeface="Times New Roman"/>
              </a:rPr>
              <a:t>(1.25)</a:t>
            </a:r>
            <a:endParaRPr lang="en-GB" sz="1800" dirty="0">
              <a:latin typeface="Times New Roman"/>
              <a:cs typeface="Times New Roman"/>
            </a:endParaRPr>
          </a:p>
          <a:p>
            <a:pPr marL="0" indent="0">
              <a:buNone/>
            </a:pPr>
            <a:endParaRPr lang="en-GB" dirty="0"/>
          </a:p>
        </p:txBody>
      </p:sp>
    </p:spTree>
    <p:extLst>
      <p:ext uri="{BB962C8B-B14F-4D97-AF65-F5344CB8AC3E}">
        <p14:creationId xmlns:p14="http://schemas.microsoft.com/office/powerpoint/2010/main" val="518717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8" name="Straight Connector 17">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20136764-CEC5-462E-AEA9-4AA1CF15E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2E2F1EB-DD93-49F9-8F7D-3DE282902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98C361D4-1DCE-8315-EC6A-459F11EE5DB8}"/>
              </a:ext>
            </a:extLst>
          </p:cNvPr>
          <p:cNvSpPr>
            <a:spLocks noGrp="1"/>
          </p:cNvSpPr>
          <p:nvPr>
            <p:ph type="title"/>
          </p:nvPr>
        </p:nvSpPr>
        <p:spPr>
          <a:xfrm>
            <a:off x="457200" y="640080"/>
            <a:ext cx="3484880" cy="1554480"/>
          </a:xfrm>
        </p:spPr>
        <p:txBody>
          <a:bodyPr vert="horz" lIns="91440" tIns="45720" rIns="91440" bIns="45720" rtlCol="0" anchor="b">
            <a:normAutofit/>
          </a:bodyPr>
          <a:lstStyle/>
          <a:p>
            <a:r>
              <a:rPr lang="en-US" sz="3600" b="1" dirty="0">
                <a:solidFill>
                  <a:srgbClr val="FFFFFF"/>
                </a:solidFill>
              </a:rPr>
              <a:t>Operations on Categorical data</a:t>
            </a:r>
            <a:endParaRPr lang="en-US" sz="3600" dirty="0">
              <a:solidFill>
                <a:srgbClr val="FFFFFF"/>
              </a:solidFill>
            </a:endParaRPr>
          </a:p>
        </p:txBody>
      </p:sp>
      <p:sp>
        <p:nvSpPr>
          <p:cNvPr id="3" name="Content Placeholder 2">
            <a:extLst>
              <a:ext uri="{FF2B5EF4-FFF2-40B4-BE49-F238E27FC236}">
                <a16:creationId xmlns:a16="http://schemas.microsoft.com/office/drawing/2014/main" id="{A081FD35-D30E-BB57-DD0D-A92062A68CCF}"/>
              </a:ext>
            </a:extLst>
          </p:cNvPr>
          <p:cNvSpPr>
            <a:spLocks noGrp="1"/>
          </p:cNvSpPr>
          <p:nvPr>
            <p:ph sz="half" idx="1"/>
          </p:nvPr>
        </p:nvSpPr>
        <p:spPr>
          <a:xfrm>
            <a:off x="747473" y="3046124"/>
            <a:ext cx="3659246" cy="1554480"/>
          </a:xfrm>
        </p:spPr>
        <p:txBody>
          <a:bodyPr vert="horz" lIns="91440" tIns="45720" rIns="91440" bIns="45720" rtlCol="0">
            <a:normAutofit/>
          </a:bodyPr>
          <a:lstStyle/>
          <a:p>
            <a:pPr marL="0" indent="0">
              <a:buNone/>
            </a:pPr>
            <a:r>
              <a:rPr lang="en-US" b="1" cap="all" spc="200" dirty="0">
                <a:solidFill>
                  <a:srgbClr val="FFFFFF"/>
                </a:solidFill>
                <a:latin typeface="+mj-lt"/>
              </a:rPr>
              <a:t>Visualization</a:t>
            </a:r>
            <a:endParaRPr lang="en-US" cap="all" spc="200" dirty="0">
              <a:solidFill>
                <a:srgbClr val="FFFFFF"/>
              </a:solidFill>
              <a:latin typeface="+mj-lt"/>
            </a:endParaRPr>
          </a:p>
        </p:txBody>
      </p:sp>
      <p:sp>
        <p:nvSpPr>
          <p:cNvPr id="24" name="Rectangle 23">
            <a:extLst>
              <a:ext uri="{FF2B5EF4-FFF2-40B4-BE49-F238E27FC236}">
                <a16:creationId xmlns:a16="http://schemas.microsoft.com/office/drawing/2014/main" id="{10D82C66-EAC6-46C6-AC04-27A5632D4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6" name="Rectangle 25">
            <a:extLst>
              <a:ext uri="{FF2B5EF4-FFF2-40B4-BE49-F238E27FC236}">
                <a16:creationId xmlns:a16="http://schemas.microsoft.com/office/drawing/2014/main" id="{DCF2CA89-CD8C-40CF-8273-C3FA6690BF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321732"/>
            <a:ext cx="3654966" cy="367484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object 6">
            <a:extLst>
              <a:ext uri="{FF2B5EF4-FFF2-40B4-BE49-F238E27FC236}">
                <a16:creationId xmlns:a16="http://schemas.microsoft.com/office/drawing/2014/main" id="{3C04930C-FAE8-375F-FFE1-4329E8191247}"/>
              </a:ext>
            </a:extLst>
          </p:cNvPr>
          <p:cNvPicPr/>
          <p:nvPr/>
        </p:nvPicPr>
        <p:blipFill>
          <a:blip r:embed="rId3" cstate="print"/>
          <a:stretch>
            <a:fillRect/>
          </a:stretch>
        </p:blipFill>
        <p:spPr>
          <a:xfrm>
            <a:off x="5041934" y="494947"/>
            <a:ext cx="3415047" cy="3405297"/>
          </a:xfrm>
          <a:prstGeom prst="rect">
            <a:avLst/>
          </a:prstGeom>
        </p:spPr>
      </p:pic>
      <p:sp>
        <p:nvSpPr>
          <p:cNvPr id="28" name="Rectangle 27">
            <a:extLst>
              <a:ext uri="{FF2B5EF4-FFF2-40B4-BE49-F238E27FC236}">
                <a16:creationId xmlns:a16="http://schemas.microsoft.com/office/drawing/2014/main" id="{1A82F9E0-1CBD-4E82-B740-B329F65F5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8534" y="321732"/>
            <a:ext cx="3088456" cy="210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EE5F1E-8455-462D-8415-D85B2D4B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4157448"/>
            <a:ext cx="3654966" cy="23026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404E500-F0A1-42F1-8F1A-179948E39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8288" y="2617577"/>
            <a:ext cx="3068701" cy="380911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ject 8">
            <a:extLst>
              <a:ext uri="{FF2B5EF4-FFF2-40B4-BE49-F238E27FC236}">
                <a16:creationId xmlns:a16="http://schemas.microsoft.com/office/drawing/2014/main" id="{E5EAEEA6-A1B8-FB58-6C53-182633C46957}"/>
              </a:ext>
            </a:extLst>
          </p:cNvPr>
          <p:cNvPicPr/>
          <p:nvPr/>
        </p:nvPicPr>
        <p:blipFill>
          <a:blip r:embed="rId4" cstate="print"/>
          <a:stretch>
            <a:fillRect/>
          </a:stretch>
        </p:blipFill>
        <p:spPr>
          <a:xfrm>
            <a:off x="8961038" y="2863692"/>
            <a:ext cx="2743200" cy="3316888"/>
          </a:xfrm>
          <a:prstGeom prst="rect">
            <a:avLst/>
          </a:prstGeom>
        </p:spPr>
      </p:pic>
    </p:spTree>
    <p:extLst>
      <p:ext uri="{BB962C8B-B14F-4D97-AF65-F5344CB8AC3E}">
        <p14:creationId xmlns:p14="http://schemas.microsoft.com/office/powerpoint/2010/main" val="46308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26B2-B40F-FE2E-DD9C-FA79E316E18D}"/>
              </a:ext>
            </a:extLst>
          </p:cNvPr>
          <p:cNvSpPr>
            <a:spLocks noGrp="1"/>
          </p:cNvSpPr>
          <p:nvPr>
            <p:ph type="title"/>
          </p:nvPr>
        </p:nvSpPr>
        <p:spPr>
          <a:xfrm>
            <a:off x="1097280" y="286603"/>
            <a:ext cx="5496560" cy="871637"/>
          </a:xfrm>
        </p:spPr>
        <p:txBody>
          <a:bodyPr>
            <a:normAutofit fontScale="90000"/>
          </a:bodyPr>
          <a:lstStyle/>
          <a:p>
            <a:r>
              <a:rPr lang="it-IT" sz="4000" dirty="0">
                <a:latin typeface="Times New Roman" panose="02020603050405020304" pitchFamily="18" charset="0"/>
                <a:cs typeface="Times New Roman" panose="02020603050405020304" pitchFamily="18" charset="0"/>
              </a:rPr>
              <a:t>Plots of </a:t>
            </a:r>
            <a:r>
              <a:rPr lang="it-IT" sz="4000" dirty="0" err="1">
                <a:latin typeface="Times New Roman" panose="02020603050405020304" pitchFamily="18" charset="0"/>
                <a:cs typeface="Times New Roman" panose="02020603050405020304" pitchFamily="18" charset="0"/>
              </a:rPr>
              <a:t>Categorical</a:t>
            </a:r>
            <a:r>
              <a:rPr lang="it-IT" sz="4000" dirty="0">
                <a:latin typeface="Times New Roman" panose="02020603050405020304" pitchFamily="18" charset="0"/>
                <a:cs typeface="Times New Roman" panose="02020603050405020304" pitchFamily="18" charset="0"/>
              </a:rPr>
              <a:t> </a:t>
            </a:r>
            <a:r>
              <a:rPr lang="it-IT" sz="4000" dirty="0" err="1">
                <a:latin typeface="Times New Roman" panose="02020603050405020304" pitchFamily="18" charset="0"/>
                <a:cs typeface="Times New Roman" panose="02020603050405020304" pitchFamily="18" charset="0"/>
              </a:rPr>
              <a:t>Variables</a:t>
            </a:r>
            <a:endParaRPr lang="en-GB"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E8DFAA-95DB-D4C2-30C2-E7F0542822A5}"/>
              </a:ext>
            </a:extLst>
          </p:cNvPr>
          <p:cNvSpPr>
            <a:spLocks noGrp="1"/>
          </p:cNvSpPr>
          <p:nvPr>
            <p:ph sz="half" idx="1"/>
          </p:nvPr>
        </p:nvSpPr>
        <p:spPr>
          <a:xfrm>
            <a:off x="838200" y="1825625"/>
            <a:ext cx="5181600" cy="2218055"/>
          </a:xfrm>
        </p:spPr>
        <p:txBody>
          <a:bodyPr>
            <a:normAutofit lnSpcReduction="10000"/>
          </a:bodyPr>
          <a:lstStyle/>
          <a:p>
            <a:pPr marL="12700">
              <a:spcBef>
                <a:spcPts val="155"/>
              </a:spcBef>
              <a:defRPr/>
            </a:pPr>
            <a:r>
              <a:rPr lang="en-GB" sz="2800" b="1" spc="-10" dirty="0">
                <a:solidFill>
                  <a:prstClr val="black"/>
                </a:solidFill>
                <a:latin typeface="Times New Roman"/>
                <a:cs typeface="Times New Roman"/>
              </a:rPr>
              <a:t>Brand</a:t>
            </a:r>
            <a:r>
              <a:rPr lang="en-GB" sz="2800" spc="-10" dirty="0">
                <a:solidFill>
                  <a:prstClr val="black"/>
                </a:solidFill>
                <a:latin typeface="Times New Roman"/>
                <a:cs typeface="Times New Roman"/>
              </a:rPr>
              <a:t>:</a:t>
            </a:r>
            <a:endParaRPr lang="en-GB" sz="2800" dirty="0">
              <a:solidFill>
                <a:prstClr val="black"/>
              </a:solidFill>
              <a:latin typeface="Times New Roman"/>
              <a:cs typeface="Times New Roman"/>
            </a:endParaRPr>
          </a:p>
          <a:p>
            <a:pPr marL="0" marR="5080" indent="0">
              <a:lnSpc>
                <a:spcPct val="113999"/>
              </a:lnSpc>
              <a:buNone/>
              <a:defRPr/>
            </a:pPr>
            <a:r>
              <a:rPr lang="en-GB" sz="1800" dirty="0">
                <a:solidFill>
                  <a:prstClr val="black"/>
                </a:solidFill>
                <a:latin typeface="Times New Roman"/>
                <a:cs typeface="Times New Roman"/>
              </a:rPr>
              <a:t>The</a:t>
            </a:r>
            <a:r>
              <a:rPr lang="en-GB" sz="1800" spc="30" dirty="0">
                <a:solidFill>
                  <a:prstClr val="black"/>
                </a:solidFill>
                <a:latin typeface="Times New Roman"/>
                <a:cs typeface="Times New Roman"/>
              </a:rPr>
              <a:t> </a:t>
            </a:r>
            <a:r>
              <a:rPr lang="en-GB" sz="1800" dirty="0">
                <a:solidFill>
                  <a:prstClr val="black"/>
                </a:solidFill>
                <a:latin typeface="Times New Roman"/>
                <a:cs typeface="Times New Roman"/>
              </a:rPr>
              <a:t>bar</a:t>
            </a:r>
            <a:r>
              <a:rPr lang="en-GB" sz="1800" spc="35" dirty="0">
                <a:solidFill>
                  <a:prstClr val="black"/>
                </a:solidFill>
                <a:latin typeface="Times New Roman"/>
                <a:cs typeface="Times New Roman"/>
              </a:rPr>
              <a:t> </a:t>
            </a:r>
            <a:r>
              <a:rPr lang="en-GB" sz="1800" dirty="0">
                <a:solidFill>
                  <a:prstClr val="black"/>
                </a:solidFill>
                <a:latin typeface="Times New Roman"/>
                <a:cs typeface="Times New Roman"/>
              </a:rPr>
              <a:t>plot</a:t>
            </a:r>
            <a:r>
              <a:rPr lang="en-GB" sz="1800" spc="25" dirty="0">
                <a:solidFill>
                  <a:prstClr val="black"/>
                </a:solidFill>
                <a:latin typeface="Times New Roman"/>
                <a:cs typeface="Times New Roman"/>
              </a:rPr>
              <a:t> </a:t>
            </a:r>
            <a:r>
              <a:rPr lang="en-GB" sz="1800" dirty="0">
                <a:solidFill>
                  <a:prstClr val="black"/>
                </a:solidFill>
                <a:latin typeface="Times New Roman"/>
                <a:cs typeface="Times New Roman"/>
              </a:rPr>
              <a:t>for</a:t>
            </a:r>
            <a:r>
              <a:rPr lang="en-GB" sz="1800" spc="45" dirty="0">
                <a:solidFill>
                  <a:prstClr val="black"/>
                </a:solidFill>
                <a:latin typeface="Times New Roman"/>
                <a:cs typeface="Times New Roman"/>
              </a:rPr>
              <a:t> </a:t>
            </a:r>
            <a:r>
              <a:rPr lang="en-GB" sz="1800" dirty="0">
                <a:solidFill>
                  <a:prstClr val="black"/>
                </a:solidFill>
                <a:latin typeface="Times New Roman"/>
                <a:cs typeface="Times New Roman"/>
              </a:rPr>
              <a:t>Brand</a:t>
            </a:r>
            <a:r>
              <a:rPr lang="en-GB" sz="1800" spc="30" dirty="0">
                <a:solidFill>
                  <a:prstClr val="black"/>
                </a:solidFill>
                <a:latin typeface="Times New Roman"/>
                <a:cs typeface="Times New Roman"/>
              </a:rPr>
              <a:t> </a:t>
            </a:r>
            <a:r>
              <a:rPr lang="en-GB" sz="1800" dirty="0">
                <a:solidFill>
                  <a:prstClr val="black"/>
                </a:solidFill>
                <a:latin typeface="Times New Roman"/>
                <a:cs typeface="Times New Roman"/>
              </a:rPr>
              <a:t>reveals</a:t>
            </a:r>
            <a:r>
              <a:rPr lang="en-GB" sz="1800" spc="35" dirty="0">
                <a:solidFill>
                  <a:prstClr val="black"/>
                </a:solidFill>
                <a:latin typeface="Times New Roman"/>
                <a:cs typeface="Times New Roman"/>
              </a:rPr>
              <a:t> </a:t>
            </a:r>
            <a:r>
              <a:rPr lang="en-GB" sz="1800" dirty="0">
                <a:solidFill>
                  <a:prstClr val="black"/>
                </a:solidFill>
                <a:latin typeface="Times New Roman"/>
                <a:cs typeface="Times New Roman"/>
              </a:rPr>
              <a:t>that</a:t>
            </a:r>
            <a:r>
              <a:rPr lang="en-GB" sz="1800" spc="25" dirty="0">
                <a:solidFill>
                  <a:prstClr val="black"/>
                </a:solidFill>
                <a:latin typeface="Times New Roman"/>
                <a:cs typeface="Times New Roman"/>
              </a:rPr>
              <a:t> </a:t>
            </a:r>
            <a:r>
              <a:rPr lang="en-GB" sz="1800" dirty="0">
                <a:solidFill>
                  <a:prstClr val="black"/>
                </a:solidFill>
                <a:latin typeface="Times New Roman"/>
                <a:cs typeface="Times New Roman"/>
              </a:rPr>
              <a:t>certain</a:t>
            </a:r>
            <a:r>
              <a:rPr lang="en-GB" sz="1800" spc="30" dirty="0">
                <a:solidFill>
                  <a:prstClr val="black"/>
                </a:solidFill>
                <a:latin typeface="Times New Roman"/>
                <a:cs typeface="Times New Roman"/>
              </a:rPr>
              <a:t> </a:t>
            </a:r>
            <a:r>
              <a:rPr lang="en-GB" sz="1800" dirty="0">
                <a:solidFill>
                  <a:prstClr val="black"/>
                </a:solidFill>
                <a:latin typeface="Times New Roman"/>
                <a:cs typeface="Times New Roman"/>
              </a:rPr>
              <a:t>brands</a:t>
            </a:r>
            <a:r>
              <a:rPr lang="en-GB" sz="1800" spc="30" dirty="0">
                <a:solidFill>
                  <a:prstClr val="black"/>
                </a:solidFill>
                <a:latin typeface="Times New Roman"/>
                <a:cs typeface="Times New Roman"/>
              </a:rPr>
              <a:t> </a:t>
            </a:r>
            <a:r>
              <a:rPr lang="en-GB" sz="1800" dirty="0">
                <a:solidFill>
                  <a:prstClr val="black"/>
                </a:solidFill>
                <a:latin typeface="Times New Roman"/>
                <a:cs typeface="Times New Roman"/>
              </a:rPr>
              <a:t>like</a:t>
            </a:r>
            <a:r>
              <a:rPr lang="en-GB" sz="1800" spc="25" dirty="0">
                <a:solidFill>
                  <a:prstClr val="black"/>
                </a:solidFill>
                <a:latin typeface="Times New Roman"/>
                <a:cs typeface="Times New Roman"/>
              </a:rPr>
              <a:t> </a:t>
            </a:r>
            <a:r>
              <a:rPr lang="en-GB" sz="1800" dirty="0">
                <a:solidFill>
                  <a:prstClr val="black"/>
                </a:solidFill>
                <a:latin typeface="Times New Roman"/>
                <a:cs typeface="Times New Roman"/>
              </a:rPr>
              <a:t>Asus,</a:t>
            </a:r>
            <a:r>
              <a:rPr lang="en-GB" sz="1800" spc="55" dirty="0">
                <a:solidFill>
                  <a:prstClr val="black"/>
                </a:solidFill>
                <a:latin typeface="Times New Roman"/>
                <a:cs typeface="Times New Roman"/>
              </a:rPr>
              <a:t> </a:t>
            </a:r>
            <a:r>
              <a:rPr lang="en-GB" sz="1800" dirty="0">
                <a:solidFill>
                  <a:prstClr val="black"/>
                </a:solidFill>
                <a:latin typeface="Times New Roman"/>
                <a:cs typeface="Times New Roman"/>
              </a:rPr>
              <a:t>Dell,</a:t>
            </a:r>
            <a:r>
              <a:rPr lang="en-GB" sz="1800" spc="35" dirty="0">
                <a:solidFill>
                  <a:prstClr val="black"/>
                </a:solidFill>
                <a:latin typeface="Times New Roman"/>
                <a:cs typeface="Times New Roman"/>
              </a:rPr>
              <a:t> </a:t>
            </a:r>
            <a:r>
              <a:rPr lang="en-GB" sz="1800" dirty="0">
                <a:solidFill>
                  <a:prstClr val="black"/>
                </a:solidFill>
                <a:latin typeface="Times New Roman"/>
                <a:cs typeface="Times New Roman"/>
              </a:rPr>
              <a:t>and</a:t>
            </a:r>
            <a:r>
              <a:rPr lang="en-GB" sz="1800" spc="30" dirty="0">
                <a:solidFill>
                  <a:prstClr val="black"/>
                </a:solidFill>
                <a:latin typeface="Times New Roman"/>
                <a:cs typeface="Times New Roman"/>
              </a:rPr>
              <a:t> </a:t>
            </a:r>
            <a:r>
              <a:rPr lang="en-GB" sz="1800" dirty="0">
                <a:solidFill>
                  <a:prstClr val="black"/>
                </a:solidFill>
                <a:latin typeface="Times New Roman"/>
                <a:cs typeface="Times New Roman"/>
              </a:rPr>
              <a:t>HP</a:t>
            </a:r>
            <a:r>
              <a:rPr lang="en-GB" sz="1800" spc="30" dirty="0">
                <a:solidFill>
                  <a:prstClr val="black"/>
                </a:solidFill>
                <a:latin typeface="Times New Roman"/>
                <a:cs typeface="Times New Roman"/>
              </a:rPr>
              <a:t> </a:t>
            </a:r>
            <a:r>
              <a:rPr lang="en-GB" sz="1800" dirty="0">
                <a:solidFill>
                  <a:prstClr val="black"/>
                </a:solidFill>
                <a:latin typeface="Times New Roman"/>
                <a:cs typeface="Times New Roman"/>
              </a:rPr>
              <a:t>are</a:t>
            </a:r>
            <a:r>
              <a:rPr lang="en-GB" sz="1800" spc="20" dirty="0">
                <a:solidFill>
                  <a:prstClr val="black"/>
                </a:solidFill>
                <a:latin typeface="Times New Roman"/>
                <a:cs typeface="Times New Roman"/>
              </a:rPr>
              <a:t> </a:t>
            </a:r>
            <a:r>
              <a:rPr lang="en-GB" sz="1800" dirty="0">
                <a:solidFill>
                  <a:prstClr val="black"/>
                </a:solidFill>
                <a:latin typeface="Times New Roman"/>
                <a:cs typeface="Times New Roman"/>
              </a:rPr>
              <a:t>more</a:t>
            </a:r>
            <a:r>
              <a:rPr lang="en-GB" sz="1800" spc="40" dirty="0">
                <a:solidFill>
                  <a:prstClr val="black"/>
                </a:solidFill>
                <a:latin typeface="Times New Roman"/>
                <a:cs typeface="Times New Roman"/>
              </a:rPr>
              <a:t> </a:t>
            </a:r>
            <a:r>
              <a:rPr lang="en-GB" sz="1800" dirty="0">
                <a:solidFill>
                  <a:prstClr val="black"/>
                </a:solidFill>
                <a:latin typeface="Times New Roman"/>
                <a:cs typeface="Times New Roman"/>
              </a:rPr>
              <a:t>frequent</a:t>
            </a:r>
            <a:r>
              <a:rPr lang="en-GB" sz="1800" spc="15" dirty="0">
                <a:solidFill>
                  <a:prstClr val="black"/>
                </a:solidFill>
                <a:latin typeface="Times New Roman"/>
                <a:cs typeface="Times New Roman"/>
              </a:rPr>
              <a:t> </a:t>
            </a:r>
            <a:r>
              <a:rPr lang="en-GB" sz="1800" dirty="0">
                <a:solidFill>
                  <a:prstClr val="black"/>
                </a:solidFill>
                <a:latin typeface="Times New Roman"/>
                <a:cs typeface="Times New Roman"/>
              </a:rPr>
              <a:t>in</a:t>
            </a:r>
            <a:r>
              <a:rPr lang="en-GB" sz="1800" spc="30" dirty="0">
                <a:solidFill>
                  <a:prstClr val="black"/>
                </a:solidFill>
                <a:latin typeface="Times New Roman"/>
                <a:cs typeface="Times New Roman"/>
              </a:rPr>
              <a:t> </a:t>
            </a:r>
            <a:r>
              <a:rPr lang="en-GB" sz="1800" dirty="0">
                <a:solidFill>
                  <a:prstClr val="black"/>
                </a:solidFill>
                <a:latin typeface="Times New Roman"/>
                <a:cs typeface="Times New Roman"/>
              </a:rPr>
              <a:t>the</a:t>
            </a:r>
            <a:r>
              <a:rPr lang="en-GB" sz="1800" spc="15" dirty="0">
                <a:solidFill>
                  <a:prstClr val="black"/>
                </a:solidFill>
                <a:latin typeface="Times New Roman"/>
                <a:cs typeface="Times New Roman"/>
              </a:rPr>
              <a:t> </a:t>
            </a:r>
            <a:r>
              <a:rPr lang="en-GB" sz="1800" spc="-10" dirty="0">
                <a:solidFill>
                  <a:prstClr val="black"/>
                </a:solidFill>
                <a:latin typeface="Times New Roman"/>
                <a:cs typeface="Times New Roman"/>
              </a:rPr>
              <a:t>dataset. </a:t>
            </a:r>
            <a:r>
              <a:rPr lang="en-GB" sz="1800" dirty="0">
                <a:solidFill>
                  <a:prstClr val="black"/>
                </a:solidFill>
                <a:latin typeface="Times New Roman"/>
                <a:cs typeface="Times New Roman"/>
              </a:rPr>
              <a:t>The</a:t>
            </a:r>
            <a:r>
              <a:rPr lang="en-GB" sz="1800" spc="135" dirty="0">
                <a:solidFill>
                  <a:prstClr val="black"/>
                </a:solidFill>
                <a:latin typeface="Times New Roman"/>
                <a:cs typeface="Times New Roman"/>
              </a:rPr>
              <a:t> </a:t>
            </a:r>
            <a:r>
              <a:rPr lang="en-GB" sz="1800" dirty="0">
                <a:solidFill>
                  <a:prstClr val="black"/>
                </a:solidFill>
                <a:latin typeface="Times New Roman"/>
                <a:cs typeface="Times New Roman"/>
              </a:rPr>
              <a:t>distribution</a:t>
            </a:r>
            <a:r>
              <a:rPr lang="en-GB" sz="1800" spc="125" dirty="0">
                <a:solidFill>
                  <a:prstClr val="black"/>
                </a:solidFill>
                <a:latin typeface="Times New Roman"/>
                <a:cs typeface="Times New Roman"/>
              </a:rPr>
              <a:t> </a:t>
            </a:r>
            <a:r>
              <a:rPr lang="en-GB" sz="1800" dirty="0">
                <a:solidFill>
                  <a:prstClr val="black"/>
                </a:solidFill>
                <a:latin typeface="Times New Roman"/>
                <a:cs typeface="Times New Roman"/>
              </a:rPr>
              <a:t>suggests</a:t>
            </a:r>
            <a:r>
              <a:rPr lang="en-GB" sz="1800" spc="140" dirty="0">
                <a:solidFill>
                  <a:prstClr val="black"/>
                </a:solidFill>
                <a:latin typeface="Times New Roman"/>
                <a:cs typeface="Times New Roman"/>
              </a:rPr>
              <a:t> </a:t>
            </a:r>
            <a:r>
              <a:rPr lang="en-GB" sz="1800" dirty="0">
                <a:solidFill>
                  <a:prstClr val="black"/>
                </a:solidFill>
                <a:latin typeface="Times New Roman"/>
                <a:cs typeface="Times New Roman"/>
              </a:rPr>
              <a:t>that</a:t>
            </a:r>
            <a:r>
              <a:rPr lang="en-GB" sz="1800" spc="145" dirty="0">
                <a:solidFill>
                  <a:prstClr val="black"/>
                </a:solidFill>
                <a:latin typeface="Times New Roman"/>
                <a:cs typeface="Times New Roman"/>
              </a:rPr>
              <a:t> </a:t>
            </a:r>
            <a:r>
              <a:rPr lang="en-GB" sz="1800" dirty="0">
                <a:solidFill>
                  <a:prstClr val="black"/>
                </a:solidFill>
                <a:latin typeface="Times New Roman"/>
                <a:cs typeface="Times New Roman"/>
              </a:rPr>
              <a:t>the</a:t>
            </a:r>
            <a:r>
              <a:rPr lang="en-GB" sz="1800" spc="135" dirty="0">
                <a:solidFill>
                  <a:prstClr val="black"/>
                </a:solidFill>
                <a:latin typeface="Times New Roman"/>
                <a:cs typeface="Times New Roman"/>
              </a:rPr>
              <a:t> </a:t>
            </a:r>
            <a:r>
              <a:rPr lang="en-GB" sz="1800" dirty="0">
                <a:solidFill>
                  <a:prstClr val="black"/>
                </a:solidFill>
                <a:latin typeface="Times New Roman"/>
                <a:cs typeface="Times New Roman"/>
              </a:rPr>
              <a:t>dataset</a:t>
            </a:r>
            <a:r>
              <a:rPr lang="en-GB" sz="1800" spc="135" dirty="0">
                <a:solidFill>
                  <a:prstClr val="black"/>
                </a:solidFill>
                <a:latin typeface="Times New Roman"/>
                <a:cs typeface="Times New Roman"/>
              </a:rPr>
              <a:t> </a:t>
            </a:r>
            <a:r>
              <a:rPr lang="en-GB" sz="1800" dirty="0">
                <a:solidFill>
                  <a:prstClr val="black"/>
                </a:solidFill>
                <a:latin typeface="Times New Roman"/>
                <a:cs typeface="Times New Roman"/>
              </a:rPr>
              <a:t>is</a:t>
            </a:r>
            <a:r>
              <a:rPr lang="en-GB" sz="1800" spc="140" dirty="0">
                <a:solidFill>
                  <a:prstClr val="black"/>
                </a:solidFill>
                <a:latin typeface="Times New Roman"/>
                <a:cs typeface="Times New Roman"/>
              </a:rPr>
              <a:t> </a:t>
            </a:r>
            <a:r>
              <a:rPr lang="en-GB" sz="1800" dirty="0">
                <a:solidFill>
                  <a:prstClr val="black"/>
                </a:solidFill>
                <a:latin typeface="Times New Roman"/>
                <a:cs typeface="Times New Roman"/>
              </a:rPr>
              <a:t>skewed</a:t>
            </a:r>
            <a:r>
              <a:rPr lang="en-GB" sz="1800" spc="125" dirty="0">
                <a:solidFill>
                  <a:prstClr val="black"/>
                </a:solidFill>
                <a:latin typeface="Times New Roman"/>
                <a:cs typeface="Times New Roman"/>
              </a:rPr>
              <a:t> </a:t>
            </a:r>
            <a:r>
              <a:rPr lang="en-GB" sz="1800" dirty="0">
                <a:solidFill>
                  <a:prstClr val="black"/>
                </a:solidFill>
                <a:latin typeface="Times New Roman"/>
                <a:cs typeface="Times New Roman"/>
              </a:rPr>
              <a:t>towards</a:t>
            </a:r>
            <a:r>
              <a:rPr lang="en-GB" sz="1800" spc="130" dirty="0">
                <a:solidFill>
                  <a:prstClr val="black"/>
                </a:solidFill>
                <a:latin typeface="Times New Roman"/>
                <a:cs typeface="Times New Roman"/>
              </a:rPr>
              <a:t> </a:t>
            </a:r>
            <a:r>
              <a:rPr lang="en-GB" sz="1800" dirty="0">
                <a:solidFill>
                  <a:prstClr val="black"/>
                </a:solidFill>
                <a:latin typeface="Times New Roman"/>
                <a:cs typeface="Times New Roman"/>
              </a:rPr>
              <a:t>these</a:t>
            </a:r>
            <a:r>
              <a:rPr lang="en-GB" sz="1800" spc="140" dirty="0">
                <a:solidFill>
                  <a:prstClr val="black"/>
                </a:solidFill>
                <a:latin typeface="Times New Roman"/>
                <a:cs typeface="Times New Roman"/>
              </a:rPr>
              <a:t> </a:t>
            </a:r>
            <a:r>
              <a:rPr lang="en-GB" sz="1800" dirty="0">
                <a:solidFill>
                  <a:prstClr val="black"/>
                </a:solidFill>
                <a:latin typeface="Times New Roman"/>
                <a:cs typeface="Times New Roman"/>
              </a:rPr>
              <a:t>popular</a:t>
            </a:r>
            <a:r>
              <a:rPr lang="en-GB" sz="1800" spc="130" dirty="0">
                <a:solidFill>
                  <a:prstClr val="black"/>
                </a:solidFill>
                <a:latin typeface="Times New Roman"/>
                <a:cs typeface="Times New Roman"/>
              </a:rPr>
              <a:t> </a:t>
            </a:r>
            <a:r>
              <a:rPr lang="en-GB" sz="1800" dirty="0">
                <a:solidFill>
                  <a:prstClr val="black"/>
                </a:solidFill>
                <a:latin typeface="Times New Roman"/>
                <a:cs typeface="Times New Roman"/>
              </a:rPr>
              <a:t>brands,</a:t>
            </a:r>
            <a:r>
              <a:rPr lang="en-GB" sz="1800" spc="140" dirty="0">
                <a:solidFill>
                  <a:prstClr val="black"/>
                </a:solidFill>
                <a:latin typeface="Times New Roman"/>
                <a:cs typeface="Times New Roman"/>
              </a:rPr>
              <a:t> </a:t>
            </a:r>
            <a:r>
              <a:rPr lang="en-GB" sz="1800" dirty="0">
                <a:solidFill>
                  <a:prstClr val="black"/>
                </a:solidFill>
                <a:latin typeface="Times New Roman"/>
                <a:cs typeface="Times New Roman"/>
              </a:rPr>
              <a:t>which</a:t>
            </a:r>
            <a:r>
              <a:rPr lang="en-GB" sz="1800" spc="125" dirty="0">
                <a:solidFill>
                  <a:prstClr val="black"/>
                </a:solidFill>
                <a:latin typeface="Times New Roman"/>
                <a:cs typeface="Times New Roman"/>
              </a:rPr>
              <a:t> </a:t>
            </a:r>
            <a:r>
              <a:rPr lang="en-GB" sz="1800" dirty="0">
                <a:solidFill>
                  <a:prstClr val="black"/>
                </a:solidFill>
                <a:latin typeface="Times New Roman"/>
                <a:cs typeface="Times New Roman"/>
              </a:rPr>
              <a:t>may</a:t>
            </a:r>
            <a:r>
              <a:rPr lang="en-GB" sz="1800" spc="120" dirty="0">
                <a:solidFill>
                  <a:prstClr val="black"/>
                </a:solidFill>
                <a:latin typeface="Times New Roman"/>
                <a:cs typeface="Times New Roman"/>
              </a:rPr>
              <a:t> </a:t>
            </a:r>
            <a:r>
              <a:rPr lang="en-GB" sz="1800" spc="-10" dirty="0">
                <a:solidFill>
                  <a:prstClr val="black"/>
                </a:solidFill>
                <a:latin typeface="Times New Roman"/>
                <a:cs typeface="Times New Roman"/>
              </a:rPr>
              <a:t>dominate </a:t>
            </a:r>
            <a:r>
              <a:rPr lang="en-GB" sz="1800" dirty="0">
                <a:solidFill>
                  <a:prstClr val="black"/>
                </a:solidFill>
                <a:latin typeface="Times New Roman"/>
                <a:cs typeface="Times New Roman"/>
              </a:rPr>
              <a:t>the</a:t>
            </a:r>
            <a:r>
              <a:rPr lang="en-GB" sz="1800" spc="45" dirty="0">
                <a:solidFill>
                  <a:prstClr val="black"/>
                </a:solidFill>
                <a:latin typeface="Times New Roman"/>
                <a:cs typeface="Times New Roman"/>
              </a:rPr>
              <a:t> </a:t>
            </a:r>
            <a:r>
              <a:rPr lang="en-GB" sz="1800" dirty="0">
                <a:solidFill>
                  <a:prstClr val="black"/>
                </a:solidFill>
                <a:latin typeface="Times New Roman"/>
                <a:cs typeface="Times New Roman"/>
              </a:rPr>
              <a:t>market</a:t>
            </a:r>
            <a:r>
              <a:rPr lang="en-GB" sz="1800" spc="65" dirty="0">
                <a:solidFill>
                  <a:prstClr val="black"/>
                </a:solidFill>
                <a:latin typeface="Times New Roman"/>
                <a:cs typeface="Times New Roman"/>
              </a:rPr>
              <a:t> </a:t>
            </a:r>
            <a:r>
              <a:rPr lang="en-GB" sz="1800" spc="-10" dirty="0">
                <a:solidFill>
                  <a:prstClr val="black"/>
                </a:solidFill>
                <a:latin typeface="Times New Roman"/>
                <a:cs typeface="Times New Roman"/>
              </a:rPr>
              <a:t>share.</a:t>
            </a:r>
            <a:endParaRPr lang="en-GB" sz="1800" dirty="0">
              <a:solidFill>
                <a:prstClr val="black"/>
              </a:solidFill>
              <a:latin typeface="Times New Roman"/>
              <a:cs typeface="Times New Roman"/>
            </a:endParaRPr>
          </a:p>
          <a:p>
            <a:pPr marL="0" indent="0">
              <a:buNone/>
            </a:pPr>
            <a:endParaRPr lang="en-GB" dirty="0"/>
          </a:p>
        </p:txBody>
      </p:sp>
      <p:sp>
        <p:nvSpPr>
          <p:cNvPr id="4" name="Content Placeholder 3">
            <a:extLst>
              <a:ext uri="{FF2B5EF4-FFF2-40B4-BE49-F238E27FC236}">
                <a16:creationId xmlns:a16="http://schemas.microsoft.com/office/drawing/2014/main" id="{65B5D61A-0D0D-A398-D363-98622502E8CD}"/>
              </a:ext>
            </a:extLst>
          </p:cNvPr>
          <p:cNvSpPr>
            <a:spLocks noGrp="1"/>
          </p:cNvSpPr>
          <p:nvPr>
            <p:ph sz="half" idx="2"/>
          </p:nvPr>
        </p:nvSpPr>
        <p:spPr>
          <a:xfrm>
            <a:off x="838200" y="4314825"/>
            <a:ext cx="5181600" cy="1603375"/>
          </a:xfrm>
        </p:spPr>
        <p:txBody>
          <a:bodyPr>
            <a:normAutofit lnSpcReduction="10000"/>
          </a:bodyPr>
          <a:lstStyle/>
          <a:p>
            <a:pPr marL="140335">
              <a:defRPr/>
            </a:pPr>
            <a:r>
              <a:rPr lang="en-GB" sz="2800" b="1" spc="-10" dirty="0">
                <a:solidFill>
                  <a:prstClr val="black"/>
                </a:solidFill>
                <a:latin typeface="Times New Roman"/>
                <a:cs typeface="Times New Roman"/>
              </a:rPr>
              <a:t>Storage. Type:</a:t>
            </a:r>
            <a:endParaRPr lang="en-GB" sz="2800" dirty="0">
              <a:solidFill>
                <a:prstClr val="black"/>
              </a:solidFill>
              <a:latin typeface="Times New Roman"/>
              <a:cs typeface="Times New Roman"/>
            </a:endParaRPr>
          </a:p>
          <a:p>
            <a:pPr marL="0" marR="80010" indent="0">
              <a:lnSpc>
                <a:spcPct val="112999"/>
              </a:lnSpc>
              <a:spcBef>
                <a:spcPts val="25"/>
              </a:spcBef>
              <a:buNone/>
              <a:defRPr/>
            </a:pPr>
            <a:r>
              <a:rPr lang="en-GB" sz="1800" dirty="0">
                <a:solidFill>
                  <a:prstClr val="black"/>
                </a:solidFill>
                <a:latin typeface="Times New Roman"/>
                <a:cs typeface="Times New Roman"/>
              </a:rPr>
              <a:t>The</a:t>
            </a:r>
            <a:r>
              <a:rPr lang="en-GB" sz="1800" spc="135" dirty="0">
                <a:solidFill>
                  <a:prstClr val="black"/>
                </a:solidFill>
                <a:latin typeface="Times New Roman"/>
                <a:cs typeface="Times New Roman"/>
              </a:rPr>
              <a:t> </a:t>
            </a:r>
            <a:r>
              <a:rPr lang="en-GB" sz="1800" dirty="0">
                <a:solidFill>
                  <a:prstClr val="black"/>
                </a:solidFill>
                <a:latin typeface="Times New Roman"/>
                <a:cs typeface="Times New Roman"/>
              </a:rPr>
              <a:t>plot</a:t>
            </a:r>
            <a:r>
              <a:rPr lang="en-GB" sz="1800" spc="155" dirty="0">
                <a:solidFill>
                  <a:prstClr val="black"/>
                </a:solidFill>
                <a:latin typeface="Times New Roman"/>
                <a:cs typeface="Times New Roman"/>
              </a:rPr>
              <a:t> </a:t>
            </a:r>
            <a:r>
              <a:rPr lang="en-GB" sz="1800" dirty="0">
                <a:solidFill>
                  <a:prstClr val="black"/>
                </a:solidFill>
                <a:latin typeface="Times New Roman"/>
                <a:cs typeface="Times New Roman"/>
              </a:rPr>
              <a:t>reveals</a:t>
            </a:r>
            <a:r>
              <a:rPr lang="en-GB" sz="1800" spc="135" dirty="0">
                <a:solidFill>
                  <a:prstClr val="black"/>
                </a:solidFill>
                <a:latin typeface="Times New Roman"/>
                <a:cs typeface="Times New Roman"/>
              </a:rPr>
              <a:t> </a:t>
            </a:r>
            <a:r>
              <a:rPr lang="en-GB" sz="1800" dirty="0">
                <a:solidFill>
                  <a:prstClr val="black"/>
                </a:solidFill>
                <a:latin typeface="Times New Roman"/>
                <a:cs typeface="Times New Roman"/>
              </a:rPr>
              <a:t>that</a:t>
            </a:r>
            <a:r>
              <a:rPr lang="en-GB" sz="1800" spc="125" dirty="0">
                <a:solidFill>
                  <a:prstClr val="black"/>
                </a:solidFill>
                <a:latin typeface="Times New Roman"/>
                <a:cs typeface="Times New Roman"/>
              </a:rPr>
              <a:t> </a:t>
            </a:r>
            <a:r>
              <a:rPr lang="en-GB" sz="1800" dirty="0">
                <a:solidFill>
                  <a:prstClr val="black"/>
                </a:solidFill>
                <a:latin typeface="Times New Roman"/>
                <a:cs typeface="Times New Roman"/>
              </a:rPr>
              <a:t>most</a:t>
            </a:r>
            <a:r>
              <a:rPr lang="en-GB" sz="1800" spc="150" dirty="0">
                <a:solidFill>
                  <a:prstClr val="black"/>
                </a:solidFill>
                <a:latin typeface="Times New Roman"/>
                <a:cs typeface="Times New Roman"/>
              </a:rPr>
              <a:t> </a:t>
            </a:r>
            <a:r>
              <a:rPr lang="en-GB" sz="1800" dirty="0">
                <a:solidFill>
                  <a:prstClr val="black"/>
                </a:solidFill>
                <a:latin typeface="Times New Roman"/>
                <a:cs typeface="Times New Roman"/>
              </a:rPr>
              <a:t>laptops</a:t>
            </a:r>
            <a:r>
              <a:rPr lang="en-GB" sz="1800" spc="140" dirty="0">
                <a:solidFill>
                  <a:prstClr val="black"/>
                </a:solidFill>
                <a:latin typeface="Times New Roman"/>
                <a:cs typeface="Times New Roman"/>
              </a:rPr>
              <a:t> </a:t>
            </a:r>
            <a:r>
              <a:rPr lang="en-GB" sz="1800" dirty="0">
                <a:solidFill>
                  <a:prstClr val="black"/>
                </a:solidFill>
                <a:latin typeface="Times New Roman"/>
                <a:cs typeface="Times New Roman"/>
              </a:rPr>
              <a:t>in</a:t>
            </a:r>
            <a:r>
              <a:rPr lang="en-GB" sz="1800" spc="135" dirty="0">
                <a:solidFill>
                  <a:prstClr val="black"/>
                </a:solidFill>
                <a:latin typeface="Times New Roman"/>
                <a:cs typeface="Times New Roman"/>
              </a:rPr>
              <a:t> </a:t>
            </a:r>
            <a:r>
              <a:rPr lang="en-GB" sz="1800" dirty="0">
                <a:solidFill>
                  <a:prstClr val="black"/>
                </a:solidFill>
                <a:latin typeface="Times New Roman"/>
                <a:cs typeface="Times New Roman"/>
              </a:rPr>
              <a:t>the</a:t>
            </a:r>
            <a:r>
              <a:rPr lang="en-GB" sz="1800" spc="130" dirty="0">
                <a:solidFill>
                  <a:prstClr val="black"/>
                </a:solidFill>
                <a:latin typeface="Times New Roman"/>
                <a:cs typeface="Times New Roman"/>
              </a:rPr>
              <a:t> </a:t>
            </a:r>
            <a:r>
              <a:rPr lang="en-GB" sz="1800" dirty="0">
                <a:solidFill>
                  <a:prstClr val="black"/>
                </a:solidFill>
                <a:latin typeface="Times New Roman"/>
                <a:cs typeface="Times New Roman"/>
              </a:rPr>
              <a:t>dataset</a:t>
            </a:r>
            <a:r>
              <a:rPr lang="en-GB" sz="1800" spc="135" dirty="0">
                <a:solidFill>
                  <a:prstClr val="black"/>
                </a:solidFill>
                <a:latin typeface="Times New Roman"/>
                <a:cs typeface="Times New Roman"/>
              </a:rPr>
              <a:t> </a:t>
            </a:r>
            <a:r>
              <a:rPr lang="en-GB" sz="1800" dirty="0">
                <a:solidFill>
                  <a:prstClr val="black"/>
                </a:solidFill>
                <a:latin typeface="Times New Roman"/>
                <a:cs typeface="Times New Roman"/>
              </a:rPr>
              <a:t>use</a:t>
            </a:r>
            <a:r>
              <a:rPr lang="en-GB" sz="1800" spc="120" dirty="0">
                <a:solidFill>
                  <a:prstClr val="black"/>
                </a:solidFill>
                <a:latin typeface="Times New Roman"/>
                <a:cs typeface="Times New Roman"/>
              </a:rPr>
              <a:t> </a:t>
            </a:r>
            <a:r>
              <a:rPr lang="en-GB" sz="1800" dirty="0">
                <a:solidFill>
                  <a:prstClr val="black"/>
                </a:solidFill>
                <a:latin typeface="Times New Roman"/>
                <a:cs typeface="Times New Roman"/>
              </a:rPr>
              <a:t>SSD</a:t>
            </a:r>
            <a:r>
              <a:rPr lang="en-GB" sz="1800" spc="125" dirty="0">
                <a:solidFill>
                  <a:prstClr val="black"/>
                </a:solidFill>
                <a:latin typeface="Times New Roman"/>
                <a:cs typeface="Times New Roman"/>
              </a:rPr>
              <a:t> </a:t>
            </a:r>
            <a:r>
              <a:rPr lang="en-GB" sz="1800" dirty="0">
                <a:solidFill>
                  <a:prstClr val="black"/>
                </a:solidFill>
                <a:latin typeface="Times New Roman"/>
                <a:cs typeface="Times New Roman"/>
              </a:rPr>
              <a:t>(Solid</a:t>
            </a:r>
            <a:r>
              <a:rPr lang="en-GB" sz="1800" spc="130" dirty="0">
                <a:solidFill>
                  <a:prstClr val="black"/>
                </a:solidFill>
                <a:latin typeface="Times New Roman"/>
                <a:cs typeface="Times New Roman"/>
              </a:rPr>
              <a:t> </a:t>
            </a:r>
            <a:r>
              <a:rPr lang="en-GB" sz="1800" dirty="0">
                <a:solidFill>
                  <a:prstClr val="black"/>
                </a:solidFill>
                <a:latin typeface="Times New Roman"/>
                <a:cs typeface="Times New Roman"/>
              </a:rPr>
              <a:t>State</a:t>
            </a:r>
            <a:r>
              <a:rPr lang="en-GB" sz="1800" spc="135" dirty="0">
                <a:solidFill>
                  <a:prstClr val="black"/>
                </a:solidFill>
                <a:latin typeface="Times New Roman"/>
                <a:cs typeface="Times New Roman"/>
              </a:rPr>
              <a:t> </a:t>
            </a:r>
            <a:r>
              <a:rPr lang="en-GB" sz="1800" dirty="0">
                <a:solidFill>
                  <a:prstClr val="black"/>
                </a:solidFill>
                <a:latin typeface="Times New Roman"/>
                <a:cs typeface="Times New Roman"/>
              </a:rPr>
              <a:t>Drive)</a:t>
            </a:r>
            <a:r>
              <a:rPr lang="en-GB" sz="1800" spc="145" dirty="0">
                <a:solidFill>
                  <a:prstClr val="black"/>
                </a:solidFill>
                <a:latin typeface="Times New Roman"/>
                <a:cs typeface="Times New Roman"/>
              </a:rPr>
              <a:t> </a:t>
            </a:r>
            <a:r>
              <a:rPr lang="en-GB" sz="1800" dirty="0">
                <a:solidFill>
                  <a:prstClr val="black"/>
                </a:solidFill>
                <a:latin typeface="Times New Roman"/>
                <a:cs typeface="Times New Roman"/>
              </a:rPr>
              <a:t>storage,</a:t>
            </a:r>
            <a:r>
              <a:rPr lang="en-GB" sz="1800" spc="140" dirty="0">
                <a:solidFill>
                  <a:prstClr val="black"/>
                </a:solidFill>
                <a:latin typeface="Times New Roman"/>
                <a:cs typeface="Times New Roman"/>
              </a:rPr>
              <a:t> </a:t>
            </a:r>
            <a:r>
              <a:rPr lang="en-GB" sz="1800" dirty="0">
                <a:solidFill>
                  <a:prstClr val="black"/>
                </a:solidFill>
                <a:latin typeface="Times New Roman"/>
                <a:cs typeface="Times New Roman"/>
              </a:rPr>
              <a:t>with</a:t>
            </a:r>
            <a:r>
              <a:rPr lang="en-GB" sz="1800" spc="135" dirty="0">
                <a:solidFill>
                  <a:prstClr val="black"/>
                </a:solidFill>
                <a:latin typeface="Times New Roman"/>
                <a:cs typeface="Times New Roman"/>
              </a:rPr>
              <a:t> </a:t>
            </a:r>
            <a:r>
              <a:rPr lang="en-GB" sz="1800" dirty="0">
                <a:solidFill>
                  <a:prstClr val="black"/>
                </a:solidFill>
                <a:latin typeface="Times New Roman"/>
                <a:cs typeface="Times New Roman"/>
              </a:rPr>
              <a:t>a</a:t>
            </a:r>
            <a:r>
              <a:rPr lang="en-GB" sz="1800" spc="130" dirty="0">
                <a:solidFill>
                  <a:prstClr val="black"/>
                </a:solidFill>
                <a:latin typeface="Times New Roman"/>
                <a:cs typeface="Times New Roman"/>
              </a:rPr>
              <a:t> </a:t>
            </a:r>
            <a:r>
              <a:rPr lang="en-GB" sz="1800" dirty="0">
                <a:solidFill>
                  <a:prstClr val="black"/>
                </a:solidFill>
                <a:latin typeface="Times New Roman"/>
                <a:cs typeface="Times New Roman"/>
              </a:rPr>
              <a:t>few</a:t>
            </a:r>
            <a:r>
              <a:rPr lang="en-GB" sz="1800" spc="130" dirty="0">
                <a:solidFill>
                  <a:prstClr val="black"/>
                </a:solidFill>
                <a:latin typeface="Times New Roman"/>
                <a:cs typeface="Times New Roman"/>
              </a:rPr>
              <a:t> </a:t>
            </a:r>
            <a:r>
              <a:rPr lang="en-GB" sz="1800" spc="-10" dirty="0">
                <a:solidFill>
                  <a:prstClr val="black"/>
                </a:solidFill>
                <a:latin typeface="Times New Roman"/>
                <a:cs typeface="Times New Roman"/>
              </a:rPr>
              <a:t>using eMMC.</a:t>
            </a:r>
            <a:endParaRPr lang="en-GB" sz="1800" dirty="0">
              <a:solidFill>
                <a:prstClr val="black"/>
              </a:solidFill>
              <a:latin typeface="Times New Roman"/>
              <a:cs typeface="Times New Roman"/>
            </a:endParaRPr>
          </a:p>
          <a:p>
            <a:endParaRPr lang="en-GB" dirty="0"/>
          </a:p>
        </p:txBody>
      </p:sp>
      <p:pic>
        <p:nvPicPr>
          <p:cNvPr id="5" name="object 9">
            <a:extLst>
              <a:ext uri="{FF2B5EF4-FFF2-40B4-BE49-F238E27FC236}">
                <a16:creationId xmlns:a16="http://schemas.microsoft.com/office/drawing/2014/main" id="{0A1B6629-42F9-EBEE-80CF-BBE823DC3158}"/>
              </a:ext>
            </a:extLst>
          </p:cNvPr>
          <p:cNvPicPr/>
          <p:nvPr/>
        </p:nvPicPr>
        <p:blipFill>
          <a:blip r:embed="rId2" cstate="print"/>
          <a:stretch>
            <a:fillRect/>
          </a:stretch>
        </p:blipFill>
        <p:spPr>
          <a:xfrm>
            <a:off x="6967226" y="316865"/>
            <a:ext cx="3822694" cy="3017520"/>
          </a:xfrm>
          <a:prstGeom prst="rect">
            <a:avLst/>
          </a:prstGeom>
        </p:spPr>
      </p:pic>
      <p:pic>
        <p:nvPicPr>
          <p:cNvPr id="6" name="object 10">
            <a:extLst>
              <a:ext uri="{FF2B5EF4-FFF2-40B4-BE49-F238E27FC236}">
                <a16:creationId xmlns:a16="http://schemas.microsoft.com/office/drawing/2014/main" id="{4401F4C4-A52B-FCC9-B3B7-7A09F5742382}"/>
              </a:ext>
            </a:extLst>
          </p:cNvPr>
          <p:cNvPicPr/>
          <p:nvPr/>
        </p:nvPicPr>
        <p:blipFill>
          <a:blip r:embed="rId3" cstate="print"/>
          <a:stretch>
            <a:fillRect/>
          </a:stretch>
        </p:blipFill>
        <p:spPr>
          <a:xfrm>
            <a:off x="6846576" y="3686492"/>
            <a:ext cx="4063993" cy="2860039"/>
          </a:xfrm>
          <a:prstGeom prst="rect">
            <a:avLst/>
          </a:prstGeom>
        </p:spPr>
      </p:pic>
    </p:spTree>
    <p:extLst>
      <p:ext uri="{BB962C8B-B14F-4D97-AF65-F5344CB8AC3E}">
        <p14:creationId xmlns:p14="http://schemas.microsoft.com/office/powerpoint/2010/main" val="376801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9D9F-9A02-0AAA-12EA-993028507F65}"/>
              </a:ext>
            </a:extLst>
          </p:cNvPr>
          <p:cNvSpPr>
            <a:spLocks noGrp="1"/>
          </p:cNvSpPr>
          <p:nvPr>
            <p:ph type="title"/>
          </p:nvPr>
        </p:nvSpPr>
        <p:spPr>
          <a:xfrm>
            <a:off x="1097280" y="569277"/>
            <a:ext cx="10058400" cy="1056323"/>
          </a:xfrm>
        </p:spPr>
        <p:txBody>
          <a:bodyPr>
            <a:normAutofit/>
          </a:bodyPr>
          <a:lstStyle/>
          <a:p>
            <a:r>
              <a:rPr lang="en-GB" sz="3600" b="1" spc="-10" dirty="0">
                <a:latin typeface="Times New Roman"/>
                <a:cs typeface="Times New Roman"/>
              </a:rPr>
              <a:t>Introduction</a:t>
            </a:r>
            <a:endParaRPr lang="en-GB" sz="4000" dirty="0"/>
          </a:p>
        </p:txBody>
      </p:sp>
      <p:sp>
        <p:nvSpPr>
          <p:cNvPr id="3" name="Content Placeholder 2">
            <a:extLst>
              <a:ext uri="{FF2B5EF4-FFF2-40B4-BE49-F238E27FC236}">
                <a16:creationId xmlns:a16="http://schemas.microsoft.com/office/drawing/2014/main" id="{A6A95D5D-173B-54EE-0245-7C5C8105BD87}"/>
              </a:ext>
            </a:extLst>
          </p:cNvPr>
          <p:cNvSpPr>
            <a:spLocks noGrp="1"/>
          </p:cNvSpPr>
          <p:nvPr>
            <p:ph sz="half" idx="1"/>
          </p:nvPr>
        </p:nvSpPr>
        <p:spPr>
          <a:xfrm>
            <a:off x="838200" y="1825625"/>
            <a:ext cx="10685206" cy="4351338"/>
          </a:xfrm>
        </p:spPr>
        <p:txBody>
          <a:bodyPr>
            <a:normAutofit/>
          </a:bodyPr>
          <a:lstStyle/>
          <a:p>
            <a:r>
              <a:rPr lang="en-GB" sz="2400" dirty="0"/>
              <a:t>Laptop Specifications vs. Pricing</a:t>
            </a:r>
          </a:p>
          <a:p>
            <a:endParaRPr lang="en-GB" sz="2400" dirty="0"/>
          </a:p>
          <a:p>
            <a:r>
              <a:rPr lang="en-GB" sz="2400" dirty="0"/>
              <a:t>Analysis Goals: Trends &amp; Clusters</a:t>
            </a:r>
          </a:p>
          <a:p>
            <a:endParaRPr lang="en-GB" sz="2400" dirty="0"/>
          </a:p>
          <a:p>
            <a:r>
              <a:rPr lang="en-GB" sz="2400" dirty="0"/>
              <a:t>Data Analysis: Visualization &amp; Preprocessing</a:t>
            </a:r>
          </a:p>
          <a:p>
            <a:endParaRPr lang="en-GB" sz="2400" dirty="0"/>
          </a:p>
          <a:p>
            <a:r>
              <a:rPr lang="en-GB" sz="2400" dirty="0"/>
              <a:t>Machine Learning for Price Prediction &amp; Clustering</a:t>
            </a:r>
          </a:p>
        </p:txBody>
      </p:sp>
    </p:spTree>
    <p:extLst>
      <p:ext uri="{BB962C8B-B14F-4D97-AF65-F5344CB8AC3E}">
        <p14:creationId xmlns:p14="http://schemas.microsoft.com/office/powerpoint/2010/main" val="3389098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4"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1E380F5D-3A46-2201-FC05-8D13B9758744}"/>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dirty="0">
                <a:solidFill>
                  <a:srgbClr val="FFFFFF"/>
                </a:solidFill>
              </a:rPr>
              <a:t>CPU Plot</a:t>
            </a:r>
          </a:p>
        </p:txBody>
      </p:sp>
      <p:sp>
        <p:nvSpPr>
          <p:cNvPr id="3" name="Content Placeholder 2">
            <a:extLst>
              <a:ext uri="{FF2B5EF4-FFF2-40B4-BE49-F238E27FC236}">
                <a16:creationId xmlns:a16="http://schemas.microsoft.com/office/drawing/2014/main" id="{408E6C0F-2950-5145-991E-FE9AC1D306D1}"/>
              </a:ext>
            </a:extLst>
          </p:cNvPr>
          <p:cNvSpPr>
            <a:spLocks noGrp="1"/>
          </p:cNvSpPr>
          <p:nvPr>
            <p:ph sz="half" idx="1"/>
          </p:nvPr>
        </p:nvSpPr>
        <p:spPr>
          <a:xfrm>
            <a:off x="492371" y="2653800"/>
            <a:ext cx="3084844" cy="3335519"/>
          </a:xfrm>
        </p:spPr>
        <p:txBody>
          <a:bodyPr vert="horz" lIns="0" tIns="45720" rIns="0" bIns="45720" rtlCol="0">
            <a:normAutofit/>
          </a:bodyPr>
          <a:lstStyle/>
          <a:p>
            <a:r>
              <a:rPr lang="en-US" dirty="0">
                <a:solidFill>
                  <a:srgbClr val="FFFFFF"/>
                </a:solidFill>
              </a:rPr>
              <a:t>The</a:t>
            </a:r>
            <a:r>
              <a:rPr lang="en-US" spc="165" dirty="0">
                <a:solidFill>
                  <a:srgbClr val="FFFFFF"/>
                </a:solidFill>
              </a:rPr>
              <a:t> </a:t>
            </a:r>
            <a:r>
              <a:rPr lang="en-US" dirty="0">
                <a:solidFill>
                  <a:srgbClr val="FFFFFF"/>
                </a:solidFill>
              </a:rPr>
              <a:t>bar</a:t>
            </a:r>
            <a:r>
              <a:rPr lang="en-US" spc="175" dirty="0">
                <a:solidFill>
                  <a:srgbClr val="FFFFFF"/>
                </a:solidFill>
              </a:rPr>
              <a:t> </a:t>
            </a:r>
            <a:r>
              <a:rPr lang="en-US" dirty="0">
                <a:solidFill>
                  <a:srgbClr val="FFFFFF"/>
                </a:solidFill>
              </a:rPr>
              <a:t>plot</a:t>
            </a:r>
            <a:r>
              <a:rPr lang="en-US" spc="195" dirty="0">
                <a:solidFill>
                  <a:srgbClr val="FFFFFF"/>
                </a:solidFill>
              </a:rPr>
              <a:t> </a:t>
            </a:r>
            <a:r>
              <a:rPr lang="en-US" dirty="0">
                <a:solidFill>
                  <a:srgbClr val="FFFFFF"/>
                </a:solidFill>
              </a:rPr>
              <a:t>for</a:t>
            </a:r>
            <a:r>
              <a:rPr lang="en-US" spc="175" dirty="0">
                <a:solidFill>
                  <a:srgbClr val="FFFFFF"/>
                </a:solidFill>
              </a:rPr>
              <a:t> </a:t>
            </a:r>
            <a:r>
              <a:rPr lang="en-US" dirty="0">
                <a:solidFill>
                  <a:srgbClr val="FFFFFF"/>
                </a:solidFill>
              </a:rPr>
              <a:t>CPU</a:t>
            </a:r>
            <a:r>
              <a:rPr lang="en-US" spc="165" dirty="0">
                <a:solidFill>
                  <a:srgbClr val="FFFFFF"/>
                </a:solidFill>
              </a:rPr>
              <a:t> </a:t>
            </a:r>
            <a:r>
              <a:rPr lang="en-US" dirty="0">
                <a:solidFill>
                  <a:srgbClr val="FFFFFF"/>
                </a:solidFill>
              </a:rPr>
              <a:t>shows</a:t>
            </a:r>
            <a:r>
              <a:rPr lang="en-US" spc="190" dirty="0">
                <a:solidFill>
                  <a:srgbClr val="FFFFFF"/>
                </a:solidFill>
              </a:rPr>
              <a:t> </a:t>
            </a:r>
            <a:r>
              <a:rPr lang="en-US" dirty="0">
                <a:solidFill>
                  <a:srgbClr val="FFFFFF"/>
                </a:solidFill>
              </a:rPr>
              <a:t>a</a:t>
            </a:r>
            <a:r>
              <a:rPr lang="en-US" spc="185" dirty="0">
                <a:solidFill>
                  <a:srgbClr val="FFFFFF"/>
                </a:solidFill>
              </a:rPr>
              <a:t> </a:t>
            </a:r>
            <a:r>
              <a:rPr lang="en-US" dirty="0">
                <a:solidFill>
                  <a:srgbClr val="FFFFFF"/>
                </a:solidFill>
              </a:rPr>
              <a:t>concentration</a:t>
            </a:r>
            <a:r>
              <a:rPr lang="en-US" spc="185" dirty="0">
                <a:solidFill>
                  <a:srgbClr val="FFFFFF"/>
                </a:solidFill>
              </a:rPr>
              <a:t> </a:t>
            </a:r>
            <a:r>
              <a:rPr lang="en-US" dirty="0">
                <a:solidFill>
                  <a:srgbClr val="FFFFFF"/>
                </a:solidFill>
              </a:rPr>
              <a:t>around</a:t>
            </a:r>
            <a:r>
              <a:rPr lang="en-US" spc="165" dirty="0">
                <a:solidFill>
                  <a:srgbClr val="FFFFFF"/>
                </a:solidFill>
              </a:rPr>
              <a:t> </a:t>
            </a:r>
            <a:r>
              <a:rPr lang="en-US" dirty="0">
                <a:solidFill>
                  <a:srgbClr val="FFFFFF"/>
                </a:solidFill>
              </a:rPr>
              <a:t>a</a:t>
            </a:r>
            <a:r>
              <a:rPr lang="en-US" spc="185" dirty="0">
                <a:solidFill>
                  <a:srgbClr val="FFFFFF"/>
                </a:solidFill>
              </a:rPr>
              <a:t> </a:t>
            </a:r>
            <a:r>
              <a:rPr lang="en-US" dirty="0">
                <a:solidFill>
                  <a:srgbClr val="FFFFFF"/>
                </a:solidFill>
              </a:rPr>
              <a:t>few</a:t>
            </a:r>
            <a:r>
              <a:rPr lang="en-US" spc="170" dirty="0">
                <a:solidFill>
                  <a:srgbClr val="FFFFFF"/>
                </a:solidFill>
              </a:rPr>
              <a:t> </a:t>
            </a:r>
            <a:r>
              <a:rPr lang="en-US" dirty="0">
                <a:solidFill>
                  <a:srgbClr val="FFFFFF"/>
                </a:solidFill>
              </a:rPr>
              <a:t>popular</a:t>
            </a:r>
            <a:r>
              <a:rPr lang="en-US" spc="180" dirty="0">
                <a:solidFill>
                  <a:srgbClr val="FFFFFF"/>
                </a:solidFill>
              </a:rPr>
              <a:t> </a:t>
            </a:r>
            <a:r>
              <a:rPr lang="en-US" dirty="0">
                <a:solidFill>
                  <a:srgbClr val="FFFFFF"/>
                </a:solidFill>
              </a:rPr>
              <a:t>processors,</a:t>
            </a:r>
            <a:r>
              <a:rPr lang="en-US" spc="165" dirty="0">
                <a:solidFill>
                  <a:srgbClr val="FFFFFF"/>
                </a:solidFill>
              </a:rPr>
              <a:t> </a:t>
            </a:r>
            <a:r>
              <a:rPr lang="en-US" dirty="0">
                <a:solidFill>
                  <a:srgbClr val="FFFFFF"/>
                </a:solidFill>
              </a:rPr>
              <a:t>particularly</a:t>
            </a:r>
            <a:r>
              <a:rPr lang="en-US" spc="175" dirty="0">
                <a:solidFill>
                  <a:srgbClr val="FFFFFF"/>
                </a:solidFill>
              </a:rPr>
              <a:t> </a:t>
            </a:r>
            <a:r>
              <a:rPr lang="en-US" dirty="0">
                <a:solidFill>
                  <a:srgbClr val="FFFFFF"/>
                </a:solidFill>
              </a:rPr>
              <a:t>those</a:t>
            </a:r>
            <a:r>
              <a:rPr lang="en-US" spc="155" dirty="0">
                <a:solidFill>
                  <a:srgbClr val="FFFFFF"/>
                </a:solidFill>
              </a:rPr>
              <a:t> </a:t>
            </a:r>
            <a:r>
              <a:rPr lang="en-US" spc="-20" dirty="0">
                <a:solidFill>
                  <a:srgbClr val="FFFFFF"/>
                </a:solidFill>
              </a:rPr>
              <a:t>from </a:t>
            </a:r>
            <a:r>
              <a:rPr lang="en-US" dirty="0">
                <a:solidFill>
                  <a:srgbClr val="FFFFFF"/>
                </a:solidFill>
              </a:rPr>
              <a:t>Intel. This</a:t>
            </a:r>
            <a:r>
              <a:rPr lang="en-US" spc="35" dirty="0">
                <a:solidFill>
                  <a:srgbClr val="FFFFFF"/>
                </a:solidFill>
              </a:rPr>
              <a:t> </a:t>
            </a:r>
            <a:r>
              <a:rPr lang="en-US" dirty="0">
                <a:solidFill>
                  <a:srgbClr val="FFFFFF"/>
                </a:solidFill>
              </a:rPr>
              <a:t>reflects</a:t>
            </a:r>
            <a:r>
              <a:rPr lang="en-US" spc="50" dirty="0">
                <a:solidFill>
                  <a:srgbClr val="FFFFFF"/>
                </a:solidFill>
              </a:rPr>
              <a:t> </a:t>
            </a:r>
            <a:r>
              <a:rPr lang="en-US" dirty="0">
                <a:solidFill>
                  <a:srgbClr val="FFFFFF"/>
                </a:solidFill>
              </a:rPr>
              <a:t>the</a:t>
            </a:r>
            <a:r>
              <a:rPr lang="en-US" spc="65" dirty="0">
                <a:solidFill>
                  <a:srgbClr val="FFFFFF"/>
                </a:solidFill>
              </a:rPr>
              <a:t> </a:t>
            </a:r>
            <a:r>
              <a:rPr lang="en-US" dirty="0">
                <a:solidFill>
                  <a:srgbClr val="FFFFFF"/>
                </a:solidFill>
              </a:rPr>
              <a:t>dominance</a:t>
            </a:r>
            <a:r>
              <a:rPr lang="en-US" spc="45" dirty="0">
                <a:solidFill>
                  <a:srgbClr val="FFFFFF"/>
                </a:solidFill>
              </a:rPr>
              <a:t> </a:t>
            </a:r>
            <a:r>
              <a:rPr lang="en-US" dirty="0">
                <a:solidFill>
                  <a:srgbClr val="FFFFFF"/>
                </a:solidFill>
              </a:rPr>
              <a:t>of</a:t>
            </a:r>
            <a:r>
              <a:rPr lang="en-US" spc="60" dirty="0">
                <a:solidFill>
                  <a:srgbClr val="FFFFFF"/>
                </a:solidFill>
              </a:rPr>
              <a:t> </a:t>
            </a:r>
            <a:r>
              <a:rPr lang="en-US" dirty="0">
                <a:solidFill>
                  <a:srgbClr val="FFFFFF"/>
                </a:solidFill>
              </a:rPr>
              <a:t>certain</a:t>
            </a:r>
            <a:r>
              <a:rPr lang="en-US" spc="50" dirty="0">
                <a:solidFill>
                  <a:srgbClr val="FFFFFF"/>
                </a:solidFill>
              </a:rPr>
              <a:t> </a:t>
            </a:r>
            <a:r>
              <a:rPr lang="en-US" dirty="0">
                <a:solidFill>
                  <a:srgbClr val="FFFFFF"/>
                </a:solidFill>
              </a:rPr>
              <a:t>CPUs</a:t>
            </a:r>
            <a:r>
              <a:rPr lang="en-US" spc="65" dirty="0">
                <a:solidFill>
                  <a:srgbClr val="FFFFFF"/>
                </a:solidFill>
              </a:rPr>
              <a:t> </a:t>
            </a:r>
            <a:r>
              <a:rPr lang="en-US" dirty="0">
                <a:solidFill>
                  <a:srgbClr val="FFFFFF"/>
                </a:solidFill>
              </a:rPr>
              <a:t>in</a:t>
            </a:r>
            <a:r>
              <a:rPr lang="en-US" spc="60" dirty="0">
                <a:solidFill>
                  <a:srgbClr val="FFFFFF"/>
                </a:solidFill>
              </a:rPr>
              <a:t> </a:t>
            </a:r>
            <a:r>
              <a:rPr lang="en-US" dirty="0">
                <a:solidFill>
                  <a:srgbClr val="FFFFFF"/>
                </a:solidFill>
              </a:rPr>
              <a:t>the</a:t>
            </a:r>
            <a:r>
              <a:rPr lang="en-US" spc="45" dirty="0">
                <a:solidFill>
                  <a:srgbClr val="FFFFFF"/>
                </a:solidFill>
              </a:rPr>
              <a:t> </a:t>
            </a:r>
            <a:r>
              <a:rPr lang="en-US" dirty="0">
                <a:solidFill>
                  <a:srgbClr val="FFFFFF"/>
                </a:solidFill>
              </a:rPr>
              <a:t>market,</a:t>
            </a:r>
            <a:r>
              <a:rPr lang="en-US" spc="50" dirty="0">
                <a:solidFill>
                  <a:srgbClr val="FFFFFF"/>
                </a:solidFill>
              </a:rPr>
              <a:t> </a:t>
            </a:r>
            <a:r>
              <a:rPr lang="en-US" dirty="0">
                <a:solidFill>
                  <a:srgbClr val="FFFFFF"/>
                </a:solidFill>
              </a:rPr>
              <a:t>such</a:t>
            </a:r>
            <a:r>
              <a:rPr lang="en-US" spc="40" dirty="0">
                <a:solidFill>
                  <a:srgbClr val="FFFFFF"/>
                </a:solidFill>
              </a:rPr>
              <a:t> </a:t>
            </a:r>
            <a:r>
              <a:rPr lang="en-US" dirty="0">
                <a:solidFill>
                  <a:srgbClr val="FFFFFF"/>
                </a:solidFill>
              </a:rPr>
              <a:t>as</a:t>
            </a:r>
            <a:r>
              <a:rPr lang="en-US" spc="50" dirty="0">
                <a:solidFill>
                  <a:srgbClr val="FFFFFF"/>
                </a:solidFill>
              </a:rPr>
              <a:t> </a:t>
            </a:r>
            <a:r>
              <a:rPr lang="en-US" dirty="0">
                <a:solidFill>
                  <a:srgbClr val="FFFFFF"/>
                </a:solidFill>
              </a:rPr>
              <a:t>the</a:t>
            </a:r>
            <a:r>
              <a:rPr lang="en-US" spc="55" dirty="0">
                <a:solidFill>
                  <a:srgbClr val="FFFFFF"/>
                </a:solidFill>
              </a:rPr>
              <a:t> </a:t>
            </a:r>
            <a:r>
              <a:rPr lang="en-US" dirty="0">
                <a:solidFill>
                  <a:srgbClr val="FFFFFF"/>
                </a:solidFill>
              </a:rPr>
              <a:t>Intel</a:t>
            </a:r>
            <a:r>
              <a:rPr lang="en-US" spc="50" dirty="0">
                <a:solidFill>
                  <a:srgbClr val="FFFFFF"/>
                </a:solidFill>
              </a:rPr>
              <a:t> </a:t>
            </a:r>
            <a:r>
              <a:rPr lang="en-US" dirty="0">
                <a:solidFill>
                  <a:srgbClr val="FFFFFF"/>
                </a:solidFill>
              </a:rPr>
              <a:t>Core</a:t>
            </a:r>
            <a:r>
              <a:rPr lang="en-US" spc="55" dirty="0">
                <a:solidFill>
                  <a:srgbClr val="FFFFFF"/>
                </a:solidFill>
              </a:rPr>
              <a:t> </a:t>
            </a:r>
            <a:r>
              <a:rPr lang="en-US" dirty="0">
                <a:solidFill>
                  <a:srgbClr val="FFFFFF"/>
                </a:solidFill>
              </a:rPr>
              <a:t>i5</a:t>
            </a:r>
            <a:r>
              <a:rPr lang="en-US" spc="55" dirty="0">
                <a:solidFill>
                  <a:srgbClr val="FFFFFF"/>
                </a:solidFill>
              </a:rPr>
              <a:t> </a:t>
            </a:r>
            <a:r>
              <a:rPr lang="en-US" dirty="0">
                <a:solidFill>
                  <a:srgbClr val="FFFFFF"/>
                </a:solidFill>
              </a:rPr>
              <a:t>and</a:t>
            </a:r>
            <a:r>
              <a:rPr lang="en-US" spc="35" dirty="0">
                <a:solidFill>
                  <a:srgbClr val="FFFFFF"/>
                </a:solidFill>
              </a:rPr>
              <a:t> </a:t>
            </a:r>
            <a:r>
              <a:rPr lang="en-US" dirty="0">
                <a:solidFill>
                  <a:srgbClr val="FFFFFF"/>
                </a:solidFill>
              </a:rPr>
              <a:t>i7</a:t>
            </a:r>
            <a:r>
              <a:rPr lang="en-US" spc="55" dirty="0">
                <a:solidFill>
                  <a:srgbClr val="FFFFFF"/>
                </a:solidFill>
              </a:rPr>
              <a:t> </a:t>
            </a:r>
            <a:r>
              <a:rPr lang="en-US" spc="-10" dirty="0">
                <a:solidFill>
                  <a:srgbClr val="FFFFFF"/>
                </a:solidFill>
              </a:rPr>
              <a:t>series.</a:t>
            </a:r>
          </a:p>
          <a:p>
            <a:endParaRPr lang="en-US" sz="1500" dirty="0">
              <a:solidFill>
                <a:srgbClr val="FFFFFF"/>
              </a:solidFill>
            </a:endParaRPr>
          </a:p>
        </p:txBody>
      </p:sp>
      <p:sp>
        <p:nvSpPr>
          <p:cNvPr id="20" name="Rectangle 19">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5" name="object 11">
            <a:extLst>
              <a:ext uri="{FF2B5EF4-FFF2-40B4-BE49-F238E27FC236}">
                <a16:creationId xmlns:a16="http://schemas.microsoft.com/office/drawing/2014/main" id="{358E6FA3-4FC2-3AAC-05AA-D92E756F93EA}"/>
              </a:ext>
            </a:extLst>
          </p:cNvPr>
          <p:cNvPicPr/>
          <p:nvPr/>
        </p:nvPicPr>
        <p:blipFill>
          <a:blip r:embed="rId2" cstate="print"/>
          <a:stretch>
            <a:fillRect/>
          </a:stretch>
        </p:blipFill>
        <p:spPr>
          <a:xfrm>
            <a:off x="5352138" y="640080"/>
            <a:ext cx="5577840" cy="5577840"/>
          </a:xfrm>
          <a:prstGeom prst="rect">
            <a:avLst/>
          </a:prstGeom>
        </p:spPr>
      </p:pic>
    </p:spTree>
    <p:extLst>
      <p:ext uri="{BB962C8B-B14F-4D97-AF65-F5344CB8AC3E}">
        <p14:creationId xmlns:p14="http://schemas.microsoft.com/office/powerpoint/2010/main" val="1550905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76B69-D119-37DD-D955-F3591B9A00A4}"/>
              </a:ext>
            </a:extLst>
          </p:cNvPr>
          <p:cNvSpPr>
            <a:spLocks noGrp="1"/>
          </p:cNvSpPr>
          <p:nvPr>
            <p:ph type="title"/>
          </p:nvPr>
        </p:nvSpPr>
        <p:spPr/>
        <p:txBody>
          <a:bodyPr>
            <a:normAutofit/>
          </a:bodyPr>
          <a:lstStyle/>
          <a:p>
            <a:r>
              <a:rPr lang="en-GB" sz="3600" b="1" dirty="0">
                <a:latin typeface="Times New Roman"/>
                <a:cs typeface="Times New Roman"/>
              </a:rPr>
              <a:t>Encoding</a:t>
            </a:r>
            <a:r>
              <a:rPr lang="en-GB" sz="3600" b="1" spc="70" dirty="0">
                <a:latin typeface="Times New Roman"/>
                <a:cs typeface="Times New Roman"/>
              </a:rPr>
              <a:t> </a:t>
            </a:r>
            <a:r>
              <a:rPr lang="en-GB" sz="3600" b="1" dirty="0">
                <a:latin typeface="Times New Roman"/>
                <a:cs typeface="Times New Roman"/>
              </a:rPr>
              <a:t>of</a:t>
            </a:r>
            <a:r>
              <a:rPr lang="en-GB" sz="3600" b="1" spc="60" dirty="0">
                <a:latin typeface="Times New Roman"/>
                <a:cs typeface="Times New Roman"/>
              </a:rPr>
              <a:t> </a:t>
            </a:r>
            <a:r>
              <a:rPr lang="en-GB" sz="3600" b="1" dirty="0">
                <a:latin typeface="Times New Roman"/>
                <a:cs typeface="Times New Roman"/>
              </a:rPr>
              <a:t>Categorical</a:t>
            </a:r>
            <a:r>
              <a:rPr lang="en-GB" sz="3600" b="1" spc="75" dirty="0">
                <a:latin typeface="Times New Roman"/>
                <a:cs typeface="Times New Roman"/>
              </a:rPr>
              <a:t> </a:t>
            </a:r>
            <a:r>
              <a:rPr lang="en-GB" sz="3600" b="1" spc="-10" dirty="0">
                <a:latin typeface="Times New Roman"/>
                <a:cs typeface="Times New Roman"/>
              </a:rPr>
              <a:t>Variables</a:t>
            </a:r>
            <a:endParaRPr lang="en-GB" sz="4000" dirty="0"/>
          </a:p>
        </p:txBody>
      </p:sp>
      <p:sp>
        <p:nvSpPr>
          <p:cNvPr id="3" name="Content Placeholder 2">
            <a:extLst>
              <a:ext uri="{FF2B5EF4-FFF2-40B4-BE49-F238E27FC236}">
                <a16:creationId xmlns:a16="http://schemas.microsoft.com/office/drawing/2014/main" id="{34FEF396-A9F4-CBD4-50A9-C6A57E631CEA}"/>
              </a:ext>
            </a:extLst>
          </p:cNvPr>
          <p:cNvSpPr>
            <a:spLocks noGrp="1"/>
          </p:cNvSpPr>
          <p:nvPr>
            <p:ph sz="half" idx="1"/>
          </p:nvPr>
        </p:nvSpPr>
        <p:spPr>
          <a:xfrm>
            <a:off x="838200" y="1825625"/>
            <a:ext cx="9890760" cy="4351338"/>
          </a:xfrm>
        </p:spPr>
        <p:txBody>
          <a:bodyPr>
            <a:normAutofit fontScale="92500" lnSpcReduction="20000"/>
          </a:bodyPr>
          <a:lstStyle/>
          <a:p>
            <a:pPr marL="12700" marR="6350">
              <a:lnSpc>
                <a:spcPct val="150000"/>
              </a:lnSpc>
              <a:spcBef>
                <a:spcPts val="1145"/>
              </a:spcBef>
            </a:pPr>
            <a:r>
              <a:rPr lang="en-GB" sz="1900" dirty="0">
                <a:latin typeface="Times New Roman"/>
                <a:cs typeface="Times New Roman"/>
              </a:rPr>
              <a:t>In</a:t>
            </a:r>
            <a:r>
              <a:rPr lang="en-GB" sz="1900" spc="55" dirty="0">
                <a:latin typeface="Times New Roman"/>
                <a:cs typeface="Times New Roman"/>
              </a:rPr>
              <a:t> </a:t>
            </a:r>
            <a:r>
              <a:rPr lang="en-GB" sz="1900" dirty="0">
                <a:latin typeface="Times New Roman"/>
                <a:cs typeface="Times New Roman"/>
              </a:rPr>
              <a:t>this</a:t>
            </a:r>
            <a:r>
              <a:rPr lang="en-GB" sz="1900" spc="45" dirty="0">
                <a:latin typeface="Times New Roman"/>
                <a:cs typeface="Times New Roman"/>
              </a:rPr>
              <a:t> </a:t>
            </a:r>
            <a:r>
              <a:rPr lang="en-GB" sz="1900" dirty="0">
                <a:latin typeface="Times New Roman"/>
                <a:cs typeface="Times New Roman"/>
              </a:rPr>
              <a:t>preprocessing</a:t>
            </a:r>
            <a:r>
              <a:rPr lang="en-GB" sz="1900" spc="45" dirty="0">
                <a:latin typeface="Times New Roman"/>
                <a:cs typeface="Times New Roman"/>
              </a:rPr>
              <a:t> </a:t>
            </a:r>
            <a:r>
              <a:rPr lang="en-GB" sz="1900" dirty="0">
                <a:latin typeface="Times New Roman"/>
                <a:cs typeface="Times New Roman"/>
              </a:rPr>
              <a:t>step,</a:t>
            </a:r>
            <a:r>
              <a:rPr lang="en-GB" sz="1900" spc="25" dirty="0">
                <a:latin typeface="Times New Roman"/>
                <a:cs typeface="Times New Roman"/>
              </a:rPr>
              <a:t> </a:t>
            </a:r>
            <a:r>
              <a:rPr lang="en-GB" sz="1900" dirty="0">
                <a:latin typeface="Times New Roman"/>
                <a:cs typeface="Times New Roman"/>
              </a:rPr>
              <a:t>we</a:t>
            </a:r>
            <a:r>
              <a:rPr lang="en-GB" sz="1900" spc="55" dirty="0">
                <a:latin typeface="Times New Roman"/>
                <a:cs typeface="Times New Roman"/>
              </a:rPr>
              <a:t> </a:t>
            </a:r>
            <a:r>
              <a:rPr lang="en-GB" sz="1900" dirty="0">
                <a:latin typeface="Times New Roman"/>
                <a:cs typeface="Times New Roman"/>
              </a:rPr>
              <a:t>transformed</a:t>
            </a:r>
            <a:r>
              <a:rPr lang="en-GB" sz="1900" spc="45" dirty="0">
                <a:latin typeface="Times New Roman"/>
                <a:cs typeface="Times New Roman"/>
              </a:rPr>
              <a:t> </a:t>
            </a:r>
            <a:r>
              <a:rPr lang="en-GB" sz="1900" dirty="0">
                <a:latin typeface="Times New Roman"/>
                <a:cs typeface="Times New Roman"/>
              </a:rPr>
              <a:t>categorical</a:t>
            </a:r>
            <a:r>
              <a:rPr lang="en-GB" sz="1900" spc="30" dirty="0">
                <a:latin typeface="Times New Roman"/>
                <a:cs typeface="Times New Roman"/>
              </a:rPr>
              <a:t> </a:t>
            </a:r>
            <a:r>
              <a:rPr lang="en-GB" sz="1900" dirty="0">
                <a:latin typeface="Times New Roman"/>
                <a:cs typeface="Times New Roman"/>
              </a:rPr>
              <a:t>variables</a:t>
            </a:r>
            <a:r>
              <a:rPr lang="en-GB" sz="1900" spc="50" dirty="0">
                <a:latin typeface="Times New Roman"/>
                <a:cs typeface="Times New Roman"/>
              </a:rPr>
              <a:t> </a:t>
            </a:r>
            <a:r>
              <a:rPr lang="en-GB" sz="1900" dirty="0">
                <a:latin typeface="Times New Roman"/>
                <a:cs typeface="Times New Roman"/>
              </a:rPr>
              <a:t>into</a:t>
            </a:r>
            <a:r>
              <a:rPr lang="en-GB" sz="1900" spc="40" dirty="0">
                <a:latin typeface="Times New Roman"/>
                <a:cs typeface="Times New Roman"/>
              </a:rPr>
              <a:t> </a:t>
            </a:r>
            <a:r>
              <a:rPr lang="en-GB" sz="1900" dirty="0">
                <a:latin typeface="Times New Roman"/>
                <a:cs typeface="Times New Roman"/>
              </a:rPr>
              <a:t>numerical</a:t>
            </a:r>
            <a:r>
              <a:rPr lang="en-GB" sz="1900" spc="45" dirty="0">
                <a:latin typeface="Times New Roman"/>
                <a:cs typeface="Times New Roman"/>
              </a:rPr>
              <a:t> </a:t>
            </a:r>
            <a:r>
              <a:rPr lang="en-GB" sz="1900" dirty="0">
                <a:latin typeface="Times New Roman"/>
                <a:cs typeface="Times New Roman"/>
              </a:rPr>
              <a:t>form</a:t>
            </a:r>
            <a:r>
              <a:rPr lang="en-GB" sz="1900" spc="45" dirty="0">
                <a:latin typeface="Times New Roman"/>
                <a:cs typeface="Times New Roman"/>
              </a:rPr>
              <a:t> </a:t>
            </a:r>
            <a:r>
              <a:rPr lang="en-GB" sz="1900" dirty="0">
                <a:latin typeface="Times New Roman"/>
                <a:cs typeface="Times New Roman"/>
              </a:rPr>
              <a:t>to</a:t>
            </a:r>
            <a:r>
              <a:rPr lang="en-GB" sz="1900" spc="45" dirty="0">
                <a:latin typeface="Times New Roman"/>
                <a:cs typeface="Times New Roman"/>
              </a:rPr>
              <a:t> </a:t>
            </a:r>
            <a:r>
              <a:rPr lang="en-GB" sz="1900" dirty="0">
                <a:latin typeface="Times New Roman"/>
                <a:cs typeface="Times New Roman"/>
              </a:rPr>
              <a:t>prepare</a:t>
            </a:r>
            <a:r>
              <a:rPr lang="en-GB" sz="1900" spc="55" dirty="0">
                <a:latin typeface="Times New Roman"/>
                <a:cs typeface="Times New Roman"/>
              </a:rPr>
              <a:t> </a:t>
            </a:r>
            <a:r>
              <a:rPr lang="en-GB" sz="1900" dirty="0">
                <a:latin typeface="Times New Roman"/>
                <a:cs typeface="Times New Roman"/>
              </a:rPr>
              <a:t>the</a:t>
            </a:r>
            <a:r>
              <a:rPr lang="en-GB" sz="1900" spc="50" dirty="0">
                <a:latin typeface="Times New Roman"/>
                <a:cs typeface="Times New Roman"/>
              </a:rPr>
              <a:t> </a:t>
            </a:r>
            <a:r>
              <a:rPr lang="en-GB" sz="1900" spc="-10" dirty="0">
                <a:latin typeface="Times New Roman"/>
                <a:cs typeface="Times New Roman"/>
              </a:rPr>
              <a:t>dataset </a:t>
            </a:r>
            <a:r>
              <a:rPr lang="en-GB" sz="1900" dirty="0">
                <a:latin typeface="Times New Roman"/>
                <a:cs typeface="Times New Roman"/>
              </a:rPr>
              <a:t>for</a:t>
            </a:r>
            <a:r>
              <a:rPr lang="en-GB" sz="1900" spc="60" dirty="0">
                <a:latin typeface="Times New Roman"/>
                <a:cs typeface="Times New Roman"/>
              </a:rPr>
              <a:t> </a:t>
            </a:r>
            <a:r>
              <a:rPr lang="en-GB" sz="1900" dirty="0">
                <a:latin typeface="Times New Roman"/>
                <a:cs typeface="Times New Roman"/>
              </a:rPr>
              <a:t>machine</a:t>
            </a:r>
            <a:r>
              <a:rPr lang="en-GB" sz="1900" spc="65" dirty="0">
                <a:latin typeface="Times New Roman"/>
                <a:cs typeface="Times New Roman"/>
              </a:rPr>
              <a:t> </a:t>
            </a:r>
            <a:r>
              <a:rPr lang="en-GB" sz="1900" dirty="0">
                <a:latin typeface="Times New Roman"/>
                <a:cs typeface="Times New Roman"/>
              </a:rPr>
              <a:t>learning</a:t>
            </a:r>
            <a:r>
              <a:rPr lang="en-GB" sz="1900" spc="50" dirty="0">
                <a:latin typeface="Times New Roman"/>
                <a:cs typeface="Times New Roman"/>
              </a:rPr>
              <a:t> </a:t>
            </a:r>
            <a:r>
              <a:rPr lang="en-GB" sz="1900" dirty="0">
                <a:latin typeface="Times New Roman"/>
                <a:cs typeface="Times New Roman"/>
              </a:rPr>
              <a:t>models.</a:t>
            </a:r>
            <a:r>
              <a:rPr lang="en-GB" sz="1900" spc="80" dirty="0">
                <a:latin typeface="Times New Roman"/>
                <a:cs typeface="Times New Roman"/>
              </a:rPr>
              <a:t> </a:t>
            </a:r>
            <a:r>
              <a:rPr lang="en-GB" sz="1900" dirty="0">
                <a:latin typeface="Times New Roman"/>
                <a:cs typeface="Times New Roman"/>
              </a:rPr>
              <a:t>Below</a:t>
            </a:r>
            <a:r>
              <a:rPr lang="en-GB" sz="1900" spc="45" dirty="0">
                <a:latin typeface="Times New Roman"/>
                <a:cs typeface="Times New Roman"/>
              </a:rPr>
              <a:t> </a:t>
            </a:r>
            <a:r>
              <a:rPr lang="en-GB" sz="1900" dirty="0">
                <a:latin typeface="Times New Roman"/>
                <a:cs typeface="Times New Roman"/>
              </a:rPr>
              <a:t>are</a:t>
            </a:r>
            <a:r>
              <a:rPr lang="en-GB" sz="1900" spc="55" dirty="0">
                <a:latin typeface="Times New Roman"/>
                <a:cs typeface="Times New Roman"/>
              </a:rPr>
              <a:t> </a:t>
            </a:r>
            <a:r>
              <a:rPr lang="en-GB" sz="1900" dirty="0">
                <a:latin typeface="Times New Roman"/>
                <a:cs typeface="Times New Roman"/>
              </a:rPr>
              <a:t>the</a:t>
            </a:r>
            <a:r>
              <a:rPr lang="en-GB" sz="1900" spc="55" dirty="0">
                <a:latin typeface="Times New Roman"/>
                <a:cs typeface="Times New Roman"/>
              </a:rPr>
              <a:t> </a:t>
            </a:r>
            <a:r>
              <a:rPr lang="en-GB" sz="1900" dirty="0">
                <a:latin typeface="Times New Roman"/>
                <a:cs typeface="Times New Roman"/>
              </a:rPr>
              <a:t>steps</a:t>
            </a:r>
            <a:r>
              <a:rPr lang="en-GB" sz="1900" spc="60" dirty="0">
                <a:latin typeface="Times New Roman"/>
                <a:cs typeface="Times New Roman"/>
              </a:rPr>
              <a:t> </a:t>
            </a:r>
            <a:r>
              <a:rPr lang="en-GB" sz="1900" spc="-10" dirty="0">
                <a:latin typeface="Times New Roman"/>
                <a:cs typeface="Times New Roman"/>
              </a:rPr>
              <a:t>undertaken:</a:t>
            </a:r>
            <a:endParaRPr lang="en-GB" sz="1900" dirty="0">
              <a:latin typeface="Times New Roman"/>
              <a:cs typeface="Times New Roman"/>
            </a:endParaRPr>
          </a:p>
          <a:p>
            <a:pPr marL="12700" indent="0">
              <a:lnSpc>
                <a:spcPct val="150000"/>
              </a:lnSpc>
              <a:spcBef>
                <a:spcPts val="5"/>
              </a:spcBef>
              <a:buNone/>
              <a:tabLst>
                <a:tab pos="142875" algn="l"/>
              </a:tabLst>
            </a:pPr>
            <a:endParaRPr lang="en-GB" sz="1900" dirty="0">
              <a:latin typeface="Times New Roman"/>
              <a:cs typeface="Times New Roman"/>
            </a:endParaRPr>
          </a:p>
          <a:p>
            <a:pPr marL="12700" indent="0">
              <a:lnSpc>
                <a:spcPct val="150000"/>
              </a:lnSpc>
              <a:spcBef>
                <a:spcPts val="5"/>
              </a:spcBef>
              <a:buNone/>
              <a:tabLst>
                <a:tab pos="142875" algn="l"/>
              </a:tabLst>
            </a:pPr>
            <a:r>
              <a:rPr lang="en-GB" sz="1900" b="1" dirty="0">
                <a:latin typeface="Times New Roman"/>
                <a:cs typeface="Times New Roman"/>
              </a:rPr>
              <a:t>Categorical</a:t>
            </a:r>
            <a:r>
              <a:rPr lang="en-GB" sz="1900" b="1" spc="100" dirty="0">
                <a:latin typeface="Times New Roman"/>
                <a:cs typeface="Times New Roman"/>
              </a:rPr>
              <a:t> </a:t>
            </a:r>
            <a:r>
              <a:rPr lang="en-GB" sz="1900" b="1" dirty="0">
                <a:latin typeface="Times New Roman"/>
                <a:cs typeface="Times New Roman"/>
              </a:rPr>
              <a:t>Variable</a:t>
            </a:r>
            <a:r>
              <a:rPr lang="en-GB" sz="1900" b="1" spc="114" dirty="0">
                <a:latin typeface="Times New Roman"/>
                <a:cs typeface="Times New Roman"/>
              </a:rPr>
              <a:t> </a:t>
            </a:r>
            <a:r>
              <a:rPr lang="en-GB" sz="1900" b="1" spc="-10" dirty="0">
                <a:latin typeface="Times New Roman"/>
                <a:cs typeface="Times New Roman"/>
              </a:rPr>
              <a:t>Encoding</a:t>
            </a:r>
            <a:endParaRPr lang="en-GB" sz="1900" dirty="0">
              <a:latin typeface="Times New Roman"/>
              <a:cs typeface="Times New Roman"/>
            </a:endParaRPr>
          </a:p>
          <a:p>
            <a:pPr>
              <a:lnSpc>
                <a:spcPct val="150000"/>
              </a:lnSpc>
              <a:spcBef>
                <a:spcPts val="325"/>
              </a:spcBef>
              <a:buFont typeface="Times New Roman"/>
              <a:buAutoNum type="arabicPeriod"/>
            </a:pPr>
            <a:endParaRPr lang="en-GB" sz="1900" dirty="0">
              <a:latin typeface="Times New Roman"/>
              <a:cs typeface="Times New Roman"/>
            </a:endParaRPr>
          </a:p>
          <a:p>
            <a:pPr marL="441959" lvl="1" indent="-214629">
              <a:lnSpc>
                <a:spcPct val="150000"/>
              </a:lnSpc>
              <a:buSzPct val="90000"/>
              <a:buFont typeface="Symbol"/>
              <a:buChar char=""/>
              <a:tabLst>
                <a:tab pos="441959" algn="l"/>
              </a:tabLst>
            </a:pPr>
            <a:r>
              <a:rPr lang="en-GB" sz="1900" b="1" dirty="0">
                <a:latin typeface="Times New Roman"/>
                <a:cs typeface="Times New Roman"/>
              </a:rPr>
              <a:t>Touch</a:t>
            </a:r>
            <a:r>
              <a:rPr lang="en-GB" sz="1900" dirty="0">
                <a:latin typeface="Times New Roman"/>
                <a:cs typeface="Times New Roman"/>
              </a:rPr>
              <a:t>:</a:t>
            </a:r>
            <a:r>
              <a:rPr lang="en-GB" sz="1900" spc="45" dirty="0">
                <a:latin typeface="Times New Roman"/>
                <a:cs typeface="Times New Roman"/>
              </a:rPr>
              <a:t> </a:t>
            </a:r>
            <a:r>
              <a:rPr lang="en-GB" sz="1900" dirty="0">
                <a:latin typeface="Times New Roman"/>
                <a:cs typeface="Times New Roman"/>
              </a:rPr>
              <a:t>Encoded</a:t>
            </a:r>
            <a:r>
              <a:rPr lang="en-GB" sz="1900" spc="40" dirty="0">
                <a:latin typeface="Times New Roman"/>
                <a:cs typeface="Times New Roman"/>
              </a:rPr>
              <a:t> </a:t>
            </a:r>
            <a:r>
              <a:rPr lang="en-GB" sz="1900" dirty="0">
                <a:latin typeface="Times New Roman"/>
                <a:cs typeface="Times New Roman"/>
              </a:rPr>
              <a:t>as</a:t>
            </a:r>
            <a:r>
              <a:rPr lang="en-GB" sz="1900" spc="45" dirty="0">
                <a:latin typeface="Times New Roman"/>
                <a:cs typeface="Times New Roman"/>
              </a:rPr>
              <a:t> </a:t>
            </a:r>
            <a:r>
              <a:rPr lang="en-GB" sz="1900" dirty="0">
                <a:latin typeface="Times New Roman"/>
                <a:cs typeface="Times New Roman"/>
              </a:rPr>
              <a:t>binary</a:t>
            </a:r>
            <a:r>
              <a:rPr lang="en-GB" sz="1900" spc="35" dirty="0">
                <a:latin typeface="Times New Roman"/>
                <a:cs typeface="Times New Roman"/>
              </a:rPr>
              <a:t> </a:t>
            </a:r>
            <a:r>
              <a:rPr lang="en-GB" sz="1900" dirty="0">
                <a:latin typeface="Times New Roman"/>
                <a:cs typeface="Times New Roman"/>
              </a:rPr>
              <a:t>(1</a:t>
            </a:r>
            <a:r>
              <a:rPr lang="en-GB" sz="1900" spc="55" dirty="0">
                <a:latin typeface="Times New Roman"/>
                <a:cs typeface="Times New Roman"/>
              </a:rPr>
              <a:t> </a:t>
            </a:r>
            <a:r>
              <a:rPr lang="en-GB" sz="1900" dirty="0">
                <a:latin typeface="Times New Roman"/>
                <a:cs typeface="Times New Roman"/>
              </a:rPr>
              <a:t>for</a:t>
            </a:r>
            <a:r>
              <a:rPr lang="en-GB" sz="1900" spc="55" dirty="0">
                <a:latin typeface="Times New Roman"/>
                <a:cs typeface="Times New Roman"/>
              </a:rPr>
              <a:t> </a:t>
            </a:r>
            <a:r>
              <a:rPr lang="en-GB" sz="1900" dirty="0">
                <a:latin typeface="Times New Roman"/>
                <a:cs typeface="Times New Roman"/>
              </a:rPr>
              <a:t>"Yes",</a:t>
            </a:r>
            <a:r>
              <a:rPr lang="en-GB" sz="1900" spc="55" dirty="0">
                <a:latin typeface="Times New Roman"/>
                <a:cs typeface="Times New Roman"/>
              </a:rPr>
              <a:t> </a:t>
            </a:r>
            <a:r>
              <a:rPr lang="en-GB" sz="1900" dirty="0">
                <a:latin typeface="Times New Roman"/>
                <a:cs typeface="Times New Roman"/>
              </a:rPr>
              <a:t>0</a:t>
            </a:r>
            <a:r>
              <a:rPr lang="en-GB" sz="1900" spc="45" dirty="0">
                <a:latin typeface="Times New Roman"/>
                <a:cs typeface="Times New Roman"/>
              </a:rPr>
              <a:t> </a:t>
            </a:r>
            <a:r>
              <a:rPr lang="en-GB" sz="1900" dirty="0">
                <a:latin typeface="Times New Roman"/>
                <a:cs typeface="Times New Roman"/>
              </a:rPr>
              <a:t>for</a:t>
            </a:r>
            <a:r>
              <a:rPr lang="en-GB" sz="1900" spc="35" dirty="0">
                <a:latin typeface="Times New Roman"/>
                <a:cs typeface="Times New Roman"/>
              </a:rPr>
              <a:t> </a:t>
            </a:r>
            <a:r>
              <a:rPr lang="en-GB" sz="1900" spc="-10" dirty="0">
                <a:latin typeface="Times New Roman"/>
                <a:cs typeface="Times New Roman"/>
              </a:rPr>
              <a:t>"No").</a:t>
            </a:r>
            <a:endParaRPr lang="en-GB" sz="1900" dirty="0">
              <a:latin typeface="Times New Roman"/>
              <a:cs typeface="Times New Roman"/>
            </a:endParaRPr>
          </a:p>
          <a:p>
            <a:pPr marL="441959" lvl="1" indent="-214629">
              <a:lnSpc>
                <a:spcPct val="150000"/>
              </a:lnSpc>
              <a:spcBef>
                <a:spcPts val="170"/>
              </a:spcBef>
              <a:buSzPct val="90000"/>
              <a:buFont typeface="Symbol"/>
              <a:buChar char=""/>
              <a:tabLst>
                <a:tab pos="441959" algn="l"/>
              </a:tabLst>
            </a:pPr>
            <a:r>
              <a:rPr lang="en-GB" sz="1900" b="1" dirty="0">
                <a:latin typeface="Times New Roman"/>
                <a:cs typeface="Times New Roman"/>
              </a:rPr>
              <a:t>Status</a:t>
            </a:r>
            <a:r>
              <a:rPr lang="en-GB" sz="1900" dirty="0">
                <a:latin typeface="Times New Roman"/>
                <a:cs typeface="Times New Roman"/>
              </a:rPr>
              <a:t>:</a:t>
            </a:r>
            <a:r>
              <a:rPr lang="en-GB" sz="1900" spc="45" dirty="0">
                <a:latin typeface="Times New Roman"/>
                <a:cs typeface="Times New Roman"/>
              </a:rPr>
              <a:t> </a:t>
            </a:r>
            <a:r>
              <a:rPr lang="en-GB" sz="1900" dirty="0">
                <a:latin typeface="Times New Roman"/>
                <a:cs typeface="Times New Roman"/>
              </a:rPr>
              <a:t>Encoded</a:t>
            </a:r>
            <a:r>
              <a:rPr lang="en-GB" sz="1900" spc="40" dirty="0">
                <a:latin typeface="Times New Roman"/>
                <a:cs typeface="Times New Roman"/>
              </a:rPr>
              <a:t> </a:t>
            </a:r>
            <a:r>
              <a:rPr lang="en-GB" sz="1900" dirty="0">
                <a:latin typeface="Times New Roman"/>
                <a:cs typeface="Times New Roman"/>
              </a:rPr>
              <a:t>as</a:t>
            </a:r>
            <a:r>
              <a:rPr lang="en-GB" sz="1900" spc="55" dirty="0">
                <a:latin typeface="Times New Roman"/>
                <a:cs typeface="Times New Roman"/>
              </a:rPr>
              <a:t> </a:t>
            </a:r>
            <a:r>
              <a:rPr lang="en-GB" sz="1900" dirty="0">
                <a:latin typeface="Times New Roman"/>
                <a:cs typeface="Times New Roman"/>
              </a:rPr>
              <a:t>binary</a:t>
            </a:r>
            <a:r>
              <a:rPr lang="en-GB" sz="1900" spc="35" dirty="0">
                <a:latin typeface="Times New Roman"/>
                <a:cs typeface="Times New Roman"/>
              </a:rPr>
              <a:t> </a:t>
            </a:r>
            <a:r>
              <a:rPr lang="en-GB" sz="1900" dirty="0">
                <a:latin typeface="Times New Roman"/>
                <a:cs typeface="Times New Roman"/>
              </a:rPr>
              <a:t>(0</a:t>
            </a:r>
            <a:r>
              <a:rPr lang="en-GB" sz="1900" spc="55" dirty="0">
                <a:latin typeface="Times New Roman"/>
                <a:cs typeface="Times New Roman"/>
              </a:rPr>
              <a:t> </a:t>
            </a:r>
            <a:r>
              <a:rPr lang="en-GB" sz="1900" dirty="0">
                <a:latin typeface="Times New Roman"/>
                <a:cs typeface="Times New Roman"/>
              </a:rPr>
              <a:t>for</a:t>
            </a:r>
            <a:r>
              <a:rPr lang="en-GB" sz="1900" spc="45" dirty="0">
                <a:latin typeface="Times New Roman"/>
                <a:cs typeface="Times New Roman"/>
              </a:rPr>
              <a:t> </a:t>
            </a:r>
            <a:r>
              <a:rPr lang="en-GB" sz="1900" dirty="0">
                <a:latin typeface="Times New Roman"/>
                <a:cs typeface="Times New Roman"/>
              </a:rPr>
              <a:t>"New",</a:t>
            </a:r>
            <a:r>
              <a:rPr lang="en-GB" sz="1900" spc="60" dirty="0">
                <a:latin typeface="Times New Roman"/>
                <a:cs typeface="Times New Roman"/>
              </a:rPr>
              <a:t> </a:t>
            </a:r>
            <a:r>
              <a:rPr lang="en-GB" sz="1900" dirty="0">
                <a:latin typeface="Times New Roman"/>
                <a:cs typeface="Times New Roman"/>
              </a:rPr>
              <a:t>1</a:t>
            </a:r>
            <a:r>
              <a:rPr lang="en-GB" sz="1900" spc="40" dirty="0">
                <a:latin typeface="Times New Roman"/>
                <a:cs typeface="Times New Roman"/>
              </a:rPr>
              <a:t> </a:t>
            </a:r>
            <a:r>
              <a:rPr lang="en-GB" sz="1900" dirty="0">
                <a:latin typeface="Times New Roman"/>
                <a:cs typeface="Times New Roman"/>
              </a:rPr>
              <a:t>for</a:t>
            </a:r>
            <a:r>
              <a:rPr lang="en-GB" sz="1900" spc="40" dirty="0">
                <a:latin typeface="Times New Roman"/>
                <a:cs typeface="Times New Roman"/>
              </a:rPr>
              <a:t> </a:t>
            </a:r>
            <a:r>
              <a:rPr lang="en-GB" sz="1900" spc="-10" dirty="0">
                <a:latin typeface="Times New Roman"/>
                <a:cs typeface="Times New Roman"/>
              </a:rPr>
              <a:t>"Refurbished").</a:t>
            </a:r>
            <a:endParaRPr lang="en-GB" sz="1900" dirty="0">
              <a:latin typeface="Times New Roman"/>
              <a:cs typeface="Times New Roman"/>
            </a:endParaRPr>
          </a:p>
          <a:p>
            <a:pPr marL="441959" lvl="1" indent="-214629">
              <a:lnSpc>
                <a:spcPct val="150000"/>
              </a:lnSpc>
              <a:spcBef>
                <a:spcPts val="170"/>
              </a:spcBef>
              <a:buSzPct val="90000"/>
              <a:buFont typeface="Symbol"/>
              <a:buChar char=""/>
              <a:tabLst>
                <a:tab pos="441959" algn="l"/>
              </a:tabLst>
            </a:pPr>
            <a:r>
              <a:rPr lang="en-GB" sz="1900" b="1" dirty="0">
                <a:latin typeface="Times New Roman"/>
                <a:cs typeface="Times New Roman"/>
              </a:rPr>
              <a:t>Storage</a:t>
            </a:r>
            <a:r>
              <a:rPr lang="en-GB" sz="1900" b="1" spc="50" dirty="0">
                <a:latin typeface="Times New Roman"/>
                <a:cs typeface="Times New Roman"/>
              </a:rPr>
              <a:t> </a:t>
            </a:r>
            <a:r>
              <a:rPr lang="en-GB" sz="1900" b="1" dirty="0">
                <a:latin typeface="Times New Roman"/>
                <a:cs typeface="Times New Roman"/>
              </a:rPr>
              <a:t>Type</a:t>
            </a:r>
            <a:r>
              <a:rPr lang="en-GB" sz="1900" dirty="0">
                <a:latin typeface="Times New Roman"/>
                <a:cs typeface="Times New Roman"/>
              </a:rPr>
              <a:t>:</a:t>
            </a:r>
            <a:r>
              <a:rPr lang="en-GB" sz="1900" spc="60" dirty="0">
                <a:latin typeface="Times New Roman"/>
                <a:cs typeface="Times New Roman"/>
              </a:rPr>
              <a:t> </a:t>
            </a:r>
            <a:r>
              <a:rPr lang="en-GB" sz="1900" dirty="0">
                <a:latin typeface="Times New Roman"/>
                <a:cs typeface="Times New Roman"/>
              </a:rPr>
              <a:t>Encoded</a:t>
            </a:r>
            <a:r>
              <a:rPr lang="en-GB" sz="1900" spc="60" dirty="0">
                <a:latin typeface="Times New Roman"/>
                <a:cs typeface="Times New Roman"/>
              </a:rPr>
              <a:t> </a:t>
            </a:r>
            <a:r>
              <a:rPr lang="en-GB" sz="1900" dirty="0">
                <a:latin typeface="Times New Roman"/>
                <a:cs typeface="Times New Roman"/>
              </a:rPr>
              <a:t>as</a:t>
            </a:r>
            <a:r>
              <a:rPr lang="en-GB" sz="1900" spc="50" dirty="0">
                <a:latin typeface="Times New Roman"/>
                <a:cs typeface="Times New Roman"/>
              </a:rPr>
              <a:t> </a:t>
            </a:r>
            <a:r>
              <a:rPr lang="en-GB" sz="1900" dirty="0">
                <a:latin typeface="Times New Roman"/>
                <a:cs typeface="Times New Roman"/>
              </a:rPr>
              <a:t>binary</a:t>
            </a:r>
            <a:r>
              <a:rPr lang="en-GB" sz="1900" spc="60" dirty="0">
                <a:latin typeface="Times New Roman"/>
                <a:cs typeface="Times New Roman"/>
              </a:rPr>
              <a:t> </a:t>
            </a:r>
            <a:r>
              <a:rPr lang="en-GB" sz="1900" dirty="0">
                <a:latin typeface="Times New Roman"/>
                <a:cs typeface="Times New Roman"/>
              </a:rPr>
              <a:t>(1</a:t>
            </a:r>
            <a:r>
              <a:rPr lang="en-GB" sz="1900" spc="40" dirty="0">
                <a:latin typeface="Times New Roman"/>
                <a:cs typeface="Times New Roman"/>
              </a:rPr>
              <a:t> </a:t>
            </a:r>
            <a:r>
              <a:rPr lang="en-GB" sz="1900" dirty="0">
                <a:latin typeface="Times New Roman"/>
                <a:cs typeface="Times New Roman"/>
              </a:rPr>
              <a:t>for</a:t>
            </a:r>
            <a:r>
              <a:rPr lang="en-GB" sz="1900" spc="60" dirty="0">
                <a:latin typeface="Times New Roman"/>
                <a:cs typeface="Times New Roman"/>
              </a:rPr>
              <a:t> </a:t>
            </a:r>
            <a:r>
              <a:rPr lang="en-GB" sz="1900" dirty="0">
                <a:latin typeface="Times New Roman"/>
                <a:cs typeface="Times New Roman"/>
              </a:rPr>
              <a:t>"SSD",</a:t>
            </a:r>
            <a:r>
              <a:rPr lang="en-GB" sz="1900" spc="60" dirty="0">
                <a:latin typeface="Times New Roman"/>
                <a:cs typeface="Times New Roman"/>
              </a:rPr>
              <a:t> </a:t>
            </a:r>
            <a:r>
              <a:rPr lang="en-GB" sz="1900" dirty="0">
                <a:latin typeface="Times New Roman"/>
                <a:cs typeface="Times New Roman"/>
              </a:rPr>
              <a:t>0</a:t>
            </a:r>
            <a:r>
              <a:rPr lang="en-GB" sz="1900" spc="35" dirty="0">
                <a:latin typeface="Times New Roman"/>
                <a:cs typeface="Times New Roman"/>
              </a:rPr>
              <a:t> </a:t>
            </a:r>
            <a:r>
              <a:rPr lang="en-GB" sz="1900" dirty="0">
                <a:latin typeface="Times New Roman"/>
                <a:cs typeface="Times New Roman"/>
              </a:rPr>
              <a:t>for</a:t>
            </a:r>
            <a:r>
              <a:rPr lang="en-GB" sz="1900" spc="35" dirty="0">
                <a:latin typeface="Times New Roman"/>
                <a:cs typeface="Times New Roman"/>
              </a:rPr>
              <a:t> </a:t>
            </a:r>
            <a:r>
              <a:rPr lang="en-GB" sz="1900" spc="-10" dirty="0">
                <a:latin typeface="Times New Roman"/>
                <a:cs typeface="Times New Roman"/>
              </a:rPr>
              <a:t>"eMMC").</a:t>
            </a:r>
            <a:endParaRPr lang="en-GB" sz="1900" dirty="0">
              <a:latin typeface="Times New Roman"/>
              <a:cs typeface="Times New Roman"/>
            </a:endParaRPr>
          </a:p>
          <a:p>
            <a:pPr marL="441959" marR="5080" lvl="1" indent="-215265">
              <a:lnSpc>
                <a:spcPct val="150000"/>
              </a:lnSpc>
              <a:spcBef>
                <a:spcPts val="65"/>
              </a:spcBef>
              <a:buSzPct val="90000"/>
              <a:buFont typeface="Symbol"/>
              <a:buChar char=""/>
              <a:tabLst>
                <a:tab pos="441959" algn="l"/>
              </a:tabLst>
            </a:pPr>
            <a:r>
              <a:rPr lang="en-GB" sz="1900" b="1" dirty="0">
                <a:latin typeface="Times New Roman"/>
                <a:cs typeface="Times New Roman"/>
              </a:rPr>
              <a:t>Brand, Model,</a:t>
            </a:r>
            <a:r>
              <a:rPr lang="en-GB" sz="1900" b="1" spc="25" dirty="0">
                <a:latin typeface="Times New Roman"/>
                <a:cs typeface="Times New Roman"/>
              </a:rPr>
              <a:t> </a:t>
            </a:r>
            <a:r>
              <a:rPr lang="en-GB" sz="1900" b="1" dirty="0">
                <a:latin typeface="Times New Roman"/>
                <a:cs typeface="Times New Roman"/>
              </a:rPr>
              <a:t>CPU,</a:t>
            </a:r>
            <a:r>
              <a:rPr lang="en-GB" sz="1900" b="1" spc="25" dirty="0">
                <a:latin typeface="Times New Roman"/>
                <a:cs typeface="Times New Roman"/>
              </a:rPr>
              <a:t> </a:t>
            </a:r>
            <a:r>
              <a:rPr lang="en-GB" sz="1900" b="1" dirty="0">
                <a:latin typeface="Times New Roman"/>
                <a:cs typeface="Times New Roman"/>
              </a:rPr>
              <a:t>GPU</a:t>
            </a:r>
            <a:r>
              <a:rPr lang="en-GB" sz="1900" dirty="0">
                <a:latin typeface="Times New Roman"/>
                <a:cs typeface="Times New Roman"/>
              </a:rPr>
              <a:t>:</a:t>
            </a:r>
            <a:r>
              <a:rPr lang="en-GB" sz="1900" spc="30" dirty="0">
                <a:latin typeface="Times New Roman"/>
                <a:cs typeface="Times New Roman"/>
              </a:rPr>
              <a:t> </a:t>
            </a:r>
            <a:r>
              <a:rPr lang="en-GB" sz="1900" dirty="0">
                <a:latin typeface="Times New Roman"/>
                <a:cs typeface="Times New Roman"/>
              </a:rPr>
              <a:t>These</a:t>
            </a:r>
            <a:r>
              <a:rPr lang="en-GB" sz="1900" spc="15" dirty="0">
                <a:latin typeface="Times New Roman"/>
                <a:cs typeface="Times New Roman"/>
              </a:rPr>
              <a:t> </a:t>
            </a:r>
            <a:r>
              <a:rPr lang="en-GB" sz="1900" dirty="0">
                <a:latin typeface="Times New Roman"/>
                <a:cs typeface="Times New Roman"/>
              </a:rPr>
              <a:t>categorical</a:t>
            </a:r>
            <a:r>
              <a:rPr lang="en-GB" sz="1900" spc="15" dirty="0">
                <a:latin typeface="Times New Roman"/>
                <a:cs typeface="Times New Roman"/>
              </a:rPr>
              <a:t> </a:t>
            </a:r>
            <a:r>
              <a:rPr lang="en-GB" sz="1900" dirty="0">
                <a:latin typeface="Times New Roman"/>
                <a:cs typeface="Times New Roman"/>
              </a:rPr>
              <a:t>variables were</a:t>
            </a:r>
            <a:r>
              <a:rPr lang="en-GB" sz="1900" spc="10" dirty="0">
                <a:latin typeface="Times New Roman"/>
                <a:cs typeface="Times New Roman"/>
              </a:rPr>
              <a:t> </a:t>
            </a:r>
            <a:r>
              <a:rPr lang="en-GB" sz="1900" dirty="0">
                <a:latin typeface="Times New Roman"/>
                <a:cs typeface="Times New Roman"/>
              </a:rPr>
              <a:t>converted</a:t>
            </a:r>
            <a:r>
              <a:rPr lang="en-GB" sz="1900" spc="10" dirty="0">
                <a:latin typeface="Times New Roman"/>
                <a:cs typeface="Times New Roman"/>
              </a:rPr>
              <a:t> </a:t>
            </a:r>
            <a:r>
              <a:rPr lang="en-GB" sz="1900" dirty="0">
                <a:latin typeface="Times New Roman"/>
                <a:cs typeface="Times New Roman"/>
              </a:rPr>
              <a:t>into</a:t>
            </a:r>
            <a:r>
              <a:rPr lang="en-GB" sz="1900" spc="10" dirty="0">
                <a:latin typeface="Times New Roman"/>
                <a:cs typeface="Times New Roman"/>
              </a:rPr>
              <a:t> </a:t>
            </a:r>
            <a:r>
              <a:rPr lang="en-GB" sz="1900" dirty="0">
                <a:latin typeface="Times New Roman"/>
                <a:cs typeface="Times New Roman"/>
              </a:rPr>
              <a:t>numeric</a:t>
            </a:r>
            <a:r>
              <a:rPr lang="en-GB" sz="1900" spc="30" dirty="0">
                <a:latin typeface="Times New Roman"/>
                <a:cs typeface="Times New Roman"/>
              </a:rPr>
              <a:t> </a:t>
            </a:r>
            <a:r>
              <a:rPr lang="en-GB" sz="1900" dirty="0">
                <a:latin typeface="Times New Roman"/>
                <a:cs typeface="Times New Roman"/>
              </a:rPr>
              <a:t>values</a:t>
            </a:r>
            <a:r>
              <a:rPr lang="en-GB" sz="1900" spc="25" dirty="0">
                <a:latin typeface="Times New Roman"/>
                <a:cs typeface="Times New Roman"/>
              </a:rPr>
              <a:t> </a:t>
            </a:r>
            <a:r>
              <a:rPr lang="en-GB" sz="1900" spc="-10" dirty="0">
                <a:latin typeface="Times New Roman"/>
                <a:cs typeface="Times New Roman"/>
              </a:rPr>
              <a:t>based </a:t>
            </a:r>
            <a:r>
              <a:rPr lang="en-GB" sz="1900" dirty="0">
                <a:latin typeface="Times New Roman"/>
                <a:cs typeface="Times New Roman"/>
              </a:rPr>
              <a:t>on</a:t>
            </a:r>
            <a:r>
              <a:rPr lang="en-GB" sz="1900" spc="40" dirty="0">
                <a:latin typeface="Times New Roman"/>
                <a:cs typeface="Times New Roman"/>
              </a:rPr>
              <a:t> </a:t>
            </a:r>
            <a:r>
              <a:rPr lang="en-GB" sz="1900" dirty="0">
                <a:latin typeface="Times New Roman"/>
                <a:cs typeface="Times New Roman"/>
              </a:rPr>
              <a:t>their</a:t>
            </a:r>
            <a:r>
              <a:rPr lang="en-GB" sz="1900" spc="35" dirty="0">
                <a:latin typeface="Times New Roman"/>
                <a:cs typeface="Times New Roman"/>
              </a:rPr>
              <a:t> </a:t>
            </a:r>
            <a:r>
              <a:rPr lang="en-GB" sz="1900" dirty="0">
                <a:latin typeface="Times New Roman"/>
                <a:cs typeface="Times New Roman"/>
              </a:rPr>
              <a:t>factor</a:t>
            </a:r>
            <a:r>
              <a:rPr lang="en-GB" sz="1900" spc="50" dirty="0">
                <a:latin typeface="Times New Roman"/>
                <a:cs typeface="Times New Roman"/>
              </a:rPr>
              <a:t> </a:t>
            </a:r>
            <a:r>
              <a:rPr lang="en-GB" sz="1900" spc="-10" dirty="0">
                <a:latin typeface="Times New Roman"/>
                <a:cs typeface="Times New Roman"/>
              </a:rPr>
              <a:t>levels.</a:t>
            </a:r>
            <a:endParaRPr lang="en-GB" sz="1900" dirty="0">
              <a:latin typeface="Times New Roman"/>
              <a:cs typeface="Times New Roman"/>
            </a:endParaRPr>
          </a:p>
          <a:p>
            <a:endParaRPr lang="en-GB" dirty="0"/>
          </a:p>
        </p:txBody>
      </p:sp>
    </p:spTree>
    <p:extLst>
      <p:ext uri="{BB962C8B-B14F-4D97-AF65-F5344CB8AC3E}">
        <p14:creationId xmlns:p14="http://schemas.microsoft.com/office/powerpoint/2010/main" val="1528423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5683-4424-B720-F836-83F731A6122D}"/>
              </a:ext>
            </a:extLst>
          </p:cNvPr>
          <p:cNvSpPr>
            <a:spLocks noGrp="1"/>
          </p:cNvSpPr>
          <p:nvPr>
            <p:ph type="title"/>
          </p:nvPr>
        </p:nvSpPr>
        <p:spPr/>
        <p:txBody>
          <a:bodyPr>
            <a:normAutofit/>
          </a:bodyPr>
          <a:lstStyle/>
          <a:p>
            <a:pPr marL="118745">
              <a:spcBef>
                <a:spcPts val="125"/>
              </a:spcBef>
              <a:tabLst>
                <a:tab pos="559435" algn="l"/>
              </a:tabLst>
            </a:pPr>
            <a:r>
              <a:rPr lang="en-GB" sz="2400" b="1" dirty="0">
                <a:latin typeface="Times New Roman"/>
                <a:cs typeface="Times New Roman"/>
              </a:rPr>
              <a:t>Relationship</a:t>
            </a:r>
            <a:r>
              <a:rPr lang="en-GB" sz="2400" b="1" spc="60" dirty="0">
                <a:latin typeface="Times New Roman"/>
                <a:cs typeface="Times New Roman"/>
              </a:rPr>
              <a:t> </a:t>
            </a:r>
            <a:r>
              <a:rPr lang="en-GB" sz="2400" b="1" dirty="0">
                <a:latin typeface="Times New Roman"/>
                <a:cs typeface="Times New Roman"/>
              </a:rPr>
              <a:t>between</a:t>
            </a:r>
            <a:r>
              <a:rPr lang="en-GB" sz="2400" b="1" spc="70" dirty="0">
                <a:latin typeface="Times New Roman"/>
                <a:cs typeface="Times New Roman"/>
              </a:rPr>
              <a:t> </a:t>
            </a:r>
            <a:r>
              <a:rPr lang="en-GB" sz="2400" b="1" dirty="0">
                <a:latin typeface="Times New Roman"/>
                <a:cs typeface="Times New Roman"/>
              </a:rPr>
              <a:t>categorical</a:t>
            </a:r>
            <a:r>
              <a:rPr lang="en-GB" sz="2400" b="1" spc="65" dirty="0">
                <a:latin typeface="Times New Roman"/>
                <a:cs typeface="Times New Roman"/>
              </a:rPr>
              <a:t> </a:t>
            </a:r>
            <a:r>
              <a:rPr lang="en-GB" sz="2400" b="1" dirty="0">
                <a:latin typeface="Times New Roman"/>
                <a:cs typeface="Times New Roman"/>
              </a:rPr>
              <a:t>features</a:t>
            </a:r>
            <a:r>
              <a:rPr lang="en-GB" sz="2400" b="1" spc="65" dirty="0">
                <a:latin typeface="Times New Roman"/>
                <a:cs typeface="Times New Roman"/>
              </a:rPr>
              <a:t> </a:t>
            </a:r>
            <a:r>
              <a:rPr lang="en-GB" sz="2400" b="1" dirty="0">
                <a:latin typeface="Times New Roman"/>
                <a:cs typeface="Times New Roman"/>
              </a:rPr>
              <a:t>and</a:t>
            </a:r>
            <a:r>
              <a:rPr lang="en-GB" sz="2400" b="1" spc="85" dirty="0">
                <a:latin typeface="Times New Roman"/>
                <a:cs typeface="Times New Roman"/>
              </a:rPr>
              <a:t> </a:t>
            </a:r>
            <a:r>
              <a:rPr lang="en-GB" sz="2400" b="1" dirty="0">
                <a:latin typeface="Times New Roman"/>
                <a:cs typeface="Times New Roman"/>
              </a:rPr>
              <a:t>target</a:t>
            </a:r>
            <a:r>
              <a:rPr lang="en-GB" sz="2400" b="1" spc="65" dirty="0">
                <a:latin typeface="Times New Roman"/>
                <a:cs typeface="Times New Roman"/>
              </a:rPr>
              <a:t> </a:t>
            </a:r>
            <a:r>
              <a:rPr lang="en-GB" sz="2400" b="1" spc="-10" dirty="0">
                <a:latin typeface="Times New Roman"/>
                <a:cs typeface="Times New Roman"/>
              </a:rPr>
              <a:t>variable</a:t>
            </a:r>
            <a:endParaRPr lang="en-GB" dirty="0"/>
          </a:p>
        </p:txBody>
      </p:sp>
      <p:sp>
        <p:nvSpPr>
          <p:cNvPr id="3" name="Content Placeholder 2">
            <a:extLst>
              <a:ext uri="{FF2B5EF4-FFF2-40B4-BE49-F238E27FC236}">
                <a16:creationId xmlns:a16="http://schemas.microsoft.com/office/drawing/2014/main" id="{7B0F8B7E-EA2E-511C-DCEC-82634FEEA00D}"/>
              </a:ext>
            </a:extLst>
          </p:cNvPr>
          <p:cNvSpPr>
            <a:spLocks noGrp="1"/>
          </p:cNvSpPr>
          <p:nvPr>
            <p:ph sz="half" idx="1"/>
          </p:nvPr>
        </p:nvSpPr>
        <p:spPr>
          <a:xfrm>
            <a:off x="838200" y="1825625"/>
            <a:ext cx="5181600" cy="1100455"/>
          </a:xfrm>
        </p:spPr>
        <p:txBody>
          <a:bodyPr>
            <a:normAutofit/>
          </a:bodyPr>
          <a:lstStyle/>
          <a:p>
            <a:r>
              <a:rPr lang="en-GB" sz="2000" b="1" dirty="0">
                <a:latin typeface="Times New Roman"/>
                <a:cs typeface="Times New Roman"/>
              </a:rPr>
              <a:t>Relationship</a:t>
            </a:r>
            <a:r>
              <a:rPr lang="en-GB" sz="2000" b="1" spc="75" dirty="0">
                <a:latin typeface="Times New Roman"/>
                <a:cs typeface="Times New Roman"/>
              </a:rPr>
              <a:t> </a:t>
            </a:r>
            <a:r>
              <a:rPr lang="en-GB" sz="2000" b="1" dirty="0">
                <a:latin typeface="Times New Roman"/>
                <a:cs typeface="Times New Roman"/>
              </a:rPr>
              <a:t>between</a:t>
            </a:r>
            <a:r>
              <a:rPr lang="en-GB" sz="2000" b="1" spc="75" dirty="0">
                <a:latin typeface="Times New Roman"/>
                <a:cs typeface="Times New Roman"/>
              </a:rPr>
              <a:t> </a:t>
            </a:r>
            <a:r>
              <a:rPr lang="en-GB" sz="2000" b="1" dirty="0">
                <a:latin typeface="Times New Roman"/>
                <a:cs typeface="Times New Roman"/>
              </a:rPr>
              <a:t>status</a:t>
            </a:r>
            <a:r>
              <a:rPr lang="en-GB" sz="2000" b="1" spc="100" dirty="0">
                <a:latin typeface="Times New Roman"/>
                <a:cs typeface="Times New Roman"/>
              </a:rPr>
              <a:t> </a:t>
            </a:r>
            <a:r>
              <a:rPr lang="en-GB" sz="2000" b="1" dirty="0">
                <a:latin typeface="Times New Roman"/>
                <a:cs typeface="Times New Roman"/>
              </a:rPr>
              <a:t>and</a:t>
            </a:r>
            <a:r>
              <a:rPr lang="en-GB" sz="2000" b="1" spc="80" dirty="0">
                <a:latin typeface="Times New Roman"/>
                <a:cs typeface="Times New Roman"/>
              </a:rPr>
              <a:t> </a:t>
            </a:r>
            <a:r>
              <a:rPr lang="en-GB" sz="2000" b="1" dirty="0">
                <a:latin typeface="Times New Roman"/>
                <a:cs typeface="Times New Roman"/>
              </a:rPr>
              <a:t>Final</a:t>
            </a:r>
            <a:r>
              <a:rPr lang="en-GB" sz="2000" b="1" spc="85" dirty="0">
                <a:latin typeface="Times New Roman"/>
                <a:cs typeface="Times New Roman"/>
              </a:rPr>
              <a:t> </a:t>
            </a:r>
            <a:r>
              <a:rPr lang="en-GB" sz="2000" b="1" spc="-20" dirty="0">
                <a:latin typeface="Times New Roman"/>
                <a:cs typeface="Times New Roman"/>
              </a:rPr>
              <a:t>Price</a:t>
            </a:r>
            <a:endParaRPr lang="en-GB" sz="2000" dirty="0"/>
          </a:p>
        </p:txBody>
      </p:sp>
      <p:sp>
        <p:nvSpPr>
          <p:cNvPr id="4" name="Content Placeholder 3">
            <a:extLst>
              <a:ext uri="{FF2B5EF4-FFF2-40B4-BE49-F238E27FC236}">
                <a16:creationId xmlns:a16="http://schemas.microsoft.com/office/drawing/2014/main" id="{2CB3F2B9-35CB-B0C1-4F86-5A44EEB4A885}"/>
              </a:ext>
            </a:extLst>
          </p:cNvPr>
          <p:cNvSpPr>
            <a:spLocks noGrp="1"/>
          </p:cNvSpPr>
          <p:nvPr>
            <p:ph sz="half" idx="2"/>
          </p:nvPr>
        </p:nvSpPr>
        <p:spPr>
          <a:xfrm>
            <a:off x="6172200" y="1825625"/>
            <a:ext cx="5181600" cy="948561"/>
          </a:xfrm>
        </p:spPr>
        <p:txBody>
          <a:bodyPr>
            <a:normAutofit/>
          </a:bodyPr>
          <a:lstStyle/>
          <a:p>
            <a:r>
              <a:rPr lang="en-GB" sz="2000" b="1" dirty="0">
                <a:latin typeface="Times New Roman"/>
                <a:cs typeface="Times New Roman"/>
              </a:rPr>
              <a:t>Relationship between Brand and Final Price</a:t>
            </a:r>
          </a:p>
        </p:txBody>
      </p:sp>
      <p:pic>
        <p:nvPicPr>
          <p:cNvPr id="5" name="object 8">
            <a:extLst>
              <a:ext uri="{FF2B5EF4-FFF2-40B4-BE49-F238E27FC236}">
                <a16:creationId xmlns:a16="http://schemas.microsoft.com/office/drawing/2014/main" id="{E6FC3BBC-A394-D150-F0DC-A216892EFF40}"/>
              </a:ext>
            </a:extLst>
          </p:cNvPr>
          <p:cNvPicPr/>
          <p:nvPr/>
        </p:nvPicPr>
        <p:blipFill>
          <a:blip r:embed="rId3" cstate="print"/>
          <a:stretch>
            <a:fillRect/>
          </a:stretch>
        </p:blipFill>
        <p:spPr>
          <a:xfrm>
            <a:off x="1211072" y="2774186"/>
            <a:ext cx="3259328" cy="2976373"/>
          </a:xfrm>
          <a:prstGeom prst="rect">
            <a:avLst/>
          </a:prstGeom>
        </p:spPr>
      </p:pic>
      <p:pic>
        <p:nvPicPr>
          <p:cNvPr id="6" name="object 9">
            <a:extLst>
              <a:ext uri="{FF2B5EF4-FFF2-40B4-BE49-F238E27FC236}">
                <a16:creationId xmlns:a16="http://schemas.microsoft.com/office/drawing/2014/main" id="{30BE3D85-58C0-193F-C857-4F7683143329}"/>
              </a:ext>
            </a:extLst>
          </p:cNvPr>
          <p:cNvPicPr/>
          <p:nvPr/>
        </p:nvPicPr>
        <p:blipFill>
          <a:blip r:embed="rId4" cstate="print"/>
          <a:stretch>
            <a:fillRect/>
          </a:stretch>
        </p:blipFill>
        <p:spPr>
          <a:xfrm>
            <a:off x="6220968" y="2375852"/>
            <a:ext cx="4759960" cy="3886013"/>
          </a:xfrm>
          <a:prstGeom prst="rect">
            <a:avLst/>
          </a:prstGeom>
        </p:spPr>
      </p:pic>
    </p:spTree>
    <p:extLst>
      <p:ext uri="{BB962C8B-B14F-4D97-AF65-F5344CB8AC3E}">
        <p14:creationId xmlns:p14="http://schemas.microsoft.com/office/powerpoint/2010/main" val="3455475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D312-396B-A408-8B98-882F36B3427C}"/>
              </a:ext>
            </a:extLst>
          </p:cNvPr>
          <p:cNvSpPr>
            <a:spLocks noGrp="1"/>
          </p:cNvSpPr>
          <p:nvPr>
            <p:ph type="title"/>
          </p:nvPr>
        </p:nvSpPr>
        <p:spPr>
          <a:xfrm>
            <a:off x="1066800" y="464185"/>
            <a:ext cx="10058400" cy="683895"/>
          </a:xfrm>
        </p:spPr>
        <p:txBody>
          <a:bodyPr>
            <a:normAutofit/>
          </a:bodyPr>
          <a:lstStyle/>
          <a:p>
            <a:r>
              <a:rPr lang="en-GB" sz="2800" b="1" dirty="0">
                <a:latin typeface="Times New Roman"/>
                <a:cs typeface="Times New Roman"/>
              </a:rPr>
              <a:t>Relationship</a:t>
            </a:r>
            <a:r>
              <a:rPr lang="en-GB" sz="2800" b="1" spc="60" dirty="0">
                <a:latin typeface="Times New Roman"/>
                <a:cs typeface="Times New Roman"/>
              </a:rPr>
              <a:t> </a:t>
            </a:r>
            <a:r>
              <a:rPr lang="en-GB" sz="2800" b="1" dirty="0">
                <a:latin typeface="Times New Roman"/>
                <a:cs typeface="Times New Roman"/>
              </a:rPr>
              <a:t>between</a:t>
            </a:r>
            <a:r>
              <a:rPr lang="en-GB" sz="2800" b="1" spc="70" dirty="0">
                <a:latin typeface="Times New Roman"/>
                <a:cs typeface="Times New Roman"/>
              </a:rPr>
              <a:t> </a:t>
            </a:r>
            <a:r>
              <a:rPr lang="en-GB" sz="2800" b="1" dirty="0">
                <a:latin typeface="Times New Roman"/>
                <a:cs typeface="Times New Roman"/>
              </a:rPr>
              <a:t>categorical</a:t>
            </a:r>
            <a:r>
              <a:rPr lang="en-GB" sz="2800" b="1" spc="65" dirty="0">
                <a:latin typeface="Times New Roman"/>
                <a:cs typeface="Times New Roman"/>
              </a:rPr>
              <a:t> </a:t>
            </a:r>
            <a:r>
              <a:rPr lang="en-GB" sz="2800" b="1" dirty="0">
                <a:latin typeface="Times New Roman"/>
                <a:cs typeface="Times New Roman"/>
              </a:rPr>
              <a:t>features</a:t>
            </a:r>
            <a:r>
              <a:rPr lang="en-GB" sz="2800" b="1" spc="65" dirty="0">
                <a:latin typeface="Times New Roman"/>
                <a:cs typeface="Times New Roman"/>
              </a:rPr>
              <a:t> </a:t>
            </a:r>
            <a:r>
              <a:rPr lang="en-GB" sz="2800" b="1" dirty="0">
                <a:latin typeface="Times New Roman"/>
                <a:cs typeface="Times New Roman"/>
              </a:rPr>
              <a:t>and</a:t>
            </a:r>
            <a:r>
              <a:rPr lang="en-GB" sz="2800" b="1" spc="85" dirty="0">
                <a:latin typeface="Times New Roman"/>
                <a:cs typeface="Times New Roman"/>
              </a:rPr>
              <a:t> </a:t>
            </a:r>
            <a:r>
              <a:rPr lang="en-GB" sz="2800" b="1" dirty="0">
                <a:latin typeface="Times New Roman"/>
                <a:cs typeface="Times New Roman"/>
              </a:rPr>
              <a:t>target</a:t>
            </a:r>
            <a:r>
              <a:rPr lang="en-GB" sz="2800" b="1" spc="65" dirty="0">
                <a:latin typeface="Times New Roman"/>
                <a:cs typeface="Times New Roman"/>
              </a:rPr>
              <a:t> </a:t>
            </a:r>
            <a:r>
              <a:rPr lang="en-GB" sz="2800" b="1" spc="-10" dirty="0">
                <a:latin typeface="Times New Roman"/>
                <a:cs typeface="Times New Roman"/>
              </a:rPr>
              <a:t>variable</a:t>
            </a:r>
            <a:endParaRPr lang="en-GB" sz="2800" dirty="0"/>
          </a:p>
        </p:txBody>
      </p:sp>
      <p:sp>
        <p:nvSpPr>
          <p:cNvPr id="3" name="Content Placeholder 2">
            <a:extLst>
              <a:ext uri="{FF2B5EF4-FFF2-40B4-BE49-F238E27FC236}">
                <a16:creationId xmlns:a16="http://schemas.microsoft.com/office/drawing/2014/main" id="{247074F3-1F91-63E4-4C3F-A74035AEB54C}"/>
              </a:ext>
            </a:extLst>
          </p:cNvPr>
          <p:cNvSpPr>
            <a:spLocks noGrp="1"/>
          </p:cNvSpPr>
          <p:nvPr>
            <p:ph sz="half" idx="1"/>
          </p:nvPr>
        </p:nvSpPr>
        <p:spPr>
          <a:xfrm>
            <a:off x="838200" y="1825625"/>
            <a:ext cx="5181600" cy="683895"/>
          </a:xfrm>
        </p:spPr>
        <p:txBody>
          <a:bodyPr>
            <a:normAutofit/>
          </a:bodyPr>
          <a:lstStyle/>
          <a:p>
            <a:r>
              <a:rPr lang="en-GB" sz="1800" b="1" dirty="0">
                <a:latin typeface="Times New Roman"/>
                <a:cs typeface="Times New Roman"/>
              </a:rPr>
              <a:t>Relationship</a:t>
            </a:r>
            <a:r>
              <a:rPr lang="en-GB" sz="1800" b="1" spc="80" dirty="0">
                <a:latin typeface="Times New Roman"/>
                <a:cs typeface="Times New Roman"/>
              </a:rPr>
              <a:t> </a:t>
            </a:r>
            <a:r>
              <a:rPr lang="en-GB" sz="1800" b="1" dirty="0">
                <a:latin typeface="Times New Roman"/>
                <a:cs typeface="Times New Roman"/>
              </a:rPr>
              <a:t>between</a:t>
            </a:r>
            <a:r>
              <a:rPr lang="en-GB" sz="1800" b="1" spc="85" dirty="0">
                <a:latin typeface="Times New Roman"/>
                <a:cs typeface="Times New Roman"/>
              </a:rPr>
              <a:t> </a:t>
            </a:r>
            <a:r>
              <a:rPr lang="en-GB" sz="1800" b="1" dirty="0">
                <a:latin typeface="Times New Roman"/>
                <a:cs typeface="Times New Roman"/>
              </a:rPr>
              <a:t>Storage</a:t>
            </a:r>
            <a:r>
              <a:rPr lang="en-GB" sz="1800" b="1" spc="95" dirty="0">
                <a:latin typeface="Times New Roman"/>
                <a:cs typeface="Times New Roman"/>
              </a:rPr>
              <a:t> </a:t>
            </a:r>
            <a:r>
              <a:rPr lang="en-GB" sz="1800" b="1" dirty="0">
                <a:latin typeface="Times New Roman"/>
                <a:cs typeface="Times New Roman"/>
              </a:rPr>
              <a:t>Type</a:t>
            </a:r>
            <a:r>
              <a:rPr lang="en-GB" sz="1800" b="1" spc="75" dirty="0">
                <a:latin typeface="Times New Roman"/>
                <a:cs typeface="Times New Roman"/>
              </a:rPr>
              <a:t> </a:t>
            </a:r>
            <a:r>
              <a:rPr lang="en-GB" sz="1800" b="1" dirty="0">
                <a:latin typeface="Times New Roman"/>
                <a:cs typeface="Times New Roman"/>
              </a:rPr>
              <a:t>and</a:t>
            </a:r>
            <a:r>
              <a:rPr lang="en-GB" sz="1800" b="1" spc="100" dirty="0">
                <a:latin typeface="Times New Roman"/>
                <a:cs typeface="Times New Roman"/>
              </a:rPr>
              <a:t> </a:t>
            </a:r>
            <a:r>
              <a:rPr lang="en-GB" sz="1800" b="1" dirty="0">
                <a:latin typeface="Times New Roman"/>
                <a:cs typeface="Times New Roman"/>
              </a:rPr>
              <a:t>Final</a:t>
            </a:r>
            <a:r>
              <a:rPr lang="en-GB" sz="1800" b="1" spc="95" dirty="0">
                <a:latin typeface="Times New Roman"/>
                <a:cs typeface="Times New Roman"/>
              </a:rPr>
              <a:t> </a:t>
            </a:r>
            <a:r>
              <a:rPr lang="en-GB" sz="1800" b="1" spc="-10" dirty="0">
                <a:latin typeface="Times New Roman"/>
                <a:cs typeface="Times New Roman"/>
              </a:rPr>
              <a:t>Price:</a:t>
            </a:r>
            <a:endParaRPr lang="en-GB" sz="1800" dirty="0"/>
          </a:p>
        </p:txBody>
      </p:sp>
      <p:sp>
        <p:nvSpPr>
          <p:cNvPr id="4" name="Content Placeholder 3">
            <a:extLst>
              <a:ext uri="{FF2B5EF4-FFF2-40B4-BE49-F238E27FC236}">
                <a16:creationId xmlns:a16="http://schemas.microsoft.com/office/drawing/2014/main" id="{01731EFF-A495-E9E1-E5D9-1440178629C7}"/>
              </a:ext>
            </a:extLst>
          </p:cNvPr>
          <p:cNvSpPr>
            <a:spLocks noGrp="1"/>
          </p:cNvSpPr>
          <p:nvPr>
            <p:ph sz="half" idx="2"/>
          </p:nvPr>
        </p:nvSpPr>
        <p:spPr>
          <a:xfrm>
            <a:off x="6172200" y="1825625"/>
            <a:ext cx="5181600" cy="683895"/>
          </a:xfrm>
        </p:spPr>
        <p:txBody>
          <a:bodyPr>
            <a:normAutofit/>
          </a:bodyPr>
          <a:lstStyle/>
          <a:p>
            <a:r>
              <a:rPr lang="en-GB" sz="1800" b="1" dirty="0">
                <a:latin typeface="Times New Roman"/>
                <a:cs typeface="Times New Roman"/>
              </a:rPr>
              <a:t>Relationship</a:t>
            </a:r>
            <a:r>
              <a:rPr lang="en-GB" sz="1800" b="1" spc="85" dirty="0">
                <a:latin typeface="Times New Roman"/>
                <a:cs typeface="Times New Roman"/>
              </a:rPr>
              <a:t> </a:t>
            </a:r>
            <a:r>
              <a:rPr lang="en-GB" sz="1800" b="1" dirty="0">
                <a:latin typeface="Times New Roman"/>
                <a:cs typeface="Times New Roman"/>
              </a:rPr>
              <a:t>between</a:t>
            </a:r>
            <a:r>
              <a:rPr lang="en-GB" sz="1800" b="1" spc="90" dirty="0">
                <a:latin typeface="Times New Roman"/>
                <a:cs typeface="Times New Roman"/>
              </a:rPr>
              <a:t> </a:t>
            </a:r>
            <a:r>
              <a:rPr lang="en-GB" sz="1800" b="1" dirty="0">
                <a:latin typeface="Times New Roman"/>
                <a:cs typeface="Times New Roman"/>
              </a:rPr>
              <a:t>Touch</a:t>
            </a:r>
            <a:r>
              <a:rPr lang="en-GB" sz="1800" b="1" spc="85" dirty="0">
                <a:latin typeface="Times New Roman"/>
                <a:cs typeface="Times New Roman"/>
              </a:rPr>
              <a:t> </a:t>
            </a:r>
            <a:r>
              <a:rPr lang="en-GB" sz="1800" b="1" dirty="0">
                <a:latin typeface="Times New Roman"/>
                <a:cs typeface="Times New Roman"/>
              </a:rPr>
              <a:t>and</a:t>
            </a:r>
            <a:r>
              <a:rPr lang="en-GB" sz="1800" b="1" spc="105" dirty="0">
                <a:latin typeface="Times New Roman"/>
                <a:cs typeface="Times New Roman"/>
              </a:rPr>
              <a:t> </a:t>
            </a:r>
            <a:r>
              <a:rPr lang="en-GB" sz="1800" b="1" dirty="0">
                <a:latin typeface="Times New Roman"/>
                <a:cs typeface="Times New Roman"/>
              </a:rPr>
              <a:t>Final</a:t>
            </a:r>
            <a:r>
              <a:rPr lang="en-GB" sz="1800" b="1" spc="105" dirty="0">
                <a:latin typeface="Times New Roman"/>
                <a:cs typeface="Times New Roman"/>
              </a:rPr>
              <a:t> </a:t>
            </a:r>
            <a:r>
              <a:rPr lang="en-GB" sz="1800" b="1" spc="-10" dirty="0">
                <a:latin typeface="Times New Roman"/>
                <a:cs typeface="Times New Roman"/>
              </a:rPr>
              <a:t>Price</a:t>
            </a:r>
            <a:endParaRPr lang="en-GB" sz="1800" dirty="0"/>
          </a:p>
        </p:txBody>
      </p:sp>
      <p:pic>
        <p:nvPicPr>
          <p:cNvPr id="7" name="object 5">
            <a:extLst>
              <a:ext uri="{FF2B5EF4-FFF2-40B4-BE49-F238E27FC236}">
                <a16:creationId xmlns:a16="http://schemas.microsoft.com/office/drawing/2014/main" id="{705E9C47-A019-B7DC-12D0-1BBB29AC007F}"/>
              </a:ext>
            </a:extLst>
          </p:cNvPr>
          <p:cNvPicPr/>
          <p:nvPr/>
        </p:nvPicPr>
        <p:blipFill>
          <a:blip r:embed="rId3" cstate="print"/>
          <a:stretch>
            <a:fillRect/>
          </a:stretch>
        </p:blipFill>
        <p:spPr>
          <a:xfrm>
            <a:off x="1177544" y="2644457"/>
            <a:ext cx="4532376" cy="3542983"/>
          </a:xfrm>
          <a:prstGeom prst="rect">
            <a:avLst/>
          </a:prstGeom>
        </p:spPr>
      </p:pic>
      <p:pic>
        <p:nvPicPr>
          <p:cNvPr id="8" name="object 6">
            <a:extLst>
              <a:ext uri="{FF2B5EF4-FFF2-40B4-BE49-F238E27FC236}">
                <a16:creationId xmlns:a16="http://schemas.microsoft.com/office/drawing/2014/main" id="{EA51F7D5-2B1F-C315-3220-F3339066F5D5}"/>
              </a:ext>
            </a:extLst>
          </p:cNvPr>
          <p:cNvPicPr/>
          <p:nvPr/>
        </p:nvPicPr>
        <p:blipFill>
          <a:blip r:embed="rId4" cstate="print"/>
          <a:stretch>
            <a:fillRect/>
          </a:stretch>
        </p:blipFill>
        <p:spPr>
          <a:xfrm>
            <a:off x="6789675" y="2509520"/>
            <a:ext cx="3946649" cy="3769360"/>
          </a:xfrm>
          <a:prstGeom prst="rect">
            <a:avLst/>
          </a:prstGeom>
        </p:spPr>
      </p:pic>
    </p:spTree>
    <p:extLst>
      <p:ext uri="{BB962C8B-B14F-4D97-AF65-F5344CB8AC3E}">
        <p14:creationId xmlns:p14="http://schemas.microsoft.com/office/powerpoint/2010/main" val="829867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C95C-6164-267E-5ADD-C17A27CE6A2B}"/>
              </a:ext>
            </a:extLst>
          </p:cNvPr>
          <p:cNvSpPr>
            <a:spLocks noGrp="1"/>
          </p:cNvSpPr>
          <p:nvPr>
            <p:ph type="title"/>
          </p:nvPr>
        </p:nvSpPr>
        <p:spPr/>
        <p:txBody>
          <a:bodyPr>
            <a:normAutofit/>
          </a:bodyPr>
          <a:lstStyle/>
          <a:p>
            <a:r>
              <a:rPr lang="en-GB" sz="3600" b="1" dirty="0">
                <a:latin typeface="Times New Roman"/>
                <a:cs typeface="Times New Roman"/>
              </a:rPr>
              <a:t>Feature</a:t>
            </a:r>
            <a:r>
              <a:rPr lang="en-GB" sz="3600" b="1" spc="40" dirty="0">
                <a:latin typeface="Times New Roman"/>
                <a:cs typeface="Times New Roman"/>
              </a:rPr>
              <a:t> </a:t>
            </a:r>
            <a:r>
              <a:rPr lang="en-GB" sz="3600" b="1" spc="-10" dirty="0">
                <a:latin typeface="Times New Roman"/>
                <a:cs typeface="Times New Roman"/>
              </a:rPr>
              <a:t>Selection</a:t>
            </a:r>
            <a:endParaRPr lang="en-GB" sz="4000" dirty="0"/>
          </a:p>
        </p:txBody>
      </p:sp>
      <p:sp>
        <p:nvSpPr>
          <p:cNvPr id="3" name="Content Placeholder 2">
            <a:extLst>
              <a:ext uri="{FF2B5EF4-FFF2-40B4-BE49-F238E27FC236}">
                <a16:creationId xmlns:a16="http://schemas.microsoft.com/office/drawing/2014/main" id="{BD1AA256-FF13-572F-86B2-B7468CD89E72}"/>
              </a:ext>
            </a:extLst>
          </p:cNvPr>
          <p:cNvSpPr>
            <a:spLocks noGrp="1"/>
          </p:cNvSpPr>
          <p:nvPr>
            <p:ph sz="half" idx="1"/>
          </p:nvPr>
        </p:nvSpPr>
        <p:spPr>
          <a:xfrm>
            <a:off x="838200" y="1825625"/>
            <a:ext cx="10876280" cy="4351338"/>
          </a:xfrm>
        </p:spPr>
        <p:txBody>
          <a:bodyPr>
            <a:normAutofit fontScale="92500" lnSpcReduction="20000"/>
          </a:bodyPr>
          <a:lstStyle/>
          <a:p>
            <a:pPr marL="12700">
              <a:lnSpc>
                <a:spcPct val="150000"/>
              </a:lnSpc>
            </a:pPr>
            <a:r>
              <a:rPr lang="en-GB" sz="2400" dirty="0">
                <a:latin typeface="Times New Roman"/>
                <a:cs typeface="Times New Roman"/>
              </a:rPr>
              <a:t>The</a:t>
            </a:r>
            <a:r>
              <a:rPr lang="en-GB" sz="2400" spc="80" dirty="0">
                <a:latin typeface="Times New Roman"/>
                <a:cs typeface="Times New Roman"/>
              </a:rPr>
              <a:t> </a:t>
            </a:r>
            <a:r>
              <a:rPr lang="en-GB" sz="2400" dirty="0">
                <a:latin typeface="Times New Roman"/>
                <a:cs typeface="Times New Roman"/>
              </a:rPr>
              <a:t>following</a:t>
            </a:r>
            <a:r>
              <a:rPr lang="en-GB" sz="2400" spc="45" dirty="0">
                <a:latin typeface="Times New Roman"/>
                <a:cs typeface="Times New Roman"/>
              </a:rPr>
              <a:t> </a:t>
            </a:r>
            <a:r>
              <a:rPr lang="en-GB" sz="2400" dirty="0">
                <a:latin typeface="Times New Roman"/>
                <a:cs typeface="Times New Roman"/>
              </a:rPr>
              <a:t>features</a:t>
            </a:r>
            <a:r>
              <a:rPr lang="en-GB" sz="2400" spc="65" dirty="0">
                <a:latin typeface="Times New Roman"/>
                <a:cs typeface="Times New Roman"/>
              </a:rPr>
              <a:t> </a:t>
            </a:r>
            <a:r>
              <a:rPr lang="en-GB" sz="2400" dirty="0">
                <a:latin typeface="Times New Roman"/>
                <a:cs typeface="Times New Roman"/>
              </a:rPr>
              <a:t>were</a:t>
            </a:r>
            <a:r>
              <a:rPr lang="en-GB" sz="2400" spc="65" dirty="0">
                <a:latin typeface="Times New Roman"/>
                <a:cs typeface="Times New Roman"/>
              </a:rPr>
              <a:t> </a:t>
            </a:r>
            <a:r>
              <a:rPr lang="en-GB" sz="2400" dirty="0">
                <a:latin typeface="Times New Roman"/>
                <a:cs typeface="Times New Roman"/>
              </a:rPr>
              <a:t>selected</a:t>
            </a:r>
            <a:r>
              <a:rPr lang="en-GB" sz="2400" spc="50" dirty="0">
                <a:latin typeface="Times New Roman"/>
                <a:cs typeface="Times New Roman"/>
              </a:rPr>
              <a:t> </a:t>
            </a:r>
            <a:r>
              <a:rPr lang="en-GB" sz="2400" dirty="0">
                <a:latin typeface="Times New Roman"/>
                <a:cs typeface="Times New Roman"/>
              </a:rPr>
              <a:t>for</a:t>
            </a:r>
            <a:r>
              <a:rPr lang="en-GB" sz="2400" spc="65" dirty="0">
                <a:latin typeface="Times New Roman"/>
                <a:cs typeface="Times New Roman"/>
              </a:rPr>
              <a:t> </a:t>
            </a:r>
            <a:r>
              <a:rPr lang="en-GB" sz="2400" dirty="0">
                <a:latin typeface="Times New Roman"/>
                <a:cs typeface="Times New Roman"/>
              </a:rPr>
              <a:t>model</a:t>
            </a:r>
            <a:r>
              <a:rPr lang="en-GB" sz="2400" spc="60" dirty="0">
                <a:latin typeface="Times New Roman"/>
                <a:cs typeface="Times New Roman"/>
              </a:rPr>
              <a:t> </a:t>
            </a:r>
            <a:r>
              <a:rPr lang="en-GB" sz="2400" spc="-10" dirty="0">
                <a:latin typeface="Times New Roman"/>
                <a:cs typeface="Times New Roman"/>
              </a:rPr>
              <a:t>training:</a:t>
            </a:r>
            <a:endParaRPr lang="en-GB" sz="2400" dirty="0">
              <a:latin typeface="Times New Roman"/>
              <a:cs typeface="Times New Roman"/>
            </a:endParaRPr>
          </a:p>
          <a:p>
            <a:pPr>
              <a:lnSpc>
                <a:spcPct val="150000"/>
              </a:lnSpc>
              <a:spcBef>
                <a:spcPts val="315"/>
              </a:spcBef>
            </a:pPr>
            <a:endParaRPr lang="en-GB" sz="2400" dirty="0">
              <a:latin typeface="Times New Roman"/>
              <a:cs typeface="Times New Roman"/>
            </a:endParaRPr>
          </a:p>
          <a:p>
            <a:pPr marL="441959" indent="-214629">
              <a:lnSpc>
                <a:spcPct val="150000"/>
              </a:lnSpc>
              <a:buSzPct val="90000"/>
              <a:buFont typeface="Symbol"/>
              <a:buChar char=""/>
              <a:tabLst>
                <a:tab pos="441959" algn="l"/>
              </a:tabLst>
            </a:pPr>
            <a:r>
              <a:rPr lang="en-GB" sz="2400" b="1" dirty="0">
                <a:latin typeface="Times New Roman"/>
                <a:cs typeface="Times New Roman"/>
              </a:rPr>
              <a:t>RAM</a:t>
            </a:r>
            <a:r>
              <a:rPr lang="en-GB" sz="2400" dirty="0">
                <a:latin typeface="Times New Roman"/>
                <a:cs typeface="Times New Roman"/>
              </a:rPr>
              <a:t>,</a:t>
            </a:r>
            <a:r>
              <a:rPr lang="en-GB" sz="2400" spc="90" dirty="0">
                <a:latin typeface="Times New Roman"/>
                <a:cs typeface="Times New Roman"/>
              </a:rPr>
              <a:t> </a:t>
            </a:r>
            <a:r>
              <a:rPr lang="en-GB" sz="2400" b="1" dirty="0">
                <a:latin typeface="Times New Roman"/>
                <a:cs typeface="Times New Roman"/>
              </a:rPr>
              <a:t>Storage</a:t>
            </a:r>
            <a:r>
              <a:rPr lang="en-GB" sz="2400" dirty="0">
                <a:latin typeface="Times New Roman"/>
                <a:cs typeface="Times New Roman"/>
              </a:rPr>
              <a:t>,</a:t>
            </a:r>
            <a:r>
              <a:rPr lang="en-GB" sz="2400" spc="80" dirty="0">
                <a:latin typeface="Times New Roman"/>
                <a:cs typeface="Times New Roman"/>
              </a:rPr>
              <a:t> </a:t>
            </a:r>
            <a:r>
              <a:rPr lang="en-GB" sz="2400" b="1" dirty="0">
                <a:latin typeface="Times New Roman"/>
                <a:cs typeface="Times New Roman"/>
              </a:rPr>
              <a:t>Screen</a:t>
            </a:r>
            <a:r>
              <a:rPr lang="en-GB" sz="2400" dirty="0">
                <a:latin typeface="Times New Roman"/>
                <a:cs typeface="Times New Roman"/>
              </a:rPr>
              <a:t>:</a:t>
            </a:r>
            <a:r>
              <a:rPr lang="en-GB" sz="2400" spc="80" dirty="0">
                <a:latin typeface="Times New Roman"/>
                <a:cs typeface="Times New Roman"/>
              </a:rPr>
              <a:t> </a:t>
            </a:r>
            <a:r>
              <a:rPr lang="en-GB" sz="2400" dirty="0">
                <a:latin typeface="Times New Roman"/>
                <a:cs typeface="Times New Roman"/>
              </a:rPr>
              <a:t>Original</a:t>
            </a:r>
            <a:r>
              <a:rPr lang="en-GB" sz="2400" spc="80" dirty="0">
                <a:latin typeface="Times New Roman"/>
                <a:cs typeface="Times New Roman"/>
              </a:rPr>
              <a:t> </a:t>
            </a:r>
            <a:r>
              <a:rPr lang="en-GB" sz="2400" dirty="0">
                <a:latin typeface="Times New Roman"/>
                <a:cs typeface="Times New Roman"/>
              </a:rPr>
              <a:t>numerical</a:t>
            </a:r>
            <a:r>
              <a:rPr lang="en-GB" sz="2400" spc="80" dirty="0">
                <a:latin typeface="Times New Roman"/>
                <a:cs typeface="Times New Roman"/>
              </a:rPr>
              <a:t> </a:t>
            </a:r>
            <a:r>
              <a:rPr lang="en-GB" sz="2400" spc="-10" dirty="0">
                <a:latin typeface="Times New Roman"/>
                <a:cs typeface="Times New Roman"/>
              </a:rPr>
              <a:t>features.</a:t>
            </a:r>
            <a:endParaRPr lang="en-GB" sz="2400" dirty="0">
              <a:latin typeface="Times New Roman"/>
              <a:cs typeface="Times New Roman"/>
            </a:endParaRPr>
          </a:p>
          <a:p>
            <a:pPr marL="441959" indent="-214629">
              <a:lnSpc>
                <a:spcPct val="150000"/>
              </a:lnSpc>
              <a:spcBef>
                <a:spcPts val="170"/>
              </a:spcBef>
              <a:buSzPct val="90000"/>
              <a:buFont typeface="Symbol"/>
              <a:buChar char=""/>
              <a:tabLst>
                <a:tab pos="441959" algn="l"/>
              </a:tabLst>
            </a:pPr>
            <a:r>
              <a:rPr lang="en-GB" sz="2400" b="1" dirty="0" err="1">
                <a:latin typeface="Times New Roman"/>
                <a:cs typeface="Times New Roman"/>
              </a:rPr>
              <a:t>Touch_encoded</a:t>
            </a:r>
            <a:r>
              <a:rPr lang="en-GB" sz="2400" dirty="0">
                <a:latin typeface="Times New Roman"/>
                <a:cs typeface="Times New Roman"/>
              </a:rPr>
              <a:t>,</a:t>
            </a:r>
            <a:r>
              <a:rPr lang="en-GB" sz="2400" spc="160" dirty="0">
                <a:latin typeface="Times New Roman"/>
                <a:cs typeface="Times New Roman"/>
              </a:rPr>
              <a:t> </a:t>
            </a:r>
            <a:r>
              <a:rPr lang="en-GB" sz="2400" b="1" dirty="0" err="1">
                <a:latin typeface="Times New Roman"/>
                <a:cs typeface="Times New Roman"/>
              </a:rPr>
              <a:t>Status_encoded</a:t>
            </a:r>
            <a:r>
              <a:rPr lang="en-GB" sz="2400" dirty="0">
                <a:latin typeface="Times New Roman"/>
                <a:cs typeface="Times New Roman"/>
              </a:rPr>
              <a:t>,</a:t>
            </a:r>
            <a:r>
              <a:rPr lang="en-GB" sz="2400" spc="165" dirty="0">
                <a:latin typeface="Times New Roman"/>
                <a:cs typeface="Times New Roman"/>
              </a:rPr>
              <a:t> </a:t>
            </a:r>
            <a:r>
              <a:rPr lang="en-GB" sz="2400" b="1" dirty="0" err="1">
                <a:latin typeface="Times New Roman"/>
                <a:cs typeface="Times New Roman"/>
              </a:rPr>
              <a:t>Storage.type_encoded</a:t>
            </a:r>
            <a:r>
              <a:rPr lang="en-GB" sz="2400" dirty="0">
                <a:latin typeface="Times New Roman"/>
                <a:cs typeface="Times New Roman"/>
              </a:rPr>
              <a:t>:</a:t>
            </a:r>
            <a:r>
              <a:rPr lang="en-GB" sz="2400" spc="165" dirty="0">
                <a:latin typeface="Times New Roman"/>
                <a:cs typeface="Times New Roman"/>
              </a:rPr>
              <a:t> </a:t>
            </a:r>
            <a:r>
              <a:rPr lang="en-GB" sz="2400" dirty="0">
                <a:latin typeface="Times New Roman"/>
                <a:cs typeface="Times New Roman"/>
              </a:rPr>
              <a:t>Encoded</a:t>
            </a:r>
            <a:r>
              <a:rPr lang="en-GB" sz="2400" spc="145" dirty="0">
                <a:latin typeface="Times New Roman"/>
                <a:cs typeface="Times New Roman"/>
              </a:rPr>
              <a:t> </a:t>
            </a:r>
            <a:r>
              <a:rPr lang="en-GB" sz="2400" dirty="0">
                <a:latin typeface="Times New Roman"/>
                <a:cs typeface="Times New Roman"/>
              </a:rPr>
              <a:t>categorical</a:t>
            </a:r>
            <a:r>
              <a:rPr lang="en-GB" sz="2400" spc="165" dirty="0">
                <a:latin typeface="Times New Roman"/>
                <a:cs typeface="Times New Roman"/>
              </a:rPr>
              <a:t> </a:t>
            </a:r>
            <a:r>
              <a:rPr lang="en-GB" sz="2400" spc="-10" dirty="0">
                <a:latin typeface="Times New Roman"/>
                <a:cs typeface="Times New Roman"/>
              </a:rPr>
              <a:t>variables.</a:t>
            </a:r>
            <a:endParaRPr lang="en-GB" sz="2400" dirty="0">
              <a:latin typeface="Times New Roman"/>
              <a:cs typeface="Times New Roman"/>
            </a:endParaRPr>
          </a:p>
          <a:p>
            <a:pPr marL="441959" marR="5080" indent="-215265">
              <a:lnSpc>
                <a:spcPct val="150000"/>
              </a:lnSpc>
              <a:spcBef>
                <a:spcPts val="20"/>
              </a:spcBef>
              <a:buSzPct val="90000"/>
              <a:buFont typeface="Symbol"/>
              <a:buChar char=""/>
              <a:tabLst>
                <a:tab pos="441959" algn="l"/>
              </a:tabLst>
            </a:pPr>
            <a:r>
              <a:rPr lang="en-GB" sz="2400" b="1" dirty="0" err="1">
                <a:latin typeface="Times New Roman"/>
                <a:cs typeface="Times New Roman"/>
              </a:rPr>
              <a:t>Brand_encoded</a:t>
            </a:r>
            <a:r>
              <a:rPr lang="en-GB" sz="2400" dirty="0">
                <a:latin typeface="Times New Roman"/>
                <a:cs typeface="Times New Roman"/>
              </a:rPr>
              <a:t>,</a:t>
            </a:r>
            <a:r>
              <a:rPr lang="en-GB" sz="2400" spc="70" dirty="0">
                <a:latin typeface="Times New Roman"/>
                <a:cs typeface="Times New Roman"/>
              </a:rPr>
              <a:t> </a:t>
            </a:r>
            <a:r>
              <a:rPr lang="en-GB" sz="2400" b="1" dirty="0" err="1">
                <a:latin typeface="Times New Roman"/>
                <a:cs typeface="Times New Roman"/>
              </a:rPr>
              <a:t>Model_encoded</a:t>
            </a:r>
            <a:r>
              <a:rPr lang="en-GB" sz="2400" dirty="0">
                <a:latin typeface="Times New Roman"/>
                <a:cs typeface="Times New Roman"/>
              </a:rPr>
              <a:t>,</a:t>
            </a:r>
            <a:r>
              <a:rPr lang="en-GB" sz="2400" spc="85" dirty="0">
                <a:latin typeface="Times New Roman"/>
                <a:cs typeface="Times New Roman"/>
              </a:rPr>
              <a:t> </a:t>
            </a:r>
            <a:r>
              <a:rPr lang="en-GB" sz="2400" b="1" dirty="0" err="1">
                <a:latin typeface="Times New Roman"/>
                <a:cs typeface="Times New Roman"/>
              </a:rPr>
              <a:t>CPU_encoded</a:t>
            </a:r>
            <a:r>
              <a:rPr lang="en-GB" sz="2400" dirty="0">
                <a:latin typeface="Times New Roman"/>
                <a:cs typeface="Times New Roman"/>
              </a:rPr>
              <a:t>,</a:t>
            </a:r>
            <a:r>
              <a:rPr lang="en-GB" sz="2400" spc="70" dirty="0">
                <a:latin typeface="Times New Roman"/>
                <a:cs typeface="Times New Roman"/>
              </a:rPr>
              <a:t> </a:t>
            </a:r>
            <a:r>
              <a:rPr lang="en-GB" sz="2400" b="1" dirty="0" err="1">
                <a:latin typeface="Times New Roman"/>
                <a:cs typeface="Times New Roman"/>
              </a:rPr>
              <a:t>GPU_encoded</a:t>
            </a:r>
            <a:r>
              <a:rPr lang="en-GB" sz="2400" dirty="0">
                <a:latin typeface="Times New Roman"/>
                <a:cs typeface="Times New Roman"/>
              </a:rPr>
              <a:t>:</a:t>
            </a:r>
            <a:r>
              <a:rPr lang="en-GB" sz="2400" spc="95" dirty="0">
                <a:latin typeface="Times New Roman"/>
                <a:cs typeface="Times New Roman"/>
              </a:rPr>
              <a:t> </a:t>
            </a:r>
            <a:r>
              <a:rPr lang="en-GB" sz="2400" dirty="0">
                <a:latin typeface="Times New Roman"/>
                <a:cs typeface="Times New Roman"/>
              </a:rPr>
              <a:t>Encoded</a:t>
            </a:r>
            <a:r>
              <a:rPr lang="en-GB" sz="2400" spc="55" dirty="0">
                <a:latin typeface="Times New Roman"/>
                <a:cs typeface="Times New Roman"/>
              </a:rPr>
              <a:t> </a:t>
            </a:r>
            <a:r>
              <a:rPr lang="en-GB" sz="2400" dirty="0">
                <a:latin typeface="Times New Roman"/>
                <a:cs typeface="Times New Roman"/>
              </a:rPr>
              <a:t>brand,</a:t>
            </a:r>
            <a:r>
              <a:rPr lang="en-GB" sz="2400" spc="65" dirty="0">
                <a:latin typeface="Times New Roman"/>
                <a:cs typeface="Times New Roman"/>
              </a:rPr>
              <a:t> </a:t>
            </a:r>
            <a:r>
              <a:rPr lang="en-GB" sz="2400" dirty="0">
                <a:latin typeface="Times New Roman"/>
                <a:cs typeface="Times New Roman"/>
              </a:rPr>
              <a:t>model,</a:t>
            </a:r>
            <a:r>
              <a:rPr lang="en-GB" sz="2400" spc="70" dirty="0">
                <a:latin typeface="Times New Roman"/>
                <a:cs typeface="Times New Roman"/>
              </a:rPr>
              <a:t> </a:t>
            </a:r>
            <a:r>
              <a:rPr lang="en-GB" sz="2400" spc="-20" dirty="0">
                <a:latin typeface="Times New Roman"/>
                <a:cs typeface="Times New Roman"/>
              </a:rPr>
              <a:t>CPU, </a:t>
            </a:r>
            <a:r>
              <a:rPr lang="en-GB" sz="2400" dirty="0">
                <a:latin typeface="Times New Roman"/>
                <a:cs typeface="Times New Roman"/>
              </a:rPr>
              <a:t>and</a:t>
            </a:r>
            <a:r>
              <a:rPr lang="en-GB" sz="2400" spc="35" dirty="0">
                <a:latin typeface="Times New Roman"/>
                <a:cs typeface="Times New Roman"/>
              </a:rPr>
              <a:t> </a:t>
            </a:r>
            <a:r>
              <a:rPr lang="en-GB" sz="2400" spc="-20" dirty="0">
                <a:latin typeface="Times New Roman"/>
                <a:cs typeface="Times New Roman"/>
              </a:rPr>
              <a:t>GPU.</a:t>
            </a:r>
            <a:endParaRPr lang="en-GB" sz="2400" dirty="0">
              <a:latin typeface="Times New Roman"/>
              <a:cs typeface="Times New Roman"/>
            </a:endParaRPr>
          </a:p>
          <a:p>
            <a:pPr>
              <a:lnSpc>
                <a:spcPct val="150000"/>
              </a:lnSpc>
              <a:spcBef>
                <a:spcPts val="325"/>
              </a:spcBef>
            </a:pPr>
            <a:endParaRPr lang="en-GB" sz="2400" dirty="0">
              <a:latin typeface="Times New Roman"/>
              <a:cs typeface="Times New Roman"/>
            </a:endParaRPr>
          </a:p>
          <a:p>
            <a:pPr marL="0" indent="0">
              <a:lnSpc>
                <a:spcPct val="150000"/>
              </a:lnSpc>
              <a:buNone/>
            </a:pPr>
            <a:r>
              <a:rPr lang="en-GB" sz="2400" u="sng" dirty="0">
                <a:latin typeface="Times New Roman"/>
                <a:cs typeface="Times New Roman"/>
              </a:rPr>
              <a:t>The</a:t>
            </a:r>
            <a:r>
              <a:rPr lang="en-GB" sz="2400" u="sng" spc="65" dirty="0">
                <a:latin typeface="Times New Roman"/>
                <a:cs typeface="Times New Roman"/>
              </a:rPr>
              <a:t> </a:t>
            </a:r>
            <a:r>
              <a:rPr lang="en-GB" sz="2400" b="1" u="sng" dirty="0">
                <a:latin typeface="Times New Roman"/>
                <a:cs typeface="Times New Roman"/>
              </a:rPr>
              <a:t>target</a:t>
            </a:r>
            <a:r>
              <a:rPr lang="en-GB" sz="2400" b="1" u="sng" spc="45" dirty="0">
                <a:latin typeface="Times New Roman"/>
                <a:cs typeface="Times New Roman"/>
              </a:rPr>
              <a:t> </a:t>
            </a:r>
            <a:r>
              <a:rPr lang="en-GB" sz="2400" b="1" u="sng" dirty="0">
                <a:latin typeface="Times New Roman"/>
                <a:cs typeface="Times New Roman"/>
              </a:rPr>
              <a:t>variable</a:t>
            </a:r>
            <a:r>
              <a:rPr lang="en-GB" sz="2400" b="1" u="sng" spc="65" dirty="0">
                <a:latin typeface="Times New Roman"/>
                <a:cs typeface="Times New Roman"/>
              </a:rPr>
              <a:t> </a:t>
            </a:r>
            <a:r>
              <a:rPr lang="en-GB" sz="2400" u="sng" dirty="0">
                <a:latin typeface="Times New Roman"/>
                <a:cs typeface="Times New Roman"/>
              </a:rPr>
              <a:t>is</a:t>
            </a:r>
            <a:r>
              <a:rPr lang="en-GB" sz="2400" u="sng" spc="65" dirty="0">
                <a:latin typeface="Times New Roman"/>
                <a:cs typeface="Times New Roman"/>
              </a:rPr>
              <a:t> </a:t>
            </a:r>
            <a:r>
              <a:rPr lang="en-GB" sz="2400" b="1" u="sng" dirty="0">
                <a:latin typeface="Times New Roman"/>
                <a:cs typeface="Times New Roman"/>
              </a:rPr>
              <a:t>Final</a:t>
            </a:r>
            <a:r>
              <a:rPr lang="en-GB" sz="2400" b="1" u="sng" spc="55" dirty="0">
                <a:latin typeface="Times New Roman"/>
                <a:cs typeface="Times New Roman"/>
              </a:rPr>
              <a:t> </a:t>
            </a:r>
            <a:r>
              <a:rPr lang="en-GB" sz="2400" b="1" u="sng" spc="-10" dirty="0">
                <a:latin typeface="Times New Roman"/>
                <a:cs typeface="Times New Roman"/>
              </a:rPr>
              <a:t>Price</a:t>
            </a:r>
            <a:r>
              <a:rPr lang="en-GB" sz="2400" u="sng" spc="-10" dirty="0">
                <a:latin typeface="Times New Roman"/>
                <a:cs typeface="Times New Roman"/>
              </a:rPr>
              <a:t>,</a:t>
            </a:r>
            <a:endParaRPr lang="en-GB" sz="2400" u="sng" dirty="0">
              <a:latin typeface="Times New Roman"/>
              <a:cs typeface="Times New Roman"/>
            </a:endParaRPr>
          </a:p>
          <a:p>
            <a:pPr>
              <a:lnSpc>
                <a:spcPct val="150000"/>
              </a:lnSpc>
            </a:pPr>
            <a:endParaRPr lang="en-GB" sz="2400" dirty="0"/>
          </a:p>
        </p:txBody>
      </p:sp>
    </p:spTree>
    <p:extLst>
      <p:ext uri="{BB962C8B-B14F-4D97-AF65-F5344CB8AC3E}">
        <p14:creationId xmlns:p14="http://schemas.microsoft.com/office/powerpoint/2010/main" val="301713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E6F6-3438-3D86-CF63-B4FDD7E60A54}"/>
              </a:ext>
            </a:extLst>
          </p:cNvPr>
          <p:cNvSpPr>
            <a:spLocks noGrp="1"/>
          </p:cNvSpPr>
          <p:nvPr>
            <p:ph type="title"/>
          </p:nvPr>
        </p:nvSpPr>
        <p:spPr>
          <a:xfrm>
            <a:off x="1066800" y="-151922"/>
            <a:ext cx="10058400" cy="1450757"/>
          </a:xfrm>
        </p:spPr>
        <p:txBody>
          <a:bodyPr>
            <a:normAutofit/>
          </a:bodyPr>
          <a:lstStyle/>
          <a:p>
            <a:r>
              <a:rPr lang="en-GB" sz="3200" b="1" dirty="0">
                <a:latin typeface="Times New Roman"/>
                <a:cs typeface="Times New Roman"/>
              </a:rPr>
              <a:t>Supervised</a:t>
            </a:r>
            <a:r>
              <a:rPr lang="en-GB" sz="3200" b="1" spc="-35" dirty="0">
                <a:latin typeface="Times New Roman"/>
                <a:cs typeface="Times New Roman"/>
              </a:rPr>
              <a:t> </a:t>
            </a:r>
            <a:r>
              <a:rPr lang="en-GB" sz="3200" b="1" dirty="0">
                <a:latin typeface="Times New Roman"/>
                <a:cs typeface="Times New Roman"/>
              </a:rPr>
              <a:t>machine</a:t>
            </a:r>
            <a:r>
              <a:rPr lang="en-GB" sz="3200" b="1" spc="-40" dirty="0">
                <a:latin typeface="Times New Roman"/>
                <a:cs typeface="Times New Roman"/>
              </a:rPr>
              <a:t> </a:t>
            </a:r>
            <a:r>
              <a:rPr lang="en-GB" sz="3200" b="1" dirty="0">
                <a:latin typeface="Times New Roman"/>
                <a:cs typeface="Times New Roman"/>
              </a:rPr>
              <a:t>learning</a:t>
            </a:r>
            <a:r>
              <a:rPr lang="en-GB" sz="3200" b="1" spc="-30" dirty="0">
                <a:latin typeface="Times New Roman"/>
                <a:cs typeface="Times New Roman"/>
              </a:rPr>
              <a:t> </a:t>
            </a:r>
            <a:r>
              <a:rPr lang="en-GB" sz="3200" b="1" spc="-10" dirty="0">
                <a:latin typeface="Times New Roman"/>
                <a:cs typeface="Times New Roman"/>
              </a:rPr>
              <a:t>methods</a:t>
            </a:r>
            <a:endParaRPr lang="en-GB" sz="3200" dirty="0"/>
          </a:p>
        </p:txBody>
      </p:sp>
      <p:sp>
        <p:nvSpPr>
          <p:cNvPr id="3" name="Content Placeholder 2">
            <a:extLst>
              <a:ext uri="{FF2B5EF4-FFF2-40B4-BE49-F238E27FC236}">
                <a16:creationId xmlns:a16="http://schemas.microsoft.com/office/drawing/2014/main" id="{B82804B8-F290-EE5E-69A7-79EFA56D994C}"/>
              </a:ext>
            </a:extLst>
          </p:cNvPr>
          <p:cNvSpPr>
            <a:spLocks noGrp="1"/>
          </p:cNvSpPr>
          <p:nvPr>
            <p:ph sz="half" idx="1"/>
          </p:nvPr>
        </p:nvSpPr>
        <p:spPr>
          <a:xfrm>
            <a:off x="838200" y="1690688"/>
            <a:ext cx="5181600" cy="765175"/>
          </a:xfrm>
        </p:spPr>
        <p:txBody>
          <a:bodyPr>
            <a:normAutofit/>
          </a:bodyPr>
          <a:lstStyle/>
          <a:p>
            <a:r>
              <a:rPr lang="en-GB" sz="2400" b="1" dirty="0">
                <a:latin typeface="Times New Roman"/>
                <a:cs typeface="Times New Roman"/>
              </a:rPr>
              <a:t>Linear</a:t>
            </a:r>
            <a:r>
              <a:rPr lang="en-GB" sz="2400" b="1" spc="55" dirty="0">
                <a:latin typeface="Times New Roman"/>
                <a:cs typeface="Times New Roman"/>
              </a:rPr>
              <a:t> </a:t>
            </a:r>
            <a:r>
              <a:rPr lang="en-GB" sz="2400" b="1" dirty="0">
                <a:latin typeface="Times New Roman"/>
                <a:cs typeface="Times New Roman"/>
              </a:rPr>
              <a:t>Regression</a:t>
            </a:r>
            <a:r>
              <a:rPr lang="en-GB" sz="2400" b="1" spc="80" dirty="0">
                <a:latin typeface="Times New Roman"/>
                <a:cs typeface="Times New Roman"/>
              </a:rPr>
              <a:t> </a:t>
            </a:r>
            <a:r>
              <a:rPr lang="en-GB" sz="2400" b="1" spc="-10" dirty="0">
                <a:latin typeface="Times New Roman"/>
                <a:cs typeface="Times New Roman"/>
              </a:rPr>
              <a:t>Model</a:t>
            </a:r>
            <a:endParaRPr lang="en-GB" sz="1800" dirty="0"/>
          </a:p>
        </p:txBody>
      </p:sp>
      <p:sp>
        <p:nvSpPr>
          <p:cNvPr id="4" name="Content Placeholder 3">
            <a:extLst>
              <a:ext uri="{FF2B5EF4-FFF2-40B4-BE49-F238E27FC236}">
                <a16:creationId xmlns:a16="http://schemas.microsoft.com/office/drawing/2014/main" id="{2E4FC9EA-DC35-BE47-C3A5-9465295F9C88}"/>
              </a:ext>
            </a:extLst>
          </p:cNvPr>
          <p:cNvSpPr>
            <a:spLocks noGrp="1"/>
          </p:cNvSpPr>
          <p:nvPr>
            <p:ph sz="half" idx="2"/>
          </p:nvPr>
        </p:nvSpPr>
        <p:spPr>
          <a:xfrm>
            <a:off x="6685280" y="1690688"/>
            <a:ext cx="5293360" cy="3754154"/>
          </a:xfrm>
        </p:spPr>
        <p:txBody>
          <a:bodyPr>
            <a:noAutofit/>
          </a:bodyPr>
          <a:lstStyle/>
          <a:p>
            <a:pPr marL="140335" algn="just">
              <a:spcBef>
                <a:spcPts val="5"/>
              </a:spcBef>
            </a:pPr>
            <a:r>
              <a:rPr lang="en-GB" sz="1800" b="1" dirty="0">
                <a:latin typeface="Times New Roman"/>
                <a:cs typeface="Times New Roman"/>
              </a:rPr>
              <a:t>Brief</a:t>
            </a:r>
            <a:r>
              <a:rPr lang="en-GB" sz="1800" b="1" spc="25" dirty="0">
                <a:latin typeface="Times New Roman"/>
                <a:cs typeface="Times New Roman"/>
              </a:rPr>
              <a:t> </a:t>
            </a:r>
            <a:r>
              <a:rPr lang="en-GB" sz="1800" b="1" spc="-10" dirty="0">
                <a:latin typeface="Times New Roman"/>
                <a:cs typeface="Times New Roman"/>
              </a:rPr>
              <a:t>Conclusion:</a:t>
            </a:r>
            <a:endParaRPr lang="en-GB" sz="1800" dirty="0">
              <a:latin typeface="Times New Roman"/>
              <a:cs typeface="Times New Roman"/>
            </a:endParaRPr>
          </a:p>
          <a:p>
            <a:pPr>
              <a:spcBef>
                <a:spcPts val="95"/>
              </a:spcBef>
            </a:pPr>
            <a:endParaRPr lang="en-GB" sz="1800" dirty="0">
              <a:latin typeface="Times New Roman"/>
              <a:cs typeface="Times New Roman"/>
            </a:endParaRPr>
          </a:p>
          <a:p>
            <a:pPr marL="570230" indent="-214629">
              <a:lnSpc>
                <a:spcPct val="150000"/>
              </a:lnSpc>
              <a:buSzPct val="90000"/>
              <a:buFont typeface="Symbol"/>
              <a:buChar char=""/>
              <a:tabLst>
                <a:tab pos="570230" algn="l"/>
              </a:tabLst>
            </a:pPr>
            <a:r>
              <a:rPr lang="en-GB" sz="1800" dirty="0">
                <a:latin typeface="Times New Roman"/>
                <a:cs typeface="Times New Roman"/>
              </a:rPr>
              <a:t>The</a:t>
            </a:r>
            <a:r>
              <a:rPr lang="en-GB" sz="1800" spc="65" dirty="0">
                <a:latin typeface="Times New Roman"/>
                <a:cs typeface="Times New Roman"/>
              </a:rPr>
              <a:t> </a:t>
            </a:r>
            <a:r>
              <a:rPr lang="en-GB" sz="1800" dirty="0">
                <a:latin typeface="Times New Roman"/>
                <a:cs typeface="Times New Roman"/>
              </a:rPr>
              <a:t>model</a:t>
            </a:r>
            <a:r>
              <a:rPr lang="en-GB" sz="1800" spc="60" dirty="0">
                <a:latin typeface="Times New Roman"/>
                <a:cs typeface="Times New Roman"/>
              </a:rPr>
              <a:t> </a:t>
            </a:r>
            <a:r>
              <a:rPr lang="en-GB" sz="1800" dirty="0">
                <a:latin typeface="Times New Roman"/>
                <a:cs typeface="Times New Roman"/>
              </a:rPr>
              <a:t>explains</a:t>
            </a:r>
            <a:r>
              <a:rPr lang="en-GB" sz="1800" spc="65" dirty="0">
                <a:latin typeface="Times New Roman"/>
                <a:cs typeface="Times New Roman"/>
              </a:rPr>
              <a:t> </a:t>
            </a:r>
            <a:r>
              <a:rPr lang="en-GB" sz="1800" dirty="0">
                <a:latin typeface="Times New Roman"/>
                <a:cs typeface="Times New Roman"/>
              </a:rPr>
              <a:t>about</a:t>
            </a:r>
            <a:r>
              <a:rPr lang="en-GB" sz="1800" spc="50" dirty="0">
                <a:latin typeface="Times New Roman"/>
                <a:cs typeface="Times New Roman"/>
              </a:rPr>
              <a:t> </a:t>
            </a:r>
            <a:r>
              <a:rPr lang="en-GB" sz="1800" dirty="0">
                <a:latin typeface="Times New Roman"/>
                <a:cs typeface="Times New Roman"/>
              </a:rPr>
              <a:t>67%</a:t>
            </a:r>
            <a:r>
              <a:rPr lang="en-GB" sz="1800" spc="60" dirty="0">
                <a:latin typeface="Times New Roman"/>
                <a:cs typeface="Times New Roman"/>
              </a:rPr>
              <a:t> </a:t>
            </a:r>
            <a:r>
              <a:rPr lang="en-GB" sz="1800" dirty="0">
                <a:latin typeface="Times New Roman"/>
                <a:cs typeface="Times New Roman"/>
              </a:rPr>
              <a:t>of</a:t>
            </a:r>
            <a:r>
              <a:rPr lang="en-GB" sz="1800" spc="60" dirty="0">
                <a:latin typeface="Times New Roman"/>
                <a:cs typeface="Times New Roman"/>
              </a:rPr>
              <a:t> </a:t>
            </a:r>
            <a:r>
              <a:rPr lang="en-GB" sz="1800" dirty="0">
                <a:latin typeface="Times New Roman"/>
                <a:cs typeface="Times New Roman"/>
              </a:rPr>
              <a:t>the</a:t>
            </a:r>
            <a:r>
              <a:rPr lang="en-GB" sz="1800" spc="55" dirty="0">
                <a:latin typeface="Times New Roman"/>
                <a:cs typeface="Times New Roman"/>
              </a:rPr>
              <a:t> </a:t>
            </a:r>
            <a:r>
              <a:rPr lang="en-GB" sz="1800" dirty="0">
                <a:latin typeface="Times New Roman"/>
                <a:cs typeface="Times New Roman"/>
              </a:rPr>
              <a:t>variance</a:t>
            </a:r>
            <a:r>
              <a:rPr lang="en-GB" sz="1800" spc="45" dirty="0">
                <a:latin typeface="Times New Roman"/>
                <a:cs typeface="Times New Roman"/>
              </a:rPr>
              <a:t> </a:t>
            </a:r>
            <a:r>
              <a:rPr lang="en-GB" sz="1800" dirty="0">
                <a:latin typeface="Times New Roman"/>
                <a:cs typeface="Times New Roman"/>
              </a:rPr>
              <a:t>in</a:t>
            </a:r>
            <a:r>
              <a:rPr lang="en-GB" sz="1800" spc="45" dirty="0">
                <a:latin typeface="Times New Roman"/>
                <a:cs typeface="Times New Roman"/>
              </a:rPr>
              <a:t> </a:t>
            </a:r>
            <a:r>
              <a:rPr lang="en-GB" sz="1800" dirty="0">
                <a:latin typeface="Times New Roman"/>
                <a:cs typeface="Times New Roman"/>
              </a:rPr>
              <a:t>the</a:t>
            </a:r>
            <a:r>
              <a:rPr lang="en-GB" sz="1800" spc="35" dirty="0">
                <a:latin typeface="Times New Roman"/>
                <a:cs typeface="Times New Roman"/>
              </a:rPr>
              <a:t> </a:t>
            </a:r>
            <a:r>
              <a:rPr lang="en-GB" sz="1800" dirty="0">
                <a:latin typeface="Times New Roman"/>
                <a:cs typeface="Times New Roman"/>
              </a:rPr>
              <a:t>target</a:t>
            </a:r>
            <a:r>
              <a:rPr lang="en-GB" sz="1800" spc="45" dirty="0">
                <a:latin typeface="Times New Roman"/>
                <a:cs typeface="Times New Roman"/>
              </a:rPr>
              <a:t> </a:t>
            </a:r>
            <a:r>
              <a:rPr lang="en-GB" sz="1800" dirty="0">
                <a:latin typeface="Times New Roman"/>
                <a:cs typeface="Times New Roman"/>
              </a:rPr>
              <a:t>variable</a:t>
            </a:r>
            <a:r>
              <a:rPr lang="en-GB" sz="1800" spc="45" dirty="0">
                <a:latin typeface="Times New Roman"/>
                <a:cs typeface="Times New Roman"/>
              </a:rPr>
              <a:t> </a:t>
            </a:r>
            <a:r>
              <a:rPr lang="en-GB" sz="1800" spc="-10" dirty="0">
                <a:latin typeface="Times New Roman"/>
                <a:cs typeface="Times New Roman"/>
              </a:rPr>
              <a:t>(</a:t>
            </a:r>
            <a:r>
              <a:rPr lang="en-GB" sz="1800" spc="-10" dirty="0" err="1">
                <a:latin typeface="Times New Roman"/>
                <a:cs typeface="Times New Roman"/>
              </a:rPr>
              <a:t>Final.Price</a:t>
            </a:r>
            <a:r>
              <a:rPr lang="en-GB" sz="1800" spc="-10" dirty="0">
                <a:latin typeface="Times New Roman"/>
                <a:cs typeface="Times New Roman"/>
              </a:rPr>
              <a:t>).</a:t>
            </a:r>
            <a:endParaRPr lang="en-GB" sz="1800" dirty="0">
              <a:latin typeface="Times New Roman"/>
              <a:cs typeface="Times New Roman"/>
            </a:endParaRPr>
          </a:p>
          <a:p>
            <a:pPr marL="570230" indent="-214629">
              <a:lnSpc>
                <a:spcPct val="150000"/>
              </a:lnSpc>
              <a:spcBef>
                <a:spcPts val="170"/>
              </a:spcBef>
              <a:buSzPct val="90000"/>
              <a:buFont typeface="Symbol"/>
              <a:buChar char=""/>
              <a:tabLst>
                <a:tab pos="570230" algn="l"/>
              </a:tabLst>
            </a:pPr>
            <a:r>
              <a:rPr lang="en-GB" sz="1800" b="1" dirty="0">
                <a:latin typeface="Times New Roman"/>
                <a:cs typeface="Times New Roman"/>
              </a:rPr>
              <a:t>RAM</a:t>
            </a:r>
            <a:r>
              <a:rPr lang="en-GB" sz="1800" dirty="0">
                <a:latin typeface="Times New Roman"/>
                <a:cs typeface="Times New Roman"/>
              </a:rPr>
              <a:t>,</a:t>
            </a:r>
            <a:r>
              <a:rPr lang="en-GB" sz="1800" spc="30" dirty="0">
                <a:latin typeface="Times New Roman"/>
                <a:cs typeface="Times New Roman"/>
              </a:rPr>
              <a:t> </a:t>
            </a:r>
            <a:r>
              <a:rPr lang="en-GB" sz="1800" b="1" dirty="0">
                <a:latin typeface="Times New Roman"/>
                <a:cs typeface="Times New Roman"/>
              </a:rPr>
              <a:t>Storage</a:t>
            </a:r>
            <a:r>
              <a:rPr lang="en-GB" sz="1800" dirty="0">
                <a:latin typeface="Times New Roman"/>
                <a:cs typeface="Times New Roman"/>
              </a:rPr>
              <a:t>,</a:t>
            </a:r>
            <a:r>
              <a:rPr lang="en-GB" sz="1800" spc="15" dirty="0">
                <a:latin typeface="Times New Roman"/>
                <a:cs typeface="Times New Roman"/>
              </a:rPr>
              <a:t> </a:t>
            </a:r>
            <a:r>
              <a:rPr lang="en-GB" sz="1800" b="1" dirty="0">
                <a:latin typeface="Times New Roman"/>
                <a:cs typeface="Times New Roman"/>
              </a:rPr>
              <a:t>Touchscreen</a:t>
            </a:r>
            <a:r>
              <a:rPr lang="en-GB" sz="1800" b="1" spc="10" dirty="0">
                <a:latin typeface="Times New Roman"/>
                <a:cs typeface="Times New Roman"/>
              </a:rPr>
              <a:t> </a:t>
            </a:r>
            <a:r>
              <a:rPr lang="en-GB" sz="1800" b="1" dirty="0">
                <a:latin typeface="Times New Roman"/>
                <a:cs typeface="Times New Roman"/>
              </a:rPr>
              <a:t>feature</a:t>
            </a:r>
            <a:r>
              <a:rPr lang="en-GB" sz="1800" dirty="0">
                <a:latin typeface="Times New Roman"/>
                <a:cs typeface="Times New Roman"/>
              </a:rPr>
              <a:t>,</a:t>
            </a:r>
            <a:r>
              <a:rPr lang="en-GB" sz="1800" spc="15" dirty="0">
                <a:latin typeface="Times New Roman"/>
                <a:cs typeface="Times New Roman"/>
              </a:rPr>
              <a:t> </a:t>
            </a:r>
            <a:r>
              <a:rPr lang="en-GB" sz="1800" dirty="0">
                <a:latin typeface="Times New Roman"/>
                <a:cs typeface="Times New Roman"/>
              </a:rPr>
              <a:t>and</a:t>
            </a:r>
            <a:r>
              <a:rPr lang="en-GB" sz="1800" spc="20" dirty="0">
                <a:latin typeface="Times New Roman"/>
                <a:cs typeface="Times New Roman"/>
              </a:rPr>
              <a:t> </a:t>
            </a:r>
            <a:r>
              <a:rPr lang="en-GB" sz="1800" b="1" dirty="0">
                <a:latin typeface="Times New Roman"/>
                <a:cs typeface="Times New Roman"/>
              </a:rPr>
              <a:t>CPU</a:t>
            </a:r>
            <a:r>
              <a:rPr lang="en-GB" sz="1800" b="1" spc="20" dirty="0">
                <a:latin typeface="Times New Roman"/>
                <a:cs typeface="Times New Roman"/>
              </a:rPr>
              <a:t> </a:t>
            </a:r>
            <a:r>
              <a:rPr lang="en-GB" sz="1800" dirty="0">
                <a:latin typeface="Times New Roman"/>
                <a:cs typeface="Times New Roman"/>
              </a:rPr>
              <a:t>have</a:t>
            </a:r>
            <a:r>
              <a:rPr lang="en-GB" sz="1800" spc="15" dirty="0">
                <a:latin typeface="Times New Roman"/>
                <a:cs typeface="Times New Roman"/>
              </a:rPr>
              <a:t> </a:t>
            </a:r>
            <a:r>
              <a:rPr lang="en-GB" sz="1800" dirty="0">
                <a:latin typeface="Times New Roman"/>
                <a:cs typeface="Times New Roman"/>
              </a:rPr>
              <a:t>a strong</a:t>
            </a:r>
            <a:r>
              <a:rPr lang="en-GB" sz="1800" spc="30" dirty="0">
                <a:latin typeface="Times New Roman"/>
                <a:cs typeface="Times New Roman"/>
              </a:rPr>
              <a:t> </a:t>
            </a:r>
            <a:r>
              <a:rPr lang="en-GB" sz="1800" dirty="0">
                <a:latin typeface="Times New Roman"/>
                <a:cs typeface="Times New Roman"/>
              </a:rPr>
              <a:t>positive impact</a:t>
            </a:r>
            <a:r>
              <a:rPr lang="en-GB" sz="1800" spc="15" dirty="0">
                <a:latin typeface="Times New Roman"/>
                <a:cs typeface="Times New Roman"/>
              </a:rPr>
              <a:t> </a:t>
            </a:r>
            <a:r>
              <a:rPr lang="en-GB" sz="1800" dirty="0">
                <a:latin typeface="Times New Roman"/>
                <a:cs typeface="Times New Roman"/>
              </a:rPr>
              <a:t>on the</a:t>
            </a:r>
            <a:r>
              <a:rPr lang="en-GB" sz="1800" spc="15" dirty="0">
                <a:latin typeface="Times New Roman"/>
                <a:cs typeface="Times New Roman"/>
              </a:rPr>
              <a:t> </a:t>
            </a:r>
            <a:r>
              <a:rPr lang="en-GB" sz="1800" dirty="0">
                <a:latin typeface="Times New Roman"/>
                <a:cs typeface="Times New Roman"/>
              </a:rPr>
              <a:t>target,</a:t>
            </a:r>
            <a:r>
              <a:rPr lang="en-GB" sz="1800" spc="15" dirty="0">
                <a:latin typeface="Times New Roman"/>
                <a:cs typeface="Times New Roman"/>
              </a:rPr>
              <a:t> </a:t>
            </a:r>
            <a:r>
              <a:rPr lang="en-GB" sz="1800" spc="-10" dirty="0">
                <a:latin typeface="Times New Roman"/>
                <a:cs typeface="Times New Roman"/>
              </a:rPr>
              <a:t>while</a:t>
            </a:r>
            <a:endParaRPr lang="en-GB" sz="1800" dirty="0">
              <a:latin typeface="Times New Roman"/>
              <a:cs typeface="Times New Roman"/>
            </a:endParaRPr>
          </a:p>
          <a:p>
            <a:pPr marL="570230">
              <a:lnSpc>
                <a:spcPct val="150000"/>
              </a:lnSpc>
              <a:spcBef>
                <a:spcPts val="160"/>
              </a:spcBef>
            </a:pPr>
            <a:r>
              <a:rPr lang="en-GB" sz="1800" b="1" dirty="0">
                <a:latin typeface="Times New Roman"/>
                <a:cs typeface="Times New Roman"/>
              </a:rPr>
              <a:t>Status</a:t>
            </a:r>
            <a:r>
              <a:rPr lang="en-GB" sz="1800" b="1" spc="60" dirty="0">
                <a:latin typeface="Times New Roman"/>
                <a:cs typeface="Times New Roman"/>
              </a:rPr>
              <a:t> </a:t>
            </a:r>
            <a:r>
              <a:rPr lang="en-GB" sz="1800" dirty="0">
                <a:latin typeface="Times New Roman"/>
                <a:cs typeface="Times New Roman"/>
              </a:rPr>
              <a:t>and</a:t>
            </a:r>
            <a:r>
              <a:rPr lang="en-GB" sz="1800" spc="60" dirty="0">
                <a:latin typeface="Times New Roman"/>
                <a:cs typeface="Times New Roman"/>
              </a:rPr>
              <a:t> </a:t>
            </a:r>
            <a:r>
              <a:rPr lang="en-GB" sz="1800" b="1" dirty="0">
                <a:latin typeface="Times New Roman"/>
                <a:cs typeface="Times New Roman"/>
              </a:rPr>
              <a:t>GPU</a:t>
            </a:r>
            <a:r>
              <a:rPr lang="en-GB" sz="1800" b="1" spc="65" dirty="0">
                <a:latin typeface="Times New Roman"/>
                <a:cs typeface="Times New Roman"/>
              </a:rPr>
              <a:t> </a:t>
            </a:r>
            <a:r>
              <a:rPr lang="en-GB" sz="1800" dirty="0">
                <a:latin typeface="Times New Roman"/>
                <a:cs typeface="Times New Roman"/>
              </a:rPr>
              <a:t>have</a:t>
            </a:r>
            <a:r>
              <a:rPr lang="en-GB" sz="1800" spc="80" dirty="0">
                <a:latin typeface="Times New Roman"/>
                <a:cs typeface="Times New Roman"/>
              </a:rPr>
              <a:t> </a:t>
            </a:r>
            <a:r>
              <a:rPr lang="en-GB" sz="1800" dirty="0">
                <a:latin typeface="Times New Roman"/>
                <a:cs typeface="Times New Roman"/>
              </a:rPr>
              <a:t>significant</a:t>
            </a:r>
            <a:r>
              <a:rPr lang="en-GB" sz="1800" spc="75" dirty="0">
                <a:latin typeface="Times New Roman"/>
                <a:cs typeface="Times New Roman"/>
              </a:rPr>
              <a:t> </a:t>
            </a:r>
            <a:r>
              <a:rPr lang="en-GB" sz="1800" dirty="0">
                <a:latin typeface="Times New Roman"/>
                <a:cs typeface="Times New Roman"/>
              </a:rPr>
              <a:t>negative</a:t>
            </a:r>
            <a:r>
              <a:rPr lang="en-GB" sz="1800" spc="80" dirty="0">
                <a:latin typeface="Times New Roman"/>
                <a:cs typeface="Times New Roman"/>
              </a:rPr>
              <a:t> </a:t>
            </a:r>
            <a:r>
              <a:rPr lang="en-GB" sz="1800" spc="-10" dirty="0">
                <a:latin typeface="Times New Roman"/>
                <a:cs typeface="Times New Roman"/>
              </a:rPr>
              <a:t>effects.</a:t>
            </a:r>
            <a:endParaRPr lang="en-GB" sz="1800" dirty="0">
              <a:latin typeface="Times New Roman"/>
              <a:cs typeface="Times New Roman"/>
            </a:endParaRPr>
          </a:p>
          <a:p>
            <a:pPr marL="570230" indent="-214629">
              <a:lnSpc>
                <a:spcPct val="150000"/>
              </a:lnSpc>
              <a:spcBef>
                <a:spcPts val="185"/>
              </a:spcBef>
              <a:buSzPct val="90000"/>
              <a:buFont typeface="Symbol"/>
              <a:buChar char=""/>
              <a:tabLst>
                <a:tab pos="570230" algn="l"/>
              </a:tabLst>
            </a:pPr>
            <a:r>
              <a:rPr lang="en-GB" sz="1800" dirty="0">
                <a:latin typeface="Times New Roman"/>
                <a:cs typeface="Times New Roman"/>
              </a:rPr>
              <a:t>Overall,</a:t>
            </a:r>
            <a:r>
              <a:rPr lang="en-GB" sz="1800" spc="55" dirty="0">
                <a:latin typeface="Times New Roman"/>
                <a:cs typeface="Times New Roman"/>
              </a:rPr>
              <a:t> </a:t>
            </a:r>
            <a:r>
              <a:rPr lang="en-GB" sz="1800" dirty="0">
                <a:latin typeface="Times New Roman"/>
                <a:cs typeface="Times New Roman"/>
              </a:rPr>
              <a:t>the</a:t>
            </a:r>
            <a:r>
              <a:rPr lang="en-GB" sz="1800" spc="55" dirty="0">
                <a:latin typeface="Times New Roman"/>
                <a:cs typeface="Times New Roman"/>
              </a:rPr>
              <a:t> </a:t>
            </a:r>
            <a:r>
              <a:rPr lang="en-GB" sz="1800" dirty="0">
                <a:latin typeface="Times New Roman"/>
                <a:cs typeface="Times New Roman"/>
              </a:rPr>
              <a:t>model</a:t>
            </a:r>
            <a:r>
              <a:rPr lang="en-GB" sz="1800" spc="70" dirty="0">
                <a:latin typeface="Times New Roman"/>
                <a:cs typeface="Times New Roman"/>
              </a:rPr>
              <a:t> </a:t>
            </a:r>
            <a:r>
              <a:rPr lang="en-GB" sz="1800" dirty="0">
                <a:latin typeface="Times New Roman"/>
                <a:cs typeface="Times New Roman"/>
              </a:rPr>
              <a:t>is</a:t>
            </a:r>
            <a:r>
              <a:rPr lang="en-GB" sz="1800" spc="55" dirty="0">
                <a:latin typeface="Times New Roman"/>
                <a:cs typeface="Times New Roman"/>
              </a:rPr>
              <a:t> </a:t>
            </a:r>
            <a:r>
              <a:rPr lang="en-GB" sz="1800" dirty="0">
                <a:latin typeface="Times New Roman"/>
                <a:cs typeface="Times New Roman"/>
              </a:rPr>
              <a:t>statistically</a:t>
            </a:r>
            <a:r>
              <a:rPr lang="en-GB" sz="1800" spc="65" dirty="0">
                <a:latin typeface="Times New Roman"/>
                <a:cs typeface="Times New Roman"/>
              </a:rPr>
              <a:t> </a:t>
            </a:r>
            <a:r>
              <a:rPr lang="en-GB" sz="1800" dirty="0">
                <a:latin typeface="Times New Roman"/>
                <a:cs typeface="Times New Roman"/>
              </a:rPr>
              <a:t>significant</a:t>
            </a:r>
            <a:r>
              <a:rPr lang="en-GB" sz="1800" spc="55" dirty="0">
                <a:latin typeface="Times New Roman"/>
                <a:cs typeface="Times New Roman"/>
              </a:rPr>
              <a:t> </a:t>
            </a:r>
            <a:r>
              <a:rPr lang="en-GB" sz="1800" dirty="0">
                <a:latin typeface="Times New Roman"/>
                <a:cs typeface="Times New Roman"/>
              </a:rPr>
              <a:t>with</a:t>
            </a:r>
            <a:r>
              <a:rPr lang="en-GB" sz="1800" spc="70" dirty="0">
                <a:latin typeface="Times New Roman"/>
                <a:cs typeface="Times New Roman"/>
              </a:rPr>
              <a:t> </a:t>
            </a:r>
            <a:r>
              <a:rPr lang="en-GB" sz="1800" dirty="0">
                <a:latin typeface="Times New Roman"/>
                <a:cs typeface="Times New Roman"/>
              </a:rPr>
              <a:t>a</a:t>
            </a:r>
            <a:r>
              <a:rPr lang="en-GB" sz="1800" spc="75" dirty="0">
                <a:latin typeface="Times New Roman"/>
                <a:cs typeface="Times New Roman"/>
              </a:rPr>
              <a:t> </a:t>
            </a:r>
            <a:r>
              <a:rPr lang="en-GB" sz="1800" dirty="0">
                <a:latin typeface="Times New Roman"/>
                <a:cs typeface="Times New Roman"/>
              </a:rPr>
              <a:t>good</a:t>
            </a:r>
            <a:r>
              <a:rPr lang="en-GB" sz="1800" spc="80" dirty="0">
                <a:latin typeface="Times New Roman"/>
                <a:cs typeface="Times New Roman"/>
              </a:rPr>
              <a:t> </a:t>
            </a:r>
            <a:r>
              <a:rPr lang="en-GB" sz="1800" spc="-20" dirty="0">
                <a:latin typeface="Times New Roman"/>
                <a:cs typeface="Times New Roman"/>
              </a:rPr>
              <a:t>fit</a:t>
            </a:r>
            <a:endParaRPr lang="it-IT" sz="1800" spc="-10" dirty="0">
              <a:latin typeface="Times New Roman"/>
              <a:cs typeface="Times New Roman"/>
            </a:endParaRPr>
          </a:p>
          <a:p>
            <a:endParaRPr lang="en-GB" sz="1800" dirty="0"/>
          </a:p>
        </p:txBody>
      </p:sp>
      <p:pic>
        <p:nvPicPr>
          <p:cNvPr id="5" name="object 7">
            <a:extLst>
              <a:ext uri="{FF2B5EF4-FFF2-40B4-BE49-F238E27FC236}">
                <a16:creationId xmlns:a16="http://schemas.microsoft.com/office/drawing/2014/main" id="{93D3741F-7348-58F1-DC74-CD0F696AFAA6}"/>
              </a:ext>
            </a:extLst>
          </p:cNvPr>
          <p:cNvPicPr/>
          <p:nvPr/>
        </p:nvPicPr>
        <p:blipFill>
          <a:blip r:embed="rId3" cstate="print"/>
          <a:stretch>
            <a:fillRect/>
          </a:stretch>
        </p:blipFill>
        <p:spPr>
          <a:xfrm>
            <a:off x="645160" y="2390123"/>
            <a:ext cx="6040120" cy="3754155"/>
          </a:xfrm>
          <a:prstGeom prst="rect">
            <a:avLst/>
          </a:prstGeom>
        </p:spPr>
      </p:pic>
    </p:spTree>
    <p:extLst>
      <p:ext uri="{BB962C8B-B14F-4D97-AF65-F5344CB8AC3E}">
        <p14:creationId xmlns:p14="http://schemas.microsoft.com/office/powerpoint/2010/main" val="912652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6" name="Straight Connector 15">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28508911-8AF6-4A7F-958D-155C5FA41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9CD4F8-76BB-4EE6-A72A-A4F8A8198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0F319D8C-7E9A-4405-2DBB-83AB9F1B8799}"/>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b="1">
                <a:solidFill>
                  <a:srgbClr val="FFFFFF"/>
                </a:solidFill>
              </a:rPr>
              <a:t>Plots Interpretation</a:t>
            </a:r>
            <a:endParaRPr lang="en-US">
              <a:solidFill>
                <a:srgbClr val="FFFFFF"/>
              </a:solidFill>
            </a:endParaRPr>
          </a:p>
        </p:txBody>
      </p:sp>
      <p:sp>
        <p:nvSpPr>
          <p:cNvPr id="22" name="Rectangle 21">
            <a:extLst>
              <a:ext uri="{FF2B5EF4-FFF2-40B4-BE49-F238E27FC236}">
                <a16:creationId xmlns:a16="http://schemas.microsoft.com/office/drawing/2014/main" id="{B3571E7A-6F77-40FC-B29C-21FB8D754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4" name="Rectangle 23">
            <a:extLst>
              <a:ext uri="{FF2B5EF4-FFF2-40B4-BE49-F238E27FC236}">
                <a16:creationId xmlns:a16="http://schemas.microsoft.com/office/drawing/2014/main" id="{9D769687-EAF6-4372-9E47-6B4890C37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321732"/>
            <a:ext cx="3654966" cy="367484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ject 5">
            <a:extLst>
              <a:ext uri="{FF2B5EF4-FFF2-40B4-BE49-F238E27FC236}">
                <a16:creationId xmlns:a16="http://schemas.microsoft.com/office/drawing/2014/main" id="{FB90E7E8-EE59-0DD3-C0FA-00A9DA96A34A}"/>
              </a:ext>
            </a:extLst>
          </p:cNvPr>
          <p:cNvPicPr/>
          <p:nvPr/>
        </p:nvPicPr>
        <p:blipFill>
          <a:blip r:embed="rId3" cstate="print"/>
          <a:stretch>
            <a:fillRect/>
          </a:stretch>
        </p:blipFill>
        <p:spPr>
          <a:xfrm>
            <a:off x="5041934" y="398215"/>
            <a:ext cx="3415047" cy="3425149"/>
          </a:xfrm>
          <a:prstGeom prst="rect">
            <a:avLst/>
          </a:prstGeom>
        </p:spPr>
      </p:pic>
      <p:sp>
        <p:nvSpPr>
          <p:cNvPr id="26" name="Rectangle 25">
            <a:extLst>
              <a:ext uri="{FF2B5EF4-FFF2-40B4-BE49-F238E27FC236}">
                <a16:creationId xmlns:a16="http://schemas.microsoft.com/office/drawing/2014/main" id="{079C6E80-D8C1-448A-896C-DD09EF229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8534" y="321732"/>
            <a:ext cx="3088456" cy="210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CF3FBA5-8829-4A8F-9C54-C661520F7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8288" y="2617577"/>
            <a:ext cx="3068701" cy="380911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object 6">
            <a:extLst>
              <a:ext uri="{FF2B5EF4-FFF2-40B4-BE49-F238E27FC236}">
                <a16:creationId xmlns:a16="http://schemas.microsoft.com/office/drawing/2014/main" id="{5E17A9E2-868D-F022-4191-638397764B45}"/>
              </a:ext>
            </a:extLst>
          </p:cNvPr>
          <p:cNvPicPr/>
          <p:nvPr/>
        </p:nvPicPr>
        <p:blipFill>
          <a:blip r:embed="rId4" cstate="print"/>
          <a:stretch>
            <a:fillRect/>
          </a:stretch>
        </p:blipFill>
        <p:spPr>
          <a:xfrm>
            <a:off x="8936787" y="2936241"/>
            <a:ext cx="2767451" cy="3039288"/>
          </a:xfrm>
          <a:prstGeom prst="rect">
            <a:avLst/>
          </a:prstGeom>
        </p:spPr>
      </p:pic>
      <p:sp>
        <p:nvSpPr>
          <p:cNvPr id="30" name="Rectangle 29">
            <a:extLst>
              <a:ext uri="{FF2B5EF4-FFF2-40B4-BE49-F238E27FC236}">
                <a16:creationId xmlns:a16="http://schemas.microsoft.com/office/drawing/2014/main" id="{A5906F46-0376-4A54-B1DD-5DC0200D6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4157448"/>
            <a:ext cx="3654966" cy="23023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object 7">
            <a:extLst>
              <a:ext uri="{FF2B5EF4-FFF2-40B4-BE49-F238E27FC236}">
                <a16:creationId xmlns:a16="http://schemas.microsoft.com/office/drawing/2014/main" id="{B29A7539-9B07-4FD1-8C58-E3B8B6F9C46B}"/>
              </a:ext>
            </a:extLst>
          </p:cNvPr>
          <p:cNvPicPr/>
          <p:nvPr/>
        </p:nvPicPr>
        <p:blipFill>
          <a:blip r:embed="rId5" cstate="print"/>
          <a:stretch>
            <a:fillRect/>
          </a:stretch>
        </p:blipFill>
        <p:spPr>
          <a:xfrm>
            <a:off x="5405120" y="4318312"/>
            <a:ext cx="2378601" cy="2108383"/>
          </a:xfrm>
          <a:prstGeom prst="rect">
            <a:avLst/>
          </a:prstGeom>
        </p:spPr>
      </p:pic>
    </p:spTree>
    <p:extLst>
      <p:ext uri="{BB962C8B-B14F-4D97-AF65-F5344CB8AC3E}">
        <p14:creationId xmlns:p14="http://schemas.microsoft.com/office/powerpoint/2010/main" val="291517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C60C-88E9-6C98-3FB5-B84359CCAA6C}"/>
              </a:ext>
            </a:extLst>
          </p:cNvPr>
          <p:cNvSpPr>
            <a:spLocks noGrp="1"/>
          </p:cNvSpPr>
          <p:nvPr>
            <p:ph type="title"/>
          </p:nvPr>
        </p:nvSpPr>
        <p:spPr/>
        <p:txBody>
          <a:bodyPr>
            <a:normAutofit/>
          </a:bodyPr>
          <a:lstStyle/>
          <a:p>
            <a:r>
              <a:rPr lang="en-GB" sz="3600" b="1" dirty="0">
                <a:latin typeface="Times New Roman"/>
                <a:cs typeface="Times New Roman"/>
              </a:rPr>
              <a:t>Interpretation</a:t>
            </a:r>
            <a:r>
              <a:rPr lang="en-GB" sz="3600" b="1" spc="60" dirty="0">
                <a:latin typeface="Times New Roman"/>
                <a:cs typeface="Times New Roman"/>
              </a:rPr>
              <a:t> </a:t>
            </a:r>
            <a:r>
              <a:rPr lang="en-GB" sz="3600" b="1" dirty="0">
                <a:latin typeface="Times New Roman"/>
                <a:cs typeface="Times New Roman"/>
              </a:rPr>
              <a:t>of</a:t>
            </a:r>
            <a:r>
              <a:rPr lang="en-GB" sz="3600" b="1" spc="70" dirty="0">
                <a:latin typeface="Times New Roman"/>
                <a:cs typeface="Times New Roman"/>
              </a:rPr>
              <a:t> </a:t>
            </a:r>
            <a:r>
              <a:rPr lang="en-GB" sz="3600" b="1" dirty="0">
                <a:latin typeface="Times New Roman"/>
                <a:cs typeface="Times New Roman"/>
              </a:rPr>
              <a:t>the</a:t>
            </a:r>
            <a:r>
              <a:rPr lang="en-GB" sz="3600" b="1" spc="80" dirty="0">
                <a:latin typeface="Times New Roman"/>
                <a:cs typeface="Times New Roman"/>
              </a:rPr>
              <a:t> </a:t>
            </a:r>
            <a:r>
              <a:rPr lang="en-GB" sz="3600" b="1" spc="-10" dirty="0">
                <a:latin typeface="Times New Roman"/>
                <a:cs typeface="Times New Roman"/>
              </a:rPr>
              <a:t>Results</a:t>
            </a:r>
            <a:endParaRPr lang="en-GB" sz="4000" dirty="0"/>
          </a:p>
        </p:txBody>
      </p:sp>
      <p:sp>
        <p:nvSpPr>
          <p:cNvPr id="3" name="Content Placeholder 2">
            <a:extLst>
              <a:ext uri="{FF2B5EF4-FFF2-40B4-BE49-F238E27FC236}">
                <a16:creationId xmlns:a16="http://schemas.microsoft.com/office/drawing/2014/main" id="{522A60E4-9D60-5DC3-D0AF-153307035AD9}"/>
              </a:ext>
            </a:extLst>
          </p:cNvPr>
          <p:cNvSpPr>
            <a:spLocks noGrp="1"/>
          </p:cNvSpPr>
          <p:nvPr>
            <p:ph sz="half" idx="1"/>
          </p:nvPr>
        </p:nvSpPr>
        <p:spPr/>
        <p:txBody>
          <a:bodyPr>
            <a:normAutofit/>
          </a:bodyPr>
          <a:lstStyle/>
          <a:p>
            <a:pPr marL="0" indent="0">
              <a:buNone/>
            </a:pPr>
            <a:r>
              <a:rPr lang="en-GB" sz="1800" b="1" dirty="0">
                <a:latin typeface="Times New Roman"/>
                <a:cs typeface="Times New Roman"/>
              </a:rPr>
              <a:t>A)</a:t>
            </a:r>
            <a:r>
              <a:rPr lang="en-GB" sz="1800" b="1" spc="229" dirty="0">
                <a:latin typeface="Times New Roman"/>
                <a:cs typeface="Times New Roman"/>
              </a:rPr>
              <a:t>  </a:t>
            </a:r>
            <a:r>
              <a:rPr lang="en-GB" sz="1800" b="1" dirty="0">
                <a:latin typeface="Times New Roman"/>
                <a:cs typeface="Times New Roman"/>
              </a:rPr>
              <a:t>Shapiro-Wilk</a:t>
            </a:r>
            <a:r>
              <a:rPr lang="en-GB" sz="1800" b="1" spc="90" dirty="0">
                <a:latin typeface="Times New Roman"/>
                <a:cs typeface="Times New Roman"/>
              </a:rPr>
              <a:t> </a:t>
            </a:r>
            <a:r>
              <a:rPr lang="en-GB" sz="1800" b="1" dirty="0">
                <a:latin typeface="Times New Roman"/>
                <a:cs typeface="Times New Roman"/>
              </a:rPr>
              <a:t>normality</a:t>
            </a:r>
            <a:r>
              <a:rPr lang="en-GB" sz="1800" b="1" spc="100" dirty="0">
                <a:latin typeface="Times New Roman"/>
                <a:cs typeface="Times New Roman"/>
              </a:rPr>
              <a:t> </a:t>
            </a:r>
            <a:r>
              <a:rPr lang="en-GB" sz="1800" b="1" spc="-20" dirty="0">
                <a:latin typeface="Times New Roman"/>
                <a:cs typeface="Times New Roman"/>
              </a:rPr>
              <a:t>test</a:t>
            </a:r>
            <a:endParaRPr lang="en-GB" sz="1800" b="1" dirty="0">
              <a:latin typeface="Times New Roman"/>
              <a:cs typeface="Times New Roman"/>
            </a:endParaRPr>
          </a:p>
          <a:p>
            <a:pPr marL="568960" marR="80645" indent="-213995" algn="just">
              <a:lnSpc>
                <a:spcPct val="113500"/>
              </a:lnSpc>
              <a:spcBef>
                <a:spcPts val="10"/>
              </a:spcBef>
              <a:buSzPct val="90000"/>
              <a:buFont typeface="Symbol"/>
              <a:buChar char=""/>
              <a:tabLst>
                <a:tab pos="570230" algn="l"/>
              </a:tabLst>
            </a:pPr>
            <a:r>
              <a:rPr lang="en-GB" sz="1700" b="1" dirty="0">
                <a:latin typeface="Times New Roman"/>
                <a:cs typeface="Times New Roman"/>
              </a:rPr>
              <a:t>p-value</a:t>
            </a:r>
            <a:r>
              <a:rPr lang="en-GB" sz="1700" b="1" spc="90" dirty="0">
                <a:latin typeface="Times New Roman"/>
                <a:cs typeface="Times New Roman"/>
              </a:rPr>
              <a:t> </a:t>
            </a:r>
            <a:r>
              <a:rPr lang="en-GB" sz="1700" b="1" dirty="0">
                <a:latin typeface="Times New Roman"/>
                <a:cs typeface="Times New Roman"/>
              </a:rPr>
              <a:t>=</a:t>
            </a:r>
            <a:r>
              <a:rPr lang="en-GB" sz="1700" b="1" spc="110" dirty="0">
                <a:latin typeface="Times New Roman"/>
                <a:cs typeface="Times New Roman"/>
              </a:rPr>
              <a:t> </a:t>
            </a:r>
            <a:r>
              <a:rPr lang="en-GB" sz="1700" b="1" dirty="0">
                <a:latin typeface="Times New Roman"/>
                <a:cs typeface="Times New Roman"/>
              </a:rPr>
              <a:t>0.001791</a:t>
            </a:r>
            <a:r>
              <a:rPr lang="en-GB" sz="1700" dirty="0">
                <a:latin typeface="Times New Roman"/>
                <a:cs typeface="Times New Roman"/>
              </a:rPr>
              <a:t>:</a:t>
            </a:r>
            <a:r>
              <a:rPr lang="en-GB" sz="1700" spc="114" dirty="0">
                <a:latin typeface="Times New Roman"/>
                <a:cs typeface="Times New Roman"/>
              </a:rPr>
              <a:t> </a:t>
            </a:r>
            <a:r>
              <a:rPr lang="en-GB" sz="1700" dirty="0">
                <a:latin typeface="Times New Roman"/>
                <a:cs typeface="Times New Roman"/>
              </a:rPr>
              <a:t>This</a:t>
            </a:r>
            <a:r>
              <a:rPr lang="en-GB" sz="1700" spc="125" dirty="0">
                <a:latin typeface="Times New Roman"/>
                <a:cs typeface="Times New Roman"/>
              </a:rPr>
              <a:t> </a:t>
            </a:r>
            <a:r>
              <a:rPr lang="en-GB" sz="1700" dirty="0">
                <a:latin typeface="Times New Roman"/>
                <a:cs typeface="Times New Roman"/>
              </a:rPr>
              <a:t>is</a:t>
            </a:r>
            <a:r>
              <a:rPr lang="en-GB" sz="1700" spc="100" dirty="0">
                <a:latin typeface="Times New Roman"/>
                <a:cs typeface="Times New Roman"/>
              </a:rPr>
              <a:t> </a:t>
            </a:r>
            <a:r>
              <a:rPr lang="en-GB" sz="1700" dirty="0">
                <a:latin typeface="Times New Roman"/>
                <a:cs typeface="Times New Roman"/>
              </a:rPr>
              <a:t>the</a:t>
            </a:r>
            <a:r>
              <a:rPr lang="en-GB" sz="1700" spc="110" dirty="0">
                <a:latin typeface="Times New Roman"/>
                <a:cs typeface="Times New Roman"/>
              </a:rPr>
              <a:t> </a:t>
            </a:r>
            <a:r>
              <a:rPr lang="en-GB" sz="1700" dirty="0">
                <a:latin typeface="Times New Roman"/>
                <a:cs typeface="Times New Roman"/>
              </a:rPr>
              <a:t>key</a:t>
            </a:r>
            <a:r>
              <a:rPr lang="en-GB" sz="1700" spc="100" dirty="0">
                <a:latin typeface="Times New Roman"/>
                <a:cs typeface="Times New Roman"/>
              </a:rPr>
              <a:t> </a:t>
            </a:r>
            <a:r>
              <a:rPr lang="en-GB" sz="1700" dirty="0">
                <a:latin typeface="Times New Roman"/>
                <a:cs typeface="Times New Roman"/>
              </a:rPr>
              <a:t>value</a:t>
            </a:r>
            <a:r>
              <a:rPr lang="en-GB" sz="1700" spc="95" dirty="0">
                <a:latin typeface="Times New Roman"/>
                <a:cs typeface="Times New Roman"/>
              </a:rPr>
              <a:t> </a:t>
            </a:r>
            <a:r>
              <a:rPr lang="en-GB" sz="1700" dirty="0">
                <a:latin typeface="Times New Roman"/>
                <a:cs typeface="Times New Roman"/>
              </a:rPr>
              <a:t>for</a:t>
            </a:r>
            <a:r>
              <a:rPr lang="en-GB" sz="1700" spc="95" dirty="0">
                <a:latin typeface="Times New Roman"/>
                <a:cs typeface="Times New Roman"/>
              </a:rPr>
              <a:t> </a:t>
            </a:r>
            <a:r>
              <a:rPr lang="en-GB" sz="1700" dirty="0">
                <a:latin typeface="Times New Roman"/>
                <a:cs typeface="Times New Roman"/>
              </a:rPr>
              <a:t>interpretation.</a:t>
            </a:r>
            <a:r>
              <a:rPr lang="en-GB" sz="1700" spc="95" dirty="0">
                <a:latin typeface="Times New Roman"/>
                <a:cs typeface="Times New Roman"/>
              </a:rPr>
              <a:t> </a:t>
            </a:r>
            <a:r>
              <a:rPr lang="en-GB" sz="1700" dirty="0">
                <a:latin typeface="Times New Roman"/>
                <a:cs typeface="Times New Roman"/>
              </a:rPr>
              <a:t>A</a:t>
            </a:r>
            <a:r>
              <a:rPr lang="en-GB" sz="1700" spc="105" dirty="0">
                <a:latin typeface="Times New Roman"/>
                <a:cs typeface="Times New Roman"/>
              </a:rPr>
              <a:t> </a:t>
            </a:r>
            <a:r>
              <a:rPr lang="en-GB" sz="1700" b="1" dirty="0">
                <a:latin typeface="Times New Roman"/>
                <a:cs typeface="Times New Roman"/>
              </a:rPr>
              <a:t>p-value</a:t>
            </a:r>
            <a:r>
              <a:rPr lang="en-GB" sz="1700" b="1" spc="110" dirty="0">
                <a:latin typeface="Times New Roman"/>
                <a:cs typeface="Times New Roman"/>
              </a:rPr>
              <a:t> </a:t>
            </a:r>
            <a:r>
              <a:rPr lang="en-GB" sz="1700" b="1" dirty="0">
                <a:latin typeface="Times New Roman"/>
                <a:cs typeface="Times New Roman"/>
              </a:rPr>
              <a:t>&lt;</a:t>
            </a:r>
            <a:r>
              <a:rPr lang="en-GB" sz="1700" b="1" spc="95" dirty="0">
                <a:latin typeface="Times New Roman"/>
                <a:cs typeface="Times New Roman"/>
              </a:rPr>
              <a:t> </a:t>
            </a:r>
            <a:r>
              <a:rPr lang="en-GB" sz="1700" b="1" dirty="0">
                <a:latin typeface="Times New Roman"/>
                <a:cs typeface="Times New Roman"/>
              </a:rPr>
              <a:t>0.05</a:t>
            </a:r>
            <a:r>
              <a:rPr lang="en-GB" sz="1700" b="1" spc="100" dirty="0">
                <a:latin typeface="Times New Roman"/>
                <a:cs typeface="Times New Roman"/>
              </a:rPr>
              <a:t> </a:t>
            </a:r>
            <a:r>
              <a:rPr lang="en-GB" sz="1700" dirty="0">
                <a:latin typeface="Times New Roman"/>
                <a:cs typeface="Times New Roman"/>
              </a:rPr>
              <a:t>indicates</a:t>
            </a:r>
            <a:r>
              <a:rPr lang="en-GB" sz="1700" spc="100" dirty="0">
                <a:latin typeface="Times New Roman"/>
                <a:cs typeface="Times New Roman"/>
              </a:rPr>
              <a:t> </a:t>
            </a:r>
            <a:r>
              <a:rPr lang="en-GB" sz="1700" dirty="0">
                <a:latin typeface="Times New Roman"/>
                <a:cs typeface="Times New Roman"/>
              </a:rPr>
              <a:t>that</a:t>
            </a:r>
            <a:r>
              <a:rPr lang="en-GB" sz="1700" spc="100" dirty="0">
                <a:latin typeface="Times New Roman"/>
                <a:cs typeface="Times New Roman"/>
              </a:rPr>
              <a:t> </a:t>
            </a:r>
            <a:r>
              <a:rPr lang="en-GB" sz="1700" spc="-25" dirty="0">
                <a:latin typeface="Times New Roman"/>
                <a:cs typeface="Times New Roman"/>
              </a:rPr>
              <a:t>the 	</a:t>
            </a:r>
            <a:r>
              <a:rPr lang="en-GB" sz="1700" dirty="0">
                <a:latin typeface="Times New Roman"/>
                <a:cs typeface="Times New Roman"/>
              </a:rPr>
              <a:t>residuals</a:t>
            </a:r>
            <a:r>
              <a:rPr lang="en-GB" sz="1700" spc="65" dirty="0">
                <a:latin typeface="Times New Roman"/>
                <a:cs typeface="Times New Roman"/>
              </a:rPr>
              <a:t> </a:t>
            </a:r>
            <a:r>
              <a:rPr lang="en-GB" sz="1700" b="1" dirty="0">
                <a:latin typeface="Times New Roman"/>
                <a:cs typeface="Times New Roman"/>
              </a:rPr>
              <a:t>do</a:t>
            </a:r>
            <a:r>
              <a:rPr lang="en-GB" sz="1700" b="1" spc="50" dirty="0">
                <a:latin typeface="Times New Roman"/>
                <a:cs typeface="Times New Roman"/>
              </a:rPr>
              <a:t> </a:t>
            </a:r>
            <a:r>
              <a:rPr lang="en-GB" sz="1700" b="1" dirty="0">
                <a:latin typeface="Times New Roman"/>
                <a:cs typeface="Times New Roman"/>
              </a:rPr>
              <a:t>not</a:t>
            </a:r>
            <a:r>
              <a:rPr lang="en-GB" sz="1700" b="1" spc="40" dirty="0">
                <a:latin typeface="Times New Roman"/>
                <a:cs typeface="Times New Roman"/>
              </a:rPr>
              <a:t> </a:t>
            </a:r>
            <a:r>
              <a:rPr lang="en-GB" sz="1700" b="1" dirty="0">
                <a:latin typeface="Times New Roman"/>
                <a:cs typeface="Times New Roman"/>
              </a:rPr>
              <a:t>follow</a:t>
            </a:r>
            <a:r>
              <a:rPr lang="en-GB" sz="1700" b="1" spc="75" dirty="0">
                <a:latin typeface="Times New Roman"/>
                <a:cs typeface="Times New Roman"/>
              </a:rPr>
              <a:t> </a:t>
            </a:r>
            <a:r>
              <a:rPr lang="en-GB" sz="1700" b="1" dirty="0">
                <a:latin typeface="Times New Roman"/>
                <a:cs typeface="Times New Roman"/>
              </a:rPr>
              <a:t>a</a:t>
            </a:r>
            <a:r>
              <a:rPr lang="en-GB" sz="1700" b="1" spc="70" dirty="0">
                <a:latin typeface="Times New Roman"/>
                <a:cs typeface="Times New Roman"/>
              </a:rPr>
              <a:t> </a:t>
            </a:r>
            <a:r>
              <a:rPr lang="en-GB" sz="1700" b="1" dirty="0">
                <a:latin typeface="Times New Roman"/>
                <a:cs typeface="Times New Roman"/>
              </a:rPr>
              <a:t>normal</a:t>
            </a:r>
            <a:r>
              <a:rPr lang="en-GB" sz="1700" b="1" spc="60" dirty="0">
                <a:latin typeface="Times New Roman"/>
                <a:cs typeface="Times New Roman"/>
              </a:rPr>
              <a:t> </a:t>
            </a:r>
            <a:r>
              <a:rPr lang="en-GB" sz="1700" b="1" spc="-10" dirty="0">
                <a:latin typeface="Times New Roman"/>
                <a:cs typeface="Times New Roman"/>
              </a:rPr>
              <a:t>distribution</a:t>
            </a:r>
            <a:endParaRPr lang="en-GB" sz="1700" dirty="0"/>
          </a:p>
        </p:txBody>
      </p:sp>
      <p:sp>
        <p:nvSpPr>
          <p:cNvPr id="4" name="Content Placeholder 3">
            <a:extLst>
              <a:ext uri="{FF2B5EF4-FFF2-40B4-BE49-F238E27FC236}">
                <a16:creationId xmlns:a16="http://schemas.microsoft.com/office/drawing/2014/main" id="{AF587105-4A2D-3C11-2FED-42CF0E5DAE01}"/>
              </a:ext>
            </a:extLst>
          </p:cNvPr>
          <p:cNvSpPr>
            <a:spLocks noGrp="1"/>
          </p:cNvSpPr>
          <p:nvPr>
            <p:ph sz="half" idx="2"/>
          </p:nvPr>
        </p:nvSpPr>
        <p:spPr>
          <a:xfrm>
            <a:off x="6868160" y="1825625"/>
            <a:ext cx="4485640" cy="1994535"/>
          </a:xfrm>
        </p:spPr>
        <p:txBody>
          <a:bodyPr>
            <a:normAutofit/>
          </a:bodyPr>
          <a:lstStyle/>
          <a:p>
            <a:pPr marL="354330" indent="-213995">
              <a:buAutoNum type="alphaUcParenR" startAt="2"/>
              <a:tabLst>
                <a:tab pos="354330" algn="l"/>
              </a:tabLst>
            </a:pPr>
            <a:r>
              <a:rPr lang="en-GB" sz="1800" b="1" dirty="0">
                <a:latin typeface="Times New Roman"/>
                <a:cs typeface="Times New Roman"/>
              </a:rPr>
              <a:t> Durbin-Watson</a:t>
            </a:r>
            <a:r>
              <a:rPr lang="en-GB" sz="1800" b="1" spc="140" dirty="0">
                <a:latin typeface="Times New Roman"/>
                <a:cs typeface="Times New Roman"/>
              </a:rPr>
              <a:t> </a:t>
            </a:r>
            <a:r>
              <a:rPr lang="en-GB" sz="1800" b="1" spc="-20" dirty="0">
                <a:latin typeface="Times New Roman"/>
                <a:cs typeface="Times New Roman"/>
              </a:rPr>
              <a:t>Test:</a:t>
            </a:r>
            <a:endParaRPr lang="en-GB" sz="1800" dirty="0">
              <a:latin typeface="Times New Roman"/>
              <a:cs typeface="Times New Roman"/>
            </a:endParaRPr>
          </a:p>
          <a:p>
            <a:pPr>
              <a:spcBef>
                <a:spcPts val="245"/>
              </a:spcBef>
              <a:buFont typeface="Times New Roman"/>
              <a:buAutoNum type="alphaUcParenR" startAt="2"/>
            </a:pPr>
            <a:endParaRPr lang="en-GB" sz="1100" dirty="0">
              <a:latin typeface="Times New Roman"/>
              <a:cs typeface="Times New Roman"/>
            </a:endParaRPr>
          </a:p>
          <a:p>
            <a:pPr marL="140335">
              <a:spcBef>
                <a:spcPts val="5"/>
              </a:spcBef>
            </a:pPr>
            <a:r>
              <a:rPr lang="en-GB" sz="1800" b="1" dirty="0">
                <a:latin typeface="Times New Roman"/>
                <a:cs typeface="Times New Roman"/>
              </a:rPr>
              <a:t>DW = 2.0327, p-value = 0.751</a:t>
            </a:r>
          </a:p>
          <a:p>
            <a:pPr marL="337185"/>
            <a:endParaRPr lang="en-GB" sz="1800" dirty="0">
              <a:latin typeface="Times New Roman"/>
              <a:cs typeface="Times New Roman"/>
            </a:endParaRPr>
          </a:p>
          <a:p>
            <a:pPr marL="140335">
              <a:spcBef>
                <a:spcPts val="5"/>
              </a:spcBef>
            </a:pPr>
            <a:r>
              <a:rPr lang="en-GB" sz="1800" b="1" dirty="0">
                <a:latin typeface="Times New Roman"/>
                <a:cs typeface="Times New Roman"/>
              </a:rPr>
              <a:t>p-value</a:t>
            </a:r>
            <a:r>
              <a:rPr lang="en-GB" sz="1800" b="1" spc="65" dirty="0">
                <a:latin typeface="Times New Roman"/>
                <a:cs typeface="Times New Roman"/>
              </a:rPr>
              <a:t> </a:t>
            </a:r>
            <a:r>
              <a:rPr lang="en-GB" sz="1800" b="1" dirty="0">
                <a:latin typeface="Times New Roman"/>
                <a:cs typeface="Times New Roman"/>
              </a:rPr>
              <a:t>=</a:t>
            </a:r>
            <a:r>
              <a:rPr lang="en-GB" sz="1800" b="1" spc="55" dirty="0">
                <a:latin typeface="Times New Roman"/>
                <a:cs typeface="Times New Roman"/>
              </a:rPr>
              <a:t> </a:t>
            </a:r>
            <a:r>
              <a:rPr lang="en-GB" sz="1800" b="1" spc="-10" dirty="0">
                <a:latin typeface="Times New Roman"/>
                <a:cs typeface="Times New Roman"/>
              </a:rPr>
              <a:t>0.751</a:t>
            </a:r>
            <a:r>
              <a:rPr lang="en-GB" sz="1800" spc="-10" dirty="0">
                <a:latin typeface="Times New Roman"/>
                <a:cs typeface="Times New Roman"/>
              </a:rPr>
              <a:t>:</a:t>
            </a:r>
            <a:endParaRPr lang="en-GB" sz="1800" dirty="0">
              <a:latin typeface="Times New Roman"/>
              <a:cs typeface="Times New Roman"/>
            </a:endParaRPr>
          </a:p>
          <a:p>
            <a:pPr>
              <a:spcBef>
                <a:spcPts val="160"/>
              </a:spcBef>
            </a:pPr>
            <a:endParaRPr lang="en-GB" sz="1600" dirty="0">
              <a:latin typeface="Times New Roman"/>
              <a:cs typeface="Times New Roman"/>
            </a:endParaRPr>
          </a:p>
        </p:txBody>
      </p:sp>
      <p:sp>
        <p:nvSpPr>
          <p:cNvPr id="5" name="Content Placeholder 3">
            <a:extLst>
              <a:ext uri="{FF2B5EF4-FFF2-40B4-BE49-F238E27FC236}">
                <a16:creationId xmlns:a16="http://schemas.microsoft.com/office/drawing/2014/main" id="{6C6B3ABE-11DD-4387-614B-5F4D97F0B0E4}"/>
              </a:ext>
            </a:extLst>
          </p:cNvPr>
          <p:cNvSpPr txBox="1">
            <a:spLocks/>
          </p:cNvSpPr>
          <p:nvPr/>
        </p:nvSpPr>
        <p:spPr>
          <a:xfrm>
            <a:off x="1376680" y="3656965"/>
            <a:ext cx="10165080" cy="25199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295"/>
              </a:spcBef>
              <a:buFont typeface="Symbol"/>
              <a:buChar char=""/>
            </a:pPr>
            <a:endParaRPr lang="en-GB" sz="1000" dirty="0">
              <a:latin typeface="Times New Roman"/>
              <a:cs typeface="Times New Roman"/>
            </a:endParaRPr>
          </a:p>
          <a:p>
            <a:pPr marL="140335"/>
            <a:r>
              <a:rPr lang="en-GB" sz="1800" b="1" spc="-10" dirty="0">
                <a:latin typeface="Times New Roman"/>
                <a:cs typeface="Times New Roman"/>
              </a:rPr>
              <a:t>Summary</a:t>
            </a:r>
            <a:r>
              <a:rPr lang="en-GB" sz="2400" b="1" spc="-10" dirty="0">
                <a:latin typeface="Times New Roman"/>
                <a:cs typeface="Times New Roman"/>
              </a:rPr>
              <a:t>:</a:t>
            </a:r>
            <a:endParaRPr lang="en-GB" sz="2400" dirty="0">
              <a:latin typeface="Times New Roman"/>
              <a:cs typeface="Times New Roman"/>
            </a:endParaRPr>
          </a:p>
          <a:p>
            <a:pPr>
              <a:spcBef>
                <a:spcPts val="385"/>
              </a:spcBef>
            </a:pPr>
            <a:endParaRPr lang="en-GB" sz="1600" dirty="0">
              <a:latin typeface="Times New Roman"/>
              <a:cs typeface="Times New Roman"/>
            </a:endParaRPr>
          </a:p>
          <a:p>
            <a:pPr marL="570230" lvl="1" indent="-214629">
              <a:buSzPct val="90000"/>
              <a:buFont typeface="Symbol"/>
              <a:buChar char=""/>
              <a:tabLst>
                <a:tab pos="570230" algn="l"/>
              </a:tabLst>
            </a:pPr>
            <a:r>
              <a:rPr lang="en-GB" sz="1800" b="1" dirty="0">
                <a:latin typeface="Times New Roman"/>
                <a:cs typeface="Times New Roman"/>
              </a:rPr>
              <a:t>Shapiro-Wilk</a:t>
            </a:r>
            <a:r>
              <a:rPr lang="en-GB" sz="1800" b="1" spc="75" dirty="0">
                <a:latin typeface="Times New Roman"/>
                <a:cs typeface="Times New Roman"/>
              </a:rPr>
              <a:t> </a:t>
            </a:r>
            <a:r>
              <a:rPr lang="en-GB" sz="1800" b="1" dirty="0">
                <a:latin typeface="Times New Roman"/>
                <a:cs typeface="Times New Roman"/>
              </a:rPr>
              <a:t>Normality</a:t>
            </a:r>
            <a:r>
              <a:rPr lang="en-GB" sz="1800" b="1" spc="60" dirty="0">
                <a:latin typeface="Times New Roman"/>
                <a:cs typeface="Times New Roman"/>
              </a:rPr>
              <a:t> </a:t>
            </a:r>
            <a:r>
              <a:rPr lang="en-GB" sz="1800" b="1" dirty="0">
                <a:latin typeface="Times New Roman"/>
                <a:cs typeface="Times New Roman"/>
              </a:rPr>
              <a:t>Test</a:t>
            </a:r>
            <a:r>
              <a:rPr lang="en-GB" sz="1800" dirty="0">
                <a:latin typeface="Times New Roman"/>
                <a:cs typeface="Times New Roman"/>
              </a:rPr>
              <a:t>:</a:t>
            </a:r>
            <a:r>
              <a:rPr lang="en-GB" sz="1800" spc="75" dirty="0">
                <a:latin typeface="Times New Roman"/>
                <a:cs typeface="Times New Roman"/>
              </a:rPr>
              <a:t> </a:t>
            </a:r>
            <a:r>
              <a:rPr lang="en-GB" sz="1800" dirty="0">
                <a:latin typeface="Times New Roman"/>
                <a:cs typeface="Times New Roman"/>
              </a:rPr>
              <a:t>the</a:t>
            </a:r>
            <a:r>
              <a:rPr lang="en-GB" sz="1800" spc="70" dirty="0">
                <a:latin typeface="Times New Roman"/>
                <a:cs typeface="Times New Roman"/>
              </a:rPr>
              <a:t> </a:t>
            </a:r>
            <a:r>
              <a:rPr lang="en-GB" sz="1800" dirty="0">
                <a:latin typeface="Times New Roman"/>
                <a:cs typeface="Times New Roman"/>
              </a:rPr>
              <a:t>residuals</a:t>
            </a:r>
            <a:r>
              <a:rPr lang="en-GB" sz="1800" spc="85" dirty="0">
                <a:latin typeface="Times New Roman"/>
                <a:cs typeface="Times New Roman"/>
              </a:rPr>
              <a:t> </a:t>
            </a:r>
            <a:r>
              <a:rPr lang="en-GB" sz="1800" dirty="0">
                <a:latin typeface="Times New Roman"/>
                <a:cs typeface="Times New Roman"/>
              </a:rPr>
              <a:t>do</a:t>
            </a:r>
            <a:r>
              <a:rPr lang="en-GB" sz="1800" spc="70" dirty="0">
                <a:latin typeface="Times New Roman"/>
                <a:cs typeface="Times New Roman"/>
              </a:rPr>
              <a:t> </a:t>
            </a:r>
            <a:r>
              <a:rPr lang="en-GB" sz="1800" dirty="0">
                <a:latin typeface="Times New Roman"/>
                <a:cs typeface="Times New Roman"/>
              </a:rPr>
              <a:t>not</a:t>
            </a:r>
            <a:r>
              <a:rPr lang="en-GB" sz="1800" spc="60" dirty="0">
                <a:latin typeface="Times New Roman"/>
                <a:cs typeface="Times New Roman"/>
              </a:rPr>
              <a:t> </a:t>
            </a:r>
            <a:r>
              <a:rPr lang="en-GB" sz="1800" dirty="0">
                <a:latin typeface="Times New Roman"/>
                <a:cs typeface="Times New Roman"/>
              </a:rPr>
              <a:t>follow</a:t>
            </a:r>
            <a:r>
              <a:rPr lang="en-GB" sz="1800" spc="50" dirty="0">
                <a:latin typeface="Times New Roman"/>
                <a:cs typeface="Times New Roman"/>
              </a:rPr>
              <a:t> </a:t>
            </a:r>
            <a:r>
              <a:rPr lang="en-GB" sz="1800" dirty="0">
                <a:latin typeface="Times New Roman"/>
                <a:cs typeface="Times New Roman"/>
              </a:rPr>
              <a:t>a</a:t>
            </a:r>
            <a:r>
              <a:rPr lang="en-GB" sz="1800" spc="75" dirty="0">
                <a:latin typeface="Times New Roman"/>
                <a:cs typeface="Times New Roman"/>
              </a:rPr>
              <a:t> </a:t>
            </a:r>
            <a:r>
              <a:rPr lang="en-GB" sz="1800" dirty="0">
                <a:latin typeface="Times New Roman"/>
                <a:cs typeface="Times New Roman"/>
              </a:rPr>
              <a:t>normal</a:t>
            </a:r>
            <a:r>
              <a:rPr lang="en-GB" sz="1800" spc="75" dirty="0">
                <a:latin typeface="Times New Roman"/>
                <a:cs typeface="Times New Roman"/>
              </a:rPr>
              <a:t> </a:t>
            </a:r>
            <a:r>
              <a:rPr lang="en-GB" sz="1800" spc="-10" dirty="0">
                <a:latin typeface="Times New Roman"/>
                <a:cs typeface="Times New Roman"/>
              </a:rPr>
              <a:t>distribution.</a:t>
            </a:r>
            <a:endParaRPr lang="en-GB" sz="1800" dirty="0">
              <a:latin typeface="Times New Roman"/>
              <a:cs typeface="Times New Roman"/>
            </a:endParaRPr>
          </a:p>
          <a:p>
            <a:pPr marL="570230" marR="80645" lvl="1" indent="-215265">
              <a:lnSpc>
                <a:spcPts val="1450"/>
              </a:lnSpc>
              <a:spcBef>
                <a:spcPts val="235"/>
              </a:spcBef>
              <a:buSzPct val="90000"/>
              <a:buFont typeface="Symbol"/>
              <a:buChar char=""/>
              <a:tabLst>
                <a:tab pos="570230" algn="l"/>
              </a:tabLst>
            </a:pPr>
            <a:r>
              <a:rPr lang="en-GB" sz="1800" b="1" dirty="0">
                <a:latin typeface="Times New Roman"/>
                <a:cs typeface="Times New Roman"/>
              </a:rPr>
              <a:t>Durbin-Watson</a:t>
            </a:r>
            <a:r>
              <a:rPr lang="en-GB" sz="1800" b="1" spc="130" dirty="0">
                <a:latin typeface="Times New Roman"/>
                <a:cs typeface="Times New Roman"/>
              </a:rPr>
              <a:t> </a:t>
            </a:r>
            <a:r>
              <a:rPr lang="en-GB" sz="1800" b="1" dirty="0">
                <a:latin typeface="Times New Roman"/>
                <a:cs typeface="Times New Roman"/>
              </a:rPr>
              <a:t>Test</a:t>
            </a:r>
            <a:r>
              <a:rPr lang="en-GB" sz="2800" b="1" dirty="0">
                <a:latin typeface="Times New Roman"/>
                <a:cs typeface="Times New Roman"/>
              </a:rPr>
              <a:t>:</a:t>
            </a:r>
            <a:r>
              <a:rPr lang="en-GB" sz="2800" b="1" spc="235" dirty="0">
                <a:latin typeface="Times New Roman"/>
                <a:cs typeface="Times New Roman"/>
              </a:rPr>
              <a:t> </a:t>
            </a:r>
            <a:r>
              <a:rPr lang="en-GB" sz="1800" dirty="0">
                <a:latin typeface="Times New Roman"/>
                <a:cs typeface="Times New Roman"/>
              </a:rPr>
              <a:t>there</a:t>
            </a:r>
            <a:r>
              <a:rPr lang="en-GB" sz="1800" spc="130" dirty="0">
                <a:latin typeface="Times New Roman"/>
                <a:cs typeface="Times New Roman"/>
              </a:rPr>
              <a:t> </a:t>
            </a:r>
            <a:r>
              <a:rPr lang="en-GB" sz="1800" dirty="0">
                <a:latin typeface="Times New Roman"/>
                <a:cs typeface="Times New Roman"/>
              </a:rPr>
              <a:t>is</a:t>
            </a:r>
            <a:r>
              <a:rPr lang="en-GB" sz="1800" spc="125" dirty="0">
                <a:latin typeface="Times New Roman"/>
                <a:cs typeface="Times New Roman"/>
              </a:rPr>
              <a:t> </a:t>
            </a:r>
            <a:r>
              <a:rPr lang="en-GB" sz="1800" dirty="0">
                <a:latin typeface="Times New Roman"/>
                <a:cs typeface="Times New Roman"/>
              </a:rPr>
              <a:t>no</a:t>
            </a:r>
            <a:r>
              <a:rPr lang="en-GB" sz="1800" spc="130" dirty="0">
                <a:latin typeface="Times New Roman"/>
                <a:cs typeface="Times New Roman"/>
              </a:rPr>
              <a:t> </a:t>
            </a:r>
            <a:r>
              <a:rPr lang="en-GB" sz="1800" dirty="0">
                <a:latin typeface="Times New Roman"/>
                <a:cs typeface="Times New Roman"/>
              </a:rPr>
              <a:t>evidence</a:t>
            </a:r>
            <a:r>
              <a:rPr lang="en-GB" sz="1800" spc="114" dirty="0">
                <a:latin typeface="Times New Roman"/>
                <a:cs typeface="Times New Roman"/>
              </a:rPr>
              <a:t> </a:t>
            </a:r>
            <a:r>
              <a:rPr lang="en-GB" sz="1800" dirty="0">
                <a:latin typeface="Times New Roman"/>
                <a:cs typeface="Times New Roman"/>
              </a:rPr>
              <a:t>of</a:t>
            </a:r>
            <a:r>
              <a:rPr lang="en-GB" sz="1800" spc="120" dirty="0">
                <a:latin typeface="Times New Roman"/>
                <a:cs typeface="Times New Roman"/>
              </a:rPr>
              <a:t> </a:t>
            </a:r>
            <a:r>
              <a:rPr lang="en-GB" sz="1800" dirty="0">
                <a:latin typeface="Times New Roman"/>
                <a:cs typeface="Times New Roman"/>
              </a:rPr>
              <a:t>autocorrelation</a:t>
            </a:r>
            <a:r>
              <a:rPr lang="en-GB" sz="1800" spc="105" dirty="0">
                <a:latin typeface="Times New Roman"/>
                <a:cs typeface="Times New Roman"/>
              </a:rPr>
              <a:t> </a:t>
            </a:r>
            <a:r>
              <a:rPr lang="en-GB" sz="1800" dirty="0">
                <a:latin typeface="Times New Roman"/>
                <a:cs typeface="Times New Roman"/>
              </a:rPr>
              <a:t>in</a:t>
            </a:r>
            <a:r>
              <a:rPr lang="en-GB" sz="1800" spc="114" dirty="0">
                <a:latin typeface="Times New Roman"/>
                <a:cs typeface="Times New Roman"/>
              </a:rPr>
              <a:t> </a:t>
            </a:r>
            <a:r>
              <a:rPr lang="en-GB" sz="1800" dirty="0">
                <a:latin typeface="Times New Roman"/>
                <a:cs typeface="Times New Roman"/>
              </a:rPr>
              <a:t>the</a:t>
            </a:r>
            <a:r>
              <a:rPr lang="en-GB" sz="1800" spc="120" dirty="0">
                <a:latin typeface="Times New Roman"/>
                <a:cs typeface="Times New Roman"/>
              </a:rPr>
              <a:t> </a:t>
            </a:r>
            <a:r>
              <a:rPr lang="en-GB" sz="1800" dirty="0">
                <a:latin typeface="Times New Roman"/>
                <a:cs typeface="Times New Roman"/>
              </a:rPr>
              <a:t>residuals</a:t>
            </a:r>
            <a:r>
              <a:rPr lang="en-GB" sz="1800" spc="140" dirty="0">
                <a:latin typeface="Times New Roman"/>
                <a:cs typeface="Times New Roman"/>
              </a:rPr>
              <a:t> </a:t>
            </a:r>
            <a:r>
              <a:rPr lang="en-GB" sz="1800" dirty="0">
                <a:latin typeface="Times New Roman"/>
                <a:cs typeface="Times New Roman"/>
              </a:rPr>
              <a:t>of</a:t>
            </a:r>
            <a:r>
              <a:rPr lang="en-GB" sz="1800" spc="114" dirty="0">
                <a:latin typeface="Times New Roman"/>
                <a:cs typeface="Times New Roman"/>
              </a:rPr>
              <a:t> </a:t>
            </a:r>
            <a:r>
              <a:rPr lang="en-GB" sz="1800" dirty="0">
                <a:latin typeface="Times New Roman"/>
                <a:cs typeface="Times New Roman"/>
              </a:rPr>
              <a:t>the</a:t>
            </a:r>
            <a:r>
              <a:rPr lang="en-GB" sz="1800" spc="125" dirty="0">
                <a:latin typeface="Times New Roman"/>
                <a:cs typeface="Times New Roman"/>
              </a:rPr>
              <a:t> </a:t>
            </a:r>
            <a:r>
              <a:rPr lang="en-GB" sz="1800" spc="-10" dirty="0">
                <a:latin typeface="Times New Roman"/>
                <a:cs typeface="Times New Roman"/>
              </a:rPr>
              <a:t>regression model.</a:t>
            </a:r>
            <a:endParaRPr lang="en-GB" sz="1800" dirty="0">
              <a:latin typeface="Times New Roman"/>
              <a:cs typeface="Times New Roman"/>
            </a:endParaRPr>
          </a:p>
          <a:p>
            <a:pPr>
              <a:spcBef>
                <a:spcPts val="65"/>
              </a:spcBef>
            </a:pPr>
            <a:endParaRPr lang="en-GB" sz="1800" dirty="0">
              <a:latin typeface="Times New Roman"/>
              <a:cs typeface="Times New Roman"/>
            </a:endParaRPr>
          </a:p>
          <a:p>
            <a:pPr marL="140335" marR="80645" indent="31750">
              <a:lnSpc>
                <a:spcPct val="113999"/>
              </a:lnSpc>
              <a:spcBef>
                <a:spcPts val="5"/>
              </a:spcBef>
            </a:pPr>
            <a:r>
              <a:rPr lang="en-GB" sz="1800" dirty="0">
                <a:latin typeface="Times New Roman"/>
                <a:cs typeface="Times New Roman"/>
              </a:rPr>
              <a:t>Therefore,</a:t>
            </a:r>
            <a:r>
              <a:rPr lang="en-GB" sz="1800" spc="130" dirty="0">
                <a:latin typeface="Times New Roman"/>
                <a:cs typeface="Times New Roman"/>
              </a:rPr>
              <a:t> </a:t>
            </a:r>
            <a:r>
              <a:rPr lang="en-GB" sz="1800" b="1" dirty="0">
                <a:latin typeface="Times New Roman"/>
                <a:cs typeface="Times New Roman"/>
              </a:rPr>
              <a:t>more</a:t>
            </a:r>
            <a:r>
              <a:rPr lang="en-GB" sz="1800" b="1" spc="145" dirty="0">
                <a:latin typeface="Times New Roman"/>
                <a:cs typeface="Times New Roman"/>
              </a:rPr>
              <a:t> </a:t>
            </a:r>
            <a:r>
              <a:rPr lang="en-GB" sz="1800" b="1" dirty="0">
                <a:latin typeface="Times New Roman"/>
                <a:cs typeface="Times New Roman"/>
              </a:rPr>
              <a:t>robust</a:t>
            </a:r>
            <a:r>
              <a:rPr lang="en-GB" sz="1800" b="1" spc="140" dirty="0">
                <a:latin typeface="Times New Roman"/>
                <a:cs typeface="Times New Roman"/>
              </a:rPr>
              <a:t> </a:t>
            </a:r>
            <a:r>
              <a:rPr lang="en-GB" sz="1800" b="1" dirty="0">
                <a:latin typeface="Times New Roman"/>
                <a:cs typeface="Times New Roman"/>
              </a:rPr>
              <a:t>methods</a:t>
            </a:r>
            <a:r>
              <a:rPr lang="en-GB" sz="1800" b="1" spc="150" dirty="0">
                <a:latin typeface="Times New Roman"/>
                <a:cs typeface="Times New Roman"/>
              </a:rPr>
              <a:t> </a:t>
            </a:r>
            <a:r>
              <a:rPr lang="en-GB" sz="1800" dirty="0">
                <a:latin typeface="Times New Roman"/>
                <a:cs typeface="Times New Roman"/>
              </a:rPr>
              <a:t>should</a:t>
            </a:r>
            <a:r>
              <a:rPr lang="en-GB" sz="1800" spc="155" dirty="0">
                <a:latin typeface="Times New Roman"/>
                <a:cs typeface="Times New Roman"/>
              </a:rPr>
              <a:t> </a:t>
            </a:r>
            <a:r>
              <a:rPr lang="en-GB" sz="1800" dirty="0">
                <a:latin typeface="Times New Roman"/>
                <a:cs typeface="Times New Roman"/>
              </a:rPr>
              <a:t>be</a:t>
            </a:r>
            <a:r>
              <a:rPr lang="en-GB" sz="1800" spc="150" dirty="0">
                <a:latin typeface="Times New Roman"/>
                <a:cs typeface="Times New Roman"/>
              </a:rPr>
              <a:t> </a:t>
            </a:r>
            <a:r>
              <a:rPr lang="en-GB" sz="1800" dirty="0">
                <a:latin typeface="Times New Roman"/>
                <a:cs typeface="Times New Roman"/>
              </a:rPr>
              <a:t>employed,</a:t>
            </a:r>
            <a:r>
              <a:rPr lang="en-GB" sz="1800" spc="170" dirty="0">
                <a:latin typeface="Times New Roman"/>
                <a:cs typeface="Times New Roman"/>
              </a:rPr>
              <a:t> </a:t>
            </a:r>
            <a:r>
              <a:rPr lang="en-GB" sz="1800" dirty="0">
                <a:latin typeface="Times New Roman"/>
                <a:cs typeface="Times New Roman"/>
              </a:rPr>
              <a:t>as</a:t>
            </a:r>
            <a:r>
              <a:rPr lang="en-GB" sz="1800" spc="145" dirty="0">
                <a:latin typeface="Times New Roman"/>
                <a:cs typeface="Times New Roman"/>
              </a:rPr>
              <a:t> </a:t>
            </a:r>
            <a:r>
              <a:rPr lang="en-GB" sz="1800" dirty="0">
                <a:latin typeface="Times New Roman"/>
                <a:cs typeface="Times New Roman"/>
              </a:rPr>
              <a:t>the</a:t>
            </a:r>
            <a:r>
              <a:rPr lang="en-GB" sz="1800" spc="150" dirty="0">
                <a:latin typeface="Times New Roman"/>
                <a:cs typeface="Times New Roman"/>
              </a:rPr>
              <a:t> </a:t>
            </a:r>
            <a:r>
              <a:rPr lang="en-GB" sz="1800" dirty="0">
                <a:latin typeface="Times New Roman"/>
                <a:cs typeface="Times New Roman"/>
              </a:rPr>
              <a:t>assumptions</a:t>
            </a:r>
            <a:r>
              <a:rPr lang="en-GB" sz="1800" spc="150" dirty="0">
                <a:latin typeface="Times New Roman"/>
                <a:cs typeface="Times New Roman"/>
              </a:rPr>
              <a:t> </a:t>
            </a:r>
            <a:r>
              <a:rPr lang="en-GB" sz="1800" dirty="0">
                <a:latin typeface="Times New Roman"/>
                <a:cs typeface="Times New Roman"/>
              </a:rPr>
              <a:t>of</a:t>
            </a:r>
            <a:r>
              <a:rPr lang="en-GB" sz="1800" spc="160" dirty="0">
                <a:latin typeface="Times New Roman"/>
                <a:cs typeface="Times New Roman"/>
              </a:rPr>
              <a:t> </a:t>
            </a:r>
            <a:r>
              <a:rPr lang="en-GB" sz="1800" dirty="0">
                <a:latin typeface="Times New Roman"/>
                <a:cs typeface="Times New Roman"/>
              </a:rPr>
              <a:t>linear</a:t>
            </a:r>
            <a:r>
              <a:rPr lang="en-GB" sz="1800" spc="145" dirty="0">
                <a:latin typeface="Times New Roman"/>
                <a:cs typeface="Times New Roman"/>
              </a:rPr>
              <a:t> </a:t>
            </a:r>
            <a:r>
              <a:rPr lang="en-GB" sz="1800" dirty="0">
                <a:latin typeface="Times New Roman"/>
                <a:cs typeface="Times New Roman"/>
              </a:rPr>
              <a:t>regression</a:t>
            </a:r>
            <a:r>
              <a:rPr lang="en-GB" sz="1800" spc="160" dirty="0">
                <a:latin typeface="Times New Roman"/>
                <a:cs typeface="Times New Roman"/>
              </a:rPr>
              <a:t> </a:t>
            </a:r>
            <a:r>
              <a:rPr lang="en-GB" sz="1800" dirty="0">
                <a:latin typeface="Times New Roman"/>
                <a:cs typeface="Times New Roman"/>
              </a:rPr>
              <a:t>are</a:t>
            </a:r>
            <a:r>
              <a:rPr lang="en-GB" sz="1800" spc="145" dirty="0">
                <a:latin typeface="Times New Roman"/>
                <a:cs typeface="Times New Roman"/>
              </a:rPr>
              <a:t> </a:t>
            </a:r>
            <a:r>
              <a:rPr lang="en-GB" sz="1800" spc="-25" dirty="0">
                <a:latin typeface="Times New Roman"/>
                <a:cs typeface="Times New Roman"/>
              </a:rPr>
              <a:t>not </a:t>
            </a:r>
            <a:r>
              <a:rPr lang="en-GB" sz="1800" dirty="0">
                <a:latin typeface="Times New Roman"/>
                <a:cs typeface="Times New Roman"/>
              </a:rPr>
              <a:t>fully</a:t>
            </a:r>
            <a:r>
              <a:rPr lang="en-GB" sz="1800" spc="40" dirty="0">
                <a:latin typeface="Times New Roman"/>
                <a:cs typeface="Times New Roman"/>
              </a:rPr>
              <a:t> </a:t>
            </a:r>
            <a:r>
              <a:rPr lang="en-GB" sz="1800" dirty="0">
                <a:latin typeface="Times New Roman"/>
                <a:cs typeface="Times New Roman"/>
              </a:rPr>
              <a:t>met</a:t>
            </a:r>
            <a:r>
              <a:rPr lang="en-GB" sz="1800" spc="55" dirty="0">
                <a:latin typeface="Times New Roman"/>
                <a:cs typeface="Times New Roman"/>
              </a:rPr>
              <a:t> </a:t>
            </a:r>
            <a:r>
              <a:rPr lang="en-GB" sz="1600" spc="-50" dirty="0">
                <a:latin typeface="Times New Roman"/>
                <a:cs typeface="Times New Roman"/>
              </a:rPr>
              <a:t>.</a:t>
            </a:r>
            <a:endParaRPr lang="en-GB" sz="1600" dirty="0">
              <a:latin typeface="Times New Roman"/>
              <a:cs typeface="Times New Roman"/>
            </a:endParaRPr>
          </a:p>
          <a:p>
            <a:endParaRPr lang="en-GB" dirty="0"/>
          </a:p>
        </p:txBody>
      </p:sp>
    </p:spTree>
    <p:extLst>
      <p:ext uri="{BB962C8B-B14F-4D97-AF65-F5344CB8AC3E}">
        <p14:creationId xmlns:p14="http://schemas.microsoft.com/office/powerpoint/2010/main" val="3753619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9011-14BF-C470-8169-F6926FDE0842}"/>
              </a:ext>
            </a:extLst>
          </p:cNvPr>
          <p:cNvSpPr>
            <a:spLocks noGrp="1"/>
          </p:cNvSpPr>
          <p:nvPr>
            <p:ph type="title"/>
          </p:nvPr>
        </p:nvSpPr>
        <p:spPr/>
        <p:txBody>
          <a:bodyPr>
            <a:normAutofit/>
          </a:bodyPr>
          <a:lstStyle/>
          <a:p>
            <a:r>
              <a:rPr lang="en-GB" sz="4000" b="1" dirty="0">
                <a:latin typeface="Times New Roman"/>
                <a:cs typeface="Times New Roman"/>
              </a:rPr>
              <a:t>Support</a:t>
            </a:r>
            <a:r>
              <a:rPr lang="en-GB" sz="4000" b="1" spc="45" dirty="0">
                <a:latin typeface="Times New Roman"/>
                <a:cs typeface="Times New Roman"/>
              </a:rPr>
              <a:t> </a:t>
            </a:r>
            <a:r>
              <a:rPr lang="en-GB" sz="4000" b="1" dirty="0">
                <a:latin typeface="Times New Roman"/>
                <a:cs typeface="Times New Roman"/>
              </a:rPr>
              <a:t>Vector</a:t>
            </a:r>
            <a:r>
              <a:rPr lang="en-GB" sz="4000" b="1" spc="55" dirty="0">
                <a:latin typeface="Times New Roman"/>
                <a:cs typeface="Times New Roman"/>
              </a:rPr>
              <a:t> </a:t>
            </a:r>
            <a:r>
              <a:rPr lang="en-GB" sz="4000" b="1" spc="-10" dirty="0">
                <a:latin typeface="Times New Roman"/>
                <a:cs typeface="Times New Roman"/>
              </a:rPr>
              <a:t>Machine</a:t>
            </a:r>
            <a:endParaRPr lang="en-GB" sz="4400" dirty="0"/>
          </a:p>
        </p:txBody>
      </p:sp>
      <p:sp>
        <p:nvSpPr>
          <p:cNvPr id="4" name="Content Placeholder 3">
            <a:extLst>
              <a:ext uri="{FF2B5EF4-FFF2-40B4-BE49-F238E27FC236}">
                <a16:creationId xmlns:a16="http://schemas.microsoft.com/office/drawing/2014/main" id="{F186DE54-88B1-1155-8334-108528102941}"/>
              </a:ext>
            </a:extLst>
          </p:cNvPr>
          <p:cNvSpPr>
            <a:spLocks noGrp="1"/>
          </p:cNvSpPr>
          <p:nvPr>
            <p:ph sz="half" idx="1"/>
          </p:nvPr>
        </p:nvSpPr>
        <p:spPr>
          <a:xfrm>
            <a:off x="728980" y="1793240"/>
            <a:ext cx="10525760" cy="3571240"/>
          </a:xfrm>
        </p:spPr>
        <p:txBody>
          <a:bodyPr>
            <a:normAutofit fontScale="85000" lnSpcReduction="20000"/>
          </a:bodyPr>
          <a:lstStyle/>
          <a:p>
            <a:pPr marL="0" marR="5715" indent="0" algn="just">
              <a:lnSpc>
                <a:spcPct val="112900"/>
              </a:lnSpc>
              <a:buNone/>
            </a:pPr>
            <a:r>
              <a:rPr lang="en-GB" sz="2800" dirty="0">
                <a:latin typeface="Times New Roman"/>
                <a:cs typeface="Times New Roman"/>
              </a:rPr>
              <a:t>In</a:t>
            </a:r>
            <a:r>
              <a:rPr lang="en-GB" sz="2800" spc="100" dirty="0">
                <a:latin typeface="Times New Roman"/>
                <a:cs typeface="Times New Roman"/>
              </a:rPr>
              <a:t> </a:t>
            </a:r>
            <a:r>
              <a:rPr lang="en-GB" sz="2800" dirty="0">
                <a:latin typeface="Times New Roman"/>
                <a:cs typeface="Times New Roman"/>
              </a:rPr>
              <a:t>this</a:t>
            </a:r>
            <a:r>
              <a:rPr lang="en-GB" sz="2800" spc="100" dirty="0">
                <a:latin typeface="Times New Roman"/>
                <a:cs typeface="Times New Roman"/>
              </a:rPr>
              <a:t> </a:t>
            </a:r>
            <a:r>
              <a:rPr lang="en-GB" sz="2800" dirty="0">
                <a:latin typeface="Times New Roman"/>
                <a:cs typeface="Times New Roman"/>
              </a:rPr>
              <a:t>model,</a:t>
            </a:r>
            <a:r>
              <a:rPr lang="en-GB" sz="2800" spc="105" dirty="0">
                <a:latin typeface="Times New Roman"/>
                <a:cs typeface="Times New Roman"/>
              </a:rPr>
              <a:t> </a:t>
            </a:r>
            <a:r>
              <a:rPr lang="en-GB" sz="2800" dirty="0">
                <a:latin typeface="Times New Roman"/>
                <a:cs typeface="Times New Roman"/>
              </a:rPr>
              <a:t>we</a:t>
            </a:r>
            <a:r>
              <a:rPr lang="en-GB" sz="2800" spc="100" dirty="0">
                <a:latin typeface="Times New Roman"/>
                <a:cs typeface="Times New Roman"/>
              </a:rPr>
              <a:t> </a:t>
            </a:r>
            <a:r>
              <a:rPr lang="en-GB" sz="2800" dirty="0">
                <a:latin typeface="Times New Roman"/>
                <a:cs typeface="Times New Roman"/>
              </a:rPr>
              <a:t>used</a:t>
            </a:r>
            <a:r>
              <a:rPr lang="en-GB" sz="2800" spc="90" dirty="0">
                <a:latin typeface="Times New Roman"/>
                <a:cs typeface="Times New Roman"/>
              </a:rPr>
              <a:t> </a:t>
            </a:r>
            <a:r>
              <a:rPr lang="en-GB" sz="2800" dirty="0">
                <a:latin typeface="Times New Roman"/>
                <a:cs typeface="Times New Roman"/>
              </a:rPr>
              <a:t>the</a:t>
            </a:r>
            <a:r>
              <a:rPr lang="en-GB" sz="2800" spc="100" dirty="0">
                <a:latin typeface="Times New Roman"/>
                <a:cs typeface="Times New Roman"/>
              </a:rPr>
              <a:t> </a:t>
            </a:r>
            <a:r>
              <a:rPr lang="en-GB" sz="2800" b="1" dirty="0">
                <a:latin typeface="Times New Roman"/>
                <a:cs typeface="Times New Roman"/>
              </a:rPr>
              <a:t>RBF</a:t>
            </a:r>
            <a:r>
              <a:rPr lang="en-GB" sz="2800" b="1" spc="105" dirty="0">
                <a:latin typeface="Times New Roman"/>
                <a:cs typeface="Times New Roman"/>
              </a:rPr>
              <a:t> </a:t>
            </a:r>
            <a:r>
              <a:rPr lang="en-GB" sz="2800" b="1" dirty="0">
                <a:latin typeface="Times New Roman"/>
                <a:cs typeface="Times New Roman"/>
              </a:rPr>
              <a:t>kernel</a:t>
            </a:r>
            <a:r>
              <a:rPr lang="en-GB" sz="2800" b="1" spc="105" dirty="0">
                <a:latin typeface="Times New Roman"/>
                <a:cs typeface="Times New Roman"/>
              </a:rPr>
              <a:t> </a:t>
            </a:r>
            <a:r>
              <a:rPr lang="en-GB" sz="2800" dirty="0">
                <a:latin typeface="Times New Roman"/>
                <a:cs typeface="Times New Roman"/>
              </a:rPr>
              <a:t>to</a:t>
            </a:r>
            <a:r>
              <a:rPr lang="en-GB" sz="2800" spc="105" dirty="0">
                <a:latin typeface="Times New Roman"/>
                <a:cs typeface="Times New Roman"/>
              </a:rPr>
              <a:t> </a:t>
            </a:r>
            <a:r>
              <a:rPr lang="en-GB" sz="2800" dirty="0">
                <a:latin typeface="Times New Roman"/>
                <a:cs typeface="Times New Roman"/>
              </a:rPr>
              <a:t>handle</a:t>
            </a:r>
            <a:r>
              <a:rPr lang="en-GB" sz="2800" spc="95" dirty="0">
                <a:latin typeface="Times New Roman"/>
                <a:cs typeface="Times New Roman"/>
              </a:rPr>
              <a:t> </a:t>
            </a:r>
            <a:r>
              <a:rPr lang="en-GB" sz="2800" dirty="0">
                <a:latin typeface="Times New Roman"/>
                <a:cs typeface="Times New Roman"/>
              </a:rPr>
              <a:t>non-linear</a:t>
            </a:r>
            <a:r>
              <a:rPr lang="en-GB" sz="2800" spc="110" dirty="0">
                <a:latin typeface="Times New Roman"/>
                <a:cs typeface="Times New Roman"/>
              </a:rPr>
              <a:t> </a:t>
            </a:r>
            <a:r>
              <a:rPr lang="en-GB" sz="2800" dirty="0">
                <a:latin typeface="Times New Roman"/>
                <a:cs typeface="Times New Roman"/>
              </a:rPr>
              <a:t>data</a:t>
            </a:r>
            <a:r>
              <a:rPr lang="en-GB" sz="2800" spc="95" dirty="0">
                <a:latin typeface="Times New Roman"/>
                <a:cs typeface="Times New Roman"/>
              </a:rPr>
              <a:t> </a:t>
            </a:r>
            <a:r>
              <a:rPr lang="en-GB" sz="2800" dirty="0">
                <a:latin typeface="Times New Roman"/>
                <a:cs typeface="Times New Roman"/>
              </a:rPr>
              <a:t>and</a:t>
            </a:r>
            <a:r>
              <a:rPr lang="en-GB" sz="2800" spc="105" dirty="0">
                <a:latin typeface="Times New Roman"/>
                <a:cs typeface="Times New Roman"/>
              </a:rPr>
              <a:t> </a:t>
            </a:r>
            <a:r>
              <a:rPr lang="en-GB" sz="2800" b="1" dirty="0">
                <a:latin typeface="Times New Roman"/>
                <a:cs typeface="Times New Roman"/>
              </a:rPr>
              <a:t>epsilon</a:t>
            </a:r>
            <a:r>
              <a:rPr lang="en-GB" sz="2800" b="1" spc="85" dirty="0">
                <a:latin typeface="Times New Roman"/>
                <a:cs typeface="Times New Roman"/>
              </a:rPr>
              <a:t> </a:t>
            </a:r>
            <a:r>
              <a:rPr lang="en-GB" sz="2800" b="1" dirty="0">
                <a:latin typeface="Times New Roman"/>
                <a:cs typeface="Times New Roman"/>
              </a:rPr>
              <a:t>regression</a:t>
            </a:r>
            <a:r>
              <a:rPr lang="en-GB" sz="2800" b="1" spc="85" dirty="0">
                <a:latin typeface="Times New Roman"/>
                <a:cs typeface="Times New Roman"/>
              </a:rPr>
              <a:t> </a:t>
            </a:r>
            <a:r>
              <a:rPr lang="en-GB" sz="2800" dirty="0">
                <a:latin typeface="Times New Roman"/>
                <a:cs typeface="Times New Roman"/>
              </a:rPr>
              <a:t>for</a:t>
            </a:r>
            <a:r>
              <a:rPr lang="en-GB" sz="2800" spc="90" dirty="0">
                <a:latin typeface="Times New Roman"/>
                <a:cs typeface="Times New Roman"/>
              </a:rPr>
              <a:t> </a:t>
            </a:r>
            <a:r>
              <a:rPr lang="en-GB" sz="2800" spc="-10" dirty="0">
                <a:latin typeface="Times New Roman"/>
                <a:cs typeface="Times New Roman"/>
              </a:rPr>
              <a:t>continuous output.</a:t>
            </a:r>
            <a:endParaRPr lang="en-GB" sz="2800" dirty="0">
              <a:latin typeface="Times New Roman"/>
              <a:cs typeface="Times New Roman"/>
            </a:endParaRPr>
          </a:p>
          <a:p>
            <a:pPr>
              <a:spcBef>
                <a:spcPts val="340"/>
              </a:spcBef>
            </a:pPr>
            <a:endParaRPr lang="en-GB" sz="2800" dirty="0">
              <a:latin typeface="Times New Roman"/>
              <a:cs typeface="Times New Roman"/>
            </a:endParaRPr>
          </a:p>
          <a:p>
            <a:pPr marL="441325" indent="-213995" algn="just">
              <a:buSzPct val="90000"/>
              <a:buFont typeface="Symbol"/>
              <a:buChar char=""/>
              <a:tabLst>
                <a:tab pos="441325" algn="l"/>
              </a:tabLst>
            </a:pPr>
            <a:r>
              <a:rPr lang="en-GB" sz="2800" b="1" dirty="0">
                <a:latin typeface="Times New Roman"/>
                <a:cs typeface="Times New Roman"/>
              </a:rPr>
              <a:t>R-squared:</a:t>
            </a:r>
            <a:r>
              <a:rPr lang="en-GB" sz="2800" b="1" spc="125" dirty="0">
                <a:latin typeface="Times New Roman"/>
                <a:cs typeface="Times New Roman"/>
              </a:rPr>
              <a:t> </a:t>
            </a:r>
            <a:r>
              <a:rPr lang="en-GB" sz="2800" b="1" spc="-20" dirty="0">
                <a:latin typeface="Times New Roman"/>
                <a:cs typeface="Times New Roman"/>
              </a:rPr>
              <a:t>0.80</a:t>
            </a:r>
            <a:endParaRPr lang="en-GB" sz="2800" dirty="0">
              <a:latin typeface="Times New Roman"/>
              <a:cs typeface="Times New Roman"/>
            </a:endParaRPr>
          </a:p>
          <a:p>
            <a:pPr marL="440690" marR="5080" indent="-213995" algn="just">
              <a:lnSpc>
                <a:spcPct val="113599"/>
              </a:lnSpc>
              <a:spcBef>
                <a:spcPts val="20"/>
              </a:spcBef>
              <a:buSzPct val="90000"/>
              <a:buFont typeface="Symbol"/>
              <a:buChar char=""/>
              <a:tabLst>
                <a:tab pos="441959" algn="l"/>
              </a:tabLst>
            </a:pPr>
            <a:r>
              <a:rPr lang="en-GB" sz="2800" b="1" dirty="0">
                <a:latin typeface="Times New Roman"/>
                <a:cs typeface="Times New Roman"/>
              </a:rPr>
              <a:t>Explanation</a:t>
            </a:r>
            <a:r>
              <a:rPr lang="en-GB" sz="2800" dirty="0">
                <a:latin typeface="Times New Roman"/>
                <a:cs typeface="Times New Roman"/>
              </a:rPr>
              <a:t>:</a:t>
            </a:r>
            <a:r>
              <a:rPr lang="en-GB" sz="2800" spc="175" dirty="0">
                <a:latin typeface="Times New Roman"/>
                <a:cs typeface="Times New Roman"/>
              </a:rPr>
              <a:t> </a:t>
            </a:r>
            <a:r>
              <a:rPr lang="en-GB" sz="2800" dirty="0">
                <a:latin typeface="Times New Roman"/>
                <a:cs typeface="Times New Roman"/>
              </a:rPr>
              <a:t>The</a:t>
            </a:r>
            <a:r>
              <a:rPr lang="en-GB" sz="2800" spc="185" dirty="0">
                <a:latin typeface="Times New Roman"/>
                <a:cs typeface="Times New Roman"/>
              </a:rPr>
              <a:t> </a:t>
            </a:r>
            <a:r>
              <a:rPr lang="en-GB" sz="2800" dirty="0">
                <a:latin typeface="Times New Roman"/>
                <a:cs typeface="Times New Roman"/>
              </a:rPr>
              <a:t>SVM</a:t>
            </a:r>
            <a:r>
              <a:rPr lang="en-GB" sz="2800" spc="160" dirty="0">
                <a:latin typeface="Times New Roman"/>
                <a:cs typeface="Times New Roman"/>
              </a:rPr>
              <a:t> </a:t>
            </a:r>
            <a:r>
              <a:rPr lang="en-GB" sz="2800" dirty="0">
                <a:latin typeface="Times New Roman"/>
                <a:cs typeface="Times New Roman"/>
              </a:rPr>
              <a:t>model</a:t>
            </a:r>
            <a:r>
              <a:rPr lang="en-GB" sz="2800" spc="165" dirty="0">
                <a:latin typeface="Times New Roman"/>
                <a:cs typeface="Times New Roman"/>
              </a:rPr>
              <a:t> </a:t>
            </a:r>
            <a:r>
              <a:rPr lang="en-GB" sz="2800" dirty="0">
                <a:latin typeface="Times New Roman"/>
                <a:cs typeface="Times New Roman"/>
              </a:rPr>
              <a:t>with</a:t>
            </a:r>
            <a:r>
              <a:rPr lang="en-GB" sz="2800" spc="170" dirty="0">
                <a:latin typeface="Times New Roman"/>
                <a:cs typeface="Times New Roman"/>
              </a:rPr>
              <a:t> </a:t>
            </a:r>
            <a:r>
              <a:rPr lang="en-GB" sz="2800" dirty="0">
                <a:latin typeface="Times New Roman"/>
                <a:cs typeface="Times New Roman"/>
              </a:rPr>
              <a:t>a</a:t>
            </a:r>
            <a:r>
              <a:rPr lang="en-GB" sz="2800" spc="175" dirty="0">
                <a:latin typeface="Times New Roman"/>
                <a:cs typeface="Times New Roman"/>
              </a:rPr>
              <a:t> </a:t>
            </a:r>
            <a:r>
              <a:rPr lang="en-GB" sz="2800" dirty="0">
                <a:latin typeface="Times New Roman"/>
                <a:cs typeface="Times New Roman"/>
              </a:rPr>
              <a:t>radial</a:t>
            </a:r>
            <a:r>
              <a:rPr lang="en-GB" sz="2800" spc="175" dirty="0">
                <a:latin typeface="Times New Roman"/>
                <a:cs typeface="Times New Roman"/>
              </a:rPr>
              <a:t> </a:t>
            </a:r>
            <a:r>
              <a:rPr lang="en-GB" sz="2800" dirty="0">
                <a:latin typeface="Times New Roman"/>
                <a:cs typeface="Times New Roman"/>
              </a:rPr>
              <a:t>kernel</a:t>
            </a:r>
            <a:r>
              <a:rPr lang="en-GB" sz="2800" spc="190" dirty="0">
                <a:latin typeface="Times New Roman"/>
                <a:cs typeface="Times New Roman"/>
              </a:rPr>
              <a:t> </a:t>
            </a:r>
            <a:r>
              <a:rPr lang="en-GB" sz="2800" dirty="0">
                <a:latin typeface="Times New Roman"/>
                <a:cs typeface="Times New Roman"/>
              </a:rPr>
              <a:t>provides</a:t>
            </a:r>
            <a:r>
              <a:rPr lang="en-GB" sz="2800" spc="160" dirty="0">
                <a:latin typeface="Times New Roman"/>
                <a:cs typeface="Times New Roman"/>
              </a:rPr>
              <a:t> </a:t>
            </a:r>
            <a:r>
              <a:rPr lang="en-GB" sz="2800" dirty="0">
                <a:latin typeface="Times New Roman"/>
                <a:cs typeface="Times New Roman"/>
              </a:rPr>
              <a:t>an</a:t>
            </a:r>
            <a:r>
              <a:rPr lang="en-GB" sz="2800" spc="160" dirty="0">
                <a:latin typeface="Times New Roman"/>
                <a:cs typeface="Times New Roman"/>
              </a:rPr>
              <a:t> </a:t>
            </a:r>
            <a:r>
              <a:rPr lang="en-GB" sz="2800" dirty="0">
                <a:latin typeface="Times New Roman"/>
                <a:cs typeface="Times New Roman"/>
              </a:rPr>
              <a:t>R-squared</a:t>
            </a:r>
            <a:r>
              <a:rPr lang="en-GB" sz="2800" spc="175" dirty="0">
                <a:latin typeface="Times New Roman"/>
                <a:cs typeface="Times New Roman"/>
              </a:rPr>
              <a:t> </a:t>
            </a:r>
            <a:r>
              <a:rPr lang="en-GB" sz="2800" dirty="0">
                <a:latin typeface="Times New Roman"/>
                <a:cs typeface="Times New Roman"/>
              </a:rPr>
              <a:t>value</a:t>
            </a:r>
            <a:r>
              <a:rPr lang="en-GB" sz="2800" spc="170" dirty="0">
                <a:latin typeface="Times New Roman"/>
                <a:cs typeface="Times New Roman"/>
              </a:rPr>
              <a:t> </a:t>
            </a:r>
            <a:r>
              <a:rPr lang="en-GB" sz="2800" dirty="0">
                <a:latin typeface="Times New Roman"/>
                <a:cs typeface="Times New Roman"/>
              </a:rPr>
              <a:t>of</a:t>
            </a:r>
            <a:r>
              <a:rPr lang="en-GB" sz="2800" spc="165" dirty="0">
                <a:latin typeface="Times New Roman"/>
                <a:cs typeface="Times New Roman"/>
              </a:rPr>
              <a:t> </a:t>
            </a:r>
            <a:r>
              <a:rPr lang="en-GB" sz="2800" dirty="0">
                <a:latin typeface="Times New Roman"/>
                <a:cs typeface="Times New Roman"/>
              </a:rPr>
              <a:t>0.80.</a:t>
            </a:r>
            <a:r>
              <a:rPr lang="en-GB" sz="2800" spc="185" dirty="0">
                <a:latin typeface="Times New Roman"/>
                <a:cs typeface="Times New Roman"/>
              </a:rPr>
              <a:t> </a:t>
            </a:r>
            <a:r>
              <a:rPr lang="en-GB" sz="2800" spc="-20" dirty="0">
                <a:latin typeface="Times New Roman"/>
                <a:cs typeface="Times New Roman"/>
              </a:rPr>
              <a:t>This </a:t>
            </a:r>
            <a:r>
              <a:rPr lang="en-GB" sz="2800" dirty="0">
                <a:latin typeface="Times New Roman"/>
                <a:cs typeface="Times New Roman"/>
              </a:rPr>
              <a:t>means</a:t>
            </a:r>
            <a:r>
              <a:rPr lang="en-GB" sz="2800" spc="95" dirty="0">
                <a:latin typeface="Times New Roman"/>
                <a:cs typeface="Times New Roman"/>
              </a:rPr>
              <a:t> </a:t>
            </a:r>
            <a:r>
              <a:rPr lang="en-GB" sz="2800" dirty="0">
                <a:latin typeface="Times New Roman"/>
                <a:cs typeface="Times New Roman"/>
              </a:rPr>
              <a:t>that</a:t>
            </a:r>
            <a:r>
              <a:rPr lang="en-GB" sz="2800" spc="95" dirty="0">
                <a:latin typeface="Times New Roman"/>
                <a:cs typeface="Times New Roman"/>
              </a:rPr>
              <a:t> </a:t>
            </a:r>
            <a:r>
              <a:rPr lang="en-GB" sz="2800" dirty="0">
                <a:latin typeface="Times New Roman"/>
                <a:cs typeface="Times New Roman"/>
              </a:rPr>
              <a:t>the</a:t>
            </a:r>
            <a:r>
              <a:rPr lang="en-GB" sz="2800" spc="85" dirty="0">
                <a:latin typeface="Times New Roman"/>
                <a:cs typeface="Times New Roman"/>
              </a:rPr>
              <a:t> </a:t>
            </a:r>
            <a:r>
              <a:rPr lang="en-GB" sz="2800" dirty="0">
                <a:latin typeface="Times New Roman"/>
                <a:cs typeface="Times New Roman"/>
              </a:rPr>
              <a:t>model</a:t>
            </a:r>
            <a:r>
              <a:rPr lang="en-GB" sz="2800" spc="110" dirty="0">
                <a:latin typeface="Times New Roman"/>
                <a:cs typeface="Times New Roman"/>
              </a:rPr>
              <a:t> </a:t>
            </a:r>
            <a:r>
              <a:rPr lang="en-GB" sz="2800" dirty="0">
                <a:latin typeface="Times New Roman"/>
                <a:cs typeface="Times New Roman"/>
              </a:rPr>
              <a:t>explains</a:t>
            </a:r>
            <a:r>
              <a:rPr lang="en-GB" sz="2800" spc="95" dirty="0">
                <a:latin typeface="Times New Roman"/>
                <a:cs typeface="Times New Roman"/>
              </a:rPr>
              <a:t> </a:t>
            </a:r>
            <a:r>
              <a:rPr lang="en-GB" sz="2800" dirty="0">
                <a:latin typeface="Times New Roman"/>
                <a:cs typeface="Times New Roman"/>
              </a:rPr>
              <a:t>about</a:t>
            </a:r>
            <a:r>
              <a:rPr lang="en-GB" sz="2800" spc="100" dirty="0">
                <a:latin typeface="Times New Roman"/>
                <a:cs typeface="Times New Roman"/>
              </a:rPr>
              <a:t> </a:t>
            </a:r>
            <a:r>
              <a:rPr lang="en-GB" sz="2800" dirty="0">
                <a:latin typeface="Times New Roman"/>
                <a:cs typeface="Times New Roman"/>
              </a:rPr>
              <a:t>80%</a:t>
            </a:r>
            <a:r>
              <a:rPr lang="en-GB" sz="2800" spc="100" dirty="0">
                <a:latin typeface="Times New Roman"/>
                <a:cs typeface="Times New Roman"/>
              </a:rPr>
              <a:t> </a:t>
            </a:r>
            <a:r>
              <a:rPr lang="en-GB" sz="2800" dirty="0">
                <a:latin typeface="Times New Roman"/>
                <a:cs typeface="Times New Roman"/>
              </a:rPr>
              <a:t>of</a:t>
            </a:r>
            <a:r>
              <a:rPr lang="en-GB" sz="2800" spc="110" dirty="0">
                <a:latin typeface="Times New Roman"/>
                <a:cs typeface="Times New Roman"/>
              </a:rPr>
              <a:t> </a:t>
            </a:r>
            <a:r>
              <a:rPr lang="en-GB" sz="2800" dirty="0">
                <a:latin typeface="Times New Roman"/>
                <a:cs typeface="Times New Roman"/>
              </a:rPr>
              <a:t>the</a:t>
            </a:r>
            <a:r>
              <a:rPr lang="en-GB" sz="2800" spc="105" dirty="0">
                <a:latin typeface="Times New Roman"/>
                <a:cs typeface="Times New Roman"/>
              </a:rPr>
              <a:t> </a:t>
            </a:r>
            <a:r>
              <a:rPr lang="en-GB" sz="2800" dirty="0">
                <a:latin typeface="Times New Roman"/>
                <a:cs typeface="Times New Roman"/>
              </a:rPr>
              <a:t>variance</a:t>
            </a:r>
            <a:r>
              <a:rPr lang="en-GB" sz="2800" spc="105" dirty="0">
                <a:latin typeface="Times New Roman"/>
                <a:cs typeface="Times New Roman"/>
              </a:rPr>
              <a:t> </a:t>
            </a:r>
            <a:r>
              <a:rPr lang="en-GB" sz="2800" dirty="0">
                <a:latin typeface="Times New Roman"/>
                <a:cs typeface="Times New Roman"/>
              </a:rPr>
              <a:t>in</a:t>
            </a:r>
            <a:r>
              <a:rPr lang="en-GB" sz="2800" spc="95" dirty="0">
                <a:latin typeface="Times New Roman"/>
                <a:cs typeface="Times New Roman"/>
              </a:rPr>
              <a:t> </a:t>
            </a:r>
            <a:r>
              <a:rPr lang="en-GB" sz="2800" dirty="0">
                <a:latin typeface="Times New Roman"/>
                <a:cs typeface="Times New Roman"/>
              </a:rPr>
              <a:t>the</a:t>
            </a:r>
            <a:r>
              <a:rPr lang="en-GB" sz="2800" spc="105" dirty="0">
                <a:latin typeface="Times New Roman"/>
                <a:cs typeface="Times New Roman"/>
              </a:rPr>
              <a:t> </a:t>
            </a:r>
            <a:r>
              <a:rPr lang="en-GB" sz="2400" dirty="0">
                <a:latin typeface="Times New Roman"/>
                <a:cs typeface="Times New Roman"/>
              </a:rPr>
              <a:t>Final.</a:t>
            </a:r>
            <a:r>
              <a:rPr lang="en-GB" sz="2400" spc="110" dirty="0">
                <a:latin typeface="Times New Roman"/>
                <a:cs typeface="Times New Roman"/>
              </a:rPr>
              <a:t> </a:t>
            </a:r>
            <a:r>
              <a:rPr lang="en-GB" sz="2400" dirty="0">
                <a:latin typeface="Times New Roman"/>
                <a:cs typeface="Times New Roman"/>
              </a:rPr>
              <a:t>Price</a:t>
            </a:r>
            <a:r>
              <a:rPr lang="en-GB" sz="2800" dirty="0">
                <a:latin typeface="Times New Roman"/>
                <a:cs typeface="Times New Roman"/>
              </a:rPr>
              <a:t>.</a:t>
            </a:r>
            <a:r>
              <a:rPr lang="en-GB" sz="2800" spc="100" dirty="0">
                <a:latin typeface="Times New Roman"/>
                <a:cs typeface="Times New Roman"/>
              </a:rPr>
              <a:t> </a:t>
            </a:r>
            <a:r>
              <a:rPr lang="en-GB" sz="2800" dirty="0">
                <a:latin typeface="Times New Roman"/>
                <a:cs typeface="Times New Roman"/>
              </a:rPr>
              <a:t>SVM</a:t>
            </a:r>
            <a:r>
              <a:rPr lang="en-GB" sz="2800" spc="110" dirty="0">
                <a:latin typeface="Times New Roman"/>
                <a:cs typeface="Times New Roman"/>
              </a:rPr>
              <a:t> </a:t>
            </a:r>
            <a:r>
              <a:rPr lang="en-GB" sz="2800" dirty="0">
                <a:latin typeface="Times New Roman"/>
                <a:cs typeface="Times New Roman"/>
              </a:rPr>
              <a:t>is</a:t>
            </a:r>
            <a:r>
              <a:rPr lang="en-GB" sz="2800" spc="110" dirty="0">
                <a:latin typeface="Times New Roman"/>
                <a:cs typeface="Times New Roman"/>
              </a:rPr>
              <a:t> </a:t>
            </a:r>
            <a:r>
              <a:rPr lang="en-GB" sz="2800" spc="-10" dirty="0">
                <a:latin typeface="Times New Roman"/>
                <a:cs typeface="Times New Roman"/>
              </a:rPr>
              <a:t>particularly </a:t>
            </a:r>
            <a:r>
              <a:rPr lang="en-GB" sz="2800" dirty="0">
                <a:latin typeface="Times New Roman"/>
                <a:cs typeface="Times New Roman"/>
              </a:rPr>
              <a:t>effective</a:t>
            </a:r>
            <a:r>
              <a:rPr lang="en-GB" sz="2800" spc="145" dirty="0">
                <a:latin typeface="Times New Roman"/>
                <a:cs typeface="Times New Roman"/>
              </a:rPr>
              <a:t> </a:t>
            </a:r>
            <a:r>
              <a:rPr lang="en-GB" sz="2800" dirty="0">
                <a:latin typeface="Times New Roman"/>
                <a:cs typeface="Times New Roman"/>
              </a:rPr>
              <a:t>for</a:t>
            </a:r>
            <a:r>
              <a:rPr lang="en-GB" sz="2800" spc="150" dirty="0">
                <a:latin typeface="Times New Roman"/>
                <a:cs typeface="Times New Roman"/>
              </a:rPr>
              <a:t> </a:t>
            </a:r>
            <a:r>
              <a:rPr lang="en-GB" sz="2800" dirty="0">
                <a:latin typeface="Times New Roman"/>
                <a:cs typeface="Times New Roman"/>
              </a:rPr>
              <a:t>non-linear</a:t>
            </a:r>
            <a:r>
              <a:rPr lang="en-GB" sz="2800" spc="185" dirty="0">
                <a:latin typeface="Times New Roman"/>
                <a:cs typeface="Times New Roman"/>
              </a:rPr>
              <a:t> </a:t>
            </a:r>
            <a:r>
              <a:rPr lang="en-GB" sz="2800" dirty="0">
                <a:latin typeface="Times New Roman"/>
                <a:cs typeface="Times New Roman"/>
              </a:rPr>
              <a:t>relationships,</a:t>
            </a:r>
            <a:r>
              <a:rPr lang="en-GB" sz="2800" spc="145" dirty="0">
                <a:latin typeface="Times New Roman"/>
                <a:cs typeface="Times New Roman"/>
              </a:rPr>
              <a:t> </a:t>
            </a:r>
            <a:r>
              <a:rPr lang="en-GB" sz="2800" dirty="0">
                <a:latin typeface="Times New Roman"/>
                <a:cs typeface="Times New Roman"/>
              </a:rPr>
              <a:t>and</a:t>
            </a:r>
            <a:r>
              <a:rPr lang="en-GB" sz="2800" spc="175" dirty="0">
                <a:latin typeface="Times New Roman"/>
                <a:cs typeface="Times New Roman"/>
              </a:rPr>
              <a:t> </a:t>
            </a:r>
            <a:r>
              <a:rPr lang="en-GB" sz="2800" dirty="0">
                <a:latin typeface="Times New Roman"/>
                <a:cs typeface="Times New Roman"/>
              </a:rPr>
              <a:t>the</a:t>
            </a:r>
            <a:r>
              <a:rPr lang="en-GB" sz="2800" spc="165" dirty="0">
                <a:latin typeface="Times New Roman"/>
                <a:cs typeface="Times New Roman"/>
              </a:rPr>
              <a:t> </a:t>
            </a:r>
            <a:r>
              <a:rPr lang="en-GB" sz="2800" dirty="0">
                <a:latin typeface="Times New Roman"/>
                <a:cs typeface="Times New Roman"/>
              </a:rPr>
              <a:t>relatively</a:t>
            </a:r>
            <a:r>
              <a:rPr lang="en-GB" sz="2800" spc="160" dirty="0">
                <a:latin typeface="Times New Roman"/>
                <a:cs typeface="Times New Roman"/>
              </a:rPr>
              <a:t> </a:t>
            </a:r>
            <a:r>
              <a:rPr lang="en-GB" sz="2800" dirty="0">
                <a:latin typeface="Times New Roman"/>
                <a:cs typeface="Times New Roman"/>
              </a:rPr>
              <a:t>high</a:t>
            </a:r>
            <a:r>
              <a:rPr lang="en-GB" sz="2800" spc="170" dirty="0">
                <a:latin typeface="Times New Roman"/>
                <a:cs typeface="Times New Roman"/>
              </a:rPr>
              <a:t> </a:t>
            </a:r>
            <a:r>
              <a:rPr lang="en-GB" sz="2800" dirty="0">
                <a:latin typeface="Times New Roman"/>
                <a:cs typeface="Times New Roman"/>
              </a:rPr>
              <a:t>R-squared</a:t>
            </a:r>
            <a:r>
              <a:rPr lang="en-GB" sz="2800" spc="160" dirty="0">
                <a:latin typeface="Times New Roman"/>
                <a:cs typeface="Times New Roman"/>
              </a:rPr>
              <a:t> </a:t>
            </a:r>
            <a:r>
              <a:rPr lang="en-GB" sz="2800" dirty="0">
                <a:latin typeface="Times New Roman"/>
                <a:cs typeface="Times New Roman"/>
              </a:rPr>
              <a:t>value</a:t>
            </a:r>
            <a:r>
              <a:rPr lang="en-GB" sz="2800" spc="150" dirty="0">
                <a:latin typeface="Times New Roman"/>
                <a:cs typeface="Times New Roman"/>
              </a:rPr>
              <a:t> </a:t>
            </a:r>
            <a:r>
              <a:rPr lang="en-GB" sz="2800" dirty="0">
                <a:latin typeface="Times New Roman"/>
                <a:cs typeface="Times New Roman"/>
              </a:rPr>
              <a:t>indicates</a:t>
            </a:r>
            <a:r>
              <a:rPr lang="en-GB" sz="2800" spc="155" dirty="0">
                <a:latin typeface="Times New Roman"/>
                <a:cs typeface="Times New Roman"/>
              </a:rPr>
              <a:t> </a:t>
            </a:r>
            <a:r>
              <a:rPr lang="en-GB" sz="2800" dirty="0">
                <a:latin typeface="Times New Roman"/>
                <a:cs typeface="Times New Roman"/>
              </a:rPr>
              <a:t>that</a:t>
            </a:r>
            <a:r>
              <a:rPr lang="en-GB" sz="2800" spc="175" dirty="0">
                <a:latin typeface="Times New Roman"/>
                <a:cs typeface="Times New Roman"/>
              </a:rPr>
              <a:t> </a:t>
            </a:r>
            <a:r>
              <a:rPr lang="en-GB" sz="2800" spc="-25" dirty="0">
                <a:latin typeface="Times New Roman"/>
                <a:cs typeface="Times New Roman"/>
              </a:rPr>
              <a:t>the </a:t>
            </a:r>
            <a:r>
              <a:rPr lang="en-GB" sz="2800" dirty="0">
                <a:latin typeface="Times New Roman"/>
                <a:cs typeface="Times New Roman"/>
              </a:rPr>
              <a:t>model</a:t>
            </a:r>
            <a:r>
              <a:rPr lang="en-GB" sz="2800" spc="65" dirty="0">
                <a:latin typeface="Times New Roman"/>
                <a:cs typeface="Times New Roman"/>
              </a:rPr>
              <a:t> </a:t>
            </a:r>
            <a:r>
              <a:rPr lang="en-GB" sz="2800" dirty="0">
                <a:latin typeface="Times New Roman"/>
                <a:cs typeface="Times New Roman"/>
              </a:rPr>
              <a:t>fits</a:t>
            </a:r>
            <a:r>
              <a:rPr lang="en-GB" sz="2800" spc="55" dirty="0">
                <a:latin typeface="Times New Roman"/>
                <a:cs typeface="Times New Roman"/>
              </a:rPr>
              <a:t> </a:t>
            </a:r>
            <a:r>
              <a:rPr lang="en-GB" sz="2800" dirty="0">
                <a:latin typeface="Times New Roman"/>
                <a:cs typeface="Times New Roman"/>
              </a:rPr>
              <a:t>the</a:t>
            </a:r>
            <a:r>
              <a:rPr lang="en-GB" sz="2800" spc="60" dirty="0">
                <a:latin typeface="Times New Roman"/>
                <a:cs typeface="Times New Roman"/>
              </a:rPr>
              <a:t> </a:t>
            </a:r>
            <a:r>
              <a:rPr lang="en-GB" sz="2800" dirty="0">
                <a:latin typeface="Times New Roman"/>
                <a:cs typeface="Times New Roman"/>
              </a:rPr>
              <a:t>data</a:t>
            </a:r>
            <a:r>
              <a:rPr lang="en-GB" sz="2800" spc="55" dirty="0">
                <a:latin typeface="Times New Roman"/>
                <a:cs typeface="Times New Roman"/>
              </a:rPr>
              <a:t> </a:t>
            </a:r>
            <a:r>
              <a:rPr lang="en-GB" sz="2800" dirty="0">
                <a:latin typeface="Times New Roman"/>
                <a:cs typeface="Times New Roman"/>
              </a:rPr>
              <a:t>well,</a:t>
            </a:r>
            <a:r>
              <a:rPr lang="en-GB" sz="2800" spc="65" dirty="0">
                <a:latin typeface="Times New Roman"/>
                <a:cs typeface="Times New Roman"/>
              </a:rPr>
              <a:t> </a:t>
            </a:r>
            <a:r>
              <a:rPr lang="en-GB" sz="2800" dirty="0">
                <a:latin typeface="Times New Roman"/>
                <a:cs typeface="Times New Roman"/>
              </a:rPr>
              <a:t>capturing</a:t>
            </a:r>
            <a:r>
              <a:rPr lang="en-GB" sz="2800" spc="40" dirty="0">
                <a:latin typeface="Times New Roman"/>
                <a:cs typeface="Times New Roman"/>
              </a:rPr>
              <a:t> </a:t>
            </a:r>
            <a:r>
              <a:rPr lang="en-GB" sz="2800" dirty="0">
                <a:latin typeface="Times New Roman"/>
                <a:cs typeface="Times New Roman"/>
              </a:rPr>
              <a:t>a</a:t>
            </a:r>
            <a:r>
              <a:rPr lang="en-GB" sz="2800" spc="60" dirty="0">
                <a:latin typeface="Times New Roman"/>
                <a:cs typeface="Times New Roman"/>
              </a:rPr>
              <a:t> </a:t>
            </a:r>
            <a:r>
              <a:rPr lang="en-GB" sz="2800" dirty="0">
                <a:latin typeface="Times New Roman"/>
                <a:cs typeface="Times New Roman"/>
              </a:rPr>
              <a:t>substantial</a:t>
            </a:r>
            <a:r>
              <a:rPr lang="en-GB" sz="2800" spc="70" dirty="0">
                <a:latin typeface="Times New Roman"/>
                <a:cs typeface="Times New Roman"/>
              </a:rPr>
              <a:t> </a:t>
            </a:r>
            <a:r>
              <a:rPr lang="en-GB" sz="2800" dirty="0">
                <a:latin typeface="Times New Roman"/>
                <a:cs typeface="Times New Roman"/>
              </a:rPr>
              <a:t>portion</a:t>
            </a:r>
            <a:r>
              <a:rPr lang="en-GB" sz="2800" spc="65" dirty="0">
                <a:latin typeface="Times New Roman"/>
                <a:cs typeface="Times New Roman"/>
              </a:rPr>
              <a:t> </a:t>
            </a:r>
            <a:r>
              <a:rPr lang="en-GB" sz="2800" dirty="0">
                <a:latin typeface="Times New Roman"/>
                <a:cs typeface="Times New Roman"/>
              </a:rPr>
              <a:t>of</a:t>
            </a:r>
            <a:r>
              <a:rPr lang="en-GB" sz="2800" spc="65" dirty="0">
                <a:latin typeface="Times New Roman"/>
                <a:cs typeface="Times New Roman"/>
              </a:rPr>
              <a:t> </a:t>
            </a:r>
            <a:r>
              <a:rPr lang="en-GB" sz="2800" dirty="0">
                <a:latin typeface="Times New Roman"/>
                <a:cs typeface="Times New Roman"/>
              </a:rPr>
              <a:t>the</a:t>
            </a:r>
            <a:r>
              <a:rPr lang="en-GB" sz="2800" spc="55" dirty="0">
                <a:latin typeface="Times New Roman"/>
                <a:cs typeface="Times New Roman"/>
              </a:rPr>
              <a:t> </a:t>
            </a:r>
            <a:r>
              <a:rPr lang="en-GB" sz="2800" dirty="0">
                <a:latin typeface="Times New Roman"/>
                <a:cs typeface="Times New Roman"/>
              </a:rPr>
              <a:t>variability</a:t>
            </a:r>
            <a:r>
              <a:rPr lang="en-GB" sz="2800" spc="50" dirty="0">
                <a:latin typeface="Times New Roman"/>
                <a:cs typeface="Times New Roman"/>
              </a:rPr>
              <a:t> </a:t>
            </a:r>
            <a:r>
              <a:rPr lang="en-GB" sz="2800" dirty="0">
                <a:latin typeface="Times New Roman"/>
                <a:cs typeface="Times New Roman"/>
              </a:rPr>
              <a:t>in</a:t>
            </a:r>
            <a:r>
              <a:rPr lang="en-GB" sz="2800" spc="60" dirty="0">
                <a:latin typeface="Times New Roman"/>
                <a:cs typeface="Times New Roman"/>
              </a:rPr>
              <a:t> </a:t>
            </a:r>
            <a:r>
              <a:rPr lang="en-GB" sz="2400" dirty="0">
                <a:latin typeface="Times New Roman"/>
                <a:cs typeface="Times New Roman"/>
              </a:rPr>
              <a:t>Final.</a:t>
            </a:r>
            <a:r>
              <a:rPr lang="en-GB" sz="2400" spc="60" dirty="0">
                <a:latin typeface="Times New Roman"/>
                <a:cs typeface="Times New Roman"/>
              </a:rPr>
              <a:t> </a:t>
            </a:r>
            <a:r>
              <a:rPr lang="en-GB" sz="2400" spc="-10" dirty="0">
                <a:latin typeface="Times New Roman"/>
                <a:cs typeface="Times New Roman"/>
              </a:rPr>
              <a:t>Price</a:t>
            </a:r>
            <a:r>
              <a:rPr lang="en-GB" sz="2800" spc="-10" dirty="0">
                <a:latin typeface="Times New Roman"/>
                <a:cs typeface="Times New Roman"/>
              </a:rPr>
              <a:t>.</a:t>
            </a:r>
            <a:endParaRPr lang="en-GB" sz="2800" dirty="0">
              <a:latin typeface="Times New Roman"/>
              <a:cs typeface="Times New Roman"/>
            </a:endParaRPr>
          </a:p>
          <a:p>
            <a:endParaRPr lang="en-GB" dirty="0"/>
          </a:p>
        </p:txBody>
      </p:sp>
    </p:spTree>
    <p:extLst>
      <p:ext uri="{BB962C8B-B14F-4D97-AF65-F5344CB8AC3E}">
        <p14:creationId xmlns:p14="http://schemas.microsoft.com/office/powerpoint/2010/main" val="2600215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3619-5E05-480D-1B64-0763632695DD}"/>
              </a:ext>
            </a:extLst>
          </p:cNvPr>
          <p:cNvSpPr>
            <a:spLocks noGrp="1"/>
          </p:cNvSpPr>
          <p:nvPr>
            <p:ph type="title"/>
          </p:nvPr>
        </p:nvSpPr>
        <p:spPr/>
        <p:txBody>
          <a:bodyPr/>
          <a:lstStyle/>
          <a:p>
            <a:r>
              <a:rPr lang="en-GB" sz="4400" b="1" dirty="0">
                <a:latin typeface="Times New Roman"/>
                <a:cs typeface="Times New Roman"/>
              </a:rPr>
              <a:t>Random</a:t>
            </a:r>
            <a:r>
              <a:rPr lang="en-GB" sz="4400" b="1" spc="65" dirty="0">
                <a:latin typeface="Times New Roman"/>
                <a:cs typeface="Times New Roman"/>
              </a:rPr>
              <a:t> </a:t>
            </a:r>
            <a:r>
              <a:rPr lang="en-GB" sz="4400" b="1" dirty="0">
                <a:latin typeface="Times New Roman"/>
                <a:cs typeface="Times New Roman"/>
              </a:rPr>
              <a:t>Forest</a:t>
            </a:r>
            <a:r>
              <a:rPr lang="en-GB" sz="4400" b="1" spc="65" dirty="0">
                <a:latin typeface="Times New Roman"/>
                <a:cs typeface="Times New Roman"/>
              </a:rPr>
              <a:t> </a:t>
            </a:r>
            <a:r>
              <a:rPr lang="en-GB" sz="4400" b="1" spc="-20" dirty="0">
                <a:latin typeface="Times New Roman"/>
                <a:cs typeface="Times New Roman"/>
              </a:rPr>
              <a:t>Model</a:t>
            </a:r>
            <a:endParaRPr lang="en-GB" dirty="0"/>
          </a:p>
        </p:txBody>
      </p:sp>
      <p:sp>
        <p:nvSpPr>
          <p:cNvPr id="3" name="Content Placeholder 2">
            <a:extLst>
              <a:ext uri="{FF2B5EF4-FFF2-40B4-BE49-F238E27FC236}">
                <a16:creationId xmlns:a16="http://schemas.microsoft.com/office/drawing/2014/main" id="{9838CA60-DFE1-40BA-5F48-7EF72A7705AC}"/>
              </a:ext>
            </a:extLst>
          </p:cNvPr>
          <p:cNvSpPr>
            <a:spLocks noGrp="1"/>
          </p:cNvSpPr>
          <p:nvPr>
            <p:ph sz="half" idx="1"/>
          </p:nvPr>
        </p:nvSpPr>
        <p:spPr>
          <a:xfrm>
            <a:off x="838200" y="1825625"/>
            <a:ext cx="10642600" cy="4351338"/>
          </a:xfrm>
        </p:spPr>
        <p:txBody>
          <a:bodyPr>
            <a:normAutofit lnSpcReduction="10000"/>
          </a:bodyPr>
          <a:lstStyle/>
          <a:p>
            <a:pPr>
              <a:spcBef>
                <a:spcPts val="340"/>
              </a:spcBef>
            </a:pPr>
            <a:endParaRPr lang="en-GB" sz="2800" dirty="0">
              <a:latin typeface="Times New Roman"/>
              <a:cs typeface="Times New Roman"/>
            </a:endParaRPr>
          </a:p>
          <a:p>
            <a:pPr marL="441325" indent="-213995" algn="just">
              <a:buSzPct val="90000"/>
              <a:buFont typeface="Symbol"/>
              <a:buChar char=""/>
              <a:tabLst>
                <a:tab pos="441325" algn="l"/>
              </a:tabLst>
            </a:pPr>
            <a:r>
              <a:rPr lang="en-GB" sz="2800" b="1" dirty="0">
                <a:latin typeface="Times New Roman"/>
                <a:cs typeface="Times New Roman"/>
              </a:rPr>
              <a:t>R-squared:</a:t>
            </a:r>
            <a:r>
              <a:rPr lang="en-GB" sz="2800" b="1" spc="125" dirty="0">
                <a:latin typeface="Times New Roman"/>
                <a:cs typeface="Times New Roman"/>
              </a:rPr>
              <a:t> </a:t>
            </a:r>
            <a:r>
              <a:rPr lang="en-GB" sz="2800" b="1" spc="-20" dirty="0">
                <a:latin typeface="Times New Roman"/>
                <a:cs typeface="Times New Roman"/>
              </a:rPr>
              <a:t>0.88</a:t>
            </a:r>
            <a:endParaRPr lang="en-GB" sz="2800" dirty="0">
              <a:latin typeface="Times New Roman"/>
              <a:cs typeface="Times New Roman"/>
            </a:endParaRPr>
          </a:p>
          <a:p>
            <a:pPr marL="440690" marR="5080" indent="-213995" algn="just">
              <a:lnSpc>
                <a:spcPct val="113700"/>
              </a:lnSpc>
              <a:spcBef>
                <a:spcPts val="15"/>
              </a:spcBef>
              <a:buSzPct val="90000"/>
              <a:buFont typeface="Symbol"/>
              <a:buChar char=""/>
              <a:tabLst>
                <a:tab pos="441959" algn="l"/>
              </a:tabLst>
            </a:pPr>
            <a:r>
              <a:rPr lang="en-GB" sz="2800" b="1" dirty="0">
                <a:latin typeface="Times New Roman"/>
                <a:cs typeface="Times New Roman"/>
              </a:rPr>
              <a:t>Explanation</a:t>
            </a:r>
            <a:r>
              <a:rPr lang="en-GB" sz="2800" dirty="0">
                <a:latin typeface="Times New Roman"/>
                <a:cs typeface="Times New Roman"/>
              </a:rPr>
              <a:t>:</a:t>
            </a:r>
            <a:r>
              <a:rPr lang="en-GB" sz="2800" spc="114" dirty="0">
                <a:latin typeface="Times New Roman"/>
                <a:cs typeface="Times New Roman"/>
              </a:rPr>
              <a:t> </a:t>
            </a:r>
            <a:r>
              <a:rPr lang="en-GB" sz="2800" dirty="0">
                <a:latin typeface="Times New Roman"/>
                <a:cs typeface="Times New Roman"/>
              </a:rPr>
              <a:t>This</a:t>
            </a:r>
            <a:r>
              <a:rPr lang="en-GB" sz="2800" spc="95" dirty="0">
                <a:latin typeface="Times New Roman"/>
                <a:cs typeface="Times New Roman"/>
              </a:rPr>
              <a:t> </a:t>
            </a:r>
            <a:r>
              <a:rPr lang="en-GB" sz="2800" dirty="0">
                <a:latin typeface="Times New Roman"/>
                <a:cs typeface="Times New Roman"/>
              </a:rPr>
              <a:t>method,</a:t>
            </a:r>
            <a:r>
              <a:rPr lang="en-GB" sz="2800" spc="95" dirty="0">
                <a:latin typeface="Times New Roman"/>
                <a:cs typeface="Times New Roman"/>
              </a:rPr>
              <a:t> </a:t>
            </a:r>
            <a:r>
              <a:rPr lang="en-GB" sz="2800" dirty="0">
                <a:latin typeface="Times New Roman"/>
                <a:cs typeface="Times New Roman"/>
              </a:rPr>
              <a:t>achieves</a:t>
            </a:r>
            <a:r>
              <a:rPr lang="en-GB" sz="2800" spc="90" dirty="0">
                <a:latin typeface="Times New Roman"/>
                <a:cs typeface="Times New Roman"/>
              </a:rPr>
              <a:t> </a:t>
            </a:r>
            <a:r>
              <a:rPr lang="en-GB" sz="2800" dirty="0">
                <a:latin typeface="Times New Roman"/>
                <a:cs typeface="Times New Roman"/>
              </a:rPr>
              <a:t>the</a:t>
            </a:r>
            <a:r>
              <a:rPr lang="en-GB" sz="2800" spc="105" dirty="0">
                <a:latin typeface="Times New Roman"/>
                <a:cs typeface="Times New Roman"/>
              </a:rPr>
              <a:t> </a:t>
            </a:r>
            <a:r>
              <a:rPr lang="en-GB" sz="2800" dirty="0">
                <a:latin typeface="Times New Roman"/>
                <a:cs typeface="Times New Roman"/>
              </a:rPr>
              <a:t>highest</a:t>
            </a:r>
            <a:r>
              <a:rPr lang="en-GB" sz="2800" spc="120" dirty="0">
                <a:latin typeface="Times New Roman"/>
                <a:cs typeface="Times New Roman"/>
              </a:rPr>
              <a:t> </a:t>
            </a:r>
            <a:r>
              <a:rPr lang="en-GB" sz="2800" dirty="0">
                <a:latin typeface="Times New Roman"/>
                <a:cs typeface="Times New Roman"/>
              </a:rPr>
              <a:t>R-squared</a:t>
            </a:r>
            <a:r>
              <a:rPr lang="en-GB" sz="2800" spc="100" dirty="0">
                <a:latin typeface="Times New Roman"/>
                <a:cs typeface="Times New Roman"/>
              </a:rPr>
              <a:t> </a:t>
            </a:r>
            <a:r>
              <a:rPr lang="en-GB" sz="2800" dirty="0">
                <a:latin typeface="Times New Roman"/>
                <a:cs typeface="Times New Roman"/>
              </a:rPr>
              <a:t>value</a:t>
            </a:r>
            <a:r>
              <a:rPr lang="en-GB" sz="2800" spc="110" dirty="0">
                <a:latin typeface="Times New Roman"/>
                <a:cs typeface="Times New Roman"/>
              </a:rPr>
              <a:t> </a:t>
            </a:r>
            <a:r>
              <a:rPr lang="en-GB" sz="2800" dirty="0">
                <a:latin typeface="Times New Roman"/>
                <a:cs typeface="Times New Roman"/>
              </a:rPr>
              <a:t>of</a:t>
            </a:r>
            <a:r>
              <a:rPr lang="en-GB" sz="2800" spc="120" dirty="0">
                <a:latin typeface="Times New Roman"/>
                <a:cs typeface="Times New Roman"/>
              </a:rPr>
              <a:t> </a:t>
            </a:r>
            <a:r>
              <a:rPr lang="en-GB" sz="2800" dirty="0">
                <a:latin typeface="Times New Roman"/>
                <a:cs typeface="Times New Roman"/>
              </a:rPr>
              <a:t>0.88.</a:t>
            </a:r>
            <a:r>
              <a:rPr lang="en-GB" sz="2800" spc="114" dirty="0">
                <a:latin typeface="Times New Roman"/>
                <a:cs typeface="Times New Roman"/>
              </a:rPr>
              <a:t> </a:t>
            </a:r>
            <a:r>
              <a:rPr lang="en-GB" sz="2800" dirty="0">
                <a:latin typeface="Times New Roman"/>
                <a:cs typeface="Times New Roman"/>
              </a:rPr>
              <a:t>This</a:t>
            </a:r>
            <a:r>
              <a:rPr lang="en-GB" sz="2800" spc="110" dirty="0">
                <a:latin typeface="Times New Roman"/>
                <a:cs typeface="Times New Roman"/>
              </a:rPr>
              <a:t> </a:t>
            </a:r>
            <a:r>
              <a:rPr lang="en-GB" sz="2800" dirty="0">
                <a:latin typeface="Times New Roman"/>
                <a:cs typeface="Times New Roman"/>
              </a:rPr>
              <a:t>implies</a:t>
            </a:r>
            <a:r>
              <a:rPr lang="en-GB" sz="2800" spc="114" dirty="0">
                <a:latin typeface="Times New Roman"/>
                <a:cs typeface="Times New Roman"/>
              </a:rPr>
              <a:t> </a:t>
            </a:r>
            <a:r>
              <a:rPr lang="en-GB" sz="2800" dirty="0">
                <a:latin typeface="Times New Roman"/>
                <a:cs typeface="Times New Roman"/>
              </a:rPr>
              <a:t>that</a:t>
            </a:r>
            <a:r>
              <a:rPr lang="en-GB" sz="2800" spc="114" dirty="0">
                <a:latin typeface="Times New Roman"/>
                <a:cs typeface="Times New Roman"/>
              </a:rPr>
              <a:t> </a:t>
            </a:r>
            <a:r>
              <a:rPr lang="en-GB" sz="2800" spc="-25" dirty="0">
                <a:latin typeface="Times New Roman"/>
                <a:cs typeface="Times New Roman"/>
              </a:rPr>
              <a:t>88% 	</a:t>
            </a:r>
            <a:r>
              <a:rPr lang="en-GB" sz="2800" dirty="0">
                <a:latin typeface="Times New Roman"/>
                <a:cs typeface="Times New Roman"/>
              </a:rPr>
              <a:t>of</a:t>
            </a:r>
            <a:r>
              <a:rPr lang="en-GB" sz="2800" spc="110" dirty="0">
                <a:latin typeface="Times New Roman"/>
                <a:cs typeface="Times New Roman"/>
              </a:rPr>
              <a:t> </a:t>
            </a:r>
            <a:r>
              <a:rPr lang="en-GB" sz="2800" dirty="0">
                <a:latin typeface="Times New Roman"/>
                <a:cs typeface="Times New Roman"/>
              </a:rPr>
              <a:t>the</a:t>
            </a:r>
            <a:r>
              <a:rPr lang="en-GB" sz="2800" spc="120" dirty="0">
                <a:latin typeface="Times New Roman"/>
                <a:cs typeface="Times New Roman"/>
              </a:rPr>
              <a:t> </a:t>
            </a:r>
            <a:r>
              <a:rPr lang="en-GB" sz="2800" dirty="0">
                <a:latin typeface="Times New Roman"/>
                <a:cs typeface="Times New Roman"/>
              </a:rPr>
              <a:t>variance</a:t>
            </a:r>
            <a:r>
              <a:rPr lang="en-GB" sz="2800" spc="114" dirty="0">
                <a:latin typeface="Times New Roman"/>
                <a:cs typeface="Times New Roman"/>
              </a:rPr>
              <a:t> </a:t>
            </a:r>
            <a:r>
              <a:rPr lang="en-GB" sz="2800" dirty="0">
                <a:latin typeface="Times New Roman"/>
                <a:cs typeface="Times New Roman"/>
              </a:rPr>
              <a:t>in</a:t>
            </a:r>
            <a:r>
              <a:rPr lang="en-GB" sz="2800" spc="120" dirty="0">
                <a:latin typeface="Times New Roman"/>
                <a:cs typeface="Times New Roman"/>
              </a:rPr>
              <a:t> </a:t>
            </a:r>
            <a:r>
              <a:rPr lang="en-GB" sz="2400" dirty="0" err="1">
                <a:latin typeface="Times New Roman"/>
                <a:cs typeface="Times New Roman"/>
              </a:rPr>
              <a:t>Final.Price</a:t>
            </a:r>
            <a:r>
              <a:rPr lang="en-GB" sz="2400" spc="150" dirty="0">
                <a:latin typeface="Times New Roman"/>
                <a:cs typeface="Times New Roman"/>
              </a:rPr>
              <a:t> </a:t>
            </a:r>
            <a:r>
              <a:rPr lang="en-GB" sz="2800" dirty="0">
                <a:latin typeface="Times New Roman"/>
                <a:cs typeface="Times New Roman"/>
              </a:rPr>
              <a:t>is</a:t>
            </a:r>
            <a:r>
              <a:rPr lang="en-GB" sz="2800" spc="120" dirty="0">
                <a:latin typeface="Times New Roman"/>
                <a:cs typeface="Times New Roman"/>
              </a:rPr>
              <a:t> </a:t>
            </a:r>
            <a:r>
              <a:rPr lang="en-GB" sz="2800" dirty="0">
                <a:latin typeface="Times New Roman"/>
                <a:cs typeface="Times New Roman"/>
              </a:rPr>
              <a:t>explained</a:t>
            </a:r>
            <a:r>
              <a:rPr lang="en-GB" sz="2800" spc="125" dirty="0">
                <a:latin typeface="Times New Roman"/>
                <a:cs typeface="Times New Roman"/>
              </a:rPr>
              <a:t> </a:t>
            </a:r>
            <a:r>
              <a:rPr lang="en-GB" sz="2800" dirty="0">
                <a:latin typeface="Times New Roman"/>
                <a:cs typeface="Times New Roman"/>
              </a:rPr>
              <a:t>by</a:t>
            </a:r>
            <a:r>
              <a:rPr lang="en-GB" sz="2800" spc="120" dirty="0">
                <a:latin typeface="Times New Roman"/>
                <a:cs typeface="Times New Roman"/>
              </a:rPr>
              <a:t> </a:t>
            </a:r>
            <a:r>
              <a:rPr lang="en-GB" sz="2800" dirty="0">
                <a:latin typeface="Times New Roman"/>
                <a:cs typeface="Times New Roman"/>
              </a:rPr>
              <a:t>the</a:t>
            </a:r>
            <a:r>
              <a:rPr lang="en-GB" sz="2800" spc="125" dirty="0">
                <a:latin typeface="Times New Roman"/>
                <a:cs typeface="Times New Roman"/>
              </a:rPr>
              <a:t> </a:t>
            </a:r>
            <a:r>
              <a:rPr lang="en-GB" sz="2800" dirty="0">
                <a:latin typeface="Times New Roman"/>
                <a:cs typeface="Times New Roman"/>
              </a:rPr>
              <a:t>model.</a:t>
            </a:r>
            <a:r>
              <a:rPr lang="en-GB" sz="2800" spc="114" dirty="0">
                <a:latin typeface="Times New Roman"/>
                <a:cs typeface="Times New Roman"/>
              </a:rPr>
              <a:t> </a:t>
            </a:r>
            <a:r>
              <a:rPr lang="en-GB" sz="2800" dirty="0">
                <a:latin typeface="Times New Roman"/>
                <a:cs typeface="Times New Roman"/>
              </a:rPr>
              <a:t>The</a:t>
            </a:r>
            <a:r>
              <a:rPr lang="en-GB" sz="2800" spc="125" dirty="0">
                <a:latin typeface="Times New Roman"/>
                <a:cs typeface="Times New Roman"/>
              </a:rPr>
              <a:t> </a:t>
            </a:r>
            <a:r>
              <a:rPr lang="en-GB" sz="2800" dirty="0">
                <a:latin typeface="Times New Roman"/>
                <a:cs typeface="Times New Roman"/>
              </a:rPr>
              <a:t>high</a:t>
            </a:r>
            <a:r>
              <a:rPr lang="en-GB" sz="2800" spc="125" dirty="0">
                <a:latin typeface="Times New Roman"/>
                <a:cs typeface="Times New Roman"/>
              </a:rPr>
              <a:t> </a:t>
            </a:r>
            <a:r>
              <a:rPr lang="en-GB" sz="2800" dirty="0">
                <a:latin typeface="Times New Roman"/>
                <a:cs typeface="Times New Roman"/>
              </a:rPr>
              <a:t>R-squared</a:t>
            </a:r>
            <a:r>
              <a:rPr lang="en-GB" sz="2800" spc="110" dirty="0">
                <a:latin typeface="Times New Roman"/>
                <a:cs typeface="Times New Roman"/>
              </a:rPr>
              <a:t> </a:t>
            </a:r>
            <a:r>
              <a:rPr lang="en-GB" sz="2800" dirty="0">
                <a:latin typeface="Times New Roman"/>
                <a:cs typeface="Times New Roman"/>
              </a:rPr>
              <a:t>value</a:t>
            </a:r>
            <a:r>
              <a:rPr lang="en-GB" sz="2800" spc="120" dirty="0">
                <a:latin typeface="Times New Roman"/>
                <a:cs typeface="Times New Roman"/>
              </a:rPr>
              <a:t> </a:t>
            </a:r>
            <a:r>
              <a:rPr lang="en-GB" sz="2800" dirty="0">
                <a:latin typeface="Times New Roman"/>
                <a:cs typeface="Times New Roman"/>
              </a:rPr>
              <a:t>indicates</a:t>
            </a:r>
            <a:r>
              <a:rPr lang="en-GB" sz="2800" spc="100" dirty="0">
                <a:latin typeface="Times New Roman"/>
                <a:cs typeface="Times New Roman"/>
              </a:rPr>
              <a:t> </a:t>
            </a:r>
            <a:r>
              <a:rPr lang="en-GB" sz="2800" spc="-20" dirty="0">
                <a:latin typeface="Times New Roman"/>
                <a:cs typeface="Times New Roman"/>
              </a:rPr>
              <a:t>that t</a:t>
            </a:r>
            <a:r>
              <a:rPr lang="en-GB" sz="2800" dirty="0">
                <a:latin typeface="Times New Roman"/>
                <a:cs typeface="Times New Roman"/>
              </a:rPr>
              <a:t>he</a:t>
            </a:r>
            <a:r>
              <a:rPr lang="en-GB" sz="2800" spc="145" dirty="0">
                <a:latin typeface="Times New Roman"/>
                <a:cs typeface="Times New Roman"/>
              </a:rPr>
              <a:t> </a:t>
            </a:r>
            <a:r>
              <a:rPr lang="en-GB" sz="2800" dirty="0">
                <a:latin typeface="Times New Roman"/>
                <a:cs typeface="Times New Roman"/>
              </a:rPr>
              <a:t>Random</a:t>
            </a:r>
            <a:r>
              <a:rPr lang="en-GB" sz="2800" spc="140" dirty="0">
                <a:latin typeface="Times New Roman"/>
                <a:cs typeface="Times New Roman"/>
              </a:rPr>
              <a:t> </a:t>
            </a:r>
            <a:r>
              <a:rPr lang="en-GB" sz="2800" dirty="0">
                <a:latin typeface="Times New Roman"/>
                <a:cs typeface="Times New Roman"/>
              </a:rPr>
              <a:t>Forest</a:t>
            </a:r>
            <a:r>
              <a:rPr lang="en-GB" sz="2800" spc="140" dirty="0">
                <a:latin typeface="Times New Roman"/>
                <a:cs typeface="Times New Roman"/>
              </a:rPr>
              <a:t> </a:t>
            </a:r>
            <a:r>
              <a:rPr lang="en-GB" sz="2800" dirty="0">
                <a:latin typeface="Times New Roman"/>
                <a:cs typeface="Times New Roman"/>
              </a:rPr>
              <a:t>model</a:t>
            </a:r>
            <a:r>
              <a:rPr lang="en-GB" sz="2800" spc="145" dirty="0">
                <a:latin typeface="Times New Roman"/>
                <a:cs typeface="Times New Roman"/>
              </a:rPr>
              <a:t> </a:t>
            </a:r>
            <a:r>
              <a:rPr lang="en-GB" sz="2800" dirty="0">
                <a:latin typeface="Times New Roman"/>
                <a:cs typeface="Times New Roman"/>
              </a:rPr>
              <a:t>is</a:t>
            </a:r>
            <a:r>
              <a:rPr lang="en-GB" sz="2800" spc="145" dirty="0">
                <a:latin typeface="Times New Roman"/>
                <a:cs typeface="Times New Roman"/>
              </a:rPr>
              <a:t> </a:t>
            </a:r>
            <a:r>
              <a:rPr lang="en-GB" sz="2800" dirty="0">
                <a:latin typeface="Times New Roman"/>
                <a:cs typeface="Times New Roman"/>
              </a:rPr>
              <a:t>highly</a:t>
            </a:r>
            <a:r>
              <a:rPr lang="en-GB" sz="2800" spc="140" dirty="0">
                <a:latin typeface="Times New Roman"/>
                <a:cs typeface="Times New Roman"/>
              </a:rPr>
              <a:t> </a:t>
            </a:r>
            <a:r>
              <a:rPr lang="en-GB" sz="2800" dirty="0">
                <a:latin typeface="Times New Roman"/>
                <a:cs typeface="Times New Roman"/>
              </a:rPr>
              <a:t>effective</a:t>
            </a:r>
            <a:r>
              <a:rPr lang="en-GB" sz="2800" spc="140" dirty="0">
                <a:latin typeface="Times New Roman"/>
                <a:cs typeface="Times New Roman"/>
              </a:rPr>
              <a:t> </a:t>
            </a:r>
            <a:r>
              <a:rPr lang="en-GB" sz="2800" dirty="0">
                <a:latin typeface="Times New Roman"/>
                <a:cs typeface="Times New Roman"/>
              </a:rPr>
              <a:t>at</a:t>
            </a:r>
            <a:r>
              <a:rPr lang="en-GB" sz="2800" spc="130" dirty="0">
                <a:latin typeface="Times New Roman"/>
                <a:cs typeface="Times New Roman"/>
              </a:rPr>
              <a:t> </a:t>
            </a:r>
            <a:r>
              <a:rPr lang="en-GB" sz="2800" dirty="0">
                <a:latin typeface="Times New Roman"/>
                <a:cs typeface="Times New Roman"/>
              </a:rPr>
              <a:t>capturing</a:t>
            </a:r>
            <a:r>
              <a:rPr lang="en-GB" sz="2800" spc="140" dirty="0">
                <a:latin typeface="Times New Roman"/>
                <a:cs typeface="Times New Roman"/>
              </a:rPr>
              <a:t> </a:t>
            </a:r>
            <a:r>
              <a:rPr lang="en-GB" sz="2800" dirty="0">
                <a:latin typeface="Times New Roman"/>
                <a:cs typeface="Times New Roman"/>
              </a:rPr>
              <a:t>the</a:t>
            </a:r>
            <a:r>
              <a:rPr lang="en-GB" sz="2800" spc="120" dirty="0">
                <a:latin typeface="Times New Roman"/>
                <a:cs typeface="Times New Roman"/>
              </a:rPr>
              <a:t> </a:t>
            </a:r>
            <a:r>
              <a:rPr lang="en-GB" sz="2800" dirty="0">
                <a:latin typeface="Times New Roman"/>
                <a:cs typeface="Times New Roman"/>
              </a:rPr>
              <a:t>underlying</a:t>
            </a:r>
            <a:r>
              <a:rPr lang="en-GB" sz="2800" spc="135" dirty="0">
                <a:latin typeface="Times New Roman"/>
                <a:cs typeface="Times New Roman"/>
              </a:rPr>
              <a:t> </a:t>
            </a:r>
            <a:r>
              <a:rPr lang="en-GB" sz="2800" dirty="0">
                <a:latin typeface="Times New Roman"/>
                <a:cs typeface="Times New Roman"/>
              </a:rPr>
              <a:t>patterns</a:t>
            </a:r>
            <a:r>
              <a:rPr lang="en-GB" sz="2800" spc="165" dirty="0">
                <a:latin typeface="Times New Roman"/>
                <a:cs typeface="Times New Roman"/>
              </a:rPr>
              <a:t> </a:t>
            </a:r>
            <a:r>
              <a:rPr lang="en-GB" sz="2800" dirty="0">
                <a:latin typeface="Times New Roman"/>
                <a:cs typeface="Times New Roman"/>
              </a:rPr>
              <a:t>in</a:t>
            </a:r>
            <a:r>
              <a:rPr lang="en-GB" sz="2800" spc="120" dirty="0">
                <a:latin typeface="Times New Roman"/>
                <a:cs typeface="Times New Roman"/>
              </a:rPr>
              <a:t> </a:t>
            </a:r>
            <a:r>
              <a:rPr lang="en-GB" sz="2800" dirty="0">
                <a:latin typeface="Times New Roman"/>
                <a:cs typeface="Times New Roman"/>
              </a:rPr>
              <a:t>the</a:t>
            </a:r>
            <a:r>
              <a:rPr lang="en-GB" sz="2800" spc="135" dirty="0">
                <a:latin typeface="Times New Roman"/>
                <a:cs typeface="Times New Roman"/>
              </a:rPr>
              <a:t> </a:t>
            </a:r>
            <a:r>
              <a:rPr lang="en-GB" sz="2800" dirty="0">
                <a:latin typeface="Times New Roman"/>
                <a:cs typeface="Times New Roman"/>
              </a:rPr>
              <a:t>data.</a:t>
            </a:r>
            <a:r>
              <a:rPr lang="en-GB" sz="2800" spc="145" dirty="0">
                <a:latin typeface="Times New Roman"/>
                <a:cs typeface="Times New Roman"/>
              </a:rPr>
              <a:t> </a:t>
            </a:r>
            <a:r>
              <a:rPr lang="en-GB" sz="2800" spc="-25" dirty="0">
                <a:latin typeface="Times New Roman"/>
                <a:cs typeface="Times New Roman"/>
              </a:rPr>
              <a:t>It </a:t>
            </a:r>
            <a:r>
              <a:rPr lang="en-GB" sz="2800" dirty="0">
                <a:latin typeface="Times New Roman"/>
                <a:cs typeface="Times New Roman"/>
              </a:rPr>
              <a:t>combines</a:t>
            </a:r>
            <a:r>
              <a:rPr lang="en-GB" sz="2800" spc="120" dirty="0">
                <a:latin typeface="Times New Roman"/>
                <a:cs typeface="Times New Roman"/>
              </a:rPr>
              <a:t> </a:t>
            </a:r>
            <a:r>
              <a:rPr lang="en-GB" sz="2800" dirty="0">
                <a:latin typeface="Times New Roman"/>
                <a:cs typeface="Times New Roman"/>
              </a:rPr>
              <a:t>the</a:t>
            </a:r>
            <a:r>
              <a:rPr lang="en-GB" sz="2800" spc="114" dirty="0">
                <a:latin typeface="Times New Roman"/>
                <a:cs typeface="Times New Roman"/>
              </a:rPr>
              <a:t> </a:t>
            </a:r>
            <a:r>
              <a:rPr lang="en-GB" sz="2800" dirty="0">
                <a:latin typeface="Times New Roman"/>
                <a:cs typeface="Times New Roman"/>
              </a:rPr>
              <a:t>predictions</a:t>
            </a:r>
            <a:r>
              <a:rPr lang="en-GB" sz="2800" spc="114" dirty="0">
                <a:latin typeface="Times New Roman"/>
                <a:cs typeface="Times New Roman"/>
              </a:rPr>
              <a:t> </a:t>
            </a:r>
            <a:r>
              <a:rPr lang="en-GB" sz="2800" dirty="0">
                <a:latin typeface="Times New Roman"/>
                <a:cs typeface="Times New Roman"/>
              </a:rPr>
              <a:t>of</a:t>
            </a:r>
            <a:r>
              <a:rPr lang="en-GB" sz="2800" spc="120" dirty="0">
                <a:latin typeface="Times New Roman"/>
                <a:cs typeface="Times New Roman"/>
              </a:rPr>
              <a:t> </a:t>
            </a:r>
            <a:r>
              <a:rPr lang="en-GB" sz="2800" dirty="0">
                <a:latin typeface="Times New Roman"/>
                <a:cs typeface="Times New Roman"/>
              </a:rPr>
              <a:t>multiple</a:t>
            </a:r>
            <a:r>
              <a:rPr lang="en-GB" sz="2800" spc="130" dirty="0">
                <a:latin typeface="Times New Roman"/>
                <a:cs typeface="Times New Roman"/>
              </a:rPr>
              <a:t> </a:t>
            </a:r>
            <a:r>
              <a:rPr lang="en-GB" sz="2800" dirty="0">
                <a:latin typeface="Times New Roman"/>
                <a:cs typeface="Times New Roman"/>
              </a:rPr>
              <a:t>decision</a:t>
            </a:r>
            <a:r>
              <a:rPr lang="en-GB" sz="2800" spc="120" dirty="0">
                <a:latin typeface="Times New Roman"/>
                <a:cs typeface="Times New Roman"/>
              </a:rPr>
              <a:t> </a:t>
            </a:r>
            <a:r>
              <a:rPr lang="en-GB" sz="2800" dirty="0">
                <a:latin typeface="Times New Roman"/>
                <a:cs typeface="Times New Roman"/>
              </a:rPr>
              <a:t>trees</a:t>
            </a:r>
            <a:r>
              <a:rPr lang="en-GB" sz="2800" spc="125" dirty="0">
                <a:latin typeface="Times New Roman"/>
                <a:cs typeface="Times New Roman"/>
              </a:rPr>
              <a:t> </a:t>
            </a:r>
            <a:r>
              <a:rPr lang="en-GB" sz="2800" dirty="0">
                <a:latin typeface="Times New Roman"/>
                <a:cs typeface="Times New Roman"/>
              </a:rPr>
              <a:t>to</a:t>
            </a:r>
            <a:r>
              <a:rPr lang="en-GB" sz="2800" spc="100" dirty="0">
                <a:latin typeface="Times New Roman"/>
                <a:cs typeface="Times New Roman"/>
              </a:rPr>
              <a:t> </a:t>
            </a:r>
            <a:r>
              <a:rPr lang="en-GB" sz="2800" dirty="0">
                <a:latin typeface="Times New Roman"/>
                <a:cs typeface="Times New Roman"/>
              </a:rPr>
              <a:t>improve</a:t>
            </a:r>
            <a:r>
              <a:rPr lang="en-GB" sz="2800" spc="110" dirty="0">
                <a:latin typeface="Times New Roman"/>
                <a:cs typeface="Times New Roman"/>
              </a:rPr>
              <a:t> </a:t>
            </a:r>
            <a:r>
              <a:rPr lang="en-GB" sz="2800" dirty="0">
                <a:latin typeface="Times New Roman"/>
                <a:cs typeface="Times New Roman"/>
              </a:rPr>
              <a:t>accuracy</a:t>
            </a:r>
            <a:r>
              <a:rPr lang="en-GB" sz="2800" spc="120" dirty="0">
                <a:latin typeface="Times New Roman"/>
                <a:cs typeface="Times New Roman"/>
              </a:rPr>
              <a:t> </a:t>
            </a:r>
            <a:r>
              <a:rPr lang="en-GB" sz="2800" dirty="0">
                <a:latin typeface="Times New Roman"/>
                <a:cs typeface="Times New Roman"/>
              </a:rPr>
              <a:t>and</a:t>
            </a:r>
            <a:r>
              <a:rPr lang="en-GB" sz="2800" spc="120" dirty="0">
                <a:latin typeface="Times New Roman"/>
                <a:cs typeface="Times New Roman"/>
              </a:rPr>
              <a:t> </a:t>
            </a:r>
            <a:r>
              <a:rPr lang="en-GB" sz="2800" dirty="0">
                <a:latin typeface="Times New Roman"/>
                <a:cs typeface="Times New Roman"/>
              </a:rPr>
              <a:t>robustness,</a:t>
            </a:r>
            <a:r>
              <a:rPr lang="en-GB" sz="2800" spc="120" dirty="0">
                <a:latin typeface="Times New Roman"/>
                <a:cs typeface="Times New Roman"/>
              </a:rPr>
              <a:t> </a:t>
            </a:r>
            <a:r>
              <a:rPr lang="en-GB" sz="2800" spc="-10" dirty="0">
                <a:latin typeface="Times New Roman"/>
                <a:cs typeface="Times New Roman"/>
              </a:rPr>
              <a:t>leading </a:t>
            </a:r>
            <a:r>
              <a:rPr lang="en-GB" sz="2800" dirty="0">
                <a:latin typeface="Times New Roman"/>
                <a:cs typeface="Times New Roman"/>
              </a:rPr>
              <a:t>to</a:t>
            </a:r>
            <a:r>
              <a:rPr lang="en-GB" sz="2800" spc="50" dirty="0">
                <a:latin typeface="Times New Roman"/>
                <a:cs typeface="Times New Roman"/>
              </a:rPr>
              <a:t> </a:t>
            </a:r>
            <a:r>
              <a:rPr lang="en-GB" sz="2800" dirty="0">
                <a:latin typeface="Times New Roman"/>
                <a:cs typeface="Times New Roman"/>
              </a:rPr>
              <a:t>a</a:t>
            </a:r>
            <a:r>
              <a:rPr lang="en-GB" sz="2800" spc="50" dirty="0">
                <a:latin typeface="Times New Roman"/>
                <a:cs typeface="Times New Roman"/>
              </a:rPr>
              <a:t> </a:t>
            </a:r>
            <a:r>
              <a:rPr lang="en-GB" sz="2800" dirty="0">
                <a:latin typeface="Times New Roman"/>
                <a:cs typeface="Times New Roman"/>
              </a:rPr>
              <a:t>strong</a:t>
            </a:r>
            <a:r>
              <a:rPr lang="en-GB" sz="2800" spc="50" dirty="0">
                <a:latin typeface="Times New Roman"/>
                <a:cs typeface="Times New Roman"/>
              </a:rPr>
              <a:t> </a:t>
            </a:r>
            <a:r>
              <a:rPr lang="en-GB" sz="2800" dirty="0">
                <a:latin typeface="Times New Roman"/>
                <a:cs typeface="Times New Roman"/>
              </a:rPr>
              <a:t>predictive</a:t>
            </a:r>
            <a:r>
              <a:rPr lang="en-GB" sz="2800" spc="60" dirty="0">
                <a:latin typeface="Times New Roman"/>
                <a:cs typeface="Times New Roman"/>
              </a:rPr>
              <a:t> </a:t>
            </a:r>
            <a:r>
              <a:rPr lang="en-GB" sz="2800" spc="-10" dirty="0">
                <a:latin typeface="Times New Roman"/>
                <a:cs typeface="Times New Roman"/>
              </a:rPr>
              <a:t>performance.</a:t>
            </a:r>
            <a:endParaRPr lang="en-GB" sz="2800" dirty="0">
              <a:latin typeface="Times New Roman"/>
              <a:cs typeface="Times New Roman"/>
            </a:endParaRPr>
          </a:p>
          <a:p>
            <a:endParaRPr lang="en-GB" dirty="0"/>
          </a:p>
        </p:txBody>
      </p:sp>
    </p:spTree>
    <p:extLst>
      <p:ext uri="{BB962C8B-B14F-4D97-AF65-F5344CB8AC3E}">
        <p14:creationId xmlns:p14="http://schemas.microsoft.com/office/powerpoint/2010/main" val="3507314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9D9F-9A02-0AAA-12EA-993028507F65}"/>
              </a:ext>
            </a:extLst>
          </p:cNvPr>
          <p:cNvSpPr>
            <a:spLocks noGrp="1"/>
          </p:cNvSpPr>
          <p:nvPr>
            <p:ph type="title"/>
          </p:nvPr>
        </p:nvSpPr>
        <p:spPr>
          <a:xfrm>
            <a:off x="1066800" y="224363"/>
            <a:ext cx="10058400" cy="952928"/>
          </a:xfrm>
        </p:spPr>
        <p:txBody>
          <a:bodyPr/>
          <a:lstStyle/>
          <a:p>
            <a:r>
              <a:rPr lang="en-GB" sz="4000" b="1" spc="-10" dirty="0">
                <a:solidFill>
                  <a:prstClr val="black"/>
                </a:solidFill>
                <a:latin typeface="Times New Roman"/>
                <a:cs typeface="Times New Roman"/>
              </a:rPr>
              <a:t>Dataset</a:t>
            </a:r>
            <a:endParaRPr lang="en-GB" dirty="0"/>
          </a:p>
        </p:txBody>
      </p:sp>
      <p:sp>
        <p:nvSpPr>
          <p:cNvPr id="5" name="TextBox 4">
            <a:extLst>
              <a:ext uri="{FF2B5EF4-FFF2-40B4-BE49-F238E27FC236}">
                <a16:creationId xmlns:a16="http://schemas.microsoft.com/office/drawing/2014/main" id="{2E347CF1-688B-F940-57FF-9ACB99D1C89A}"/>
              </a:ext>
            </a:extLst>
          </p:cNvPr>
          <p:cNvSpPr txBox="1"/>
          <p:nvPr/>
        </p:nvSpPr>
        <p:spPr>
          <a:xfrm>
            <a:off x="838200" y="1177291"/>
            <a:ext cx="5763260" cy="2515560"/>
          </a:xfrm>
          <a:prstGeom prst="rect">
            <a:avLst/>
          </a:prstGeom>
          <a:noFill/>
        </p:spPr>
        <p:txBody>
          <a:bodyPr wrap="square" rtlCol="0">
            <a:spAutoFit/>
          </a:bodyPr>
          <a:lstStyle/>
          <a:p>
            <a:pPr marL="12700" marR="15875">
              <a:lnSpc>
                <a:spcPct val="129299"/>
              </a:lnSpc>
              <a:spcBef>
                <a:spcPts val="580"/>
              </a:spcBef>
              <a:defRPr/>
            </a:pPr>
            <a:endParaRPr lang="en-GB" sz="1000" dirty="0">
              <a:solidFill>
                <a:prstClr val="black"/>
              </a:solidFill>
              <a:latin typeface="Times New Roman"/>
              <a:cs typeface="Times New Roman"/>
            </a:endParaRPr>
          </a:p>
          <a:p>
            <a:pPr marL="12700" marR="15875">
              <a:lnSpc>
                <a:spcPct val="129299"/>
              </a:lnSpc>
              <a:spcBef>
                <a:spcPts val="580"/>
              </a:spcBef>
              <a:defRPr/>
            </a:pPr>
            <a:r>
              <a:rPr lang="en-GB" sz="1000" spc="75" dirty="0">
                <a:solidFill>
                  <a:prstClr val="black"/>
                </a:solidFill>
                <a:latin typeface="Times New Roman"/>
                <a:cs typeface="Times New Roman"/>
              </a:rPr>
              <a:t> </a:t>
            </a:r>
            <a:r>
              <a:rPr lang="en-GB" sz="1000" u="sng" spc="-10" dirty="0">
                <a:solidFill>
                  <a:srgbClr val="0000FF"/>
                </a:solidFill>
                <a:uFill>
                  <a:solidFill>
                    <a:srgbClr val="0000FF"/>
                  </a:solidFill>
                </a:uFill>
                <a:latin typeface="Times New Roman"/>
                <a:cs typeface="Times New Roman"/>
              </a:rPr>
              <a:t>https://www.kaggle.com/datasets/juanmerinobermejo/laptops-price-dataset/data </a:t>
            </a:r>
            <a:endParaRPr lang="en-GB" sz="1000" dirty="0">
              <a:solidFill>
                <a:prstClr val="black"/>
              </a:solidFill>
              <a:latin typeface="Times New Roman"/>
              <a:cs typeface="Times New Roman"/>
            </a:endParaRPr>
          </a:p>
          <a:p>
            <a:pPr>
              <a:spcBef>
                <a:spcPts val="229"/>
              </a:spcBef>
            </a:pPr>
            <a:endParaRPr lang="en-GB" sz="1000" dirty="0">
              <a:latin typeface="Times New Roman"/>
              <a:cs typeface="Times New Roman"/>
            </a:endParaRPr>
          </a:p>
          <a:p>
            <a:pPr marL="441959" indent="-214629">
              <a:buFont typeface="Symbol"/>
              <a:buChar char=""/>
              <a:tabLst>
                <a:tab pos="441959" algn="l"/>
              </a:tabLst>
            </a:pPr>
            <a:r>
              <a:rPr lang="en-GB" sz="1000" b="1" dirty="0">
                <a:latin typeface="Times New Roman"/>
                <a:cs typeface="Times New Roman"/>
              </a:rPr>
              <a:t>Laptop</a:t>
            </a:r>
            <a:r>
              <a:rPr lang="en-GB" sz="1000" b="1" spc="85" dirty="0">
                <a:latin typeface="Times New Roman"/>
                <a:cs typeface="Times New Roman"/>
              </a:rPr>
              <a:t> </a:t>
            </a:r>
            <a:r>
              <a:rPr lang="en-GB" sz="1000" dirty="0">
                <a:latin typeface="Times New Roman"/>
                <a:cs typeface="Times New Roman"/>
              </a:rPr>
              <a:t>(character):</a:t>
            </a:r>
            <a:r>
              <a:rPr lang="en-GB" sz="1000" spc="85" dirty="0">
                <a:latin typeface="Times New Roman"/>
                <a:cs typeface="Times New Roman"/>
              </a:rPr>
              <a:t> </a:t>
            </a:r>
            <a:r>
              <a:rPr lang="en-GB" sz="1000" dirty="0">
                <a:latin typeface="Times New Roman"/>
                <a:cs typeface="Times New Roman"/>
              </a:rPr>
              <a:t>2,160</a:t>
            </a:r>
            <a:r>
              <a:rPr lang="en-GB" sz="1000" spc="80" dirty="0">
                <a:latin typeface="Times New Roman"/>
                <a:cs typeface="Times New Roman"/>
              </a:rPr>
              <a:t> </a:t>
            </a:r>
            <a:r>
              <a:rPr lang="en-GB" sz="1000" dirty="0">
                <a:latin typeface="Times New Roman"/>
                <a:cs typeface="Times New Roman"/>
              </a:rPr>
              <a:t>unique</a:t>
            </a:r>
            <a:r>
              <a:rPr lang="en-GB" sz="1000" spc="75" dirty="0">
                <a:latin typeface="Times New Roman"/>
                <a:cs typeface="Times New Roman"/>
              </a:rPr>
              <a:t> </a:t>
            </a:r>
            <a:r>
              <a:rPr lang="en-GB" sz="1000" dirty="0">
                <a:latin typeface="Times New Roman"/>
                <a:cs typeface="Times New Roman"/>
              </a:rPr>
              <a:t>laptop</a:t>
            </a:r>
            <a:r>
              <a:rPr lang="en-GB" sz="1000" spc="65" dirty="0">
                <a:latin typeface="Times New Roman"/>
                <a:cs typeface="Times New Roman"/>
              </a:rPr>
              <a:t> </a:t>
            </a:r>
            <a:r>
              <a:rPr lang="en-GB" sz="1000" spc="-10" dirty="0">
                <a:latin typeface="Times New Roman"/>
                <a:cs typeface="Times New Roman"/>
              </a:rPr>
              <a:t>descriptions.</a:t>
            </a:r>
            <a:endParaRPr lang="en-GB" sz="1000" dirty="0">
              <a:latin typeface="Times New Roman"/>
              <a:cs typeface="Times New Roman"/>
            </a:endParaRPr>
          </a:p>
          <a:p>
            <a:pPr marL="441959" indent="-214629">
              <a:spcBef>
                <a:spcPts val="650"/>
              </a:spcBef>
              <a:buFont typeface="Symbol"/>
              <a:buChar char=""/>
              <a:tabLst>
                <a:tab pos="441959" algn="l"/>
              </a:tabLst>
            </a:pPr>
            <a:r>
              <a:rPr lang="en-GB" sz="1000" b="1" dirty="0">
                <a:latin typeface="Times New Roman"/>
                <a:cs typeface="Times New Roman"/>
              </a:rPr>
              <a:t>Status</a:t>
            </a:r>
            <a:r>
              <a:rPr lang="en-GB" sz="1000" b="1" spc="45" dirty="0">
                <a:latin typeface="Times New Roman"/>
                <a:cs typeface="Times New Roman"/>
              </a:rPr>
              <a:t> </a:t>
            </a:r>
            <a:r>
              <a:rPr lang="en-GB" sz="1000" dirty="0">
                <a:latin typeface="Times New Roman"/>
                <a:cs typeface="Times New Roman"/>
              </a:rPr>
              <a:t>(character):</a:t>
            </a:r>
            <a:r>
              <a:rPr lang="en-GB" sz="1000" spc="80" dirty="0">
                <a:latin typeface="Times New Roman"/>
                <a:cs typeface="Times New Roman"/>
              </a:rPr>
              <a:t> </a:t>
            </a:r>
            <a:r>
              <a:rPr lang="en-GB" sz="1000" dirty="0">
                <a:latin typeface="Times New Roman"/>
                <a:cs typeface="Times New Roman"/>
              </a:rPr>
              <a:t>2</a:t>
            </a:r>
            <a:r>
              <a:rPr lang="en-GB" sz="1000" spc="45" dirty="0">
                <a:latin typeface="Times New Roman"/>
                <a:cs typeface="Times New Roman"/>
              </a:rPr>
              <a:t> </a:t>
            </a:r>
            <a:r>
              <a:rPr lang="en-GB" sz="1000" dirty="0">
                <a:latin typeface="Times New Roman"/>
                <a:cs typeface="Times New Roman"/>
              </a:rPr>
              <a:t>values</a:t>
            </a:r>
            <a:r>
              <a:rPr lang="en-GB" sz="1000" spc="55" dirty="0">
                <a:latin typeface="Times New Roman"/>
                <a:cs typeface="Times New Roman"/>
              </a:rPr>
              <a:t> </a:t>
            </a:r>
            <a:r>
              <a:rPr lang="en-GB" sz="1000" dirty="0">
                <a:latin typeface="Times New Roman"/>
                <a:cs typeface="Times New Roman"/>
              </a:rPr>
              <a:t>(New,</a:t>
            </a:r>
            <a:r>
              <a:rPr lang="en-GB" sz="1000" spc="75" dirty="0">
                <a:latin typeface="Times New Roman"/>
                <a:cs typeface="Times New Roman"/>
              </a:rPr>
              <a:t> </a:t>
            </a:r>
            <a:r>
              <a:rPr lang="en-GB" sz="1000" spc="-10" dirty="0">
                <a:latin typeface="Times New Roman"/>
                <a:cs typeface="Times New Roman"/>
              </a:rPr>
              <a:t>Refurbished).</a:t>
            </a:r>
            <a:endParaRPr lang="en-GB" sz="1000" dirty="0">
              <a:latin typeface="Times New Roman"/>
              <a:cs typeface="Times New Roman"/>
            </a:endParaRPr>
          </a:p>
          <a:p>
            <a:pPr marL="441959" indent="-214629">
              <a:spcBef>
                <a:spcPts val="670"/>
              </a:spcBef>
              <a:buFont typeface="Symbol"/>
              <a:buChar char=""/>
              <a:tabLst>
                <a:tab pos="441959" algn="l"/>
              </a:tabLst>
            </a:pPr>
            <a:r>
              <a:rPr lang="en-GB" sz="1000" b="1" dirty="0">
                <a:latin typeface="Times New Roman"/>
                <a:cs typeface="Times New Roman"/>
              </a:rPr>
              <a:t>Brand</a:t>
            </a:r>
            <a:r>
              <a:rPr lang="en-GB" sz="1000" b="1" spc="55" dirty="0">
                <a:latin typeface="Times New Roman"/>
                <a:cs typeface="Times New Roman"/>
              </a:rPr>
              <a:t> </a:t>
            </a:r>
            <a:r>
              <a:rPr lang="en-GB" sz="1000" dirty="0">
                <a:latin typeface="Times New Roman"/>
                <a:cs typeface="Times New Roman"/>
              </a:rPr>
              <a:t>(character):</a:t>
            </a:r>
            <a:r>
              <a:rPr lang="en-GB" sz="1000" spc="75" dirty="0">
                <a:latin typeface="Times New Roman"/>
                <a:cs typeface="Times New Roman"/>
              </a:rPr>
              <a:t> </a:t>
            </a:r>
            <a:r>
              <a:rPr lang="en-GB" sz="1000" dirty="0">
                <a:latin typeface="Times New Roman"/>
                <a:cs typeface="Times New Roman"/>
              </a:rPr>
              <a:t>27</a:t>
            </a:r>
            <a:r>
              <a:rPr lang="en-GB" sz="1000" spc="65" dirty="0">
                <a:latin typeface="Times New Roman"/>
                <a:cs typeface="Times New Roman"/>
              </a:rPr>
              <a:t> </a:t>
            </a:r>
            <a:r>
              <a:rPr lang="en-GB" sz="1000" dirty="0">
                <a:latin typeface="Times New Roman"/>
                <a:cs typeface="Times New Roman"/>
              </a:rPr>
              <a:t>unique</a:t>
            </a:r>
            <a:r>
              <a:rPr lang="en-GB" sz="1000" spc="70" dirty="0">
                <a:latin typeface="Times New Roman"/>
                <a:cs typeface="Times New Roman"/>
              </a:rPr>
              <a:t> </a:t>
            </a:r>
            <a:r>
              <a:rPr lang="en-GB" sz="1000" dirty="0">
                <a:latin typeface="Times New Roman"/>
                <a:cs typeface="Times New Roman"/>
              </a:rPr>
              <a:t>brands</a:t>
            </a:r>
            <a:r>
              <a:rPr lang="en-GB" sz="1000" spc="50" dirty="0">
                <a:latin typeface="Times New Roman"/>
                <a:cs typeface="Times New Roman"/>
              </a:rPr>
              <a:t> </a:t>
            </a:r>
            <a:r>
              <a:rPr lang="en-GB" sz="1000" dirty="0">
                <a:latin typeface="Times New Roman"/>
                <a:cs typeface="Times New Roman"/>
              </a:rPr>
              <a:t>(e.g.,</a:t>
            </a:r>
            <a:r>
              <a:rPr lang="en-GB" sz="1000" spc="60" dirty="0">
                <a:latin typeface="Times New Roman"/>
                <a:cs typeface="Times New Roman"/>
              </a:rPr>
              <a:t> </a:t>
            </a:r>
            <a:r>
              <a:rPr lang="en-GB" sz="1000" dirty="0">
                <a:latin typeface="Times New Roman"/>
                <a:cs typeface="Times New Roman"/>
              </a:rPr>
              <a:t>Asus,</a:t>
            </a:r>
            <a:r>
              <a:rPr lang="en-GB" sz="1000" spc="65" dirty="0">
                <a:latin typeface="Times New Roman"/>
                <a:cs typeface="Times New Roman"/>
              </a:rPr>
              <a:t> </a:t>
            </a:r>
            <a:r>
              <a:rPr lang="en-GB" sz="1000" dirty="0">
                <a:latin typeface="Times New Roman"/>
                <a:cs typeface="Times New Roman"/>
              </a:rPr>
              <a:t>HP,</a:t>
            </a:r>
            <a:r>
              <a:rPr lang="en-GB" sz="1000" spc="50" dirty="0">
                <a:latin typeface="Times New Roman"/>
                <a:cs typeface="Times New Roman"/>
              </a:rPr>
              <a:t> </a:t>
            </a:r>
            <a:r>
              <a:rPr lang="en-GB" sz="1000" spc="-20" dirty="0">
                <a:latin typeface="Times New Roman"/>
                <a:cs typeface="Times New Roman"/>
              </a:rPr>
              <a:t>MSI).</a:t>
            </a:r>
            <a:endParaRPr lang="en-GB" sz="1000" dirty="0">
              <a:latin typeface="Times New Roman"/>
              <a:cs typeface="Times New Roman"/>
            </a:endParaRPr>
          </a:p>
          <a:p>
            <a:pPr marL="441959" indent="-214629">
              <a:spcBef>
                <a:spcPts val="660"/>
              </a:spcBef>
              <a:buFont typeface="Symbol"/>
              <a:buChar char=""/>
              <a:tabLst>
                <a:tab pos="441959" algn="l"/>
              </a:tabLst>
            </a:pPr>
            <a:r>
              <a:rPr lang="en-GB" sz="1000" b="1" dirty="0">
                <a:latin typeface="Times New Roman"/>
                <a:cs typeface="Times New Roman"/>
              </a:rPr>
              <a:t>Model</a:t>
            </a:r>
            <a:r>
              <a:rPr lang="en-GB" sz="1000" b="1" spc="60" dirty="0">
                <a:latin typeface="Times New Roman"/>
                <a:cs typeface="Times New Roman"/>
              </a:rPr>
              <a:t> </a:t>
            </a:r>
            <a:r>
              <a:rPr lang="en-GB" sz="1000" dirty="0">
                <a:latin typeface="Times New Roman"/>
                <a:cs typeface="Times New Roman"/>
              </a:rPr>
              <a:t>(character):</a:t>
            </a:r>
            <a:r>
              <a:rPr lang="en-GB" sz="1000" spc="70" dirty="0">
                <a:latin typeface="Times New Roman"/>
                <a:cs typeface="Times New Roman"/>
              </a:rPr>
              <a:t> </a:t>
            </a:r>
            <a:r>
              <a:rPr lang="en-GB" sz="1000" dirty="0">
                <a:latin typeface="Times New Roman"/>
                <a:cs typeface="Times New Roman"/>
              </a:rPr>
              <a:t>121</a:t>
            </a:r>
            <a:r>
              <a:rPr lang="en-GB" sz="1000" spc="75" dirty="0">
                <a:latin typeface="Times New Roman"/>
                <a:cs typeface="Times New Roman"/>
              </a:rPr>
              <a:t> </a:t>
            </a:r>
            <a:r>
              <a:rPr lang="en-GB" sz="1000" dirty="0">
                <a:latin typeface="Times New Roman"/>
                <a:cs typeface="Times New Roman"/>
              </a:rPr>
              <a:t>unique</a:t>
            </a:r>
            <a:r>
              <a:rPr lang="en-GB" sz="1000" spc="80" dirty="0">
                <a:latin typeface="Times New Roman"/>
                <a:cs typeface="Times New Roman"/>
              </a:rPr>
              <a:t> </a:t>
            </a:r>
            <a:r>
              <a:rPr lang="en-GB" sz="1000" spc="-10" dirty="0">
                <a:latin typeface="Times New Roman"/>
                <a:cs typeface="Times New Roman"/>
              </a:rPr>
              <a:t>models.</a:t>
            </a:r>
            <a:endParaRPr lang="en-GB" sz="1000" dirty="0">
              <a:latin typeface="Times New Roman"/>
              <a:cs typeface="Times New Roman"/>
            </a:endParaRPr>
          </a:p>
          <a:p>
            <a:pPr marL="441959" indent="-214629">
              <a:spcBef>
                <a:spcPts val="650"/>
              </a:spcBef>
              <a:buFont typeface="Symbol"/>
              <a:buChar char=""/>
              <a:tabLst>
                <a:tab pos="441959" algn="l"/>
              </a:tabLst>
            </a:pPr>
            <a:r>
              <a:rPr lang="en-GB" sz="1000" b="1" dirty="0">
                <a:latin typeface="Times New Roman"/>
                <a:cs typeface="Times New Roman"/>
              </a:rPr>
              <a:t>CPU</a:t>
            </a:r>
            <a:r>
              <a:rPr lang="en-GB" sz="1000" b="1" spc="55" dirty="0">
                <a:latin typeface="Times New Roman"/>
                <a:cs typeface="Times New Roman"/>
              </a:rPr>
              <a:t> </a:t>
            </a:r>
            <a:r>
              <a:rPr lang="en-GB" sz="1000" dirty="0">
                <a:latin typeface="Times New Roman"/>
                <a:cs typeface="Times New Roman"/>
              </a:rPr>
              <a:t>(character):</a:t>
            </a:r>
            <a:r>
              <a:rPr lang="en-GB" sz="1000" spc="50" dirty="0">
                <a:latin typeface="Times New Roman"/>
                <a:cs typeface="Times New Roman"/>
              </a:rPr>
              <a:t> </a:t>
            </a:r>
            <a:r>
              <a:rPr lang="en-GB" sz="1000" dirty="0">
                <a:latin typeface="Times New Roman"/>
                <a:cs typeface="Times New Roman"/>
              </a:rPr>
              <a:t>28</a:t>
            </a:r>
            <a:r>
              <a:rPr lang="en-GB" sz="1000" spc="60" dirty="0">
                <a:latin typeface="Times New Roman"/>
                <a:cs typeface="Times New Roman"/>
              </a:rPr>
              <a:t> </a:t>
            </a:r>
            <a:r>
              <a:rPr lang="en-GB" sz="1000" dirty="0">
                <a:latin typeface="Times New Roman"/>
                <a:cs typeface="Times New Roman"/>
              </a:rPr>
              <a:t>different</a:t>
            </a:r>
            <a:r>
              <a:rPr lang="en-GB" sz="1000" spc="55" dirty="0">
                <a:latin typeface="Times New Roman"/>
                <a:cs typeface="Times New Roman"/>
              </a:rPr>
              <a:t> </a:t>
            </a:r>
            <a:r>
              <a:rPr lang="en-GB" sz="1000" dirty="0">
                <a:latin typeface="Times New Roman"/>
                <a:cs typeface="Times New Roman"/>
              </a:rPr>
              <a:t>processor</a:t>
            </a:r>
            <a:r>
              <a:rPr lang="en-GB" sz="1000" spc="50" dirty="0">
                <a:latin typeface="Times New Roman"/>
                <a:cs typeface="Times New Roman"/>
              </a:rPr>
              <a:t> </a:t>
            </a:r>
            <a:r>
              <a:rPr lang="en-GB" sz="1000" dirty="0">
                <a:latin typeface="Times New Roman"/>
                <a:cs typeface="Times New Roman"/>
              </a:rPr>
              <a:t>types</a:t>
            </a:r>
            <a:r>
              <a:rPr lang="en-GB" sz="1000" spc="65" dirty="0">
                <a:latin typeface="Times New Roman"/>
                <a:cs typeface="Times New Roman"/>
              </a:rPr>
              <a:t> </a:t>
            </a:r>
            <a:r>
              <a:rPr lang="en-GB" sz="1000" dirty="0">
                <a:latin typeface="Times New Roman"/>
                <a:cs typeface="Times New Roman"/>
              </a:rPr>
              <a:t>(e.g.,</a:t>
            </a:r>
            <a:r>
              <a:rPr lang="en-GB" sz="1000" spc="60" dirty="0">
                <a:latin typeface="Times New Roman"/>
                <a:cs typeface="Times New Roman"/>
              </a:rPr>
              <a:t> </a:t>
            </a:r>
            <a:r>
              <a:rPr lang="en-GB" sz="1000" dirty="0">
                <a:latin typeface="Times New Roman"/>
                <a:cs typeface="Times New Roman"/>
              </a:rPr>
              <a:t>Intel</a:t>
            </a:r>
            <a:r>
              <a:rPr lang="en-GB" sz="1000" spc="55" dirty="0">
                <a:latin typeface="Times New Roman"/>
                <a:cs typeface="Times New Roman"/>
              </a:rPr>
              <a:t> </a:t>
            </a:r>
            <a:r>
              <a:rPr lang="en-GB" sz="1000" dirty="0">
                <a:latin typeface="Times New Roman"/>
                <a:cs typeface="Times New Roman"/>
              </a:rPr>
              <a:t>Core</a:t>
            </a:r>
            <a:r>
              <a:rPr lang="en-GB" sz="1000" spc="70" dirty="0">
                <a:latin typeface="Times New Roman"/>
                <a:cs typeface="Times New Roman"/>
              </a:rPr>
              <a:t> </a:t>
            </a:r>
            <a:r>
              <a:rPr lang="en-GB" sz="1000" dirty="0">
                <a:latin typeface="Times New Roman"/>
                <a:cs typeface="Times New Roman"/>
              </a:rPr>
              <a:t>i5,</a:t>
            </a:r>
            <a:r>
              <a:rPr lang="en-GB" sz="1000" spc="60" dirty="0">
                <a:latin typeface="Times New Roman"/>
                <a:cs typeface="Times New Roman"/>
              </a:rPr>
              <a:t> </a:t>
            </a:r>
            <a:r>
              <a:rPr lang="en-GB" sz="1000" dirty="0">
                <a:latin typeface="Times New Roman"/>
                <a:cs typeface="Times New Roman"/>
              </a:rPr>
              <a:t>AMD</a:t>
            </a:r>
            <a:r>
              <a:rPr lang="en-GB" sz="1000" spc="40" dirty="0">
                <a:latin typeface="Times New Roman"/>
                <a:cs typeface="Times New Roman"/>
              </a:rPr>
              <a:t> </a:t>
            </a:r>
            <a:r>
              <a:rPr lang="en-GB" sz="1000" dirty="0" err="1">
                <a:latin typeface="Times New Roman"/>
                <a:cs typeface="Times New Roman"/>
              </a:rPr>
              <a:t>Ryzen</a:t>
            </a:r>
            <a:r>
              <a:rPr lang="en-GB" sz="1000" spc="50" dirty="0">
                <a:latin typeface="Times New Roman"/>
                <a:cs typeface="Times New Roman"/>
              </a:rPr>
              <a:t> </a:t>
            </a:r>
            <a:r>
              <a:rPr lang="en-GB" sz="1000" dirty="0">
                <a:latin typeface="Times New Roman"/>
                <a:cs typeface="Times New Roman"/>
              </a:rPr>
              <a:t>5,</a:t>
            </a:r>
            <a:r>
              <a:rPr lang="en-GB" sz="1000" spc="35" dirty="0">
                <a:latin typeface="Times New Roman"/>
                <a:cs typeface="Times New Roman"/>
              </a:rPr>
              <a:t> </a:t>
            </a:r>
            <a:r>
              <a:rPr lang="en-GB" sz="1000" dirty="0">
                <a:latin typeface="Times New Roman"/>
                <a:cs typeface="Times New Roman"/>
              </a:rPr>
              <a:t>Apple</a:t>
            </a:r>
            <a:r>
              <a:rPr lang="en-GB" sz="1000" spc="55" dirty="0">
                <a:latin typeface="Times New Roman"/>
                <a:cs typeface="Times New Roman"/>
              </a:rPr>
              <a:t> </a:t>
            </a:r>
            <a:r>
              <a:rPr lang="en-GB" sz="1000" spc="-20" dirty="0">
                <a:latin typeface="Times New Roman"/>
                <a:cs typeface="Times New Roman"/>
              </a:rPr>
              <a:t>M1).</a:t>
            </a:r>
            <a:endParaRPr lang="en-GB" sz="1000" dirty="0">
              <a:latin typeface="Times New Roman"/>
              <a:cs typeface="Times New Roman"/>
            </a:endParaRPr>
          </a:p>
          <a:p>
            <a:pPr marL="441959" indent="-214629">
              <a:spcBef>
                <a:spcPts val="660"/>
              </a:spcBef>
              <a:buFont typeface="Symbol"/>
              <a:buChar char=""/>
              <a:tabLst>
                <a:tab pos="441959" algn="l"/>
              </a:tabLst>
            </a:pPr>
            <a:r>
              <a:rPr lang="en-GB" sz="1000" b="1" dirty="0">
                <a:latin typeface="Times New Roman"/>
                <a:cs typeface="Times New Roman"/>
              </a:rPr>
              <a:t>RAM</a:t>
            </a:r>
            <a:r>
              <a:rPr lang="en-GB" sz="1000" b="1" spc="40" dirty="0">
                <a:latin typeface="Times New Roman"/>
                <a:cs typeface="Times New Roman"/>
              </a:rPr>
              <a:t> </a:t>
            </a:r>
            <a:r>
              <a:rPr lang="en-GB" sz="1000" dirty="0">
                <a:latin typeface="Times New Roman"/>
                <a:cs typeface="Times New Roman"/>
              </a:rPr>
              <a:t>(integer):</a:t>
            </a:r>
            <a:r>
              <a:rPr lang="en-GB" sz="1000" spc="55" dirty="0">
                <a:latin typeface="Times New Roman"/>
                <a:cs typeface="Times New Roman"/>
              </a:rPr>
              <a:t> </a:t>
            </a:r>
            <a:r>
              <a:rPr lang="en-GB" sz="1000" dirty="0">
                <a:latin typeface="Times New Roman"/>
                <a:cs typeface="Times New Roman"/>
              </a:rPr>
              <a:t>9</a:t>
            </a:r>
            <a:r>
              <a:rPr lang="en-GB" sz="1000" spc="40" dirty="0">
                <a:latin typeface="Times New Roman"/>
                <a:cs typeface="Times New Roman"/>
              </a:rPr>
              <a:t> </a:t>
            </a:r>
            <a:r>
              <a:rPr lang="en-GB" sz="1000" dirty="0">
                <a:latin typeface="Times New Roman"/>
                <a:cs typeface="Times New Roman"/>
              </a:rPr>
              <a:t>distinct</a:t>
            </a:r>
            <a:r>
              <a:rPr lang="en-GB" sz="1000" spc="55" dirty="0">
                <a:latin typeface="Times New Roman"/>
                <a:cs typeface="Times New Roman"/>
              </a:rPr>
              <a:t> </a:t>
            </a:r>
            <a:r>
              <a:rPr lang="en-GB" sz="1000" dirty="0">
                <a:latin typeface="Times New Roman"/>
                <a:cs typeface="Times New Roman"/>
              </a:rPr>
              <a:t>values</a:t>
            </a:r>
            <a:r>
              <a:rPr lang="en-GB" sz="1000" spc="45" dirty="0">
                <a:latin typeface="Times New Roman"/>
                <a:cs typeface="Times New Roman"/>
              </a:rPr>
              <a:t> </a:t>
            </a:r>
            <a:r>
              <a:rPr lang="en-GB" sz="1000" dirty="0">
                <a:latin typeface="Times New Roman"/>
                <a:cs typeface="Times New Roman"/>
              </a:rPr>
              <a:t>(e.g.,</a:t>
            </a:r>
            <a:r>
              <a:rPr lang="en-GB" sz="1000" spc="60" dirty="0">
                <a:latin typeface="Times New Roman"/>
                <a:cs typeface="Times New Roman"/>
              </a:rPr>
              <a:t> </a:t>
            </a:r>
            <a:r>
              <a:rPr lang="en-GB" sz="1000" dirty="0">
                <a:latin typeface="Times New Roman"/>
                <a:cs typeface="Times New Roman"/>
              </a:rPr>
              <a:t>4</a:t>
            </a:r>
            <a:r>
              <a:rPr lang="en-GB" sz="1000" spc="40" dirty="0">
                <a:latin typeface="Times New Roman"/>
                <a:cs typeface="Times New Roman"/>
              </a:rPr>
              <a:t> </a:t>
            </a:r>
            <a:r>
              <a:rPr lang="en-GB" sz="1000" dirty="0">
                <a:latin typeface="Times New Roman"/>
                <a:cs typeface="Times New Roman"/>
              </a:rPr>
              <a:t>GB,</a:t>
            </a:r>
            <a:r>
              <a:rPr lang="en-GB" sz="1000" spc="55" dirty="0">
                <a:latin typeface="Times New Roman"/>
                <a:cs typeface="Times New Roman"/>
              </a:rPr>
              <a:t> </a:t>
            </a:r>
            <a:r>
              <a:rPr lang="en-GB" sz="1000" dirty="0">
                <a:latin typeface="Times New Roman"/>
                <a:cs typeface="Times New Roman"/>
              </a:rPr>
              <a:t>8</a:t>
            </a:r>
            <a:r>
              <a:rPr lang="en-GB" sz="1000" spc="55" dirty="0">
                <a:latin typeface="Times New Roman"/>
                <a:cs typeface="Times New Roman"/>
              </a:rPr>
              <a:t> </a:t>
            </a:r>
            <a:r>
              <a:rPr lang="en-GB" sz="1000" dirty="0">
                <a:latin typeface="Times New Roman"/>
                <a:cs typeface="Times New Roman"/>
              </a:rPr>
              <a:t>GB,</a:t>
            </a:r>
            <a:r>
              <a:rPr lang="en-GB" sz="1000" spc="55" dirty="0">
                <a:latin typeface="Times New Roman"/>
                <a:cs typeface="Times New Roman"/>
              </a:rPr>
              <a:t> </a:t>
            </a:r>
            <a:r>
              <a:rPr lang="en-GB" sz="1000" dirty="0">
                <a:latin typeface="Times New Roman"/>
                <a:cs typeface="Times New Roman"/>
              </a:rPr>
              <a:t>16</a:t>
            </a:r>
            <a:r>
              <a:rPr lang="en-GB" sz="1000" spc="25" dirty="0">
                <a:latin typeface="Times New Roman"/>
                <a:cs typeface="Times New Roman"/>
              </a:rPr>
              <a:t> </a:t>
            </a:r>
            <a:r>
              <a:rPr lang="en-GB" sz="1000" dirty="0">
                <a:latin typeface="Times New Roman"/>
                <a:cs typeface="Times New Roman"/>
              </a:rPr>
              <a:t>GB,</a:t>
            </a:r>
            <a:r>
              <a:rPr lang="en-GB" sz="1000" spc="55" dirty="0">
                <a:latin typeface="Times New Roman"/>
                <a:cs typeface="Times New Roman"/>
              </a:rPr>
              <a:t> </a:t>
            </a:r>
            <a:r>
              <a:rPr lang="en-GB" sz="1000" dirty="0">
                <a:latin typeface="Times New Roman"/>
                <a:cs typeface="Times New Roman"/>
              </a:rPr>
              <a:t>up</a:t>
            </a:r>
            <a:r>
              <a:rPr lang="en-GB" sz="1000" spc="45" dirty="0">
                <a:latin typeface="Times New Roman"/>
                <a:cs typeface="Times New Roman"/>
              </a:rPr>
              <a:t> </a:t>
            </a:r>
            <a:r>
              <a:rPr lang="en-GB" sz="1000" dirty="0">
                <a:latin typeface="Times New Roman"/>
                <a:cs typeface="Times New Roman"/>
              </a:rPr>
              <a:t>to</a:t>
            </a:r>
            <a:r>
              <a:rPr lang="en-GB" sz="1000" spc="55" dirty="0">
                <a:latin typeface="Times New Roman"/>
                <a:cs typeface="Times New Roman"/>
              </a:rPr>
              <a:t> </a:t>
            </a:r>
            <a:r>
              <a:rPr lang="en-GB" sz="1000" dirty="0">
                <a:latin typeface="Times New Roman"/>
                <a:cs typeface="Times New Roman"/>
              </a:rPr>
              <a:t>128</a:t>
            </a:r>
            <a:r>
              <a:rPr lang="en-GB" sz="1000" spc="30" dirty="0">
                <a:latin typeface="Times New Roman"/>
                <a:cs typeface="Times New Roman"/>
              </a:rPr>
              <a:t> </a:t>
            </a:r>
            <a:r>
              <a:rPr lang="en-GB" sz="1000" spc="-20" dirty="0">
                <a:latin typeface="Times New Roman"/>
                <a:cs typeface="Times New Roman"/>
              </a:rPr>
              <a:t>GB).</a:t>
            </a:r>
            <a:endParaRPr lang="en-GB" sz="1000" dirty="0">
              <a:latin typeface="Times New Roman"/>
              <a:cs typeface="Times New Roman"/>
            </a:endParaRPr>
          </a:p>
          <a:p>
            <a:pPr marL="441959" indent="-214629">
              <a:spcBef>
                <a:spcPts val="660"/>
              </a:spcBef>
              <a:buFont typeface="Symbol"/>
              <a:buChar char=""/>
              <a:tabLst>
                <a:tab pos="441959" algn="l"/>
              </a:tabLst>
            </a:pPr>
            <a:r>
              <a:rPr lang="en-GB" sz="1000" b="1" dirty="0">
                <a:latin typeface="Times New Roman"/>
                <a:cs typeface="Times New Roman"/>
              </a:rPr>
              <a:t>Storage</a:t>
            </a:r>
            <a:r>
              <a:rPr lang="en-GB" sz="1000" b="1" spc="55" dirty="0">
                <a:latin typeface="Times New Roman"/>
                <a:cs typeface="Times New Roman"/>
              </a:rPr>
              <a:t> </a:t>
            </a:r>
            <a:r>
              <a:rPr lang="en-GB" sz="1000" dirty="0">
                <a:latin typeface="Times New Roman"/>
                <a:cs typeface="Times New Roman"/>
              </a:rPr>
              <a:t>(integer):</a:t>
            </a:r>
            <a:r>
              <a:rPr lang="en-GB" sz="1000" spc="65" dirty="0">
                <a:latin typeface="Times New Roman"/>
                <a:cs typeface="Times New Roman"/>
              </a:rPr>
              <a:t> </a:t>
            </a:r>
            <a:r>
              <a:rPr lang="en-GB" sz="1000" dirty="0">
                <a:latin typeface="Times New Roman"/>
                <a:cs typeface="Times New Roman"/>
              </a:rPr>
              <a:t>11</a:t>
            </a:r>
            <a:r>
              <a:rPr lang="en-GB" sz="1000" spc="50" dirty="0">
                <a:latin typeface="Times New Roman"/>
                <a:cs typeface="Times New Roman"/>
              </a:rPr>
              <a:t> </a:t>
            </a:r>
            <a:r>
              <a:rPr lang="en-GB" sz="1000" dirty="0">
                <a:latin typeface="Times New Roman"/>
                <a:cs typeface="Times New Roman"/>
              </a:rPr>
              <a:t>unique</a:t>
            </a:r>
            <a:r>
              <a:rPr lang="en-GB" sz="1000" spc="55" dirty="0">
                <a:latin typeface="Times New Roman"/>
                <a:cs typeface="Times New Roman"/>
              </a:rPr>
              <a:t> </a:t>
            </a:r>
            <a:r>
              <a:rPr lang="en-GB" sz="1000" dirty="0">
                <a:latin typeface="Times New Roman"/>
                <a:cs typeface="Times New Roman"/>
              </a:rPr>
              <a:t>storage</a:t>
            </a:r>
            <a:r>
              <a:rPr lang="en-GB" sz="1000" spc="55" dirty="0">
                <a:latin typeface="Times New Roman"/>
                <a:cs typeface="Times New Roman"/>
              </a:rPr>
              <a:t> </a:t>
            </a:r>
            <a:r>
              <a:rPr lang="en-GB" sz="1000" dirty="0">
                <a:latin typeface="Times New Roman"/>
                <a:cs typeface="Times New Roman"/>
              </a:rPr>
              <a:t>capacities</a:t>
            </a:r>
            <a:r>
              <a:rPr lang="en-GB" sz="1000" spc="50" dirty="0">
                <a:latin typeface="Times New Roman"/>
                <a:cs typeface="Times New Roman"/>
              </a:rPr>
              <a:t> </a:t>
            </a:r>
            <a:r>
              <a:rPr lang="en-GB" sz="1000" dirty="0">
                <a:latin typeface="Times New Roman"/>
                <a:cs typeface="Times New Roman"/>
              </a:rPr>
              <a:t>(e.g.,</a:t>
            </a:r>
            <a:r>
              <a:rPr lang="en-GB" sz="1000" spc="60" dirty="0">
                <a:latin typeface="Times New Roman"/>
                <a:cs typeface="Times New Roman"/>
              </a:rPr>
              <a:t> </a:t>
            </a:r>
            <a:r>
              <a:rPr lang="en-GB" sz="1000" dirty="0">
                <a:latin typeface="Times New Roman"/>
                <a:cs typeface="Times New Roman"/>
              </a:rPr>
              <a:t>256</a:t>
            </a:r>
            <a:r>
              <a:rPr lang="en-GB" sz="1000" spc="65" dirty="0">
                <a:latin typeface="Times New Roman"/>
                <a:cs typeface="Times New Roman"/>
              </a:rPr>
              <a:t> </a:t>
            </a:r>
            <a:r>
              <a:rPr lang="en-GB" sz="1000" dirty="0">
                <a:latin typeface="Times New Roman"/>
                <a:cs typeface="Times New Roman"/>
              </a:rPr>
              <a:t>GB,</a:t>
            </a:r>
            <a:r>
              <a:rPr lang="en-GB" sz="1000" spc="65" dirty="0">
                <a:latin typeface="Times New Roman"/>
                <a:cs typeface="Times New Roman"/>
              </a:rPr>
              <a:t> </a:t>
            </a:r>
            <a:r>
              <a:rPr lang="en-GB" sz="1000" dirty="0">
                <a:latin typeface="Times New Roman"/>
                <a:cs typeface="Times New Roman"/>
              </a:rPr>
              <a:t>512</a:t>
            </a:r>
            <a:r>
              <a:rPr lang="en-GB" sz="1000" spc="65" dirty="0">
                <a:latin typeface="Times New Roman"/>
                <a:cs typeface="Times New Roman"/>
              </a:rPr>
              <a:t> </a:t>
            </a:r>
            <a:r>
              <a:rPr lang="en-GB" sz="1000" dirty="0">
                <a:latin typeface="Times New Roman"/>
                <a:cs typeface="Times New Roman"/>
              </a:rPr>
              <a:t>GB,</a:t>
            </a:r>
            <a:r>
              <a:rPr lang="en-GB" sz="1000" spc="65" dirty="0">
                <a:latin typeface="Times New Roman"/>
                <a:cs typeface="Times New Roman"/>
              </a:rPr>
              <a:t> </a:t>
            </a:r>
            <a:r>
              <a:rPr lang="en-GB" sz="1000" dirty="0">
                <a:latin typeface="Times New Roman"/>
                <a:cs typeface="Times New Roman"/>
              </a:rPr>
              <a:t>1</a:t>
            </a:r>
            <a:r>
              <a:rPr lang="en-GB" sz="1000" spc="55" dirty="0">
                <a:latin typeface="Times New Roman"/>
                <a:cs typeface="Times New Roman"/>
              </a:rPr>
              <a:t> </a:t>
            </a:r>
            <a:r>
              <a:rPr lang="en-GB" sz="1000" spc="-20" dirty="0">
                <a:latin typeface="Times New Roman"/>
                <a:cs typeface="Times New Roman"/>
              </a:rPr>
              <a:t>TB).</a:t>
            </a:r>
            <a:endParaRPr lang="en-GB" sz="1000" dirty="0">
              <a:latin typeface="Times New Roman"/>
              <a:cs typeface="Times New Roman"/>
            </a:endParaRPr>
          </a:p>
          <a:p>
            <a:pPr marL="441959" indent="-214629">
              <a:buFont typeface="Wingdings"/>
              <a:buChar char=""/>
              <a:tabLst>
                <a:tab pos="441959" algn="l"/>
              </a:tabLst>
              <a:defRPr/>
            </a:pPr>
            <a:endParaRPr lang="en-GB" sz="1000" dirty="0">
              <a:solidFill>
                <a:prstClr val="black"/>
              </a:solidFill>
              <a:latin typeface="Times New Roman"/>
              <a:cs typeface="Times New Roman"/>
            </a:endParaRPr>
          </a:p>
        </p:txBody>
      </p:sp>
      <p:pic>
        <p:nvPicPr>
          <p:cNvPr id="6" name="Picture 5" descr="A screenshot of a computer&#10;&#10;Description automatically generated">
            <a:extLst>
              <a:ext uri="{FF2B5EF4-FFF2-40B4-BE49-F238E27FC236}">
                <a16:creationId xmlns:a16="http://schemas.microsoft.com/office/drawing/2014/main" id="{081A8435-3595-2DE2-5D2A-DF77306FF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540" y="3612905"/>
            <a:ext cx="8130540" cy="2460664"/>
          </a:xfrm>
          <a:prstGeom prst="rect">
            <a:avLst/>
          </a:prstGeom>
        </p:spPr>
      </p:pic>
      <p:sp>
        <p:nvSpPr>
          <p:cNvPr id="7" name="TextBox 6">
            <a:extLst>
              <a:ext uri="{FF2B5EF4-FFF2-40B4-BE49-F238E27FC236}">
                <a16:creationId xmlns:a16="http://schemas.microsoft.com/office/drawing/2014/main" id="{8B323E18-10B9-FA4C-5C88-70C40B4AC9C2}"/>
              </a:ext>
            </a:extLst>
          </p:cNvPr>
          <p:cNvSpPr txBox="1"/>
          <p:nvPr/>
        </p:nvSpPr>
        <p:spPr>
          <a:xfrm>
            <a:off x="6096000" y="1839334"/>
            <a:ext cx="5763260" cy="1589666"/>
          </a:xfrm>
          <a:prstGeom prst="rect">
            <a:avLst/>
          </a:prstGeom>
          <a:noFill/>
        </p:spPr>
        <p:txBody>
          <a:bodyPr wrap="square" rtlCol="0">
            <a:spAutoFit/>
          </a:bodyPr>
          <a:lstStyle/>
          <a:p>
            <a:pPr marL="441959" indent="-214629">
              <a:spcBef>
                <a:spcPts val="660"/>
              </a:spcBef>
              <a:buFont typeface="Symbol"/>
              <a:buChar char=""/>
              <a:tabLst>
                <a:tab pos="441959" algn="l"/>
              </a:tabLst>
            </a:pPr>
            <a:r>
              <a:rPr lang="en-GB" sz="1000" b="1" dirty="0">
                <a:latin typeface="Times New Roman"/>
                <a:cs typeface="Times New Roman"/>
              </a:rPr>
              <a:t>Storage</a:t>
            </a:r>
            <a:r>
              <a:rPr lang="en-GB" sz="1000" b="1" spc="65" dirty="0">
                <a:latin typeface="Times New Roman"/>
                <a:cs typeface="Times New Roman"/>
              </a:rPr>
              <a:t> </a:t>
            </a:r>
            <a:r>
              <a:rPr lang="en-GB" sz="1000" b="1" dirty="0">
                <a:latin typeface="Times New Roman"/>
                <a:cs typeface="Times New Roman"/>
              </a:rPr>
              <a:t>Type</a:t>
            </a:r>
            <a:r>
              <a:rPr lang="en-GB" sz="1000" b="1" spc="45" dirty="0">
                <a:latin typeface="Times New Roman"/>
                <a:cs typeface="Times New Roman"/>
              </a:rPr>
              <a:t> </a:t>
            </a:r>
            <a:r>
              <a:rPr lang="en-GB" sz="1000" dirty="0">
                <a:latin typeface="Times New Roman"/>
                <a:cs typeface="Times New Roman"/>
              </a:rPr>
              <a:t>(character):</a:t>
            </a:r>
            <a:r>
              <a:rPr lang="en-GB" sz="1000" spc="60" dirty="0">
                <a:latin typeface="Times New Roman"/>
                <a:cs typeface="Times New Roman"/>
              </a:rPr>
              <a:t> </a:t>
            </a:r>
            <a:r>
              <a:rPr lang="en-GB" sz="1000" dirty="0">
                <a:latin typeface="Times New Roman"/>
                <a:cs typeface="Times New Roman"/>
              </a:rPr>
              <a:t>2</a:t>
            </a:r>
            <a:r>
              <a:rPr lang="en-GB" sz="1000" spc="75" dirty="0">
                <a:latin typeface="Times New Roman"/>
                <a:cs typeface="Times New Roman"/>
              </a:rPr>
              <a:t> </a:t>
            </a:r>
            <a:r>
              <a:rPr lang="en-GB" sz="1000" dirty="0">
                <a:latin typeface="Times New Roman"/>
                <a:cs typeface="Times New Roman"/>
              </a:rPr>
              <a:t>values</a:t>
            </a:r>
            <a:r>
              <a:rPr lang="en-GB" sz="1000" spc="70" dirty="0">
                <a:latin typeface="Times New Roman"/>
                <a:cs typeface="Times New Roman"/>
              </a:rPr>
              <a:t> </a:t>
            </a:r>
            <a:r>
              <a:rPr lang="en-GB" sz="1000" dirty="0">
                <a:latin typeface="Times New Roman"/>
                <a:cs typeface="Times New Roman"/>
              </a:rPr>
              <a:t>(SSD,</a:t>
            </a:r>
            <a:r>
              <a:rPr lang="en-GB" sz="1000" spc="60" dirty="0">
                <a:latin typeface="Times New Roman"/>
                <a:cs typeface="Times New Roman"/>
              </a:rPr>
              <a:t> </a:t>
            </a:r>
            <a:r>
              <a:rPr lang="en-GB" sz="1000" spc="-10" dirty="0">
                <a:latin typeface="Times New Roman"/>
                <a:cs typeface="Times New Roman"/>
              </a:rPr>
              <a:t>eMMC).</a:t>
            </a:r>
            <a:endParaRPr lang="en-GB" sz="1000" dirty="0">
              <a:latin typeface="Times New Roman"/>
              <a:cs typeface="Times New Roman"/>
            </a:endParaRPr>
          </a:p>
          <a:p>
            <a:pPr marL="441959" indent="-214629">
              <a:spcBef>
                <a:spcPts val="645"/>
              </a:spcBef>
              <a:buFont typeface="Symbol"/>
              <a:buChar char=""/>
              <a:tabLst>
                <a:tab pos="441959" algn="l"/>
              </a:tabLst>
            </a:pPr>
            <a:r>
              <a:rPr lang="en-GB" sz="1000" b="1" dirty="0">
                <a:latin typeface="Times New Roman"/>
                <a:cs typeface="Times New Roman"/>
              </a:rPr>
              <a:t>GPU</a:t>
            </a:r>
            <a:r>
              <a:rPr lang="en-GB" sz="1000" b="1" spc="55" dirty="0">
                <a:latin typeface="Times New Roman"/>
                <a:cs typeface="Times New Roman"/>
              </a:rPr>
              <a:t> </a:t>
            </a:r>
            <a:r>
              <a:rPr lang="en-GB" sz="1000" dirty="0">
                <a:latin typeface="Times New Roman"/>
                <a:cs typeface="Times New Roman"/>
              </a:rPr>
              <a:t>(character):</a:t>
            </a:r>
            <a:r>
              <a:rPr lang="en-GB" sz="1000" spc="75" dirty="0">
                <a:latin typeface="Times New Roman"/>
                <a:cs typeface="Times New Roman"/>
              </a:rPr>
              <a:t> </a:t>
            </a:r>
            <a:r>
              <a:rPr lang="en-GB" sz="1000" dirty="0">
                <a:latin typeface="Times New Roman"/>
                <a:cs typeface="Times New Roman"/>
              </a:rPr>
              <a:t>44</a:t>
            </a:r>
            <a:r>
              <a:rPr lang="en-GB" sz="1000" spc="70" dirty="0">
                <a:latin typeface="Times New Roman"/>
                <a:cs typeface="Times New Roman"/>
              </a:rPr>
              <a:t> </a:t>
            </a:r>
            <a:r>
              <a:rPr lang="en-GB" sz="1000" dirty="0">
                <a:latin typeface="Times New Roman"/>
                <a:cs typeface="Times New Roman"/>
              </a:rPr>
              <a:t>unique</a:t>
            </a:r>
            <a:r>
              <a:rPr lang="en-GB" sz="1000" spc="75" dirty="0">
                <a:latin typeface="Times New Roman"/>
                <a:cs typeface="Times New Roman"/>
              </a:rPr>
              <a:t> </a:t>
            </a:r>
            <a:r>
              <a:rPr lang="en-GB" sz="1000" dirty="0">
                <a:latin typeface="Times New Roman"/>
                <a:cs typeface="Times New Roman"/>
              </a:rPr>
              <a:t>graphics</a:t>
            </a:r>
            <a:r>
              <a:rPr lang="en-GB" sz="1000" spc="75" dirty="0">
                <a:latin typeface="Times New Roman"/>
                <a:cs typeface="Times New Roman"/>
              </a:rPr>
              <a:t> </a:t>
            </a:r>
            <a:r>
              <a:rPr lang="en-GB" sz="1000" dirty="0">
                <a:latin typeface="Times New Roman"/>
                <a:cs typeface="Times New Roman"/>
              </a:rPr>
              <a:t>processors</a:t>
            </a:r>
            <a:r>
              <a:rPr lang="en-GB" sz="1000" spc="60" dirty="0">
                <a:latin typeface="Times New Roman"/>
                <a:cs typeface="Times New Roman"/>
              </a:rPr>
              <a:t> </a:t>
            </a:r>
            <a:r>
              <a:rPr lang="en-GB" sz="1000" dirty="0">
                <a:latin typeface="Times New Roman"/>
                <a:cs typeface="Times New Roman"/>
              </a:rPr>
              <a:t>(e.g.,</a:t>
            </a:r>
            <a:r>
              <a:rPr lang="en-GB" sz="1000" spc="45" dirty="0">
                <a:latin typeface="Times New Roman"/>
                <a:cs typeface="Times New Roman"/>
              </a:rPr>
              <a:t> </a:t>
            </a:r>
            <a:r>
              <a:rPr lang="en-GB" sz="1000" dirty="0">
                <a:latin typeface="Times New Roman"/>
                <a:cs typeface="Times New Roman"/>
              </a:rPr>
              <a:t>RTX</a:t>
            </a:r>
            <a:r>
              <a:rPr lang="en-GB" sz="1000" spc="70" dirty="0">
                <a:latin typeface="Times New Roman"/>
                <a:cs typeface="Times New Roman"/>
              </a:rPr>
              <a:t> </a:t>
            </a:r>
            <a:r>
              <a:rPr lang="en-GB" sz="1000" dirty="0">
                <a:latin typeface="Times New Roman"/>
                <a:cs typeface="Times New Roman"/>
              </a:rPr>
              <a:t>3050,</a:t>
            </a:r>
            <a:r>
              <a:rPr lang="en-GB" sz="1000" spc="70" dirty="0">
                <a:latin typeface="Times New Roman"/>
                <a:cs typeface="Times New Roman"/>
              </a:rPr>
              <a:t> </a:t>
            </a:r>
            <a:r>
              <a:rPr lang="en-GB" sz="1000" dirty="0">
                <a:latin typeface="Times New Roman"/>
                <a:cs typeface="Times New Roman"/>
              </a:rPr>
              <a:t>GTX</a:t>
            </a:r>
            <a:r>
              <a:rPr lang="en-GB" sz="1000" spc="55" dirty="0">
                <a:latin typeface="Times New Roman"/>
                <a:cs typeface="Times New Roman"/>
              </a:rPr>
              <a:t> </a:t>
            </a:r>
            <a:r>
              <a:rPr lang="en-GB" sz="1000" spc="-10" dirty="0">
                <a:latin typeface="Times New Roman"/>
                <a:cs typeface="Times New Roman"/>
              </a:rPr>
              <a:t>1650).</a:t>
            </a:r>
            <a:endParaRPr lang="en-GB" sz="1000" dirty="0">
              <a:latin typeface="Times New Roman"/>
              <a:cs typeface="Times New Roman"/>
            </a:endParaRPr>
          </a:p>
          <a:p>
            <a:pPr marL="441959" indent="-214629">
              <a:spcBef>
                <a:spcPts val="660"/>
              </a:spcBef>
              <a:buFont typeface="Symbol"/>
              <a:buChar char=""/>
              <a:tabLst>
                <a:tab pos="441959" algn="l"/>
              </a:tabLst>
            </a:pPr>
            <a:r>
              <a:rPr lang="en-GB" sz="1000" b="1" dirty="0">
                <a:latin typeface="Times New Roman"/>
                <a:cs typeface="Times New Roman"/>
              </a:rPr>
              <a:t>Screen</a:t>
            </a:r>
            <a:r>
              <a:rPr lang="en-GB" sz="1000" b="1" spc="45" dirty="0">
                <a:latin typeface="Times New Roman"/>
                <a:cs typeface="Times New Roman"/>
              </a:rPr>
              <a:t> </a:t>
            </a:r>
            <a:r>
              <a:rPr lang="en-GB" sz="1000" dirty="0">
                <a:latin typeface="Times New Roman"/>
                <a:cs typeface="Times New Roman"/>
              </a:rPr>
              <a:t>(numeric):</a:t>
            </a:r>
            <a:r>
              <a:rPr lang="en-GB" sz="1000" spc="55" dirty="0">
                <a:latin typeface="Times New Roman"/>
                <a:cs typeface="Times New Roman"/>
              </a:rPr>
              <a:t> </a:t>
            </a:r>
            <a:r>
              <a:rPr lang="en-GB" sz="1000" dirty="0">
                <a:latin typeface="Times New Roman"/>
                <a:cs typeface="Times New Roman"/>
              </a:rPr>
              <a:t>30</a:t>
            </a:r>
            <a:r>
              <a:rPr lang="en-GB" sz="1000" spc="75" dirty="0">
                <a:latin typeface="Times New Roman"/>
                <a:cs typeface="Times New Roman"/>
              </a:rPr>
              <a:t> </a:t>
            </a:r>
            <a:r>
              <a:rPr lang="en-GB" sz="1000" dirty="0">
                <a:latin typeface="Times New Roman"/>
                <a:cs typeface="Times New Roman"/>
              </a:rPr>
              <a:t>unique</a:t>
            </a:r>
            <a:r>
              <a:rPr lang="en-GB" sz="1000" spc="70" dirty="0">
                <a:latin typeface="Times New Roman"/>
                <a:cs typeface="Times New Roman"/>
              </a:rPr>
              <a:t> </a:t>
            </a:r>
            <a:r>
              <a:rPr lang="en-GB" sz="1000" dirty="0">
                <a:latin typeface="Times New Roman"/>
                <a:cs typeface="Times New Roman"/>
              </a:rPr>
              <a:t>screen</a:t>
            </a:r>
            <a:r>
              <a:rPr lang="en-GB" sz="1000" spc="55" dirty="0">
                <a:latin typeface="Times New Roman"/>
                <a:cs typeface="Times New Roman"/>
              </a:rPr>
              <a:t> </a:t>
            </a:r>
            <a:r>
              <a:rPr lang="en-GB" sz="1000" dirty="0">
                <a:latin typeface="Times New Roman"/>
                <a:cs typeface="Times New Roman"/>
              </a:rPr>
              <a:t>sizes</a:t>
            </a:r>
            <a:r>
              <a:rPr lang="en-GB" sz="1000" spc="60" dirty="0">
                <a:latin typeface="Times New Roman"/>
                <a:cs typeface="Times New Roman"/>
              </a:rPr>
              <a:t> </a:t>
            </a:r>
            <a:r>
              <a:rPr lang="en-GB" sz="1000" dirty="0">
                <a:latin typeface="Times New Roman"/>
                <a:cs typeface="Times New Roman"/>
              </a:rPr>
              <a:t>(e.g.,</a:t>
            </a:r>
            <a:r>
              <a:rPr lang="en-GB" sz="1000" spc="55" dirty="0">
                <a:latin typeface="Times New Roman"/>
                <a:cs typeface="Times New Roman"/>
              </a:rPr>
              <a:t> </a:t>
            </a:r>
            <a:r>
              <a:rPr lang="en-GB" sz="1000" dirty="0">
                <a:latin typeface="Times New Roman"/>
                <a:cs typeface="Times New Roman"/>
              </a:rPr>
              <a:t>15.6",</a:t>
            </a:r>
            <a:r>
              <a:rPr lang="en-GB" sz="1000" spc="60" dirty="0">
                <a:latin typeface="Times New Roman"/>
                <a:cs typeface="Times New Roman"/>
              </a:rPr>
              <a:t> </a:t>
            </a:r>
            <a:r>
              <a:rPr lang="en-GB" sz="1000" dirty="0">
                <a:latin typeface="Times New Roman"/>
                <a:cs typeface="Times New Roman"/>
              </a:rPr>
              <a:t>14",</a:t>
            </a:r>
            <a:r>
              <a:rPr lang="en-GB" sz="1000" spc="70" dirty="0">
                <a:latin typeface="Times New Roman"/>
                <a:cs typeface="Times New Roman"/>
              </a:rPr>
              <a:t> </a:t>
            </a:r>
            <a:r>
              <a:rPr lang="en-GB" sz="1000" spc="-10" dirty="0">
                <a:latin typeface="Times New Roman"/>
                <a:cs typeface="Times New Roman"/>
              </a:rPr>
              <a:t>17.3").</a:t>
            </a:r>
            <a:endParaRPr lang="en-GB" sz="1000" dirty="0">
              <a:latin typeface="Times New Roman"/>
              <a:cs typeface="Times New Roman"/>
            </a:endParaRPr>
          </a:p>
          <a:p>
            <a:pPr marL="441959" indent="-214629">
              <a:spcBef>
                <a:spcPts val="660"/>
              </a:spcBef>
              <a:buFont typeface="Symbol"/>
              <a:buChar char=""/>
              <a:tabLst>
                <a:tab pos="441959" algn="l"/>
              </a:tabLst>
            </a:pPr>
            <a:r>
              <a:rPr lang="en-GB" sz="1000" b="1" dirty="0">
                <a:latin typeface="Times New Roman"/>
                <a:cs typeface="Times New Roman"/>
              </a:rPr>
              <a:t>Touch</a:t>
            </a:r>
            <a:r>
              <a:rPr lang="en-GB" sz="1000" b="1" spc="50" dirty="0">
                <a:latin typeface="Times New Roman"/>
                <a:cs typeface="Times New Roman"/>
              </a:rPr>
              <a:t> </a:t>
            </a:r>
            <a:r>
              <a:rPr lang="en-GB" sz="1000" dirty="0">
                <a:latin typeface="Times New Roman"/>
                <a:cs typeface="Times New Roman"/>
              </a:rPr>
              <a:t>(character):</a:t>
            </a:r>
            <a:r>
              <a:rPr lang="en-GB" sz="1000" spc="75" dirty="0">
                <a:latin typeface="Times New Roman"/>
                <a:cs typeface="Times New Roman"/>
              </a:rPr>
              <a:t> </a:t>
            </a:r>
            <a:r>
              <a:rPr lang="en-GB" sz="1000" dirty="0">
                <a:latin typeface="Times New Roman"/>
                <a:cs typeface="Times New Roman"/>
              </a:rPr>
              <a:t>2</a:t>
            </a:r>
            <a:r>
              <a:rPr lang="en-GB" sz="1000" spc="55" dirty="0">
                <a:latin typeface="Times New Roman"/>
                <a:cs typeface="Times New Roman"/>
              </a:rPr>
              <a:t> </a:t>
            </a:r>
            <a:r>
              <a:rPr lang="en-GB" sz="1000" dirty="0">
                <a:latin typeface="Times New Roman"/>
                <a:cs typeface="Times New Roman"/>
              </a:rPr>
              <a:t>values</a:t>
            </a:r>
            <a:r>
              <a:rPr lang="en-GB" sz="1000" spc="55" dirty="0">
                <a:latin typeface="Times New Roman"/>
                <a:cs typeface="Times New Roman"/>
              </a:rPr>
              <a:t> </a:t>
            </a:r>
            <a:r>
              <a:rPr lang="en-GB" sz="1000" dirty="0">
                <a:latin typeface="Times New Roman"/>
                <a:cs typeface="Times New Roman"/>
              </a:rPr>
              <a:t>(Yes,</a:t>
            </a:r>
            <a:r>
              <a:rPr lang="en-GB" sz="1000" spc="60" dirty="0">
                <a:latin typeface="Times New Roman"/>
                <a:cs typeface="Times New Roman"/>
              </a:rPr>
              <a:t> </a:t>
            </a:r>
            <a:r>
              <a:rPr lang="en-GB" sz="1000" spc="-20" dirty="0">
                <a:latin typeface="Times New Roman"/>
                <a:cs typeface="Times New Roman"/>
              </a:rPr>
              <a:t>No).</a:t>
            </a:r>
            <a:endParaRPr lang="en-GB" sz="1000" dirty="0">
              <a:latin typeface="Times New Roman"/>
              <a:cs typeface="Times New Roman"/>
            </a:endParaRPr>
          </a:p>
          <a:p>
            <a:pPr marL="441959" marR="5080" indent="-215265">
              <a:lnSpc>
                <a:spcPct val="149000"/>
              </a:lnSpc>
              <a:spcBef>
                <a:spcPts val="75"/>
              </a:spcBef>
              <a:buFont typeface="Symbol"/>
              <a:buChar char=""/>
              <a:tabLst>
                <a:tab pos="441959" algn="l"/>
              </a:tabLst>
            </a:pPr>
            <a:r>
              <a:rPr lang="en-GB" sz="1000" b="1" dirty="0">
                <a:latin typeface="Times New Roman"/>
                <a:cs typeface="Times New Roman"/>
              </a:rPr>
              <a:t>Final</a:t>
            </a:r>
            <a:r>
              <a:rPr lang="en-GB" sz="1000" b="1" spc="55" dirty="0">
                <a:latin typeface="Times New Roman"/>
                <a:cs typeface="Times New Roman"/>
              </a:rPr>
              <a:t> </a:t>
            </a:r>
            <a:r>
              <a:rPr lang="en-GB" sz="1000" b="1" dirty="0">
                <a:latin typeface="Times New Roman"/>
                <a:cs typeface="Times New Roman"/>
              </a:rPr>
              <a:t>Price</a:t>
            </a:r>
            <a:r>
              <a:rPr lang="en-GB" sz="1000" b="1" spc="55" dirty="0">
                <a:latin typeface="Times New Roman"/>
                <a:cs typeface="Times New Roman"/>
              </a:rPr>
              <a:t> </a:t>
            </a:r>
            <a:r>
              <a:rPr lang="en-GB" sz="1000" dirty="0">
                <a:latin typeface="Times New Roman"/>
                <a:cs typeface="Times New Roman"/>
              </a:rPr>
              <a:t>(numeric):</a:t>
            </a:r>
            <a:r>
              <a:rPr lang="en-GB" sz="1000" spc="60" dirty="0">
                <a:latin typeface="Times New Roman"/>
                <a:cs typeface="Times New Roman"/>
              </a:rPr>
              <a:t> </a:t>
            </a:r>
            <a:r>
              <a:rPr lang="en-GB" sz="1000" dirty="0">
                <a:latin typeface="Times New Roman"/>
                <a:cs typeface="Times New Roman"/>
              </a:rPr>
              <a:t>Various</a:t>
            </a:r>
            <a:r>
              <a:rPr lang="en-GB" sz="1000" spc="65" dirty="0">
                <a:latin typeface="Times New Roman"/>
                <a:cs typeface="Times New Roman"/>
              </a:rPr>
              <a:t> </a:t>
            </a:r>
            <a:r>
              <a:rPr lang="en-GB" sz="1000" dirty="0">
                <a:latin typeface="Times New Roman"/>
                <a:cs typeface="Times New Roman"/>
              </a:rPr>
              <a:t>unique</a:t>
            </a:r>
            <a:r>
              <a:rPr lang="en-GB" sz="1000" spc="65" dirty="0">
                <a:latin typeface="Times New Roman"/>
                <a:cs typeface="Times New Roman"/>
              </a:rPr>
              <a:t> </a:t>
            </a:r>
            <a:r>
              <a:rPr lang="en-GB" sz="1000" dirty="0">
                <a:latin typeface="Times New Roman"/>
                <a:cs typeface="Times New Roman"/>
              </a:rPr>
              <a:t>prices</a:t>
            </a:r>
            <a:r>
              <a:rPr lang="en-GB" sz="1000" spc="40" dirty="0">
                <a:latin typeface="Times New Roman"/>
                <a:cs typeface="Times New Roman"/>
              </a:rPr>
              <a:t> </a:t>
            </a:r>
            <a:r>
              <a:rPr lang="en-GB" sz="1000" dirty="0">
                <a:latin typeface="Times New Roman"/>
                <a:cs typeface="Times New Roman"/>
              </a:rPr>
              <a:t>reflect</a:t>
            </a:r>
            <a:r>
              <a:rPr lang="en-GB" sz="1000" spc="60" dirty="0">
                <a:latin typeface="Times New Roman"/>
                <a:cs typeface="Times New Roman"/>
              </a:rPr>
              <a:t> </a:t>
            </a:r>
            <a:r>
              <a:rPr lang="en-GB" sz="1000" dirty="0">
                <a:latin typeface="Times New Roman"/>
                <a:cs typeface="Times New Roman"/>
              </a:rPr>
              <a:t>a</a:t>
            </a:r>
            <a:r>
              <a:rPr lang="en-GB" sz="1000" spc="45" dirty="0">
                <a:latin typeface="Times New Roman"/>
                <a:cs typeface="Times New Roman"/>
              </a:rPr>
              <a:t> </a:t>
            </a:r>
            <a:r>
              <a:rPr lang="en-GB" sz="1000" dirty="0">
                <a:latin typeface="Times New Roman"/>
                <a:cs typeface="Times New Roman"/>
              </a:rPr>
              <a:t>wide</a:t>
            </a:r>
            <a:r>
              <a:rPr lang="en-GB" sz="1000" spc="55" dirty="0">
                <a:latin typeface="Times New Roman"/>
                <a:cs typeface="Times New Roman"/>
              </a:rPr>
              <a:t> </a:t>
            </a:r>
            <a:r>
              <a:rPr lang="en-GB" sz="1000" dirty="0">
                <a:latin typeface="Times New Roman"/>
                <a:cs typeface="Times New Roman"/>
              </a:rPr>
              <a:t>range</a:t>
            </a:r>
            <a:r>
              <a:rPr lang="en-GB" sz="1000" spc="45" dirty="0">
                <a:latin typeface="Times New Roman"/>
                <a:cs typeface="Times New Roman"/>
              </a:rPr>
              <a:t> </a:t>
            </a:r>
            <a:r>
              <a:rPr lang="en-GB" sz="1000" dirty="0">
                <a:latin typeface="Times New Roman"/>
                <a:cs typeface="Times New Roman"/>
              </a:rPr>
              <a:t>of</a:t>
            </a:r>
            <a:r>
              <a:rPr lang="en-GB" sz="1000" spc="45" dirty="0">
                <a:latin typeface="Times New Roman"/>
                <a:cs typeface="Times New Roman"/>
              </a:rPr>
              <a:t> </a:t>
            </a:r>
            <a:r>
              <a:rPr lang="en-GB" sz="1000" dirty="0">
                <a:latin typeface="Times New Roman"/>
                <a:cs typeface="Times New Roman"/>
              </a:rPr>
              <a:t>laptop</a:t>
            </a:r>
            <a:r>
              <a:rPr lang="en-GB" sz="1000" spc="65" dirty="0">
                <a:latin typeface="Times New Roman"/>
                <a:cs typeface="Times New Roman"/>
              </a:rPr>
              <a:t> </a:t>
            </a:r>
            <a:r>
              <a:rPr lang="en-GB" sz="1000" dirty="0">
                <a:latin typeface="Times New Roman"/>
                <a:cs typeface="Times New Roman"/>
              </a:rPr>
              <a:t>prices,</a:t>
            </a:r>
            <a:r>
              <a:rPr lang="en-GB" sz="1000" spc="40" dirty="0">
                <a:latin typeface="Times New Roman"/>
                <a:cs typeface="Times New Roman"/>
              </a:rPr>
              <a:t> </a:t>
            </a:r>
            <a:r>
              <a:rPr lang="en-GB" sz="1000" dirty="0">
                <a:latin typeface="Times New Roman"/>
                <a:cs typeface="Times New Roman"/>
              </a:rPr>
              <a:t>from</a:t>
            </a:r>
            <a:r>
              <a:rPr lang="en-GB" sz="1000" spc="55" dirty="0">
                <a:latin typeface="Times New Roman"/>
                <a:cs typeface="Times New Roman"/>
              </a:rPr>
              <a:t> </a:t>
            </a:r>
            <a:r>
              <a:rPr lang="en-GB" sz="1000" dirty="0">
                <a:latin typeface="Times New Roman"/>
                <a:cs typeface="Times New Roman"/>
              </a:rPr>
              <a:t>low</a:t>
            </a:r>
            <a:r>
              <a:rPr lang="en-GB" sz="1000" spc="45" dirty="0">
                <a:latin typeface="Times New Roman"/>
                <a:cs typeface="Times New Roman"/>
              </a:rPr>
              <a:t> </a:t>
            </a:r>
            <a:r>
              <a:rPr lang="en-GB" sz="1000" spc="-25" dirty="0">
                <a:latin typeface="Times New Roman"/>
                <a:cs typeface="Times New Roman"/>
              </a:rPr>
              <a:t>to </a:t>
            </a:r>
            <a:r>
              <a:rPr lang="en-GB" sz="1000" spc="-10" dirty="0">
                <a:latin typeface="Times New Roman"/>
                <a:cs typeface="Times New Roman"/>
              </a:rPr>
              <a:t>high.</a:t>
            </a:r>
            <a:endParaRPr lang="en-GB" sz="1000" dirty="0">
              <a:latin typeface="Times New Roman"/>
              <a:cs typeface="Times New Roman"/>
            </a:endParaRPr>
          </a:p>
          <a:p>
            <a:pPr marL="441959" indent="-214629">
              <a:buFont typeface="Wingdings"/>
              <a:buChar char=""/>
              <a:tabLst>
                <a:tab pos="441959" algn="l"/>
              </a:tabLst>
              <a:defRPr/>
            </a:pPr>
            <a:endParaRPr lang="en-GB" sz="1000" dirty="0">
              <a:solidFill>
                <a:prstClr val="black"/>
              </a:solidFill>
              <a:latin typeface="Times New Roman"/>
              <a:cs typeface="Times New Roman"/>
            </a:endParaRPr>
          </a:p>
        </p:txBody>
      </p:sp>
    </p:spTree>
    <p:extLst>
      <p:ext uri="{BB962C8B-B14F-4D97-AF65-F5344CB8AC3E}">
        <p14:creationId xmlns:p14="http://schemas.microsoft.com/office/powerpoint/2010/main" val="2995039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7" name="Rectangle 2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29" name="Straight Connector 2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7EE378F3-9642-471B-8215-AA3288422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6405F82-F7FB-4124-AE2B-3D69A007C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4F6421DE-602E-72EF-F472-8CE0ADC8CE59}"/>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b="1" dirty="0">
                <a:solidFill>
                  <a:srgbClr val="FFFFFF"/>
                </a:solidFill>
              </a:rPr>
              <a:t>Gradient Boosting Model</a:t>
            </a:r>
            <a:endParaRPr lang="en-US" sz="4000" dirty="0">
              <a:solidFill>
                <a:srgbClr val="FFFFFF"/>
              </a:solidFill>
            </a:endParaRPr>
          </a:p>
        </p:txBody>
      </p:sp>
      <p:sp>
        <p:nvSpPr>
          <p:cNvPr id="3" name="Content Placeholder 2">
            <a:extLst>
              <a:ext uri="{FF2B5EF4-FFF2-40B4-BE49-F238E27FC236}">
                <a16:creationId xmlns:a16="http://schemas.microsoft.com/office/drawing/2014/main" id="{CBCE35FA-A11A-8777-0132-2D260216B464}"/>
              </a:ext>
            </a:extLst>
          </p:cNvPr>
          <p:cNvSpPr>
            <a:spLocks noGrp="1"/>
          </p:cNvSpPr>
          <p:nvPr>
            <p:ph sz="half" idx="1"/>
          </p:nvPr>
        </p:nvSpPr>
        <p:spPr>
          <a:xfrm>
            <a:off x="1097279" y="2236304"/>
            <a:ext cx="5977938" cy="3652667"/>
          </a:xfrm>
        </p:spPr>
        <p:txBody>
          <a:bodyPr vert="horz" lIns="0" tIns="45720" rIns="0" bIns="45720" rtlCol="0">
            <a:normAutofit/>
          </a:bodyPr>
          <a:lstStyle/>
          <a:p>
            <a:pPr marL="440690" marR="5715" indent="-213995">
              <a:buSzPct val="90000"/>
              <a:buFont typeface="Calibri" panose="020F0502020204030204" pitchFamily="34" charset="0"/>
              <a:buChar char=""/>
              <a:tabLst>
                <a:tab pos="441959" algn="l"/>
              </a:tabLst>
              <a:defRPr/>
            </a:pPr>
            <a:r>
              <a:rPr lang="en-US" sz="1800" b="1">
                <a:solidFill>
                  <a:srgbClr val="FFFFFF"/>
                </a:solidFill>
              </a:rPr>
              <a:t>Explanation</a:t>
            </a:r>
            <a:r>
              <a:rPr lang="en-US" sz="1800">
                <a:solidFill>
                  <a:srgbClr val="FFFFFF"/>
                </a:solidFill>
              </a:rPr>
              <a:t>:</a:t>
            </a:r>
            <a:r>
              <a:rPr lang="en-US" sz="1800" spc="135">
                <a:solidFill>
                  <a:srgbClr val="FFFFFF"/>
                </a:solidFill>
              </a:rPr>
              <a:t> </a:t>
            </a:r>
            <a:r>
              <a:rPr lang="en-US" sz="1800">
                <a:solidFill>
                  <a:srgbClr val="FFFFFF"/>
                </a:solidFill>
              </a:rPr>
              <a:t>We</a:t>
            </a:r>
            <a:r>
              <a:rPr lang="en-US" sz="1800" spc="130">
                <a:solidFill>
                  <a:srgbClr val="FFFFFF"/>
                </a:solidFill>
              </a:rPr>
              <a:t> </a:t>
            </a:r>
            <a:r>
              <a:rPr lang="en-US" sz="1800">
                <a:solidFill>
                  <a:srgbClr val="FFFFFF"/>
                </a:solidFill>
              </a:rPr>
              <a:t>used</a:t>
            </a:r>
            <a:r>
              <a:rPr lang="en-US" sz="1800" spc="130">
                <a:solidFill>
                  <a:srgbClr val="FFFFFF"/>
                </a:solidFill>
              </a:rPr>
              <a:t> </a:t>
            </a:r>
            <a:r>
              <a:rPr lang="en-US" sz="1800">
                <a:solidFill>
                  <a:srgbClr val="FFFFFF"/>
                </a:solidFill>
              </a:rPr>
              <a:t>cross-validation</a:t>
            </a:r>
            <a:r>
              <a:rPr lang="en-US" sz="1800" spc="130">
                <a:solidFill>
                  <a:srgbClr val="FFFFFF"/>
                </a:solidFill>
              </a:rPr>
              <a:t> </a:t>
            </a:r>
            <a:r>
              <a:rPr lang="en-US" sz="1800">
                <a:solidFill>
                  <a:srgbClr val="FFFFFF"/>
                </a:solidFill>
              </a:rPr>
              <a:t>to</a:t>
            </a:r>
            <a:r>
              <a:rPr lang="en-US" sz="1800" spc="114">
                <a:solidFill>
                  <a:srgbClr val="FFFFFF"/>
                </a:solidFill>
              </a:rPr>
              <a:t> </a:t>
            </a:r>
            <a:r>
              <a:rPr lang="en-US" sz="1800">
                <a:solidFill>
                  <a:srgbClr val="FFFFFF"/>
                </a:solidFill>
              </a:rPr>
              <a:t>find</a:t>
            </a:r>
            <a:r>
              <a:rPr lang="en-US" sz="1800" spc="105">
                <a:solidFill>
                  <a:srgbClr val="FFFFFF"/>
                </a:solidFill>
              </a:rPr>
              <a:t> </a:t>
            </a:r>
            <a:r>
              <a:rPr lang="en-US" sz="1800">
                <a:solidFill>
                  <a:srgbClr val="FFFFFF"/>
                </a:solidFill>
              </a:rPr>
              <a:t>the</a:t>
            </a:r>
            <a:r>
              <a:rPr lang="en-US" sz="1800" spc="125">
                <a:solidFill>
                  <a:srgbClr val="FFFFFF"/>
                </a:solidFill>
              </a:rPr>
              <a:t> </a:t>
            </a:r>
            <a:r>
              <a:rPr lang="en-US" sz="1800">
                <a:solidFill>
                  <a:srgbClr val="FFFFFF"/>
                </a:solidFill>
              </a:rPr>
              <a:t>optimal</a:t>
            </a:r>
            <a:r>
              <a:rPr lang="en-US" sz="1800" spc="120">
                <a:solidFill>
                  <a:srgbClr val="FFFFFF"/>
                </a:solidFill>
              </a:rPr>
              <a:t> </a:t>
            </a:r>
            <a:r>
              <a:rPr lang="en-US" sz="1800">
                <a:solidFill>
                  <a:srgbClr val="FFFFFF"/>
                </a:solidFill>
              </a:rPr>
              <a:t>number</a:t>
            </a:r>
            <a:r>
              <a:rPr lang="en-US" sz="1800" spc="125">
                <a:solidFill>
                  <a:srgbClr val="FFFFFF"/>
                </a:solidFill>
              </a:rPr>
              <a:t> </a:t>
            </a:r>
            <a:r>
              <a:rPr lang="en-US" sz="1800">
                <a:solidFill>
                  <a:srgbClr val="FFFFFF"/>
                </a:solidFill>
              </a:rPr>
              <a:t>of</a:t>
            </a:r>
            <a:r>
              <a:rPr lang="en-US" sz="1800" spc="140">
                <a:solidFill>
                  <a:srgbClr val="FFFFFF"/>
                </a:solidFill>
              </a:rPr>
              <a:t> </a:t>
            </a:r>
            <a:r>
              <a:rPr lang="en-US" sz="1800">
                <a:solidFill>
                  <a:srgbClr val="FFFFFF"/>
                </a:solidFill>
              </a:rPr>
              <a:t>iterations</a:t>
            </a:r>
            <a:r>
              <a:rPr lang="en-US" sz="1800" spc="130">
                <a:solidFill>
                  <a:srgbClr val="FFFFFF"/>
                </a:solidFill>
              </a:rPr>
              <a:t> </a:t>
            </a:r>
            <a:r>
              <a:rPr lang="en-US" sz="1800" spc="-10">
                <a:solidFill>
                  <a:srgbClr val="FFFFFF"/>
                </a:solidFill>
              </a:rPr>
              <a:t>(best_iter)which</a:t>
            </a:r>
            <a:r>
              <a:rPr lang="en-US" sz="1800" spc="500">
                <a:solidFill>
                  <a:srgbClr val="FFFFFF"/>
                </a:solidFill>
              </a:rPr>
              <a:t> </a:t>
            </a:r>
            <a:r>
              <a:rPr lang="en-US" sz="1800">
                <a:solidFill>
                  <a:srgbClr val="FFFFFF"/>
                </a:solidFill>
              </a:rPr>
              <a:t>is1000</a:t>
            </a:r>
            <a:r>
              <a:rPr lang="en-US" sz="1800" spc="140">
                <a:solidFill>
                  <a:srgbClr val="FFFFFF"/>
                </a:solidFill>
              </a:rPr>
              <a:t> </a:t>
            </a:r>
            <a:r>
              <a:rPr lang="en-US" sz="1800">
                <a:solidFill>
                  <a:srgbClr val="FFFFFF"/>
                </a:solidFill>
              </a:rPr>
              <a:t>based</a:t>
            </a:r>
            <a:r>
              <a:rPr lang="en-US" sz="1800" spc="150">
                <a:solidFill>
                  <a:srgbClr val="FFFFFF"/>
                </a:solidFill>
              </a:rPr>
              <a:t> </a:t>
            </a:r>
            <a:r>
              <a:rPr lang="en-US" sz="1800">
                <a:solidFill>
                  <a:srgbClr val="FFFFFF"/>
                </a:solidFill>
              </a:rPr>
              <a:t>on</a:t>
            </a:r>
            <a:r>
              <a:rPr lang="en-US" sz="1800" spc="135">
                <a:solidFill>
                  <a:srgbClr val="FFFFFF"/>
                </a:solidFill>
              </a:rPr>
              <a:t> </a:t>
            </a:r>
            <a:r>
              <a:rPr lang="en-US" sz="1800">
                <a:solidFill>
                  <a:srgbClr val="FFFFFF"/>
                </a:solidFill>
              </a:rPr>
              <a:t>the</a:t>
            </a:r>
            <a:r>
              <a:rPr lang="en-US" sz="1800" spc="140">
                <a:solidFill>
                  <a:srgbClr val="FFFFFF"/>
                </a:solidFill>
              </a:rPr>
              <a:t> </a:t>
            </a:r>
            <a:r>
              <a:rPr lang="en-US" sz="1800">
                <a:solidFill>
                  <a:srgbClr val="FFFFFF"/>
                </a:solidFill>
              </a:rPr>
              <a:t>picture.</a:t>
            </a:r>
            <a:r>
              <a:rPr lang="en-US" sz="1800" spc="165">
                <a:solidFill>
                  <a:srgbClr val="FFFFFF"/>
                </a:solidFill>
              </a:rPr>
              <a:t> </a:t>
            </a:r>
            <a:r>
              <a:rPr lang="en-US" sz="1800">
                <a:solidFill>
                  <a:srgbClr val="FFFFFF"/>
                </a:solidFill>
              </a:rPr>
              <a:t>Then</a:t>
            </a:r>
            <a:r>
              <a:rPr lang="en-US" sz="1800" spc="145">
                <a:solidFill>
                  <a:srgbClr val="FFFFFF"/>
                </a:solidFill>
              </a:rPr>
              <a:t> </a:t>
            </a:r>
            <a:r>
              <a:rPr lang="en-US" sz="1800">
                <a:solidFill>
                  <a:srgbClr val="FFFFFF"/>
                </a:solidFill>
              </a:rPr>
              <a:t>we</a:t>
            </a:r>
            <a:r>
              <a:rPr lang="en-US" sz="1800" spc="165">
                <a:solidFill>
                  <a:srgbClr val="FFFFFF"/>
                </a:solidFill>
              </a:rPr>
              <a:t> </a:t>
            </a:r>
            <a:r>
              <a:rPr lang="en-US" sz="1800">
                <a:solidFill>
                  <a:srgbClr val="FFFFFF"/>
                </a:solidFill>
              </a:rPr>
              <a:t>used</a:t>
            </a:r>
            <a:r>
              <a:rPr lang="en-US" sz="1800" spc="150">
                <a:solidFill>
                  <a:srgbClr val="FFFFFF"/>
                </a:solidFill>
              </a:rPr>
              <a:t> </a:t>
            </a:r>
            <a:r>
              <a:rPr lang="en-US" sz="1800">
                <a:solidFill>
                  <a:srgbClr val="FFFFFF"/>
                </a:solidFill>
              </a:rPr>
              <a:t>this</a:t>
            </a:r>
            <a:r>
              <a:rPr lang="en-US" sz="1800" spc="150">
                <a:solidFill>
                  <a:srgbClr val="FFFFFF"/>
                </a:solidFill>
              </a:rPr>
              <a:t> </a:t>
            </a:r>
            <a:r>
              <a:rPr lang="en-US" sz="1800">
                <a:solidFill>
                  <a:srgbClr val="FFFFFF"/>
                </a:solidFill>
              </a:rPr>
              <a:t>optimal</a:t>
            </a:r>
            <a:r>
              <a:rPr lang="en-US" sz="1800" spc="150">
                <a:solidFill>
                  <a:srgbClr val="FFFFFF"/>
                </a:solidFill>
              </a:rPr>
              <a:t> </a:t>
            </a:r>
            <a:r>
              <a:rPr lang="en-US" sz="1800">
                <a:solidFill>
                  <a:srgbClr val="FFFFFF"/>
                </a:solidFill>
              </a:rPr>
              <a:t>number</a:t>
            </a:r>
            <a:r>
              <a:rPr lang="en-US" sz="1800" spc="140">
                <a:solidFill>
                  <a:srgbClr val="FFFFFF"/>
                </a:solidFill>
              </a:rPr>
              <a:t> </a:t>
            </a:r>
            <a:r>
              <a:rPr lang="en-US" sz="1800">
                <a:solidFill>
                  <a:srgbClr val="FFFFFF"/>
                </a:solidFill>
              </a:rPr>
              <a:t>for</a:t>
            </a:r>
            <a:r>
              <a:rPr lang="en-US" sz="1800" spc="140">
                <a:solidFill>
                  <a:srgbClr val="FFFFFF"/>
                </a:solidFill>
              </a:rPr>
              <a:t> </a:t>
            </a:r>
            <a:r>
              <a:rPr lang="en-US" sz="1800">
                <a:solidFill>
                  <a:srgbClr val="FFFFFF"/>
                </a:solidFill>
              </a:rPr>
              <a:t>the</a:t>
            </a:r>
            <a:r>
              <a:rPr lang="en-US" sz="1800" spc="145">
                <a:solidFill>
                  <a:srgbClr val="FFFFFF"/>
                </a:solidFill>
              </a:rPr>
              <a:t> </a:t>
            </a:r>
            <a:r>
              <a:rPr lang="en-US" sz="1800">
                <a:solidFill>
                  <a:srgbClr val="FFFFFF"/>
                </a:solidFill>
              </a:rPr>
              <a:t>number</a:t>
            </a:r>
            <a:r>
              <a:rPr lang="en-US" sz="1800" spc="160">
                <a:solidFill>
                  <a:srgbClr val="FFFFFF"/>
                </a:solidFill>
              </a:rPr>
              <a:t> </a:t>
            </a:r>
            <a:r>
              <a:rPr lang="en-US" sz="1800">
                <a:solidFill>
                  <a:srgbClr val="FFFFFF"/>
                </a:solidFill>
              </a:rPr>
              <a:t>of</a:t>
            </a:r>
            <a:r>
              <a:rPr lang="en-US" sz="1800" spc="145">
                <a:solidFill>
                  <a:srgbClr val="FFFFFF"/>
                </a:solidFill>
              </a:rPr>
              <a:t> </a:t>
            </a:r>
            <a:r>
              <a:rPr lang="en-US" sz="1800">
                <a:solidFill>
                  <a:srgbClr val="FFFFFF"/>
                </a:solidFill>
              </a:rPr>
              <a:t>trees</a:t>
            </a:r>
            <a:r>
              <a:rPr lang="en-US" sz="1800" spc="150">
                <a:solidFill>
                  <a:srgbClr val="FFFFFF"/>
                </a:solidFill>
              </a:rPr>
              <a:t> </a:t>
            </a:r>
            <a:r>
              <a:rPr lang="en-US" sz="1800" spc="-20">
                <a:solidFill>
                  <a:srgbClr val="FFFFFF"/>
                </a:solidFill>
              </a:rPr>
              <a:t>when </a:t>
            </a:r>
            <a:r>
              <a:rPr lang="en-US" sz="1800">
                <a:solidFill>
                  <a:srgbClr val="FFFFFF"/>
                </a:solidFill>
              </a:rPr>
              <a:t>making</a:t>
            </a:r>
            <a:r>
              <a:rPr lang="en-US" sz="1800" spc="65">
                <a:solidFill>
                  <a:srgbClr val="FFFFFF"/>
                </a:solidFill>
              </a:rPr>
              <a:t> </a:t>
            </a:r>
            <a:r>
              <a:rPr lang="en-US" sz="1800">
                <a:solidFill>
                  <a:srgbClr val="FFFFFF"/>
                </a:solidFill>
              </a:rPr>
              <a:t>predictions.</a:t>
            </a:r>
            <a:r>
              <a:rPr lang="en-US" sz="1800" spc="75">
                <a:solidFill>
                  <a:srgbClr val="FFFFFF"/>
                </a:solidFill>
              </a:rPr>
              <a:t> </a:t>
            </a:r>
            <a:r>
              <a:rPr lang="en-US" sz="1800">
                <a:solidFill>
                  <a:srgbClr val="FFFFFF"/>
                </a:solidFill>
              </a:rPr>
              <a:t>This</a:t>
            </a:r>
            <a:r>
              <a:rPr lang="en-US" sz="1800" spc="80">
                <a:solidFill>
                  <a:srgbClr val="FFFFFF"/>
                </a:solidFill>
              </a:rPr>
              <a:t> </a:t>
            </a:r>
            <a:r>
              <a:rPr lang="en-US" sz="1800">
                <a:solidFill>
                  <a:srgbClr val="FFFFFF"/>
                </a:solidFill>
              </a:rPr>
              <a:t>prevents</a:t>
            </a:r>
            <a:r>
              <a:rPr lang="en-US" sz="1800" spc="85">
                <a:solidFill>
                  <a:srgbClr val="FFFFFF"/>
                </a:solidFill>
              </a:rPr>
              <a:t> </a:t>
            </a:r>
            <a:r>
              <a:rPr lang="en-US" sz="1800">
                <a:solidFill>
                  <a:srgbClr val="FFFFFF"/>
                </a:solidFill>
              </a:rPr>
              <a:t>using</a:t>
            </a:r>
            <a:r>
              <a:rPr lang="en-US" sz="1800" spc="55">
                <a:solidFill>
                  <a:srgbClr val="FFFFFF"/>
                </a:solidFill>
              </a:rPr>
              <a:t> </a:t>
            </a:r>
            <a:r>
              <a:rPr lang="en-US" sz="1800">
                <a:solidFill>
                  <a:srgbClr val="FFFFFF"/>
                </a:solidFill>
              </a:rPr>
              <a:t>too</a:t>
            </a:r>
            <a:r>
              <a:rPr lang="en-US" sz="1800" spc="55">
                <a:solidFill>
                  <a:srgbClr val="FFFFFF"/>
                </a:solidFill>
              </a:rPr>
              <a:t> </a:t>
            </a:r>
            <a:r>
              <a:rPr lang="en-US" sz="1800">
                <a:solidFill>
                  <a:srgbClr val="FFFFFF"/>
                </a:solidFill>
              </a:rPr>
              <a:t>many</a:t>
            </a:r>
            <a:r>
              <a:rPr lang="en-US" sz="1800" spc="80">
                <a:solidFill>
                  <a:srgbClr val="FFFFFF"/>
                </a:solidFill>
              </a:rPr>
              <a:t> </a:t>
            </a:r>
            <a:r>
              <a:rPr lang="en-US" sz="1800">
                <a:solidFill>
                  <a:srgbClr val="FFFFFF"/>
                </a:solidFill>
              </a:rPr>
              <a:t>trees</a:t>
            </a:r>
            <a:r>
              <a:rPr lang="en-US" sz="1800" spc="60">
                <a:solidFill>
                  <a:srgbClr val="FFFFFF"/>
                </a:solidFill>
              </a:rPr>
              <a:t> </a:t>
            </a:r>
            <a:r>
              <a:rPr lang="en-US" sz="1800">
                <a:solidFill>
                  <a:srgbClr val="FFFFFF"/>
                </a:solidFill>
              </a:rPr>
              <a:t>and</a:t>
            </a:r>
            <a:r>
              <a:rPr lang="en-US" sz="1800" spc="65">
                <a:solidFill>
                  <a:srgbClr val="FFFFFF"/>
                </a:solidFill>
              </a:rPr>
              <a:t> </a:t>
            </a:r>
            <a:r>
              <a:rPr lang="en-US" sz="1800">
                <a:solidFill>
                  <a:srgbClr val="FFFFFF"/>
                </a:solidFill>
              </a:rPr>
              <a:t>overfitting</a:t>
            </a:r>
            <a:r>
              <a:rPr lang="en-US" sz="1800" spc="65">
                <a:solidFill>
                  <a:srgbClr val="FFFFFF"/>
                </a:solidFill>
              </a:rPr>
              <a:t> </a:t>
            </a:r>
            <a:r>
              <a:rPr lang="en-US" sz="1800">
                <a:solidFill>
                  <a:srgbClr val="FFFFFF"/>
                </a:solidFill>
              </a:rPr>
              <a:t>the</a:t>
            </a:r>
            <a:r>
              <a:rPr lang="en-US" sz="1800" spc="55">
                <a:solidFill>
                  <a:srgbClr val="FFFFFF"/>
                </a:solidFill>
              </a:rPr>
              <a:t> </a:t>
            </a:r>
            <a:r>
              <a:rPr lang="en-US" sz="1800" spc="-10">
                <a:solidFill>
                  <a:srgbClr val="FFFFFF"/>
                </a:solidFill>
              </a:rPr>
              <a:t>model.</a:t>
            </a:r>
            <a:endParaRPr lang="en-US" sz="1800">
              <a:solidFill>
                <a:srgbClr val="FFFFFF"/>
              </a:solidFill>
            </a:endParaRPr>
          </a:p>
          <a:p>
            <a:pPr marL="440690" marR="5080" indent="-213995">
              <a:spcBef>
                <a:spcPts val="55"/>
              </a:spcBef>
              <a:buSzPct val="90000"/>
              <a:buFont typeface="Calibri" panose="020F0502020204030204" pitchFamily="34" charset="0"/>
              <a:buChar char=""/>
              <a:tabLst>
                <a:tab pos="441959" algn="l"/>
              </a:tabLst>
              <a:defRPr/>
            </a:pPr>
            <a:r>
              <a:rPr lang="en-US" sz="1800">
                <a:solidFill>
                  <a:srgbClr val="FFFFFF"/>
                </a:solidFill>
              </a:rPr>
              <a:t>The</a:t>
            </a:r>
            <a:r>
              <a:rPr lang="en-US" sz="1800" spc="254">
                <a:solidFill>
                  <a:srgbClr val="FFFFFF"/>
                </a:solidFill>
              </a:rPr>
              <a:t> </a:t>
            </a:r>
            <a:r>
              <a:rPr lang="en-US" sz="1800">
                <a:solidFill>
                  <a:srgbClr val="FFFFFF"/>
                </a:solidFill>
              </a:rPr>
              <a:t>Gradient</a:t>
            </a:r>
            <a:r>
              <a:rPr lang="en-US" sz="1800" spc="254">
                <a:solidFill>
                  <a:srgbClr val="FFFFFF"/>
                </a:solidFill>
              </a:rPr>
              <a:t> </a:t>
            </a:r>
            <a:r>
              <a:rPr lang="en-US" sz="1800">
                <a:solidFill>
                  <a:srgbClr val="FFFFFF"/>
                </a:solidFill>
              </a:rPr>
              <a:t>Boosting</a:t>
            </a:r>
            <a:r>
              <a:rPr lang="en-US" sz="1800" spc="225">
                <a:solidFill>
                  <a:srgbClr val="FFFFFF"/>
                </a:solidFill>
              </a:rPr>
              <a:t> </a:t>
            </a:r>
            <a:r>
              <a:rPr lang="en-US" sz="1800">
                <a:solidFill>
                  <a:srgbClr val="FFFFFF"/>
                </a:solidFill>
              </a:rPr>
              <a:t>model</a:t>
            </a:r>
            <a:r>
              <a:rPr lang="en-US" sz="1800" spc="260">
                <a:solidFill>
                  <a:srgbClr val="FFFFFF"/>
                </a:solidFill>
              </a:rPr>
              <a:t> </a:t>
            </a:r>
            <a:r>
              <a:rPr lang="en-US" sz="1800">
                <a:solidFill>
                  <a:srgbClr val="FFFFFF"/>
                </a:solidFill>
              </a:rPr>
              <a:t>yields</a:t>
            </a:r>
            <a:r>
              <a:rPr lang="en-US" sz="1800" spc="240">
                <a:solidFill>
                  <a:srgbClr val="FFFFFF"/>
                </a:solidFill>
              </a:rPr>
              <a:t> </a:t>
            </a:r>
            <a:r>
              <a:rPr lang="en-US" sz="1800">
                <a:solidFill>
                  <a:srgbClr val="FFFFFF"/>
                </a:solidFill>
              </a:rPr>
              <a:t>an</a:t>
            </a:r>
            <a:r>
              <a:rPr lang="en-US" sz="1800" spc="250">
                <a:solidFill>
                  <a:srgbClr val="FFFFFF"/>
                </a:solidFill>
              </a:rPr>
              <a:t> </a:t>
            </a:r>
            <a:r>
              <a:rPr lang="en-US" sz="1800">
                <a:solidFill>
                  <a:srgbClr val="FFFFFF"/>
                </a:solidFill>
              </a:rPr>
              <a:t>R-squared</a:t>
            </a:r>
            <a:r>
              <a:rPr lang="en-US" sz="1800" spc="245">
                <a:solidFill>
                  <a:srgbClr val="FFFFFF"/>
                </a:solidFill>
              </a:rPr>
              <a:t> </a:t>
            </a:r>
            <a:r>
              <a:rPr lang="en-US" sz="1800">
                <a:solidFill>
                  <a:srgbClr val="FFFFFF"/>
                </a:solidFill>
              </a:rPr>
              <a:t>value</a:t>
            </a:r>
            <a:r>
              <a:rPr lang="en-US" sz="1800" spc="229">
                <a:solidFill>
                  <a:srgbClr val="FFFFFF"/>
                </a:solidFill>
              </a:rPr>
              <a:t> </a:t>
            </a:r>
            <a:r>
              <a:rPr lang="en-US" sz="1800">
                <a:solidFill>
                  <a:srgbClr val="FFFFFF"/>
                </a:solidFill>
              </a:rPr>
              <a:t>of</a:t>
            </a:r>
            <a:r>
              <a:rPr lang="en-US" sz="1800" spc="254">
                <a:solidFill>
                  <a:srgbClr val="FFFFFF"/>
                </a:solidFill>
              </a:rPr>
              <a:t> </a:t>
            </a:r>
            <a:r>
              <a:rPr lang="en-US" sz="1800">
                <a:solidFill>
                  <a:srgbClr val="FFFFFF"/>
                </a:solidFill>
              </a:rPr>
              <a:t>0.87,</a:t>
            </a:r>
            <a:r>
              <a:rPr lang="en-US" sz="1800" spc="250">
                <a:solidFill>
                  <a:srgbClr val="FFFFFF"/>
                </a:solidFill>
              </a:rPr>
              <a:t> </a:t>
            </a:r>
            <a:r>
              <a:rPr lang="en-US" sz="1800">
                <a:solidFill>
                  <a:srgbClr val="FFFFFF"/>
                </a:solidFill>
              </a:rPr>
              <a:t>indicating</a:t>
            </a:r>
            <a:r>
              <a:rPr lang="en-US" sz="1800" spc="245">
                <a:solidFill>
                  <a:srgbClr val="FFFFFF"/>
                </a:solidFill>
              </a:rPr>
              <a:t> </a:t>
            </a:r>
            <a:r>
              <a:rPr lang="en-US" sz="1800">
                <a:solidFill>
                  <a:srgbClr val="FFFFFF"/>
                </a:solidFill>
              </a:rPr>
              <a:t>that</a:t>
            </a:r>
            <a:r>
              <a:rPr lang="en-US" sz="1800" spc="245">
                <a:solidFill>
                  <a:srgbClr val="FFFFFF"/>
                </a:solidFill>
              </a:rPr>
              <a:t> </a:t>
            </a:r>
            <a:r>
              <a:rPr lang="en-US" sz="1800">
                <a:solidFill>
                  <a:srgbClr val="FFFFFF"/>
                </a:solidFill>
              </a:rPr>
              <a:t>87%</a:t>
            </a:r>
            <a:r>
              <a:rPr lang="en-US" sz="1800" spc="254">
                <a:solidFill>
                  <a:srgbClr val="FFFFFF"/>
                </a:solidFill>
              </a:rPr>
              <a:t> </a:t>
            </a:r>
            <a:r>
              <a:rPr lang="en-US" sz="1800">
                <a:solidFill>
                  <a:srgbClr val="FFFFFF"/>
                </a:solidFill>
              </a:rPr>
              <a:t>of</a:t>
            </a:r>
            <a:r>
              <a:rPr lang="en-US" sz="1800" spc="235">
                <a:solidFill>
                  <a:srgbClr val="FFFFFF"/>
                </a:solidFill>
              </a:rPr>
              <a:t> </a:t>
            </a:r>
            <a:r>
              <a:rPr lang="en-US" sz="1800" spc="-25">
                <a:solidFill>
                  <a:srgbClr val="FFFFFF"/>
                </a:solidFill>
              </a:rPr>
              <a:t>the </a:t>
            </a:r>
            <a:r>
              <a:rPr lang="en-US" sz="1800">
                <a:solidFill>
                  <a:srgbClr val="FFFFFF"/>
                </a:solidFill>
              </a:rPr>
              <a:t>variance</a:t>
            </a:r>
            <a:r>
              <a:rPr lang="en-US" sz="1800" spc="70">
                <a:solidFill>
                  <a:srgbClr val="FFFFFF"/>
                </a:solidFill>
              </a:rPr>
              <a:t> </a:t>
            </a:r>
            <a:r>
              <a:rPr lang="en-US" sz="1800">
                <a:solidFill>
                  <a:srgbClr val="FFFFFF"/>
                </a:solidFill>
              </a:rPr>
              <a:t>in</a:t>
            </a:r>
            <a:r>
              <a:rPr lang="en-US" sz="1800" spc="60">
                <a:solidFill>
                  <a:srgbClr val="FFFFFF"/>
                </a:solidFill>
              </a:rPr>
              <a:t> </a:t>
            </a:r>
            <a:r>
              <a:rPr lang="en-US" sz="1800">
                <a:solidFill>
                  <a:srgbClr val="FFFFFF"/>
                </a:solidFill>
              </a:rPr>
              <a:t>Final.</a:t>
            </a:r>
            <a:r>
              <a:rPr lang="en-US" sz="1800" spc="55">
                <a:solidFill>
                  <a:srgbClr val="FFFFFF"/>
                </a:solidFill>
              </a:rPr>
              <a:t> </a:t>
            </a:r>
            <a:r>
              <a:rPr lang="en-US" sz="1800">
                <a:solidFill>
                  <a:srgbClr val="FFFFFF"/>
                </a:solidFill>
              </a:rPr>
              <a:t>Price</a:t>
            </a:r>
            <a:r>
              <a:rPr lang="en-US" sz="1800" spc="70">
                <a:solidFill>
                  <a:srgbClr val="FFFFFF"/>
                </a:solidFill>
              </a:rPr>
              <a:t> </a:t>
            </a:r>
            <a:r>
              <a:rPr lang="en-US" sz="1800">
                <a:solidFill>
                  <a:srgbClr val="FFFFFF"/>
                </a:solidFill>
              </a:rPr>
              <a:t>is</a:t>
            </a:r>
            <a:r>
              <a:rPr lang="en-US" sz="1800" spc="40">
                <a:solidFill>
                  <a:srgbClr val="FFFFFF"/>
                </a:solidFill>
              </a:rPr>
              <a:t> </a:t>
            </a:r>
            <a:r>
              <a:rPr lang="en-US" sz="1800">
                <a:solidFill>
                  <a:srgbClr val="FFFFFF"/>
                </a:solidFill>
              </a:rPr>
              <a:t>explained</a:t>
            </a:r>
            <a:r>
              <a:rPr lang="en-US" sz="1800" spc="65">
                <a:solidFill>
                  <a:srgbClr val="FFFFFF"/>
                </a:solidFill>
              </a:rPr>
              <a:t> </a:t>
            </a:r>
            <a:r>
              <a:rPr lang="en-US" sz="1800">
                <a:solidFill>
                  <a:srgbClr val="FFFFFF"/>
                </a:solidFill>
              </a:rPr>
              <a:t>by</a:t>
            </a:r>
            <a:r>
              <a:rPr lang="en-US" sz="1800" spc="65">
                <a:solidFill>
                  <a:srgbClr val="FFFFFF"/>
                </a:solidFill>
              </a:rPr>
              <a:t> </a:t>
            </a:r>
            <a:r>
              <a:rPr lang="en-US" sz="1800">
                <a:solidFill>
                  <a:srgbClr val="FFFFFF"/>
                </a:solidFill>
              </a:rPr>
              <a:t>the</a:t>
            </a:r>
            <a:r>
              <a:rPr lang="en-US" sz="1800" spc="45">
                <a:solidFill>
                  <a:srgbClr val="FFFFFF"/>
                </a:solidFill>
              </a:rPr>
              <a:t> </a:t>
            </a:r>
            <a:r>
              <a:rPr lang="en-US" sz="1800" spc="-10">
                <a:solidFill>
                  <a:srgbClr val="FFFFFF"/>
                </a:solidFill>
              </a:rPr>
              <a:t>model.</a:t>
            </a:r>
            <a:endParaRPr lang="en-US" sz="1800">
              <a:solidFill>
                <a:srgbClr val="FFFFFF"/>
              </a:solidFill>
            </a:endParaRPr>
          </a:p>
          <a:p>
            <a:endParaRPr lang="en-US" sz="1800">
              <a:solidFill>
                <a:srgbClr val="FFFFFF"/>
              </a:solidFill>
            </a:endParaRPr>
          </a:p>
        </p:txBody>
      </p:sp>
      <p:sp>
        <p:nvSpPr>
          <p:cNvPr id="35" name="Rectangle 34">
            <a:extLst>
              <a:ext uri="{FF2B5EF4-FFF2-40B4-BE49-F238E27FC236}">
                <a16:creationId xmlns:a16="http://schemas.microsoft.com/office/drawing/2014/main" id="{AAAE29FD-C3A6-46E4-BF94-132A4C4EE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5" name="Picture 4" descr="A graph of a function&#10;&#10;Description automatically generated with medium confidence">
            <a:extLst>
              <a:ext uri="{FF2B5EF4-FFF2-40B4-BE49-F238E27FC236}">
                <a16:creationId xmlns:a16="http://schemas.microsoft.com/office/drawing/2014/main" id="{B0D5AFA1-D07E-ACF7-249F-9A2FF4B5E1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8045646" y="1564641"/>
            <a:ext cx="3500590" cy="3500590"/>
          </a:xfrm>
          <a:prstGeom prst="rect">
            <a:avLst/>
          </a:prstGeom>
          <a:noFill/>
        </p:spPr>
      </p:pic>
    </p:spTree>
    <p:extLst>
      <p:ext uri="{BB962C8B-B14F-4D97-AF65-F5344CB8AC3E}">
        <p14:creationId xmlns:p14="http://schemas.microsoft.com/office/powerpoint/2010/main" val="1839009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D4D1-69F7-D041-8CF3-D86F627982F8}"/>
              </a:ext>
            </a:extLst>
          </p:cNvPr>
          <p:cNvSpPr>
            <a:spLocks noGrp="1"/>
          </p:cNvSpPr>
          <p:nvPr>
            <p:ph type="title"/>
          </p:nvPr>
        </p:nvSpPr>
        <p:spPr/>
        <p:txBody>
          <a:bodyPr/>
          <a:lstStyle/>
          <a:p>
            <a:r>
              <a:rPr lang="en-GB" sz="4400" b="1" spc="-10" dirty="0">
                <a:latin typeface="Times New Roman"/>
                <a:cs typeface="Times New Roman"/>
              </a:rPr>
              <a:t>Conclusion</a:t>
            </a:r>
            <a:endParaRPr lang="en-GB" dirty="0"/>
          </a:p>
        </p:txBody>
      </p:sp>
      <p:sp>
        <p:nvSpPr>
          <p:cNvPr id="3" name="Content Placeholder 2">
            <a:extLst>
              <a:ext uri="{FF2B5EF4-FFF2-40B4-BE49-F238E27FC236}">
                <a16:creationId xmlns:a16="http://schemas.microsoft.com/office/drawing/2014/main" id="{9572E609-5F67-A430-0B7A-BF366FC6706A}"/>
              </a:ext>
            </a:extLst>
          </p:cNvPr>
          <p:cNvSpPr>
            <a:spLocks noGrp="1"/>
          </p:cNvSpPr>
          <p:nvPr>
            <p:ph sz="half" idx="1"/>
          </p:nvPr>
        </p:nvSpPr>
        <p:spPr>
          <a:xfrm>
            <a:off x="838200" y="1825625"/>
            <a:ext cx="10515600" cy="4351338"/>
          </a:xfrm>
        </p:spPr>
        <p:txBody>
          <a:bodyPr>
            <a:normAutofit/>
          </a:bodyPr>
          <a:lstStyle/>
          <a:p>
            <a:pPr marL="12700">
              <a:lnSpc>
                <a:spcPct val="200000"/>
              </a:lnSpc>
            </a:pPr>
            <a:r>
              <a:rPr lang="en-GB" sz="1800" dirty="0">
                <a:latin typeface="Times New Roman"/>
                <a:cs typeface="Times New Roman"/>
              </a:rPr>
              <a:t>The</a:t>
            </a:r>
            <a:r>
              <a:rPr lang="en-GB" sz="1800" spc="80" dirty="0">
                <a:latin typeface="Times New Roman"/>
                <a:cs typeface="Times New Roman"/>
              </a:rPr>
              <a:t> </a:t>
            </a:r>
            <a:r>
              <a:rPr lang="en-GB" sz="1800" dirty="0">
                <a:latin typeface="Times New Roman"/>
                <a:cs typeface="Times New Roman"/>
              </a:rPr>
              <a:t>models'</a:t>
            </a:r>
            <a:r>
              <a:rPr lang="en-GB" sz="1800" spc="55" dirty="0">
                <a:latin typeface="Times New Roman"/>
                <a:cs typeface="Times New Roman"/>
              </a:rPr>
              <a:t> </a:t>
            </a:r>
            <a:r>
              <a:rPr lang="en-GB" sz="1800" dirty="0">
                <a:latin typeface="Times New Roman"/>
                <a:cs typeface="Times New Roman"/>
              </a:rPr>
              <a:t>R-squared</a:t>
            </a:r>
            <a:r>
              <a:rPr lang="en-GB" sz="1800" spc="55" dirty="0">
                <a:latin typeface="Times New Roman"/>
                <a:cs typeface="Times New Roman"/>
              </a:rPr>
              <a:t> </a:t>
            </a:r>
            <a:r>
              <a:rPr lang="en-GB" sz="1800" dirty="0">
                <a:latin typeface="Times New Roman"/>
                <a:cs typeface="Times New Roman"/>
              </a:rPr>
              <a:t>values</a:t>
            </a:r>
            <a:r>
              <a:rPr lang="en-GB" sz="1800" spc="80" dirty="0">
                <a:latin typeface="Times New Roman"/>
                <a:cs typeface="Times New Roman"/>
              </a:rPr>
              <a:t> </a:t>
            </a:r>
            <a:r>
              <a:rPr lang="en-GB" sz="1800" dirty="0">
                <a:latin typeface="Times New Roman"/>
                <a:cs typeface="Times New Roman"/>
              </a:rPr>
              <a:t>indicate</a:t>
            </a:r>
            <a:r>
              <a:rPr lang="en-GB" sz="1800" spc="70" dirty="0">
                <a:latin typeface="Times New Roman"/>
                <a:cs typeface="Times New Roman"/>
              </a:rPr>
              <a:t> </a:t>
            </a:r>
            <a:r>
              <a:rPr lang="en-GB" sz="1800" dirty="0">
                <a:latin typeface="Times New Roman"/>
                <a:cs typeface="Times New Roman"/>
              </a:rPr>
              <a:t>the</a:t>
            </a:r>
            <a:r>
              <a:rPr lang="en-GB" sz="1800" spc="55" dirty="0">
                <a:latin typeface="Times New Roman"/>
                <a:cs typeface="Times New Roman"/>
              </a:rPr>
              <a:t> </a:t>
            </a:r>
            <a:r>
              <a:rPr lang="en-GB" sz="1800" dirty="0">
                <a:latin typeface="Times New Roman"/>
                <a:cs typeface="Times New Roman"/>
              </a:rPr>
              <a:t>following</a:t>
            </a:r>
            <a:r>
              <a:rPr lang="en-GB" sz="1800" spc="50" dirty="0">
                <a:latin typeface="Times New Roman"/>
                <a:cs typeface="Times New Roman"/>
              </a:rPr>
              <a:t> </a:t>
            </a:r>
            <a:r>
              <a:rPr lang="en-GB" sz="1800" dirty="0">
                <a:latin typeface="Times New Roman"/>
                <a:cs typeface="Times New Roman"/>
              </a:rPr>
              <a:t>ranking</a:t>
            </a:r>
            <a:r>
              <a:rPr lang="en-GB" sz="1800" spc="50" dirty="0">
                <a:latin typeface="Times New Roman"/>
                <a:cs typeface="Times New Roman"/>
              </a:rPr>
              <a:t> </a:t>
            </a:r>
            <a:r>
              <a:rPr lang="en-GB" sz="1800" dirty="0">
                <a:latin typeface="Times New Roman"/>
                <a:cs typeface="Times New Roman"/>
              </a:rPr>
              <a:t>in</a:t>
            </a:r>
            <a:r>
              <a:rPr lang="en-GB" sz="1800" spc="55" dirty="0">
                <a:latin typeface="Times New Roman"/>
                <a:cs typeface="Times New Roman"/>
              </a:rPr>
              <a:t> </a:t>
            </a:r>
            <a:r>
              <a:rPr lang="en-GB" sz="1800" dirty="0">
                <a:latin typeface="Times New Roman"/>
                <a:cs typeface="Times New Roman"/>
              </a:rPr>
              <a:t>terms</a:t>
            </a:r>
            <a:r>
              <a:rPr lang="en-GB" sz="1800" spc="85" dirty="0">
                <a:latin typeface="Times New Roman"/>
                <a:cs typeface="Times New Roman"/>
              </a:rPr>
              <a:t> </a:t>
            </a:r>
            <a:r>
              <a:rPr lang="en-GB" sz="1800" dirty="0">
                <a:latin typeface="Times New Roman"/>
                <a:cs typeface="Times New Roman"/>
              </a:rPr>
              <a:t>of</a:t>
            </a:r>
            <a:r>
              <a:rPr lang="en-GB" sz="1800" spc="55" dirty="0">
                <a:latin typeface="Times New Roman"/>
                <a:cs typeface="Times New Roman"/>
              </a:rPr>
              <a:t> </a:t>
            </a:r>
            <a:r>
              <a:rPr lang="en-GB" sz="1800" spc="-10" dirty="0">
                <a:latin typeface="Times New Roman"/>
                <a:cs typeface="Times New Roman"/>
              </a:rPr>
              <a:t>performance:</a:t>
            </a:r>
            <a:endParaRPr lang="en-GB" sz="1800" dirty="0">
              <a:latin typeface="Times New Roman"/>
              <a:cs typeface="Times New Roman"/>
            </a:endParaRPr>
          </a:p>
          <a:p>
            <a:pPr>
              <a:lnSpc>
                <a:spcPct val="200000"/>
              </a:lnSpc>
              <a:spcBef>
                <a:spcPts val="150"/>
              </a:spcBef>
            </a:pPr>
            <a:endParaRPr lang="en-GB" sz="1800" dirty="0">
              <a:latin typeface="Times New Roman"/>
              <a:cs typeface="Times New Roman"/>
            </a:endParaRPr>
          </a:p>
          <a:p>
            <a:pPr marL="388620" indent="-214629">
              <a:lnSpc>
                <a:spcPct val="200000"/>
              </a:lnSpc>
              <a:spcBef>
                <a:spcPts val="5"/>
              </a:spcBef>
              <a:buFont typeface="Times New Roman"/>
              <a:buAutoNum type="arabicPeriod"/>
              <a:tabLst>
                <a:tab pos="388620" algn="l"/>
              </a:tabLst>
            </a:pPr>
            <a:r>
              <a:rPr lang="en-GB" sz="1800" b="1" dirty="0">
                <a:latin typeface="Times New Roman"/>
                <a:cs typeface="Times New Roman"/>
              </a:rPr>
              <a:t>Random</a:t>
            </a:r>
            <a:r>
              <a:rPr lang="en-GB" sz="1800" b="1" spc="70" dirty="0">
                <a:latin typeface="Times New Roman"/>
                <a:cs typeface="Times New Roman"/>
              </a:rPr>
              <a:t> </a:t>
            </a:r>
            <a:r>
              <a:rPr lang="en-GB" sz="1800" b="1" dirty="0">
                <a:latin typeface="Times New Roman"/>
                <a:cs typeface="Times New Roman"/>
              </a:rPr>
              <a:t>Forest</a:t>
            </a:r>
            <a:r>
              <a:rPr lang="en-GB" sz="1800" b="1" spc="55" dirty="0">
                <a:latin typeface="Times New Roman"/>
                <a:cs typeface="Times New Roman"/>
              </a:rPr>
              <a:t> </a:t>
            </a:r>
            <a:r>
              <a:rPr lang="en-GB" sz="1800" b="1" dirty="0">
                <a:latin typeface="Times New Roman"/>
                <a:cs typeface="Times New Roman"/>
              </a:rPr>
              <a:t>(0.88)</a:t>
            </a:r>
            <a:r>
              <a:rPr lang="en-GB" sz="1800" dirty="0">
                <a:latin typeface="Times New Roman"/>
                <a:cs typeface="Times New Roman"/>
              </a:rPr>
              <a:t>:</a:t>
            </a:r>
            <a:r>
              <a:rPr lang="en-GB" sz="1800" spc="70" dirty="0">
                <a:latin typeface="Times New Roman"/>
                <a:cs typeface="Times New Roman"/>
              </a:rPr>
              <a:t> </a:t>
            </a:r>
            <a:r>
              <a:rPr lang="en-GB" sz="1800" dirty="0">
                <a:latin typeface="Times New Roman"/>
                <a:cs typeface="Times New Roman"/>
              </a:rPr>
              <a:t>Best</a:t>
            </a:r>
            <a:r>
              <a:rPr lang="en-GB" sz="1800" spc="70" dirty="0">
                <a:latin typeface="Times New Roman"/>
                <a:cs typeface="Times New Roman"/>
              </a:rPr>
              <a:t> </a:t>
            </a:r>
            <a:r>
              <a:rPr lang="en-GB" sz="1800" dirty="0">
                <a:latin typeface="Times New Roman"/>
                <a:cs typeface="Times New Roman"/>
              </a:rPr>
              <a:t>performance,</a:t>
            </a:r>
            <a:r>
              <a:rPr lang="en-GB" sz="1800" spc="65" dirty="0">
                <a:latin typeface="Times New Roman"/>
                <a:cs typeface="Times New Roman"/>
              </a:rPr>
              <a:t> </a:t>
            </a:r>
            <a:r>
              <a:rPr lang="en-GB" sz="1800" dirty="0">
                <a:latin typeface="Times New Roman"/>
                <a:cs typeface="Times New Roman"/>
              </a:rPr>
              <a:t>capturing</a:t>
            </a:r>
            <a:r>
              <a:rPr lang="en-GB" sz="1800" spc="60" dirty="0">
                <a:latin typeface="Times New Roman"/>
                <a:cs typeface="Times New Roman"/>
              </a:rPr>
              <a:t> </a:t>
            </a:r>
            <a:r>
              <a:rPr lang="en-GB" sz="1800" dirty="0">
                <a:latin typeface="Times New Roman"/>
                <a:cs typeface="Times New Roman"/>
              </a:rPr>
              <a:t>the</a:t>
            </a:r>
            <a:r>
              <a:rPr lang="en-GB" sz="1800" spc="65" dirty="0">
                <a:latin typeface="Times New Roman"/>
                <a:cs typeface="Times New Roman"/>
              </a:rPr>
              <a:t> </a:t>
            </a:r>
            <a:r>
              <a:rPr lang="en-GB" sz="1800" dirty="0">
                <a:latin typeface="Times New Roman"/>
                <a:cs typeface="Times New Roman"/>
              </a:rPr>
              <a:t>majority</a:t>
            </a:r>
            <a:r>
              <a:rPr lang="en-GB" sz="1800" spc="75" dirty="0">
                <a:latin typeface="Times New Roman"/>
                <a:cs typeface="Times New Roman"/>
              </a:rPr>
              <a:t> </a:t>
            </a:r>
            <a:r>
              <a:rPr lang="en-GB" sz="1800" dirty="0">
                <a:latin typeface="Times New Roman"/>
                <a:cs typeface="Times New Roman"/>
              </a:rPr>
              <a:t>of</a:t>
            </a:r>
            <a:r>
              <a:rPr lang="en-GB" sz="1800" spc="75" dirty="0">
                <a:latin typeface="Times New Roman"/>
                <a:cs typeface="Times New Roman"/>
              </a:rPr>
              <a:t> </a:t>
            </a:r>
            <a:r>
              <a:rPr lang="en-GB" sz="1800" dirty="0">
                <a:latin typeface="Times New Roman"/>
                <a:cs typeface="Times New Roman"/>
              </a:rPr>
              <a:t>the</a:t>
            </a:r>
            <a:r>
              <a:rPr lang="en-GB" sz="1800" spc="80" dirty="0">
                <a:latin typeface="Times New Roman"/>
                <a:cs typeface="Times New Roman"/>
              </a:rPr>
              <a:t> </a:t>
            </a:r>
            <a:r>
              <a:rPr lang="en-GB" sz="1800" dirty="0">
                <a:latin typeface="Times New Roman"/>
                <a:cs typeface="Times New Roman"/>
              </a:rPr>
              <a:t>variability</a:t>
            </a:r>
            <a:r>
              <a:rPr lang="en-GB" sz="1800" spc="70" dirty="0">
                <a:latin typeface="Times New Roman"/>
                <a:cs typeface="Times New Roman"/>
              </a:rPr>
              <a:t> </a:t>
            </a:r>
            <a:r>
              <a:rPr lang="en-GB" sz="1800" dirty="0">
                <a:latin typeface="Times New Roman"/>
                <a:cs typeface="Times New Roman"/>
              </a:rPr>
              <a:t>in</a:t>
            </a:r>
            <a:r>
              <a:rPr lang="en-GB" sz="1800" spc="70" dirty="0">
                <a:latin typeface="Times New Roman"/>
                <a:cs typeface="Times New Roman"/>
              </a:rPr>
              <a:t> </a:t>
            </a:r>
            <a:r>
              <a:rPr lang="en-GB" sz="1800" spc="-10" dirty="0" err="1">
                <a:latin typeface="Times New Roman"/>
                <a:cs typeface="Times New Roman"/>
              </a:rPr>
              <a:t>Final.Price</a:t>
            </a:r>
            <a:r>
              <a:rPr lang="en-GB" sz="1800" spc="-10" dirty="0">
                <a:latin typeface="Times New Roman"/>
                <a:cs typeface="Times New Roman"/>
              </a:rPr>
              <a:t>.</a:t>
            </a:r>
            <a:endParaRPr lang="en-GB" sz="1800" dirty="0">
              <a:latin typeface="Times New Roman"/>
              <a:cs typeface="Times New Roman"/>
            </a:endParaRPr>
          </a:p>
          <a:p>
            <a:pPr marL="388620" indent="-214629">
              <a:lnSpc>
                <a:spcPct val="200000"/>
              </a:lnSpc>
              <a:buFont typeface="Times New Roman"/>
              <a:buAutoNum type="arabicPeriod"/>
              <a:tabLst>
                <a:tab pos="388620" algn="l"/>
              </a:tabLst>
            </a:pPr>
            <a:r>
              <a:rPr lang="en-GB" sz="1800" b="1" dirty="0">
                <a:latin typeface="Times New Roman"/>
                <a:cs typeface="Times New Roman"/>
              </a:rPr>
              <a:t>Gradient</a:t>
            </a:r>
            <a:r>
              <a:rPr lang="en-GB" sz="1800" b="1" spc="95" dirty="0">
                <a:latin typeface="Times New Roman"/>
                <a:cs typeface="Times New Roman"/>
              </a:rPr>
              <a:t> </a:t>
            </a:r>
            <a:r>
              <a:rPr lang="en-GB" sz="1800" b="1" dirty="0">
                <a:latin typeface="Times New Roman"/>
                <a:cs typeface="Times New Roman"/>
              </a:rPr>
              <a:t>Boosting</a:t>
            </a:r>
            <a:r>
              <a:rPr lang="en-GB" sz="1800" b="1" spc="80" dirty="0">
                <a:latin typeface="Times New Roman"/>
                <a:cs typeface="Times New Roman"/>
              </a:rPr>
              <a:t> </a:t>
            </a:r>
            <a:r>
              <a:rPr lang="en-GB" sz="1800" b="1" dirty="0">
                <a:latin typeface="Times New Roman"/>
                <a:cs typeface="Times New Roman"/>
              </a:rPr>
              <a:t>(0.87)</a:t>
            </a:r>
            <a:r>
              <a:rPr lang="en-GB" sz="1800" dirty="0">
                <a:latin typeface="Times New Roman"/>
                <a:cs typeface="Times New Roman"/>
              </a:rPr>
              <a:t>:</a:t>
            </a:r>
            <a:r>
              <a:rPr lang="en-GB" sz="1800" spc="90" dirty="0">
                <a:latin typeface="Times New Roman"/>
                <a:cs typeface="Times New Roman"/>
              </a:rPr>
              <a:t> </a:t>
            </a:r>
            <a:r>
              <a:rPr lang="en-GB" sz="1800" dirty="0">
                <a:latin typeface="Times New Roman"/>
                <a:cs typeface="Times New Roman"/>
              </a:rPr>
              <a:t>Close</a:t>
            </a:r>
            <a:r>
              <a:rPr lang="en-GB" sz="1800" spc="75" dirty="0">
                <a:latin typeface="Times New Roman"/>
                <a:cs typeface="Times New Roman"/>
              </a:rPr>
              <a:t> </a:t>
            </a:r>
            <a:r>
              <a:rPr lang="en-GB" sz="1800" dirty="0">
                <a:latin typeface="Times New Roman"/>
                <a:cs typeface="Times New Roman"/>
              </a:rPr>
              <a:t>second,</a:t>
            </a:r>
            <a:r>
              <a:rPr lang="en-GB" sz="1800" spc="80" dirty="0">
                <a:latin typeface="Times New Roman"/>
                <a:cs typeface="Times New Roman"/>
              </a:rPr>
              <a:t> </a:t>
            </a:r>
            <a:r>
              <a:rPr lang="en-GB" sz="1800" dirty="0">
                <a:latin typeface="Times New Roman"/>
                <a:cs typeface="Times New Roman"/>
              </a:rPr>
              <a:t>with</a:t>
            </a:r>
            <a:r>
              <a:rPr lang="en-GB" sz="1800" spc="85" dirty="0">
                <a:latin typeface="Times New Roman"/>
                <a:cs typeface="Times New Roman"/>
              </a:rPr>
              <a:t> </a:t>
            </a:r>
            <a:r>
              <a:rPr lang="en-GB" sz="1800" dirty="0">
                <a:latin typeface="Times New Roman"/>
                <a:cs typeface="Times New Roman"/>
              </a:rPr>
              <a:t>strong</a:t>
            </a:r>
            <a:r>
              <a:rPr lang="en-GB" sz="1800" spc="90" dirty="0">
                <a:latin typeface="Times New Roman"/>
                <a:cs typeface="Times New Roman"/>
              </a:rPr>
              <a:t> </a:t>
            </a:r>
            <a:r>
              <a:rPr lang="en-GB" sz="1800" dirty="0">
                <a:latin typeface="Times New Roman"/>
                <a:cs typeface="Times New Roman"/>
              </a:rPr>
              <a:t>predictive</a:t>
            </a:r>
            <a:r>
              <a:rPr lang="en-GB" sz="1800" spc="70" dirty="0">
                <a:latin typeface="Times New Roman"/>
                <a:cs typeface="Times New Roman"/>
              </a:rPr>
              <a:t> </a:t>
            </a:r>
            <a:r>
              <a:rPr lang="en-GB" sz="1800" spc="-10" dirty="0">
                <a:latin typeface="Times New Roman"/>
                <a:cs typeface="Times New Roman"/>
              </a:rPr>
              <a:t>capabilities.</a:t>
            </a:r>
            <a:endParaRPr lang="en-GB" sz="1800" dirty="0">
              <a:latin typeface="Times New Roman"/>
              <a:cs typeface="Times New Roman"/>
            </a:endParaRPr>
          </a:p>
          <a:p>
            <a:pPr marL="388620" marR="457200" indent="-215265">
              <a:lnSpc>
                <a:spcPct val="200000"/>
              </a:lnSpc>
              <a:spcBef>
                <a:spcPts val="40"/>
              </a:spcBef>
              <a:buFont typeface="Times New Roman"/>
              <a:buAutoNum type="arabicPeriod"/>
              <a:tabLst>
                <a:tab pos="388620" algn="l"/>
              </a:tabLst>
            </a:pPr>
            <a:r>
              <a:rPr lang="en-GB" sz="1800" b="1" dirty="0">
                <a:latin typeface="Times New Roman"/>
                <a:cs typeface="Times New Roman"/>
              </a:rPr>
              <a:t>Support</a:t>
            </a:r>
            <a:r>
              <a:rPr lang="en-GB" sz="1800" b="1" spc="85" dirty="0">
                <a:latin typeface="Times New Roman"/>
                <a:cs typeface="Times New Roman"/>
              </a:rPr>
              <a:t> </a:t>
            </a:r>
            <a:r>
              <a:rPr lang="en-GB" sz="1800" b="1" dirty="0">
                <a:latin typeface="Times New Roman"/>
                <a:cs typeface="Times New Roman"/>
              </a:rPr>
              <a:t>Vector</a:t>
            </a:r>
            <a:r>
              <a:rPr lang="en-GB" sz="1800" b="1" spc="85" dirty="0">
                <a:latin typeface="Times New Roman"/>
                <a:cs typeface="Times New Roman"/>
              </a:rPr>
              <a:t> </a:t>
            </a:r>
            <a:r>
              <a:rPr lang="en-GB" sz="1800" b="1" dirty="0">
                <a:latin typeface="Times New Roman"/>
                <a:cs typeface="Times New Roman"/>
              </a:rPr>
              <a:t>Machine</a:t>
            </a:r>
            <a:r>
              <a:rPr lang="en-GB" sz="1800" b="1" spc="75" dirty="0">
                <a:latin typeface="Times New Roman"/>
                <a:cs typeface="Times New Roman"/>
              </a:rPr>
              <a:t> </a:t>
            </a:r>
            <a:r>
              <a:rPr lang="en-GB" sz="1800" b="1" dirty="0">
                <a:latin typeface="Times New Roman"/>
                <a:cs typeface="Times New Roman"/>
              </a:rPr>
              <a:t>(0.80)</a:t>
            </a:r>
            <a:r>
              <a:rPr lang="en-GB" sz="1800" dirty="0">
                <a:latin typeface="Times New Roman"/>
                <a:cs typeface="Times New Roman"/>
              </a:rPr>
              <a:t>:</a:t>
            </a:r>
            <a:r>
              <a:rPr lang="en-GB" sz="1800" spc="100" dirty="0">
                <a:latin typeface="Times New Roman"/>
                <a:cs typeface="Times New Roman"/>
              </a:rPr>
              <a:t> </a:t>
            </a:r>
            <a:r>
              <a:rPr lang="en-GB" sz="1800" dirty="0">
                <a:latin typeface="Times New Roman"/>
                <a:cs typeface="Times New Roman"/>
              </a:rPr>
              <a:t>Good</a:t>
            </a:r>
            <a:r>
              <a:rPr lang="en-GB" sz="1800" spc="80" dirty="0">
                <a:latin typeface="Times New Roman"/>
                <a:cs typeface="Times New Roman"/>
              </a:rPr>
              <a:t> </a:t>
            </a:r>
            <a:r>
              <a:rPr lang="en-GB" sz="1800" dirty="0">
                <a:latin typeface="Times New Roman"/>
                <a:cs typeface="Times New Roman"/>
              </a:rPr>
              <a:t>performance,</a:t>
            </a:r>
            <a:r>
              <a:rPr lang="en-GB" sz="1800" spc="95" dirty="0">
                <a:latin typeface="Times New Roman"/>
                <a:cs typeface="Times New Roman"/>
              </a:rPr>
              <a:t> </a:t>
            </a:r>
            <a:r>
              <a:rPr lang="en-GB" sz="1800" dirty="0">
                <a:latin typeface="Times New Roman"/>
                <a:cs typeface="Times New Roman"/>
              </a:rPr>
              <a:t>especially</a:t>
            </a:r>
            <a:r>
              <a:rPr lang="en-GB" sz="1800" spc="85" dirty="0">
                <a:latin typeface="Times New Roman"/>
                <a:cs typeface="Times New Roman"/>
              </a:rPr>
              <a:t> </a:t>
            </a:r>
            <a:r>
              <a:rPr lang="en-GB" sz="1800" dirty="0">
                <a:latin typeface="Times New Roman"/>
                <a:cs typeface="Times New Roman"/>
              </a:rPr>
              <a:t>in</a:t>
            </a:r>
            <a:r>
              <a:rPr lang="en-GB" sz="1800" spc="85" dirty="0">
                <a:latin typeface="Times New Roman"/>
                <a:cs typeface="Times New Roman"/>
              </a:rPr>
              <a:t> </a:t>
            </a:r>
            <a:r>
              <a:rPr lang="en-GB" sz="1800" dirty="0">
                <a:latin typeface="Times New Roman"/>
                <a:cs typeface="Times New Roman"/>
              </a:rPr>
              <a:t>capturing</a:t>
            </a:r>
            <a:r>
              <a:rPr lang="en-GB" sz="1800" spc="85" dirty="0">
                <a:latin typeface="Times New Roman"/>
                <a:cs typeface="Times New Roman"/>
              </a:rPr>
              <a:t> </a:t>
            </a:r>
            <a:r>
              <a:rPr lang="en-GB" sz="1800" dirty="0">
                <a:latin typeface="Times New Roman"/>
                <a:cs typeface="Times New Roman"/>
              </a:rPr>
              <a:t>non-</a:t>
            </a:r>
            <a:r>
              <a:rPr lang="en-GB" sz="1800" spc="-10" dirty="0">
                <a:latin typeface="Times New Roman"/>
                <a:cs typeface="Times New Roman"/>
              </a:rPr>
              <a:t>linear relationships.</a:t>
            </a:r>
            <a:endParaRPr lang="en-GB" sz="1800" dirty="0">
              <a:latin typeface="Times New Roman"/>
              <a:cs typeface="Times New Roman"/>
            </a:endParaRPr>
          </a:p>
          <a:p>
            <a:pPr marL="387985" indent="-213995">
              <a:lnSpc>
                <a:spcPct val="200000"/>
              </a:lnSpc>
              <a:buSzPct val="110000"/>
              <a:buFont typeface="Times New Roman"/>
              <a:buAutoNum type="arabicPeriod"/>
              <a:tabLst>
                <a:tab pos="387985" algn="l"/>
              </a:tabLst>
            </a:pPr>
            <a:r>
              <a:rPr lang="en-GB" sz="1800" b="1" dirty="0">
                <a:latin typeface="Times New Roman"/>
                <a:cs typeface="Times New Roman"/>
              </a:rPr>
              <a:t>Linear</a:t>
            </a:r>
            <a:r>
              <a:rPr lang="en-GB" sz="1800" b="1" spc="95" dirty="0">
                <a:latin typeface="Times New Roman"/>
                <a:cs typeface="Times New Roman"/>
              </a:rPr>
              <a:t> </a:t>
            </a:r>
            <a:r>
              <a:rPr lang="en-GB" sz="1800" b="1" dirty="0">
                <a:latin typeface="Times New Roman"/>
                <a:cs typeface="Times New Roman"/>
              </a:rPr>
              <a:t>Regression</a:t>
            </a:r>
            <a:r>
              <a:rPr lang="en-GB" sz="1800" b="1" spc="80" dirty="0">
                <a:latin typeface="Times New Roman"/>
                <a:cs typeface="Times New Roman"/>
              </a:rPr>
              <a:t> </a:t>
            </a:r>
            <a:r>
              <a:rPr lang="en-GB" sz="1800" b="1" dirty="0">
                <a:latin typeface="Times New Roman"/>
                <a:cs typeface="Times New Roman"/>
              </a:rPr>
              <a:t>(0.69)</a:t>
            </a:r>
            <a:r>
              <a:rPr lang="en-GB" sz="1800" dirty="0">
                <a:latin typeface="Times New Roman"/>
                <a:cs typeface="Times New Roman"/>
              </a:rPr>
              <a:t>:</a:t>
            </a:r>
            <a:r>
              <a:rPr lang="en-GB" sz="1800" spc="90" dirty="0">
                <a:latin typeface="Times New Roman"/>
                <a:cs typeface="Times New Roman"/>
              </a:rPr>
              <a:t> </a:t>
            </a:r>
            <a:r>
              <a:rPr lang="en-GB" sz="1800" dirty="0">
                <a:latin typeface="Times New Roman"/>
                <a:cs typeface="Times New Roman"/>
              </a:rPr>
              <a:t>Moderate</a:t>
            </a:r>
            <a:r>
              <a:rPr lang="en-GB" sz="1800" spc="85" dirty="0">
                <a:latin typeface="Times New Roman"/>
                <a:cs typeface="Times New Roman"/>
              </a:rPr>
              <a:t> </a:t>
            </a:r>
            <a:r>
              <a:rPr lang="en-GB" sz="1800" dirty="0">
                <a:latin typeface="Times New Roman"/>
                <a:cs typeface="Times New Roman"/>
              </a:rPr>
              <a:t>performance,</a:t>
            </a:r>
            <a:r>
              <a:rPr lang="en-GB" sz="1800" spc="90" dirty="0">
                <a:latin typeface="Times New Roman"/>
                <a:cs typeface="Times New Roman"/>
              </a:rPr>
              <a:t> </a:t>
            </a:r>
            <a:r>
              <a:rPr lang="en-GB" sz="1800" dirty="0">
                <a:latin typeface="Times New Roman"/>
                <a:cs typeface="Times New Roman"/>
              </a:rPr>
              <a:t>capturing</a:t>
            </a:r>
            <a:r>
              <a:rPr lang="en-GB" sz="1800" spc="75" dirty="0">
                <a:latin typeface="Times New Roman"/>
                <a:cs typeface="Times New Roman"/>
              </a:rPr>
              <a:t> </a:t>
            </a:r>
            <a:r>
              <a:rPr lang="en-GB" sz="1800" dirty="0">
                <a:latin typeface="Times New Roman"/>
                <a:cs typeface="Times New Roman"/>
              </a:rPr>
              <a:t>linear</a:t>
            </a:r>
            <a:r>
              <a:rPr lang="en-GB" sz="1800" spc="80" dirty="0">
                <a:latin typeface="Times New Roman"/>
                <a:cs typeface="Times New Roman"/>
              </a:rPr>
              <a:t> </a:t>
            </a:r>
            <a:r>
              <a:rPr lang="en-GB" sz="1800" spc="-10" dirty="0">
                <a:latin typeface="Times New Roman"/>
                <a:cs typeface="Times New Roman"/>
              </a:rPr>
              <a:t>relationships.</a:t>
            </a:r>
            <a:endParaRPr lang="en-GB" sz="1800" dirty="0">
              <a:latin typeface="Times New Roman"/>
              <a:cs typeface="Times New Roman"/>
            </a:endParaRPr>
          </a:p>
          <a:p>
            <a:pPr>
              <a:lnSpc>
                <a:spcPct val="200000"/>
              </a:lnSpc>
            </a:pPr>
            <a:endParaRPr lang="en-GB" sz="1800" dirty="0"/>
          </a:p>
        </p:txBody>
      </p:sp>
    </p:spTree>
    <p:extLst>
      <p:ext uri="{BB962C8B-B14F-4D97-AF65-F5344CB8AC3E}">
        <p14:creationId xmlns:p14="http://schemas.microsoft.com/office/powerpoint/2010/main" val="3712604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3C4D-2F30-BFB1-3D5F-47E4115100A0}"/>
              </a:ext>
            </a:extLst>
          </p:cNvPr>
          <p:cNvSpPr>
            <a:spLocks noGrp="1"/>
          </p:cNvSpPr>
          <p:nvPr>
            <p:ph type="title"/>
          </p:nvPr>
        </p:nvSpPr>
        <p:spPr>
          <a:xfrm>
            <a:off x="1066800" y="-64979"/>
            <a:ext cx="10058400" cy="1450757"/>
          </a:xfrm>
        </p:spPr>
        <p:txBody>
          <a:bodyPr>
            <a:normAutofit/>
          </a:bodyPr>
          <a:lstStyle/>
          <a:p>
            <a:r>
              <a:rPr lang="en-GB" sz="3200" b="1" dirty="0">
                <a:latin typeface="Times New Roman"/>
                <a:cs typeface="Times New Roman"/>
              </a:rPr>
              <a:t>unsupervised</a:t>
            </a:r>
            <a:r>
              <a:rPr lang="en-GB" sz="3200" b="1" spc="-50" dirty="0">
                <a:latin typeface="Times New Roman"/>
                <a:cs typeface="Times New Roman"/>
              </a:rPr>
              <a:t> </a:t>
            </a:r>
            <a:r>
              <a:rPr lang="en-GB" sz="3200" b="1" dirty="0">
                <a:latin typeface="Times New Roman"/>
                <a:cs typeface="Times New Roman"/>
              </a:rPr>
              <a:t>machine</a:t>
            </a:r>
            <a:r>
              <a:rPr lang="en-GB" sz="3200" b="1" spc="-50" dirty="0">
                <a:latin typeface="Times New Roman"/>
                <a:cs typeface="Times New Roman"/>
              </a:rPr>
              <a:t> </a:t>
            </a:r>
            <a:r>
              <a:rPr lang="en-GB" sz="3200" b="1" dirty="0">
                <a:latin typeface="Times New Roman"/>
                <a:cs typeface="Times New Roman"/>
              </a:rPr>
              <a:t>learning</a:t>
            </a:r>
            <a:r>
              <a:rPr lang="en-GB" sz="3200" b="1" spc="-45" dirty="0">
                <a:latin typeface="Times New Roman"/>
                <a:cs typeface="Times New Roman"/>
              </a:rPr>
              <a:t> </a:t>
            </a:r>
            <a:r>
              <a:rPr lang="en-GB" sz="3200" b="1" spc="-10" dirty="0">
                <a:latin typeface="Times New Roman"/>
                <a:cs typeface="Times New Roman"/>
              </a:rPr>
              <a:t>methods(clustering)</a:t>
            </a:r>
            <a:endParaRPr lang="en-GB" dirty="0"/>
          </a:p>
        </p:txBody>
      </p:sp>
      <p:sp>
        <p:nvSpPr>
          <p:cNvPr id="3" name="Content Placeholder 2">
            <a:extLst>
              <a:ext uri="{FF2B5EF4-FFF2-40B4-BE49-F238E27FC236}">
                <a16:creationId xmlns:a16="http://schemas.microsoft.com/office/drawing/2014/main" id="{968017D2-88B8-4196-5D0D-A34B241F3B51}"/>
              </a:ext>
            </a:extLst>
          </p:cNvPr>
          <p:cNvSpPr>
            <a:spLocks noGrp="1"/>
          </p:cNvSpPr>
          <p:nvPr>
            <p:ph sz="half" idx="1"/>
          </p:nvPr>
        </p:nvSpPr>
        <p:spPr>
          <a:xfrm>
            <a:off x="838200" y="1825625"/>
            <a:ext cx="5181600" cy="1964055"/>
          </a:xfrm>
        </p:spPr>
        <p:txBody>
          <a:bodyPr/>
          <a:lstStyle/>
          <a:p>
            <a:r>
              <a:rPr lang="en-GB" sz="2400" b="1" dirty="0">
                <a:latin typeface="Times New Roman"/>
                <a:cs typeface="Times New Roman"/>
              </a:rPr>
              <a:t>Steps</a:t>
            </a:r>
            <a:r>
              <a:rPr lang="en-GB" sz="2400" b="1" spc="50" dirty="0">
                <a:latin typeface="Times New Roman"/>
                <a:cs typeface="Times New Roman"/>
              </a:rPr>
              <a:t> </a:t>
            </a:r>
            <a:r>
              <a:rPr lang="en-GB" sz="2400" b="1" dirty="0">
                <a:latin typeface="Times New Roman"/>
                <a:cs typeface="Times New Roman"/>
              </a:rPr>
              <a:t>before</a:t>
            </a:r>
            <a:r>
              <a:rPr lang="en-GB" sz="2400" b="1" spc="50" dirty="0">
                <a:latin typeface="Times New Roman"/>
                <a:cs typeface="Times New Roman"/>
              </a:rPr>
              <a:t> </a:t>
            </a:r>
            <a:r>
              <a:rPr lang="en-GB" sz="2400" b="1" spc="-10" dirty="0">
                <a:latin typeface="Times New Roman"/>
                <a:cs typeface="Times New Roman"/>
              </a:rPr>
              <a:t>clustering:</a:t>
            </a:r>
            <a:endParaRPr lang="en-GB" sz="2400" dirty="0">
              <a:latin typeface="Times New Roman"/>
              <a:cs typeface="Times New Roman"/>
            </a:endParaRPr>
          </a:p>
          <a:p>
            <a:pPr marL="829310" lvl="2" indent="-440690">
              <a:buAutoNum type="arabicPeriod"/>
              <a:tabLst>
                <a:tab pos="829310" algn="l"/>
              </a:tabLst>
            </a:pPr>
            <a:r>
              <a:rPr lang="en-GB" sz="2000" b="1" dirty="0">
                <a:latin typeface="Times New Roman"/>
                <a:cs typeface="Times New Roman"/>
              </a:rPr>
              <a:t>Data</a:t>
            </a:r>
            <a:r>
              <a:rPr lang="en-GB" sz="2000" b="1" spc="50" dirty="0">
                <a:latin typeface="Times New Roman"/>
                <a:cs typeface="Times New Roman"/>
              </a:rPr>
              <a:t> </a:t>
            </a:r>
            <a:r>
              <a:rPr lang="en-GB" sz="2000" b="1" spc="-10" dirty="0">
                <a:latin typeface="Times New Roman"/>
                <a:cs typeface="Times New Roman"/>
              </a:rPr>
              <a:t>Scaling</a:t>
            </a:r>
            <a:endParaRPr lang="en-GB" sz="2000" dirty="0">
              <a:latin typeface="Times New Roman"/>
              <a:cs typeface="Times New Roman"/>
            </a:endParaRPr>
          </a:p>
          <a:p>
            <a:pPr>
              <a:spcBef>
                <a:spcPts val="340"/>
              </a:spcBef>
            </a:pPr>
            <a:endParaRPr lang="en-GB" dirty="0">
              <a:latin typeface="Times New Roman"/>
              <a:cs typeface="Times New Roman"/>
            </a:endParaRPr>
          </a:p>
          <a:p>
            <a:pPr marL="829310" lvl="2" indent="-440690">
              <a:buAutoNum type="arabicPeriod" startAt="2"/>
              <a:tabLst>
                <a:tab pos="829310" algn="l"/>
              </a:tabLst>
            </a:pPr>
            <a:r>
              <a:rPr lang="en-GB" sz="2000" b="1" dirty="0">
                <a:latin typeface="Times New Roman"/>
                <a:cs typeface="Times New Roman"/>
              </a:rPr>
              <a:t>finding</a:t>
            </a:r>
            <a:r>
              <a:rPr lang="en-GB" sz="2000" b="1" spc="100" dirty="0">
                <a:latin typeface="Times New Roman"/>
                <a:cs typeface="Times New Roman"/>
              </a:rPr>
              <a:t> </a:t>
            </a:r>
            <a:r>
              <a:rPr lang="en-GB" sz="2000" b="1" dirty="0">
                <a:latin typeface="Times New Roman"/>
                <a:cs typeface="Times New Roman"/>
              </a:rPr>
              <a:t>optimal</a:t>
            </a:r>
            <a:r>
              <a:rPr lang="en-GB" sz="2000" b="1" spc="110" dirty="0">
                <a:latin typeface="Times New Roman"/>
                <a:cs typeface="Times New Roman"/>
              </a:rPr>
              <a:t> </a:t>
            </a:r>
            <a:r>
              <a:rPr lang="en-GB" sz="1800" b="1" spc="-50" dirty="0">
                <a:latin typeface="Times New Roman"/>
                <a:cs typeface="Times New Roman"/>
              </a:rPr>
              <a:t>k</a:t>
            </a:r>
            <a:endParaRPr lang="en-GB" sz="1800" dirty="0">
              <a:latin typeface="Times New Roman"/>
              <a:cs typeface="Times New Roman"/>
            </a:endParaRPr>
          </a:p>
          <a:p>
            <a:endParaRPr lang="en-GB" dirty="0"/>
          </a:p>
        </p:txBody>
      </p:sp>
      <p:sp>
        <p:nvSpPr>
          <p:cNvPr id="4" name="Content Placeholder 3">
            <a:extLst>
              <a:ext uri="{FF2B5EF4-FFF2-40B4-BE49-F238E27FC236}">
                <a16:creationId xmlns:a16="http://schemas.microsoft.com/office/drawing/2014/main" id="{FFC623F8-10D8-7E4C-5A90-E3A541BAAF82}"/>
              </a:ext>
            </a:extLst>
          </p:cNvPr>
          <p:cNvSpPr>
            <a:spLocks noGrp="1"/>
          </p:cNvSpPr>
          <p:nvPr>
            <p:ph sz="half" idx="2"/>
          </p:nvPr>
        </p:nvSpPr>
        <p:spPr>
          <a:xfrm>
            <a:off x="6172200" y="1825625"/>
            <a:ext cx="5181600" cy="998855"/>
          </a:xfrm>
        </p:spPr>
        <p:txBody>
          <a:bodyPr/>
          <a:lstStyle/>
          <a:p>
            <a:r>
              <a:rPr lang="en-GB" sz="2000" b="1" dirty="0">
                <a:latin typeface="Times New Roman"/>
                <a:cs typeface="Times New Roman"/>
              </a:rPr>
              <a:t>A)Elbow</a:t>
            </a:r>
            <a:r>
              <a:rPr lang="en-GB" sz="2000" b="1" spc="90" dirty="0">
                <a:latin typeface="Times New Roman"/>
                <a:cs typeface="Times New Roman"/>
              </a:rPr>
              <a:t> </a:t>
            </a:r>
            <a:r>
              <a:rPr lang="en-GB" sz="2000" b="1" dirty="0">
                <a:latin typeface="Times New Roman"/>
                <a:cs typeface="Times New Roman"/>
              </a:rPr>
              <a:t>Method</a:t>
            </a:r>
            <a:r>
              <a:rPr lang="en-GB" sz="2000" b="1" spc="80" dirty="0">
                <a:latin typeface="Times New Roman"/>
                <a:cs typeface="Times New Roman"/>
              </a:rPr>
              <a:t> </a:t>
            </a:r>
            <a:r>
              <a:rPr lang="en-GB" sz="2000" b="1" spc="-10" dirty="0">
                <a:latin typeface="Times New Roman"/>
                <a:cs typeface="Times New Roman"/>
              </a:rPr>
              <a:t>Interpretation</a:t>
            </a:r>
            <a:endParaRPr lang="en-GB" sz="2000" dirty="0">
              <a:latin typeface="Times New Roman"/>
              <a:cs typeface="Times New Roman"/>
            </a:endParaRPr>
          </a:p>
          <a:p>
            <a:r>
              <a:rPr lang="en-GB" sz="2000" b="1" dirty="0">
                <a:latin typeface="Times New Roman"/>
                <a:cs typeface="Times New Roman"/>
              </a:rPr>
              <a:t>B)Silhouette</a:t>
            </a:r>
            <a:r>
              <a:rPr lang="en-GB" sz="2000" b="1" spc="114" dirty="0">
                <a:latin typeface="Times New Roman"/>
                <a:cs typeface="Times New Roman"/>
              </a:rPr>
              <a:t> </a:t>
            </a:r>
            <a:r>
              <a:rPr lang="en-GB" sz="2000" b="1" dirty="0">
                <a:latin typeface="Times New Roman"/>
                <a:cs typeface="Times New Roman"/>
              </a:rPr>
              <a:t>Method</a:t>
            </a:r>
            <a:r>
              <a:rPr lang="en-GB" sz="2000" b="1" spc="100" dirty="0">
                <a:latin typeface="Times New Roman"/>
                <a:cs typeface="Times New Roman"/>
              </a:rPr>
              <a:t> </a:t>
            </a:r>
            <a:r>
              <a:rPr lang="en-GB" sz="2000" b="1" spc="-10" dirty="0">
                <a:latin typeface="Times New Roman"/>
                <a:cs typeface="Times New Roman"/>
              </a:rPr>
              <a:t>Interpretation</a:t>
            </a:r>
            <a:endParaRPr lang="en-GB" sz="2000" dirty="0">
              <a:latin typeface="Times New Roman"/>
              <a:cs typeface="Times New Roman"/>
            </a:endParaRPr>
          </a:p>
          <a:p>
            <a:endParaRPr lang="en-GB" dirty="0"/>
          </a:p>
        </p:txBody>
      </p:sp>
      <p:pic>
        <p:nvPicPr>
          <p:cNvPr id="5" name="object 10">
            <a:extLst>
              <a:ext uri="{FF2B5EF4-FFF2-40B4-BE49-F238E27FC236}">
                <a16:creationId xmlns:a16="http://schemas.microsoft.com/office/drawing/2014/main" id="{202E2CB6-AA7B-C532-A441-B33EDF4A4128}"/>
              </a:ext>
            </a:extLst>
          </p:cNvPr>
          <p:cNvPicPr/>
          <p:nvPr/>
        </p:nvPicPr>
        <p:blipFill>
          <a:blip r:embed="rId3" cstate="print"/>
          <a:stretch>
            <a:fillRect/>
          </a:stretch>
        </p:blipFill>
        <p:spPr>
          <a:xfrm>
            <a:off x="7680960" y="2646241"/>
            <a:ext cx="3388360" cy="3685223"/>
          </a:xfrm>
          <a:prstGeom prst="rect">
            <a:avLst/>
          </a:prstGeom>
        </p:spPr>
      </p:pic>
      <p:pic>
        <p:nvPicPr>
          <p:cNvPr id="6" name="object 9">
            <a:extLst>
              <a:ext uri="{FF2B5EF4-FFF2-40B4-BE49-F238E27FC236}">
                <a16:creationId xmlns:a16="http://schemas.microsoft.com/office/drawing/2014/main" id="{18ECDC33-68A3-4D8C-C4EE-202F62DA65B9}"/>
              </a:ext>
            </a:extLst>
          </p:cNvPr>
          <p:cNvPicPr/>
          <p:nvPr/>
        </p:nvPicPr>
        <p:blipFill>
          <a:blip r:embed="rId4" cstate="print"/>
          <a:stretch>
            <a:fillRect/>
          </a:stretch>
        </p:blipFill>
        <p:spPr>
          <a:xfrm>
            <a:off x="3901441" y="2646241"/>
            <a:ext cx="3239476" cy="3551359"/>
          </a:xfrm>
          <a:prstGeom prst="rect">
            <a:avLst/>
          </a:prstGeom>
        </p:spPr>
      </p:pic>
    </p:spTree>
    <p:extLst>
      <p:ext uri="{BB962C8B-B14F-4D97-AF65-F5344CB8AC3E}">
        <p14:creationId xmlns:p14="http://schemas.microsoft.com/office/powerpoint/2010/main" val="2206042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7AB3-410D-7307-16EA-4A853531FEA4}"/>
              </a:ext>
            </a:extLst>
          </p:cNvPr>
          <p:cNvSpPr>
            <a:spLocks noGrp="1"/>
          </p:cNvSpPr>
          <p:nvPr>
            <p:ph type="title"/>
          </p:nvPr>
        </p:nvSpPr>
        <p:spPr>
          <a:xfrm>
            <a:off x="589560" y="856180"/>
            <a:ext cx="5388228" cy="434140"/>
          </a:xfrm>
        </p:spPr>
        <p:txBody>
          <a:bodyPr vert="horz" lIns="91440" tIns="45720" rIns="91440" bIns="45720" rtlCol="0" anchor="ctr">
            <a:normAutofit fontScale="90000"/>
          </a:bodyPr>
          <a:lstStyle/>
          <a:p>
            <a:r>
              <a:rPr lang="en-US" sz="3700" b="1" dirty="0">
                <a:latin typeface="Times New Roman" panose="02020603050405020304" pitchFamily="18" charset="0"/>
                <a:cs typeface="Times New Roman" panose="02020603050405020304" pitchFamily="18" charset="0"/>
              </a:rPr>
              <a:t>K-Means</a:t>
            </a:r>
            <a:r>
              <a:rPr lang="en-US" sz="3700" b="1" spc="85" dirty="0">
                <a:latin typeface="Times New Roman" panose="02020603050405020304" pitchFamily="18" charset="0"/>
                <a:cs typeface="Times New Roman" panose="02020603050405020304" pitchFamily="18" charset="0"/>
              </a:rPr>
              <a:t> </a:t>
            </a:r>
            <a:r>
              <a:rPr lang="en-US" sz="3700" b="1" dirty="0">
                <a:latin typeface="Times New Roman" panose="02020603050405020304" pitchFamily="18" charset="0"/>
                <a:cs typeface="Times New Roman" panose="02020603050405020304" pitchFamily="18" charset="0"/>
              </a:rPr>
              <a:t>Clustering</a:t>
            </a:r>
            <a:r>
              <a:rPr lang="en-US" sz="3700" b="1" spc="75" dirty="0">
                <a:latin typeface="Times New Roman" panose="02020603050405020304" pitchFamily="18" charset="0"/>
                <a:cs typeface="Times New Roman" panose="02020603050405020304" pitchFamily="18" charset="0"/>
              </a:rPr>
              <a:t> </a:t>
            </a:r>
            <a:r>
              <a:rPr lang="en-US" sz="3700" b="1" spc="-10" dirty="0">
                <a:latin typeface="Times New Roman" panose="02020603050405020304" pitchFamily="18" charset="0"/>
                <a:cs typeface="Times New Roman" panose="02020603050405020304" pitchFamily="18" charset="0"/>
              </a:rPr>
              <a:t>Analysis</a:t>
            </a:r>
            <a:endParaRPr lang="en-US" sz="3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51FC81-ABA7-32BF-A4FF-C1A99A3D4BDD}"/>
              </a:ext>
            </a:extLst>
          </p:cNvPr>
          <p:cNvSpPr>
            <a:spLocks noGrp="1"/>
          </p:cNvSpPr>
          <p:nvPr>
            <p:ph sz="half" idx="1"/>
          </p:nvPr>
        </p:nvSpPr>
        <p:spPr>
          <a:xfrm>
            <a:off x="590719" y="2330505"/>
            <a:ext cx="4559425" cy="3979585"/>
          </a:xfrm>
        </p:spPr>
        <p:txBody>
          <a:bodyPr vert="horz" lIns="91440" tIns="45720" rIns="91440" bIns="45720" rtlCol="0" anchor="ctr">
            <a:normAutofit/>
          </a:bodyPr>
          <a:lstStyle/>
          <a:p>
            <a:r>
              <a:rPr lang="en-US" sz="2000" dirty="0">
                <a:latin typeface="Times New Roman" panose="02020603050405020304" pitchFamily="18" charset="0"/>
                <a:cs typeface="Times New Roman" panose="02020603050405020304" pitchFamily="18" charset="0"/>
              </a:rPr>
              <a:t>plot</a:t>
            </a:r>
            <a:r>
              <a:rPr lang="en-US" sz="2000" spc="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shows</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K-Means</a:t>
            </a:r>
            <a:r>
              <a:rPr lang="en-US" sz="2000" spc="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clustering</a:t>
            </a:r>
            <a:r>
              <a:rPr lang="en-US" sz="2000" spc="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a:t>
            </a:r>
            <a:r>
              <a:rPr lang="en-US" sz="2000" spc="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4</a:t>
            </a:r>
            <a:r>
              <a:rPr lang="en-US" sz="2000" spc="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clusters,</a:t>
            </a:r>
            <a:r>
              <a:rPr lang="en-US" sz="2000" spc="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visualized</a:t>
            </a:r>
            <a:r>
              <a:rPr lang="en-US" sz="2000" spc="6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using</a:t>
            </a:r>
            <a:r>
              <a:rPr lang="en-US" sz="2000" spc="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first</a:t>
            </a:r>
            <a:r>
              <a:rPr lang="en-US" sz="2000" spc="55"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two </a:t>
            </a:r>
            <a:r>
              <a:rPr lang="en-US" sz="2000" dirty="0">
                <a:latin typeface="Times New Roman" panose="02020603050405020304" pitchFamily="18" charset="0"/>
                <a:cs typeface="Times New Roman" panose="02020603050405020304" pitchFamily="18" charset="0"/>
              </a:rPr>
              <a:t>principal</a:t>
            </a:r>
            <a:r>
              <a:rPr lang="en-US" sz="2000" spc="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components.</a:t>
            </a:r>
            <a:r>
              <a:rPr lang="en-US" sz="2000" spc="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Each</a:t>
            </a:r>
            <a:r>
              <a:rPr lang="en-US" sz="2000" spc="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color</a:t>
            </a:r>
            <a:r>
              <a:rPr lang="en-US" sz="2000" spc="8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a:t>
            </a:r>
            <a:r>
              <a:rPr lang="en-US" sz="2000" spc="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shape</a:t>
            </a:r>
            <a:r>
              <a:rPr lang="en-US" sz="2000" spc="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represent</a:t>
            </a:r>
            <a:r>
              <a:rPr lang="en-US" sz="2000" spc="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spc="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different</a:t>
            </a:r>
            <a:r>
              <a:rPr lang="en-US" sz="2000" spc="8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cluster,</a:t>
            </a:r>
            <a:r>
              <a:rPr lang="en-US" sz="2000" spc="6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a:t>
            </a:r>
            <a:r>
              <a:rPr lang="en-US" sz="2000" spc="8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6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ellipses </a:t>
            </a:r>
            <a:r>
              <a:rPr lang="en-US" sz="2000" dirty="0">
                <a:latin typeface="Times New Roman" panose="02020603050405020304" pitchFamily="18" charset="0"/>
                <a:cs typeface="Times New Roman" panose="02020603050405020304" pitchFamily="18" charset="0"/>
              </a:rPr>
              <a:t>indicate</a:t>
            </a:r>
            <a:r>
              <a:rPr lang="en-US" sz="2000" spc="1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1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spread</a:t>
            </a:r>
            <a:r>
              <a:rPr lang="en-US" sz="2000" spc="1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a:t>
            </a:r>
            <a:r>
              <a:rPr lang="en-US" sz="2000" spc="1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1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a:t>
            </a:r>
            <a:r>
              <a:rPr lang="en-US" sz="2000" spc="1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points</a:t>
            </a:r>
            <a:r>
              <a:rPr lang="en-US" sz="2000" spc="1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within</a:t>
            </a:r>
            <a:r>
              <a:rPr lang="en-US" sz="2000" spc="1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each</a:t>
            </a:r>
            <a:r>
              <a:rPr lang="en-US" sz="2000" spc="1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cluster</a:t>
            </a:r>
          </a:p>
          <a:p>
            <a:endParaRPr lang="en-US" sz="2000" dirty="0"/>
          </a:p>
        </p:txBody>
      </p:sp>
      <p:pic>
        <p:nvPicPr>
          <p:cNvPr id="5" name="object 6">
            <a:extLst>
              <a:ext uri="{FF2B5EF4-FFF2-40B4-BE49-F238E27FC236}">
                <a16:creationId xmlns:a16="http://schemas.microsoft.com/office/drawing/2014/main" id="{3E57965C-9C01-FFC7-6219-38E61F9211D4}"/>
              </a:ext>
            </a:extLst>
          </p:cNvPr>
          <p:cNvPicPr/>
          <p:nvPr/>
        </p:nvPicPr>
        <p:blipFill>
          <a:blip r:embed="rId2" cstate="print"/>
          <a:srcRect l="745" r="12217" b="2"/>
          <a:stretch/>
        </p:blipFill>
        <p:spPr>
          <a:xfrm>
            <a:off x="5977788" y="799352"/>
            <a:ext cx="5425410" cy="5259296"/>
          </a:xfrm>
          <a:prstGeom prst="rect">
            <a:avLst/>
          </a:prstGeom>
        </p:spPr>
      </p:pic>
    </p:spTree>
    <p:extLst>
      <p:ext uri="{BB962C8B-B14F-4D97-AF65-F5344CB8AC3E}">
        <p14:creationId xmlns:p14="http://schemas.microsoft.com/office/powerpoint/2010/main" val="2332717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62AA-57DC-3D58-9752-E8E8591A6700}"/>
              </a:ext>
            </a:extLst>
          </p:cNvPr>
          <p:cNvSpPr>
            <a:spLocks noGrp="1"/>
          </p:cNvSpPr>
          <p:nvPr>
            <p:ph type="title"/>
          </p:nvPr>
        </p:nvSpPr>
        <p:spPr/>
        <p:txBody>
          <a:bodyPr>
            <a:normAutofit/>
          </a:bodyPr>
          <a:lstStyle/>
          <a:p>
            <a:r>
              <a:rPr lang="en-US" sz="4000" b="1" dirty="0"/>
              <a:t>K-Means</a:t>
            </a:r>
            <a:r>
              <a:rPr lang="en-US" sz="4000" b="1" spc="85" dirty="0"/>
              <a:t> </a:t>
            </a:r>
            <a:r>
              <a:rPr lang="en-US" sz="4000" b="1" dirty="0"/>
              <a:t>Clustering</a:t>
            </a:r>
            <a:r>
              <a:rPr lang="en-US" sz="4000" b="1" spc="75" dirty="0"/>
              <a:t> </a:t>
            </a:r>
            <a:r>
              <a:rPr lang="en-US" sz="4000" b="1" spc="-10" dirty="0"/>
              <a:t>Analysis</a:t>
            </a:r>
            <a:endParaRPr lang="en-GB" sz="4400" dirty="0"/>
          </a:p>
        </p:txBody>
      </p:sp>
      <p:sp>
        <p:nvSpPr>
          <p:cNvPr id="4" name="Content Placeholder 3">
            <a:extLst>
              <a:ext uri="{FF2B5EF4-FFF2-40B4-BE49-F238E27FC236}">
                <a16:creationId xmlns:a16="http://schemas.microsoft.com/office/drawing/2014/main" id="{8E824282-727A-BBB4-B1B3-37C62D173935}"/>
              </a:ext>
            </a:extLst>
          </p:cNvPr>
          <p:cNvSpPr>
            <a:spLocks noGrp="1"/>
          </p:cNvSpPr>
          <p:nvPr>
            <p:ph sz="half" idx="1"/>
          </p:nvPr>
        </p:nvSpPr>
        <p:spPr>
          <a:xfrm>
            <a:off x="7325360" y="1902745"/>
            <a:ext cx="4328159" cy="3715735"/>
          </a:xfrm>
        </p:spPr>
        <p:txBody>
          <a:bodyPr/>
          <a:lstStyle/>
          <a:p>
            <a:pPr marL="0" lvl="1" algn="just">
              <a:buSzPct val="90000"/>
              <a:tabLst>
                <a:tab pos="870585" algn="l"/>
              </a:tabLst>
            </a:pPr>
            <a:r>
              <a:rPr lang="en-GB" sz="1600" b="1" dirty="0">
                <a:latin typeface="Times New Roman"/>
                <a:cs typeface="Times New Roman"/>
              </a:rPr>
              <a:t>RAM</a:t>
            </a:r>
            <a:r>
              <a:rPr lang="en-GB" sz="1600" b="1" spc="50" dirty="0">
                <a:latin typeface="Times New Roman"/>
                <a:cs typeface="Times New Roman"/>
              </a:rPr>
              <a:t> </a:t>
            </a:r>
            <a:r>
              <a:rPr lang="en-GB" sz="1600" b="1" spc="-10" dirty="0">
                <a:latin typeface="Times New Roman"/>
                <a:cs typeface="Times New Roman"/>
              </a:rPr>
              <a:t>Distribution</a:t>
            </a:r>
            <a:r>
              <a:rPr lang="en-GB" sz="1600" spc="-10" dirty="0">
                <a:latin typeface="Times New Roman"/>
                <a:cs typeface="Times New Roman"/>
              </a:rPr>
              <a:t>:</a:t>
            </a:r>
            <a:endParaRPr lang="en-GB" sz="1600" dirty="0">
              <a:latin typeface="Times New Roman"/>
              <a:cs typeface="Times New Roman"/>
            </a:endParaRPr>
          </a:p>
          <a:p>
            <a:pPr marL="172085" marR="5080" lvl="2" algn="just">
              <a:lnSpc>
                <a:spcPct val="113399"/>
              </a:lnSpc>
              <a:spcBef>
                <a:spcPts val="5"/>
              </a:spcBef>
              <a:buSzPct val="90000"/>
              <a:tabLst>
                <a:tab pos="1301750" algn="l"/>
              </a:tabLst>
            </a:pPr>
            <a:r>
              <a:rPr lang="en-GB" sz="1600" dirty="0">
                <a:latin typeface="Times New Roman"/>
                <a:cs typeface="Times New Roman"/>
              </a:rPr>
              <a:t>The</a:t>
            </a:r>
            <a:r>
              <a:rPr lang="en-GB" sz="1600" spc="25" dirty="0">
                <a:latin typeface="Times New Roman"/>
                <a:cs typeface="Times New Roman"/>
              </a:rPr>
              <a:t> </a:t>
            </a:r>
            <a:r>
              <a:rPr lang="en-GB" sz="1600" dirty="0">
                <a:latin typeface="Times New Roman"/>
                <a:cs typeface="Times New Roman"/>
              </a:rPr>
              <a:t>RAM</a:t>
            </a:r>
            <a:r>
              <a:rPr lang="en-GB" sz="1600" spc="20" dirty="0">
                <a:latin typeface="Times New Roman"/>
                <a:cs typeface="Times New Roman"/>
              </a:rPr>
              <a:t> </a:t>
            </a:r>
            <a:r>
              <a:rPr lang="en-GB" sz="1600" dirty="0">
                <a:latin typeface="Times New Roman"/>
                <a:cs typeface="Times New Roman"/>
              </a:rPr>
              <a:t>distribution across</a:t>
            </a:r>
            <a:r>
              <a:rPr lang="en-GB" sz="1600" spc="25" dirty="0">
                <a:latin typeface="Times New Roman"/>
                <a:cs typeface="Times New Roman"/>
              </a:rPr>
              <a:t> </a:t>
            </a:r>
            <a:r>
              <a:rPr lang="en-GB" sz="1600" dirty="0">
                <a:latin typeface="Times New Roman"/>
                <a:cs typeface="Times New Roman"/>
              </a:rPr>
              <a:t>clusters</a:t>
            </a:r>
            <a:r>
              <a:rPr lang="en-GB" sz="1600" spc="10" dirty="0">
                <a:latin typeface="Times New Roman"/>
                <a:cs typeface="Times New Roman"/>
              </a:rPr>
              <a:t> </a:t>
            </a:r>
            <a:r>
              <a:rPr lang="en-GB" sz="1600" dirty="0">
                <a:latin typeface="Times New Roman"/>
                <a:cs typeface="Times New Roman"/>
              </a:rPr>
              <a:t>shows</a:t>
            </a:r>
            <a:r>
              <a:rPr lang="en-GB" sz="1600" spc="-10" dirty="0">
                <a:latin typeface="Times New Roman"/>
                <a:cs typeface="Times New Roman"/>
              </a:rPr>
              <a:t> </a:t>
            </a:r>
            <a:r>
              <a:rPr lang="en-GB" sz="1600" dirty="0">
                <a:latin typeface="Times New Roman"/>
                <a:cs typeface="Times New Roman"/>
              </a:rPr>
              <a:t>that</a:t>
            </a:r>
            <a:r>
              <a:rPr lang="en-GB" sz="1600" spc="20" dirty="0">
                <a:latin typeface="Times New Roman"/>
                <a:cs typeface="Times New Roman"/>
              </a:rPr>
              <a:t> </a:t>
            </a:r>
            <a:r>
              <a:rPr lang="en-GB" sz="1600" dirty="0">
                <a:latin typeface="Times New Roman"/>
                <a:cs typeface="Times New Roman"/>
              </a:rPr>
              <a:t>Cluster4</a:t>
            </a:r>
            <a:r>
              <a:rPr lang="en-GB" sz="1600" spc="15" dirty="0">
                <a:latin typeface="Times New Roman"/>
                <a:cs typeface="Times New Roman"/>
              </a:rPr>
              <a:t> </a:t>
            </a:r>
            <a:r>
              <a:rPr lang="en-GB" sz="1600" dirty="0">
                <a:latin typeface="Times New Roman"/>
                <a:cs typeface="Times New Roman"/>
              </a:rPr>
              <a:t>has</a:t>
            </a:r>
            <a:r>
              <a:rPr lang="en-GB" sz="1600" spc="5" dirty="0">
                <a:latin typeface="Times New Roman"/>
                <a:cs typeface="Times New Roman"/>
              </a:rPr>
              <a:t> </a:t>
            </a:r>
            <a:r>
              <a:rPr lang="en-GB" sz="1600" dirty="0">
                <a:latin typeface="Times New Roman"/>
                <a:cs typeface="Times New Roman"/>
              </a:rPr>
              <a:t>significantly</a:t>
            </a:r>
            <a:r>
              <a:rPr lang="en-GB" sz="1600" spc="10" dirty="0">
                <a:latin typeface="Times New Roman"/>
                <a:cs typeface="Times New Roman"/>
              </a:rPr>
              <a:t> </a:t>
            </a:r>
            <a:r>
              <a:rPr lang="en-GB" sz="1600" spc="-10" dirty="0">
                <a:latin typeface="Times New Roman"/>
                <a:cs typeface="Times New Roman"/>
              </a:rPr>
              <a:t>higher </a:t>
            </a:r>
            <a:r>
              <a:rPr lang="en-GB" sz="1600" dirty="0">
                <a:latin typeface="Times New Roman"/>
                <a:cs typeface="Times New Roman"/>
              </a:rPr>
              <a:t>RAM</a:t>
            </a:r>
            <a:r>
              <a:rPr lang="en-GB" sz="1600" spc="60" dirty="0">
                <a:latin typeface="Times New Roman"/>
                <a:cs typeface="Times New Roman"/>
              </a:rPr>
              <a:t> </a:t>
            </a:r>
            <a:r>
              <a:rPr lang="en-GB" sz="1600" dirty="0">
                <a:latin typeface="Times New Roman"/>
                <a:cs typeface="Times New Roman"/>
              </a:rPr>
              <a:t>compared</a:t>
            </a:r>
            <a:r>
              <a:rPr lang="en-GB" sz="1600" spc="50" dirty="0">
                <a:latin typeface="Times New Roman"/>
                <a:cs typeface="Times New Roman"/>
              </a:rPr>
              <a:t> </a:t>
            </a:r>
            <a:r>
              <a:rPr lang="en-GB" sz="1600" dirty="0">
                <a:latin typeface="Times New Roman"/>
                <a:cs typeface="Times New Roman"/>
              </a:rPr>
              <a:t>to</a:t>
            </a:r>
            <a:r>
              <a:rPr lang="en-GB" sz="1600" spc="55" dirty="0">
                <a:latin typeface="Times New Roman"/>
                <a:cs typeface="Times New Roman"/>
              </a:rPr>
              <a:t> </a:t>
            </a:r>
            <a:r>
              <a:rPr lang="en-GB" sz="1600" dirty="0">
                <a:latin typeface="Times New Roman"/>
                <a:cs typeface="Times New Roman"/>
              </a:rPr>
              <a:t>the</a:t>
            </a:r>
            <a:r>
              <a:rPr lang="en-GB" sz="1600" spc="65" dirty="0">
                <a:latin typeface="Times New Roman"/>
                <a:cs typeface="Times New Roman"/>
              </a:rPr>
              <a:t> </a:t>
            </a:r>
            <a:r>
              <a:rPr lang="en-GB" sz="1600" dirty="0">
                <a:latin typeface="Times New Roman"/>
                <a:cs typeface="Times New Roman"/>
              </a:rPr>
              <a:t>other</a:t>
            </a:r>
            <a:r>
              <a:rPr lang="en-GB" sz="1600" spc="70" dirty="0">
                <a:latin typeface="Times New Roman"/>
                <a:cs typeface="Times New Roman"/>
              </a:rPr>
              <a:t> </a:t>
            </a:r>
            <a:r>
              <a:rPr lang="en-GB" sz="1600" dirty="0">
                <a:latin typeface="Times New Roman"/>
                <a:cs typeface="Times New Roman"/>
              </a:rPr>
              <a:t>clusters,</a:t>
            </a:r>
            <a:r>
              <a:rPr lang="en-GB" sz="1600" spc="45" dirty="0">
                <a:latin typeface="Times New Roman"/>
                <a:cs typeface="Times New Roman"/>
              </a:rPr>
              <a:t> </a:t>
            </a:r>
            <a:r>
              <a:rPr lang="en-GB" sz="1600" dirty="0">
                <a:latin typeface="Times New Roman"/>
                <a:cs typeface="Times New Roman"/>
              </a:rPr>
              <a:t>consistent</a:t>
            </a:r>
            <a:r>
              <a:rPr lang="en-GB" sz="1600" spc="70" dirty="0">
                <a:latin typeface="Times New Roman"/>
                <a:cs typeface="Times New Roman"/>
              </a:rPr>
              <a:t> </a:t>
            </a:r>
            <a:r>
              <a:rPr lang="en-GB" sz="1600" dirty="0">
                <a:latin typeface="Times New Roman"/>
                <a:cs typeface="Times New Roman"/>
              </a:rPr>
              <a:t>with</a:t>
            </a:r>
            <a:r>
              <a:rPr lang="en-GB" sz="1600" spc="55" dirty="0">
                <a:latin typeface="Times New Roman"/>
                <a:cs typeface="Times New Roman"/>
              </a:rPr>
              <a:t> </a:t>
            </a:r>
            <a:r>
              <a:rPr lang="en-GB" sz="1600" dirty="0">
                <a:latin typeface="Times New Roman"/>
                <a:cs typeface="Times New Roman"/>
              </a:rPr>
              <a:t>high-end</a:t>
            </a:r>
            <a:r>
              <a:rPr lang="en-GB" sz="1600" spc="60" dirty="0">
                <a:latin typeface="Times New Roman"/>
                <a:cs typeface="Times New Roman"/>
              </a:rPr>
              <a:t> </a:t>
            </a:r>
            <a:r>
              <a:rPr lang="en-GB" sz="1600" dirty="0">
                <a:latin typeface="Times New Roman"/>
                <a:cs typeface="Times New Roman"/>
              </a:rPr>
              <a:t>laptops.</a:t>
            </a:r>
            <a:r>
              <a:rPr lang="en-GB" sz="1600" spc="45" dirty="0">
                <a:latin typeface="Times New Roman"/>
                <a:cs typeface="Times New Roman"/>
              </a:rPr>
              <a:t> </a:t>
            </a:r>
            <a:r>
              <a:rPr lang="en-GB" sz="1600" dirty="0">
                <a:latin typeface="Times New Roman"/>
                <a:cs typeface="Times New Roman"/>
              </a:rPr>
              <a:t>Clusters</a:t>
            </a:r>
            <a:r>
              <a:rPr lang="en-GB" sz="1600" spc="60" dirty="0">
                <a:latin typeface="Times New Roman"/>
                <a:cs typeface="Times New Roman"/>
              </a:rPr>
              <a:t> </a:t>
            </a:r>
            <a:r>
              <a:rPr lang="en-GB" sz="1600" spc="-50" dirty="0">
                <a:latin typeface="Times New Roman"/>
                <a:cs typeface="Times New Roman"/>
              </a:rPr>
              <a:t>1</a:t>
            </a:r>
            <a:r>
              <a:rPr lang="en-GB" sz="1600" dirty="0">
                <a:latin typeface="Times New Roman"/>
                <a:cs typeface="Times New Roman"/>
              </a:rPr>
              <a:t> 	and</a:t>
            </a:r>
            <a:r>
              <a:rPr lang="en-GB" sz="1600" spc="50" dirty="0">
                <a:latin typeface="Times New Roman"/>
                <a:cs typeface="Times New Roman"/>
              </a:rPr>
              <a:t> </a:t>
            </a:r>
            <a:r>
              <a:rPr lang="en-GB" sz="1600" dirty="0">
                <a:latin typeface="Times New Roman"/>
                <a:cs typeface="Times New Roman"/>
              </a:rPr>
              <a:t>2</a:t>
            </a:r>
            <a:r>
              <a:rPr lang="en-GB" sz="1600" spc="60" dirty="0">
                <a:latin typeface="Times New Roman"/>
                <a:cs typeface="Times New Roman"/>
              </a:rPr>
              <a:t> </a:t>
            </a:r>
            <a:r>
              <a:rPr lang="en-GB" sz="1600" dirty="0">
                <a:latin typeface="Times New Roman"/>
                <a:cs typeface="Times New Roman"/>
              </a:rPr>
              <a:t>have</a:t>
            </a:r>
            <a:r>
              <a:rPr lang="en-GB" sz="1600" spc="35" dirty="0">
                <a:latin typeface="Times New Roman"/>
                <a:cs typeface="Times New Roman"/>
              </a:rPr>
              <a:t> </a:t>
            </a:r>
            <a:r>
              <a:rPr lang="en-GB" sz="1600" dirty="0">
                <a:latin typeface="Times New Roman"/>
                <a:cs typeface="Times New Roman"/>
              </a:rPr>
              <a:t>lower</a:t>
            </a:r>
            <a:r>
              <a:rPr lang="en-GB" sz="1600" spc="50" dirty="0">
                <a:latin typeface="Times New Roman"/>
                <a:cs typeface="Times New Roman"/>
              </a:rPr>
              <a:t> </a:t>
            </a:r>
            <a:r>
              <a:rPr lang="en-GB" sz="1600" dirty="0">
                <a:latin typeface="Times New Roman"/>
                <a:cs typeface="Times New Roman"/>
              </a:rPr>
              <a:t>RAM,</a:t>
            </a:r>
            <a:r>
              <a:rPr lang="en-GB" sz="1600" spc="60" dirty="0">
                <a:latin typeface="Times New Roman"/>
                <a:cs typeface="Times New Roman"/>
              </a:rPr>
              <a:t> </a:t>
            </a:r>
            <a:r>
              <a:rPr lang="en-GB" sz="1600" dirty="0">
                <a:latin typeface="Times New Roman"/>
                <a:cs typeface="Times New Roman"/>
              </a:rPr>
              <a:t>with</a:t>
            </a:r>
            <a:r>
              <a:rPr lang="en-GB" sz="1600" spc="55" dirty="0">
                <a:latin typeface="Times New Roman"/>
                <a:cs typeface="Times New Roman"/>
              </a:rPr>
              <a:t> </a:t>
            </a:r>
            <a:r>
              <a:rPr lang="en-GB" sz="1600" dirty="0">
                <a:latin typeface="Times New Roman"/>
                <a:cs typeface="Times New Roman"/>
              </a:rPr>
              <a:t>Cluster</a:t>
            </a:r>
            <a:r>
              <a:rPr lang="en-GB" sz="1600" spc="45" dirty="0">
                <a:latin typeface="Times New Roman"/>
                <a:cs typeface="Times New Roman"/>
              </a:rPr>
              <a:t> </a:t>
            </a:r>
            <a:r>
              <a:rPr lang="en-GB" sz="1600" dirty="0">
                <a:latin typeface="Times New Roman"/>
                <a:cs typeface="Times New Roman"/>
              </a:rPr>
              <a:t>1</a:t>
            </a:r>
            <a:r>
              <a:rPr lang="en-GB" sz="1600" spc="60" dirty="0">
                <a:latin typeface="Times New Roman"/>
                <a:cs typeface="Times New Roman"/>
              </a:rPr>
              <a:t> </a:t>
            </a:r>
            <a:r>
              <a:rPr lang="en-GB" sz="1600" dirty="0">
                <a:latin typeface="Times New Roman"/>
                <a:cs typeface="Times New Roman"/>
              </a:rPr>
              <a:t>having</a:t>
            </a:r>
            <a:r>
              <a:rPr lang="en-GB" sz="1600" spc="35" dirty="0">
                <a:latin typeface="Times New Roman"/>
                <a:cs typeface="Times New Roman"/>
              </a:rPr>
              <a:t> </a:t>
            </a:r>
            <a:r>
              <a:rPr lang="en-GB" sz="1600" dirty="0">
                <a:latin typeface="Times New Roman"/>
                <a:cs typeface="Times New Roman"/>
              </a:rPr>
              <a:t>the</a:t>
            </a:r>
            <a:r>
              <a:rPr lang="en-GB" sz="1600" spc="35" dirty="0">
                <a:latin typeface="Times New Roman"/>
                <a:cs typeface="Times New Roman"/>
              </a:rPr>
              <a:t> </a:t>
            </a:r>
            <a:r>
              <a:rPr lang="en-GB" sz="1600" spc="-10" dirty="0">
                <a:latin typeface="Times New Roman"/>
                <a:cs typeface="Times New Roman"/>
              </a:rPr>
              <a:t>least.</a:t>
            </a:r>
            <a:endParaRPr lang="en-GB" sz="1600" dirty="0">
              <a:latin typeface="Times New Roman"/>
              <a:cs typeface="Times New Roman"/>
            </a:endParaRPr>
          </a:p>
          <a:p>
            <a:pPr marL="0" lvl="1" algn="just">
              <a:spcBef>
                <a:spcPts val="185"/>
              </a:spcBef>
              <a:buSzPct val="90000"/>
              <a:tabLst>
                <a:tab pos="870585" algn="l"/>
              </a:tabLst>
            </a:pPr>
            <a:r>
              <a:rPr lang="en-GB" sz="1600" spc="-10" dirty="0">
                <a:latin typeface="Times New Roman"/>
                <a:cs typeface="Times New Roman"/>
              </a:rPr>
              <a:t>.</a:t>
            </a:r>
            <a:endParaRPr lang="en-GB" sz="1600" dirty="0">
              <a:latin typeface="Times New Roman"/>
              <a:cs typeface="Times New Roman"/>
            </a:endParaRPr>
          </a:p>
          <a:p>
            <a:pPr marL="0" lvl="1" algn="just">
              <a:spcBef>
                <a:spcPts val="170"/>
              </a:spcBef>
              <a:buSzPct val="90000"/>
              <a:tabLst>
                <a:tab pos="870585" algn="l"/>
              </a:tabLst>
            </a:pPr>
            <a:r>
              <a:rPr lang="en-GB" sz="1600" b="1" dirty="0">
                <a:latin typeface="Times New Roman"/>
                <a:cs typeface="Times New Roman"/>
              </a:rPr>
              <a:t>Screen</a:t>
            </a:r>
            <a:r>
              <a:rPr lang="en-GB" sz="1600" b="1" spc="55" dirty="0">
                <a:latin typeface="Times New Roman"/>
                <a:cs typeface="Times New Roman"/>
              </a:rPr>
              <a:t> </a:t>
            </a:r>
            <a:r>
              <a:rPr lang="en-GB" sz="1600" b="1" dirty="0">
                <a:latin typeface="Times New Roman"/>
                <a:cs typeface="Times New Roman"/>
              </a:rPr>
              <a:t>Size</a:t>
            </a:r>
            <a:r>
              <a:rPr lang="en-GB" sz="1600" b="1" spc="60" dirty="0">
                <a:latin typeface="Times New Roman"/>
                <a:cs typeface="Times New Roman"/>
              </a:rPr>
              <a:t> </a:t>
            </a:r>
            <a:r>
              <a:rPr lang="en-GB" sz="1600" b="1" spc="-10" dirty="0">
                <a:latin typeface="Times New Roman"/>
                <a:cs typeface="Times New Roman"/>
              </a:rPr>
              <a:t>Distribution</a:t>
            </a:r>
            <a:r>
              <a:rPr lang="en-GB" sz="1600" spc="-10" dirty="0">
                <a:latin typeface="Times New Roman"/>
                <a:cs typeface="Times New Roman"/>
              </a:rPr>
              <a:t>:</a:t>
            </a:r>
            <a:endParaRPr lang="en-GB" sz="1600" dirty="0">
              <a:latin typeface="Times New Roman"/>
              <a:cs typeface="Times New Roman"/>
            </a:endParaRPr>
          </a:p>
          <a:p>
            <a:pPr marL="172085" marR="6985" lvl="2" algn="just">
              <a:lnSpc>
                <a:spcPct val="113900"/>
              </a:lnSpc>
              <a:buSzPct val="90000"/>
              <a:tabLst>
                <a:tab pos="1301750" algn="l"/>
              </a:tabLst>
            </a:pPr>
            <a:r>
              <a:rPr lang="en-GB" sz="1600" dirty="0">
                <a:latin typeface="Times New Roman"/>
                <a:cs typeface="Times New Roman"/>
              </a:rPr>
              <a:t>Cluster</a:t>
            </a:r>
            <a:r>
              <a:rPr lang="en-GB" sz="1600" spc="160" dirty="0">
                <a:latin typeface="Times New Roman"/>
                <a:cs typeface="Times New Roman"/>
              </a:rPr>
              <a:t> </a:t>
            </a:r>
            <a:r>
              <a:rPr lang="en-GB" sz="1600" dirty="0">
                <a:latin typeface="Times New Roman"/>
                <a:cs typeface="Times New Roman"/>
              </a:rPr>
              <a:t>3</a:t>
            </a:r>
            <a:r>
              <a:rPr lang="en-GB" sz="1600" spc="165" dirty="0">
                <a:latin typeface="Times New Roman"/>
                <a:cs typeface="Times New Roman"/>
              </a:rPr>
              <a:t> </a:t>
            </a:r>
            <a:r>
              <a:rPr lang="en-GB" sz="1600" dirty="0">
                <a:latin typeface="Times New Roman"/>
                <a:cs typeface="Times New Roman"/>
              </a:rPr>
              <a:t>stands</a:t>
            </a:r>
            <a:r>
              <a:rPr lang="en-GB" sz="1600" spc="175" dirty="0">
                <a:latin typeface="Times New Roman"/>
                <a:cs typeface="Times New Roman"/>
              </a:rPr>
              <a:t> </a:t>
            </a:r>
            <a:r>
              <a:rPr lang="en-GB" sz="1600" dirty="0">
                <a:latin typeface="Times New Roman"/>
                <a:cs typeface="Times New Roman"/>
              </a:rPr>
              <a:t>out</a:t>
            </a:r>
            <a:r>
              <a:rPr lang="en-GB" sz="1600" spc="170" dirty="0">
                <a:latin typeface="Times New Roman"/>
                <a:cs typeface="Times New Roman"/>
              </a:rPr>
              <a:t> </a:t>
            </a:r>
            <a:r>
              <a:rPr lang="en-GB" sz="1600" dirty="0">
                <a:latin typeface="Times New Roman"/>
                <a:cs typeface="Times New Roman"/>
              </a:rPr>
              <a:t>with</a:t>
            </a:r>
            <a:r>
              <a:rPr lang="en-GB" sz="1600" spc="160" dirty="0">
                <a:latin typeface="Times New Roman"/>
                <a:cs typeface="Times New Roman"/>
              </a:rPr>
              <a:t> </a:t>
            </a:r>
            <a:r>
              <a:rPr lang="en-GB" sz="1600" dirty="0">
                <a:latin typeface="Times New Roman"/>
                <a:cs typeface="Times New Roman"/>
              </a:rPr>
              <a:t>the</a:t>
            </a:r>
            <a:r>
              <a:rPr lang="en-GB" sz="1600" spc="170" dirty="0">
                <a:latin typeface="Times New Roman"/>
                <a:cs typeface="Times New Roman"/>
              </a:rPr>
              <a:t> </a:t>
            </a:r>
            <a:r>
              <a:rPr lang="en-GB" sz="1600" dirty="0">
                <a:latin typeface="Times New Roman"/>
                <a:cs typeface="Times New Roman"/>
              </a:rPr>
              <a:t>largest</a:t>
            </a:r>
            <a:r>
              <a:rPr lang="en-GB" sz="1600" spc="160" dirty="0">
                <a:latin typeface="Times New Roman"/>
                <a:cs typeface="Times New Roman"/>
              </a:rPr>
              <a:t> </a:t>
            </a:r>
            <a:r>
              <a:rPr lang="en-GB" sz="1600" dirty="0">
                <a:latin typeface="Times New Roman"/>
                <a:cs typeface="Times New Roman"/>
              </a:rPr>
              <a:t>screen</a:t>
            </a:r>
            <a:r>
              <a:rPr lang="en-GB" sz="1600" spc="150" dirty="0">
                <a:latin typeface="Times New Roman"/>
                <a:cs typeface="Times New Roman"/>
              </a:rPr>
              <a:t> </a:t>
            </a:r>
            <a:r>
              <a:rPr lang="en-GB" sz="1600" dirty="0">
                <a:latin typeface="Times New Roman"/>
                <a:cs typeface="Times New Roman"/>
              </a:rPr>
              <a:t>sizes,</a:t>
            </a:r>
            <a:r>
              <a:rPr lang="en-GB" sz="1600" spc="160" dirty="0">
                <a:latin typeface="Times New Roman"/>
                <a:cs typeface="Times New Roman"/>
              </a:rPr>
              <a:t> </a:t>
            </a:r>
            <a:r>
              <a:rPr lang="en-GB" sz="1600" dirty="0">
                <a:latin typeface="Times New Roman"/>
                <a:cs typeface="Times New Roman"/>
              </a:rPr>
              <a:t>while</a:t>
            </a:r>
            <a:r>
              <a:rPr lang="en-GB" sz="1600" spc="155" dirty="0">
                <a:latin typeface="Times New Roman"/>
                <a:cs typeface="Times New Roman"/>
              </a:rPr>
              <a:t> </a:t>
            </a:r>
            <a:r>
              <a:rPr lang="en-GB" sz="1600" dirty="0">
                <a:latin typeface="Times New Roman"/>
                <a:cs typeface="Times New Roman"/>
              </a:rPr>
              <a:t>Clusters</a:t>
            </a:r>
            <a:r>
              <a:rPr lang="en-GB" sz="1600" spc="170" dirty="0">
                <a:latin typeface="Times New Roman"/>
                <a:cs typeface="Times New Roman"/>
              </a:rPr>
              <a:t> </a:t>
            </a:r>
            <a:r>
              <a:rPr lang="en-GB" sz="1600" dirty="0">
                <a:latin typeface="Times New Roman"/>
                <a:cs typeface="Times New Roman"/>
              </a:rPr>
              <a:t>1</a:t>
            </a:r>
            <a:r>
              <a:rPr lang="en-GB" sz="1600" spc="150" dirty="0">
                <a:latin typeface="Times New Roman"/>
                <a:cs typeface="Times New Roman"/>
              </a:rPr>
              <a:t> </a:t>
            </a:r>
            <a:r>
              <a:rPr lang="en-GB" sz="1600" dirty="0">
                <a:latin typeface="Times New Roman"/>
                <a:cs typeface="Times New Roman"/>
              </a:rPr>
              <a:t>and</a:t>
            </a:r>
            <a:r>
              <a:rPr lang="en-GB" sz="1600" spc="145" dirty="0">
                <a:latin typeface="Times New Roman"/>
                <a:cs typeface="Times New Roman"/>
              </a:rPr>
              <a:t> </a:t>
            </a:r>
            <a:r>
              <a:rPr lang="en-GB" sz="1600" dirty="0">
                <a:latin typeface="Times New Roman"/>
                <a:cs typeface="Times New Roman"/>
              </a:rPr>
              <a:t>2</a:t>
            </a:r>
            <a:r>
              <a:rPr lang="en-GB" sz="1600" spc="175" dirty="0">
                <a:latin typeface="Times New Roman"/>
                <a:cs typeface="Times New Roman"/>
              </a:rPr>
              <a:t> </a:t>
            </a:r>
            <a:r>
              <a:rPr lang="en-GB" sz="1600" spc="-20" dirty="0">
                <a:latin typeface="Times New Roman"/>
                <a:cs typeface="Times New Roman"/>
              </a:rPr>
              <a:t>have </a:t>
            </a:r>
            <a:r>
              <a:rPr lang="en-GB" sz="1600" dirty="0">
                <a:latin typeface="Times New Roman"/>
                <a:cs typeface="Times New Roman"/>
              </a:rPr>
              <a:t>smaller</a:t>
            </a:r>
            <a:r>
              <a:rPr lang="en-GB" sz="1600" spc="60" dirty="0">
                <a:latin typeface="Times New Roman"/>
                <a:cs typeface="Times New Roman"/>
              </a:rPr>
              <a:t> </a:t>
            </a:r>
            <a:r>
              <a:rPr lang="en-GB" sz="1600" spc="-10" dirty="0">
                <a:latin typeface="Times New Roman"/>
                <a:cs typeface="Times New Roman"/>
              </a:rPr>
              <a:t>screens</a:t>
            </a:r>
            <a:r>
              <a:rPr lang="en-GB" sz="1000" spc="-10" dirty="0">
                <a:latin typeface="Times New Roman"/>
                <a:cs typeface="Times New Roman"/>
              </a:rPr>
              <a:t>.</a:t>
            </a:r>
            <a:endParaRPr lang="en-GB" sz="1000" dirty="0">
              <a:latin typeface="Times New Roman"/>
              <a:cs typeface="Times New Roman"/>
            </a:endParaRPr>
          </a:p>
          <a:p>
            <a:endParaRPr lang="en-GB" dirty="0"/>
          </a:p>
        </p:txBody>
      </p:sp>
      <p:pic>
        <p:nvPicPr>
          <p:cNvPr id="5" name="object 8">
            <a:extLst>
              <a:ext uri="{FF2B5EF4-FFF2-40B4-BE49-F238E27FC236}">
                <a16:creationId xmlns:a16="http://schemas.microsoft.com/office/drawing/2014/main" id="{A24CF704-B5C6-388E-2EEC-3EC5956DEE60}"/>
              </a:ext>
            </a:extLst>
          </p:cNvPr>
          <p:cNvPicPr/>
          <p:nvPr/>
        </p:nvPicPr>
        <p:blipFill>
          <a:blip r:embed="rId2" cstate="print"/>
          <a:stretch>
            <a:fillRect/>
          </a:stretch>
        </p:blipFill>
        <p:spPr>
          <a:xfrm>
            <a:off x="538481" y="1902745"/>
            <a:ext cx="3311124" cy="3463510"/>
          </a:xfrm>
          <a:prstGeom prst="rect">
            <a:avLst/>
          </a:prstGeom>
        </p:spPr>
      </p:pic>
      <p:pic>
        <p:nvPicPr>
          <p:cNvPr id="6" name="object 9">
            <a:extLst>
              <a:ext uri="{FF2B5EF4-FFF2-40B4-BE49-F238E27FC236}">
                <a16:creationId xmlns:a16="http://schemas.microsoft.com/office/drawing/2014/main" id="{E21EF280-C4A4-718D-8562-2C1CFE7083E8}"/>
              </a:ext>
            </a:extLst>
          </p:cNvPr>
          <p:cNvPicPr/>
          <p:nvPr/>
        </p:nvPicPr>
        <p:blipFill>
          <a:blip r:embed="rId3" cstate="print"/>
          <a:stretch>
            <a:fillRect/>
          </a:stretch>
        </p:blipFill>
        <p:spPr>
          <a:xfrm>
            <a:off x="3774440" y="1902745"/>
            <a:ext cx="3459480" cy="3251453"/>
          </a:xfrm>
          <a:prstGeom prst="rect">
            <a:avLst/>
          </a:prstGeom>
        </p:spPr>
      </p:pic>
    </p:spTree>
    <p:extLst>
      <p:ext uri="{BB962C8B-B14F-4D97-AF65-F5344CB8AC3E}">
        <p14:creationId xmlns:p14="http://schemas.microsoft.com/office/powerpoint/2010/main" val="1839120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D5B5-AEB0-E339-19C5-0A1DA9EB33D3}"/>
              </a:ext>
            </a:extLst>
          </p:cNvPr>
          <p:cNvSpPr>
            <a:spLocks noGrp="1"/>
          </p:cNvSpPr>
          <p:nvPr>
            <p:ph type="title"/>
          </p:nvPr>
        </p:nvSpPr>
        <p:spPr>
          <a:xfrm>
            <a:off x="1057025" y="922645"/>
            <a:ext cx="5465695" cy="723276"/>
          </a:xfrm>
        </p:spPr>
        <p:txBody>
          <a:bodyPr vert="horz" lIns="91440" tIns="45720" rIns="91440" bIns="45720" rtlCol="0" anchor="b">
            <a:normAutofit/>
          </a:bodyPr>
          <a:lstStyle/>
          <a:p>
            <a:r>
              <a:rPr lang="en-US" sz="3700" b="1" dirty="0"/>
              <a:t>K-Means</a:t>
            </a:r>
            <a:r>
              <a:rPr lang="en-US" sz="3700" b="1" spc="85" dirty="0"/>
              <a:t> </a:t>
            </a:r>
            <a:r>
              <a:rPr lang="en-US" sz="3700" b="1" dirty="0"/>
              <a:t>Clustering</a:t>
            </a:r>
            <a:r>
              <a:rPr lang="en-US" sz="3700" b="1" spc="75" dirty="0"/>
              <a:t> </a:t>
            </a:r>
            <a:r>
              <a:rPr lang="en-US" sz="3700" b="1" spc="-10" dirty="0"/>
              <a:t>Analysis</a:t>
            </a:r>
            <a:endParaRPr lang="en-US" sz="3700" dirty="0"/>
          </a:p>
        </p:txBody>
      </p:sp>
      <p:sp>
        <p:nvSpPr>
          <p:cNvPr id="3" name="Content Placeholder 2">
            <a:extLst>
              <a:ext uri="{FF2B5EF4-FFF2-40B4-BE49-F238E27FC236}">
                <a16:creationId xmlns:a16="http://schemas.microsoft.com/office/drawing/2014/main" id="{3DB874B6-3C91-128C-EE2C-4BE71CA8CE04}"/>
              </a:ext>
            </a:extLst>
          </p:cNvPr>
          <p:cNvSpPr>
            <a:spLocks noGrp="1"/>
          </p:cNvSpPr>
          <p:nvPr>
            <p:ph sz="half" idx="1"/>
          </p:nvPr>
        </p:nvSpPr>
        <p:spPr>
          <a:xfrm>
            <a:off x="1055715" y="2508105"/>
            <a:ext cx="5040285" cy="3632493"/>
          </a:xfrm>
        </p:spPr>
        <p:txBody>
          <a:bodyPr vert="horz" lIns="91440" tIns="45720" rIns="91440" bIns="45720" rtlCol="0" anchor="ctr">
            <a:normAutofit/>
          </a:bodyPr>
          <a:lstStyle/>
          <a:p>
            <a:pPr marL="942975" lvl="3" indent="-285750" algn="just">
              <a:lnSpc>
                <a:spcPct val="150000"/>
              </a:lnSpc>
              <a:spcBef>
                <a:spcPts val="185"/>
              </a:spcBef>
              <a:buSzPct val="90000"/>
              <a:tabLst>
                <a:tab pos="870585" algn="l"/>
              </a:tabLst>
            </a:pPr>
            <a:r>
              <a:rPr lang="en-GB" sz="2400" b="1" dirty="0">
                <a:latin typeface="Times New Roman"/>
                <a:cs typeface="Times New Roman"/>
              </a:rPr>
              <a:t>Final</a:t>
            </a:r>
            <a:r>
              <a:rPr lang="en-GB" sz="2400" b="1" spc="55" dirty="0">
                <a:latin typeface="Times New Roman"/>
                <a:cs typeface="Times New Roman"/>
              </a:rPr>
              <a:t> </a:t>
            </a:r>
            <a:r>
              <a:rPr lang="en-GB" sz="2400" b="1" dirty="0">
                <a:latin typeface="Times New Roman"/>
                <a:cs typeface="Times New Roman"/>
              </a:rPr>
              <a:t>Price</a:t>
            </a:r>
            <a:r>
              <a:rPr lang="en-GB" sz="2400" b="1" spc="55" dirty="0">
                <a:latin typeface="Times New Roman"/>
                <a:cs typeface="Times New Roman"/>
              </a:rPr>
              <a:t> </a:t>
            </a:r>
            <a:r>
              <a:rPr lang="en-GB" sz="2400" b="1" spc="-10" dirty="0">
                <a:latin typeface="Times New Roman"/>
                <a:cs typeface="Times New Roman"/>
              </a:rPr>
              <a:t>Distribution</a:t>
            </a:r>
            <a:endParaRPr lang="en-GB" sz="2400" spc="-10" dirty="0">
              <a:latin typeface="Times New Roman"/>
              <a:cs typeface="Times New Roman"/>
            </a:endParaRPr>
          </a:p>
          <a:p>
            <a:pPr marL="942975" lvl="3" indent="-285750" algn="just">
              <a:lnSpc>
                <a:spcPct val="150000"/>
              </a:lnSpc>
              <a:spcBef>
                <a:spcPts val="185"/>
              </a:spcBef>
              <a:buSzPct val="90000"/>
              <a:tabLst>
                <a:tab pos="870585" algn="l"/>
              </a:tabLst>
            </a:pPr>
            <a:r>
              <a:rPr lang="en-GB" sz="2400" b="1" dirty="0">
                <a:latin typeface="Times New Roman"/>
                <a:cs typeface="Times New Roman"/>
              </a:rPr>
              <a:t>Storage</a:t>
            </a:r>
            <a:r>
              <a:rPr lang="en-GB" sz="2400" b="1" spc="75" dirty="0">
                <a:latin typeface="Times New Roman"/>
                <a:cs typeface="Times New Roman"/>
              </a:rPr>
              <a:t> </a:t>
            </a:r>
            <a:r>
              <a:rPr lang="en-GB" sz="2400" b="1" spc="-10" dirty="0">
                <a:latin typeface="Times New Roman"/>
                <a:cs typeface="Times New Roman"/>
              </a:rPr>
              <a:t>Distribution</a:t>
            </a:r>
            <a:endParaRPr lang="en-GB" sz="2400" dirty="0">
              <a:latin typeface="Times New Roman"/>
              <a:cs typeface="Times New Roman"/>
            </a:endParaRPr>
          </a:p>
          <a:p>
            <a:pPr marL="0" indent="0">
              <a:buNone/>
            </a:pPr>
            <a:endParaRPr lang="en-US" sz="2000" dirty="0"/>
          </a:p>
        </p:txBody>
      </p:sp>
      <p:pic>
        <p:nvPicPr>
          <p:cNvPr id="8" name="object 7" descr="A diagram of a storage distribution by cluster&#10;&#10;Description automatically generated">
            <a:extLst>
              <a:ext uri="{FF2B5EF4-FFF2-40B4-BE49-F238E27FC236}">
                <a16:creationId xmlns:a16="http://schemas.microsoft.com/office/drawing/2014/main" id="{BFD05963-0407-A5CA-9BCC-1E99D6D62C8B}"/>
              </a:ext>
            </a:extLst>
          </p:cNvPr>
          <p:cNvPicPr/>
          <p:nvPr/>
        </p:nvPicPr>
        <p:blipFill>
          <a:blip r:embed="rId3" cstate="print"/>
          <a:stretch>
            <a:fillRect/>
          </a:stretch>
        </p:blipFill>
        <p:spPr>
          <a:xfrm>
            <a:off x="7498080" y="609601"/>
            <a:ext cx="3515359" cy="2745858"/>
          </a:xfrm>
          <a:prstGeom prst="rect">
            <a:avLst/>
          </a:prstGeom>
        </p:spPr>
      </p:pic>
      <p:pic>
        <p:nvPicPr>
          <p:cNvPr id="7" name="object 12" descr="A graph with colorful and black dots&#10;&#10;Description automatically generated">
            <a:extLst>
              <a:ext uri="{FF2B5EF4-FFF2-40B4-BE49-F238E27FC236}">
                <a16:creationId xmlns:a16="http://schemas.microsoft.com/office/drawing/2014/main" id="{524C95F1-9410-7AD0-6FA2-C86183E94590}"/>
              </a:ext>
            </a:extLst>
          </p:cNvPr>
          <p:cNvPicPr/>
          <p:nvPr/>
        </p:nvPicPr>
        <p:blipFill>
          <a:blip r:embed="rId4" cstate="print"/>
          <a:stretch>
            <a:fillRect/>
          </a:stretch>
        </p:blipFill>
        <p:spPr>
          <a:xfrm>
            <a:off x="7611643" y="3502544"/>
            <a:ext cx="3401796" cy="2653704"/>
          </a:xfrm>
          <a:prstGeom prst="rect">
            <a:avLst/>
          </a:prstGeom>
        </p:spPr>
      </p:pic>
    </p:spTree>
    <p:extLst>
      <p:ext uri="{BB962C8B-B14F-4D97-AF65-F5344CB8AC3E}">
        <p14:creationId xmlns:p14="http://schemas.microsoft.com/office/powerpoint/2010/main" val="380545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C8DA-BB8F-F854-F191-3B6F31F22C33}"/>
              </a:ext>
            </a:extLst>
          </p:cNvPr>
          <p:cNvSpPr>
            <a:spLocks noGrp="1"/>
          </p:cNvSpPr>
          <p:nvPr>
            <p:ph type="title"/>
          </p:nvPr>
        </p:nvSpPr>
        <p:spPr/>
        <p:txBody>
          <a:bodyPr>
            <a:normAutofit fontScale="90000"/>
          </a:bodyPr>
          <a:lstStyle/>
          <a:p>
            <a:r>
              <a:rPr lang="en-GB" sz="2000" b="1" i="0" dirty="0">
                <a:solidFill>
                  <a:srgbClr val="000000"/>
                </a:solidFill>
                <a:effectLst/>
                <a:latin typeface="TimesNewRomanPS-BoldMT"/>
              </a:rPr>
              <a:t>Cluster Descriptions:</a:t>
            </a:r>
            <a:r>
              <a:rPr lang="en-GB" sz="5400" b="1" dirty="0"/>
              <a:t> </a:t>
            </a:r>
            <a:br>
              <a:rPr lang="en-GB" sz="5400" b="1" dirty="0"/>
            </a:br>
            <a:endParaRPr lang="en-GB" sz="5400" b="1" dirty="0"/>
          </a:p>
        </p:txBody>
      </p:sp>
      <p:sp>
        <p:nvSpPr>
          <p:cNvPr id="3" name="Content Placeholder 2">
            <a:extLst>
              <a:ext uri="{FF2B5EF4-FFF2-40B4-BE49-F238E27FC236}">
                <a16:creationId xmlns:a16="http://schemas.microsoft.com/office/drawing/2014/main" id="{05C7CB37-FB1D-EBEB-E945-5EA8FAA293BA}"/>
              </a:ext>
            </a:extLst>
          </p:cNvPr>
          <p:cNvSpPr>
            <a:spLocks noGrp="1"/>
          </p:cNvSpPr>
          <p:nvPr>
            <p:ph sz="half" idx="1"/>
          </p:nvPr>
        </p:nvSpPr>
        <p:spPr>
          <a:xfrm>
            <a:off x="1097278" y="1845734"/>
            <a:ext cx="8808721" cy="4023360"/>
          </a:xfrm>
        </p:spPr>
        <p:txBody>
          <a:bodyPr>
            <a:normAutofit/>
          </a:bodyPr>
          <a:lstStyle/>
          <a:p>
            <a:r>
              <a:rPr lang="en-GB" sz="1200" b="1" i="0" dirty="0">
                <a:solidFill>
                  <a:srgbClr val="000000"/>
                </a:solidFill>
                <a:effectLst/>
                <a:latin typeface="TimesNewRomanPS-BoldMT"/>
              </a:rPr>
              <a:t>Cluster 1</a:t>
            </a:r>
            <a:r>
              <a:rPr lang="en-GB" sz="1200" b="0" i="0" dirty="0">
                <a:solidFill>
                  <a:srgbClr val="000000"/>
                </a:solidFill>
                <a:effectLst/>
                <a:latin typeface="TimesNewRomanPSMT"/>
              </a:rPr>
              <a:t>:</a:t>
            </a:r>
          </a:p>
          <a:p>
            <a:r>
              <a:rPr lang="en-GB" sz="1200" b="0" i="0" dirty="0">
                <a:solidFill>
                  <a:srgbClr val="000000"/>
                </a:solidFill>
                <a:effectLst/>
                <a:latin typeface="Wingdings-Regular"/>
              </a:rPr>
              <a:t> </a:t>
            </a:r>
            <a:r>
              <a:rPr lang="en-GB" sz="1200" b="0" i="0" dirty="0">
                <a:solidFill>
                  <a:srgbClr val="000000"/>
                </a:solidFill>
                <a:effectLst/>
                <a:latin typeface="TimesNewRomanPSMT"/>
              </a:rPr>
              <a:t>This cluster is characterized by lower RAM, Storage, and Final Price. It seems to</a:t>
            </a:r>
          </a:p>
          <a:p>
            <a:r>
              <a:rPr lang="en-GB" sz="1200" b="0" i="0" dirty="0">
                <a:solidFill>
                  <a:srgbClr val="000000"/>
                </a:solidFill>
                <a:effectLst/>
                <a:latin typeface="TimesNewRomanPSMT"/>
              </a:rPr>
              <a:t>consist of lower-end laptops with less powerful configurations.</a:t>
            </a:r>
          </a:p>
          <a:p>
            <a:r>
              <a:rPr lang="en-GB" sz="1200" b="0" i="0" dirty="0">
                <a:solidFill>
                  <a:srgbClr val="000000"/>
                </a:solidFill>
                <a:effectLst/>
                <a:latin typeface="CourierNewPSMT"/>
              </a:rPr>
              <a:t>o </a:t>
            </a:r>
            <a:r>
              <a:rPr lang="en-GB" sz="1200" b="1" i="0" dirty="0">
                <a:solidFill>
                  <a:srgbClr val="000000"/>
                </a:solidFill>
                <a:effectLst/>
                <a:latin typeface="TimesNewRomanPS-BoldMT"/>
              </a:rPr>
              <a:t>Cluster 2</a:t>
            </a:r>
            <a:r>
              <a:rPr lang="en-GB" sz="1200" b="0" i="0" dirty="0">
                <a:solidFill>
                  <a:srgbClr val="000000"/>
                </a:solidFill>
                <a:effectLst/>
                <a:latin typeface="TimesNewRomanPSMT"/>
              </a:rPr>
              <a:t>:</a:t>
            </a:r>
          </a:p>
          <a:p>
            <a:r>
              <a:rPr lang="en-GB" sz="1200" b="0" i="0" dirty="0">
                <a:solidFill>
                  <a:srgbClr val="000000"/>
                </a:solidFill>
                <a:effectLst/>
                <a:latin typeface="Wingdings-Regular"/>
              </a:rPr>
              <a:t> </a:t>
            </a:r>
            <a:r>
              <a:rPr lang="en-GB" sz="1200" b="0" i="0" dirty="0">
                <a:solidFill>
                  <a:srgbClr val="000000"/>
                </a:solidFill>
                <a:effectLst/>
                <a:latin typeface="TimesNewRomanPSMT"/>
              </a:rPr>
              <a:t>This cluster has moderate values for most features. The laptops in this cluster</a:t>
            </a:r>
          </a:p>
          <a:p>
            <a:r>
              <a:rPr lang="en-GB" sz="1200" b="0" i="0" dirty="0">
                <a:solidFill>
                  <a:srgbClr val="000000"/>
                </a:solidFill>
                <a:effectLst/>
                <a:latin typeface="TimesNewRomanPSMT"/>
              </a:rPr>
              <a:t>likely have mid-range configurations, making them suitable for average users.</a:t>
            </a:r>
          </a:p>
          <a:p>
            <a:r>
              <a:rPr lang="en-GB" sz="1200" b="0" i="0" dirty="0">
                <a:solidFill>
                  <a:srgbClr val="000000"/>
                </a:solidFill>
                <a:effectLst/>
                <a:latin typeface="CourierNewPSMT"/>
              </a:rPr>
              <a:t>o </a:t>
            </a:r>
            <a:r>
              <a:rPr lang="en-GB" sz="1200" b="1" i="0" dirty="0">
                <a:solidFill>
                  <a:srgbClr val="000000"/>
                </a:solidFill>
                <a:effectLst/>
                <a:latin typeface="TimesNewRomanPS-BoldMT"/>
              </a:rPr>
              <a:t>Cluster 3</a:t>
            </a:r>
            <a:r>
              <a:rPr lang="en-GB" sz="1200" b="0" i="0" dirty="0">
                <a:solidFill>
                  <a:srgbClr val="000000"/>
                </a:solidFill>
                <a:effectLst/>
                <a:latin typeface="TimesNewRomanPSMT"/>
              </a:rPr>
              <a:t>:</a:t>
            </a:r>
          </a:p>
          <a:p>
            <a:r>
              <a:rPr lang="en-GB" sz="1200" b="0" i="0" dirty="0">
                <a:solidFill>
                  <a:srgbClr val="000000"/>
                </a:solidFill>
                <a:effectLst/>
                <a:latin typeface="Wingdings-Regular"/>
              </a:rPr>
              <a:t> </a:t>
            </a:r>
            <a:r>
              <a:rPr lang="en-GB" sz="1200" b="0" i="0" dirty="0">
                <a:solidFill>
                  <a:srgbClr val="000000"/>
                </a:solidFill>
                <a:effectLst/>
                <a:latin typeface="TimesNewRomanPSMT"/>
              </a:rPr>
              <a:t>This cluster includes laptops with the highest average screen size and relatively</a:t>
            </a:r>
          </a:p>
          <a:p>
            <a:r>
              <a:rPr lang="en-GB" sz="1200" b="0" i="0" dirty="0">
                <a:solidFill>
                  <a:srgbClr val="000000"/>
                </a:solidFill>
                <a:effectLst/>
                <a:latin typeface="TimesNewRomanPSMT"/>
              </a:rPr>
              <a:t>high storage, indicating larger, possibly gaming or workstation laptops.</a:t>
            </a:r>
          </a:p>
          <a:p>
            <a:r>
              <a:rPr lang="en-GB" sz="1200" b="0" i="0" dirty="0">
                <a:solidFill>
                  <a:srgbClr val="000000"/>
                </a:solidFill>
                <a:effectLst/>
                <a:latin typeface="CourierNewPSMT"/>
              </a:rPr>
              <a:t>o </a:t>
            </a:r>
            <a:r>
              <a:rPr lang="en-GB" sz="1200" b="1" i="0" dirty="0">
                <a:solidFill>
                  <a:srgbClr val="000000"/>
                </a:solidFill>
                <a:effectLst/>
                <a:latin typeface="TimesNewRomanPS-BoldMT"/>
              </a:rPr>
              <a:t>Cluster 4</a:t>
            </a:r>
            <a:r>
              <a:rPr lang="en-GB" sz="1200" b="0" i="0" dirty="0">
                <a:solidFill>
                  <a:srgbClr val="000000"/>
                </a:solidFill>
                <a:effectLst/>
                <a:latin typeface="TimesNewRomanPSMT"/>
              </a:rPr>
              <a:t>:</a:t>
            </a:r>
          </a:p>
          <a:p>
            <a:r>
              <a:rPr lang="en-GB" sz="1200" b="0" i="0" dirty="0">
                <a:solidFill>
                  <a:srgbClr val="000000"/>
                </a:solidFill>
                <a:effectLst/>
                <a:latin typeface="Wingdings-Regular"/>
              </a:rPr>
              <a:t> </a:t>
            </a:r>
            <a:r>
              <a:rPr lang="en-GB" sz="1200" b="0" i="0" dirty="0">
                <a:solidFill>
                  <a:srgbClr val="000000"/>
                </a:solidFill>
                <a:effectLst/>
                <a:latin typeface="TimesNewRomanPSMT"/>
              </a:rPr>
              <a:t>This cluster has the highest average RAM and Final Price, suggesting that it</a:t>
            </a:r>
          </a:p>
          <a:p>
            <a:r>
              <a:rPr lang="en-GB" sz="1200" b="0" i="0" dirty="0">
                <a:solidFill>
                  <a:srgbClr val="000000"/>
                </a:solidFill>
                <a:effectLst/>
                <a:latin typeface="TimesNewRomanPSMT"/>
              </a:rPr>
              <a:t>contains high-end laptops</a:t>
            </a:r>
            <a:endParaRPr lang="en-GB" sz="1200" dirty="0"/>
          </a:p>
        </p:txBody>
      </p:sp>
      <p:sp>
        <p:nvSpPr>
          <p:cNvPr id="4" name="Content Placeholder 3">
            <a:extLst>
              <a:ext uri="{FF2B5EF4-FFF2-40B4-BE49-F238E27FC236}">
                <a16:creationId xmlns:a16="http://schemas.microsoft.com/office/drawing/2014/main" id="{E08BF579-9AD0-896D-B5DA-5759071270B0}"/>
              </a:ext>
            </a:extLst>
          </p:cNvPr>
          <p:cNvSpPr>
            <a:spLocks noGrp="1"/>
          </p:cNvSpPr>
          <p:nvPr>
            <p:ph sz="half" idx="2"/>
          </p:nvPr>
        </p:nvSpPr>
        <p:spPr/>
        <p:txBody>
          <a:bodyPr>
            <a:normAutofit/>
          </a:bodyPr>
          <a:lstStyle/>
          <a:p>
            <a:endParaRPr lang="en-GB" dirty="0"/>
          </a:p>
        </p:txBody>
      </p:sp>
    </p:spTree>
    <p:extLst>
      <p:ext uri="{BB962C8B-B14F-4D97-AF65-F5344CB8AC3E}">
        <p14:creationId xmlns:p14="http://schemas.microsoft.com/office/powerpoint/2010/main" val="3554322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4225F-78FD-9739-30F8-07DD7A05D436}"/>
              </a:ext>
            </a:extLst>
          </p:cNvPr>
          <p:cNvSpPr>
            <a:spLocks noGrp="1"/>
          </p:cNvSpPr>
          <p:nvPr>
            <p:ph type="title"/>
          </p:nvPr>
        </p:nvSpPr>
        <p:spPr>
          <a:xfrm>
            <a:off x="1043631" y="873940"/>
            <a:ext cx="4928291" cy="1035781"/>
          </a:xfrm>
        </p:spPr>
        <p:txBody>
          <a:bodyPr vert="horz" lIns="91440" tIns="45720" rIns="91440" bIns="45720" rtlCol="0" anchor="ctr">
            <a:normAutofit/>
          </a:bodyPr>
          <a:lstStyle/>
          <a:p>
            <a:r>
              <a:rPr lang="en-US" sz="3300" b="1" kern="1200" dirty="0">
                <a:solidFill>
                  <a:schemeClr val="tx1"/>
                </a:solidFill>
                <a:latin typeface="+mj-lt"/>
                <a:ea typeface="+mj-ea"/>
                <a:cs typeface="+mj-cs"/>
              </a:rPr>
              <a:t>Hierarchical</a:t>
            </a:r>
            <a:r>
              <a:rPr lang="en-US" sz="3300" b="1" kern="1200" spc="85" dirty="0">
                <a:solidFill>
                  <a:schemeClr val="tx1"/>
                </a:solidFill>
                <a:latin typeface="+mj-lt"/>
                <a:ea typeface="+mj-ea"/>
                <a:cs typeface="+mj-cs"/>
              </a:rPr>
              <a:t> </a:t>
            </a:r>
            <a:r>
              <a:rPr lang="en-US" sz="3300" b="1" kern="1200" dirty="0">
                <a:solidFill>
                  <a:schemeClr val="tx1"/>
                </a:solidFill>
                <a:latin typeface="+mj-lt"/>
                <a:ea typeface="+mj-ea"/>
                <a:cs typeface="+mj-cs"/>
              </a:rPr>
              <a:t>Clustering</a:t>
            </a:r>
            <a:r>
              <a:rPr lang="en-US" sz="3300" b="1" kern="1200" spc="110" dirty="0">
                <a:solidFill>
                  <a:schemeClr val="tx1"/>
                </a:solidFill>
                <a:latin typeface="+mj-lt"/>
                <a:ea typeface="+mj-ea"/>
                <a:cs typeface="+mj-cs"/>
              </a:rPr>
              <a:t> </a:t>
            </a:r>
            <a:r>
              <a:rPr lang="en-US" sz="3300" b="1" kern="1200" spc="-10" dirty="0">
                <a:solidFill>
                  <a:schemeClr val="tx1"/>
                </a:solidFill>
                <a:latin typeface="+mj-lt"/>
                <a:ea typeface="+mj-ea"/>
                <a:cs typeface="+mj-cs"/>
              </a:rPr>
              <a:t>Analysis</a:t>
            </a:r>
            <a:endParaRPr lang="en-US" sz="33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8E7F8EFF-CFE4-EBD6-3FAF-8228EFCEAB3F}"/>
              </a:ext>
            </a:extLst>
          </p:cNvPr>
          <p:cNvSpPr>
            <a:spLocks noGrp="1"/>
          </p:cNvSpPr>
          <p:nvPr>
            <p:ph sz="half" idx="1"/>
          </p:nvPr>
        </p:nvSpPr>
        <p:spPr>
          <a:xfrm>
            <a:off x="267837" y="2524721"/>
            <a:ext cx="6244723" cy="3677123"/>
          </a:xfrm>
        </p:spPr>
        <p:txBody>
          <a:bodyPr vert="horz" lIns="91440" tIns="45720" rIns="91440" bIns="45720" rtlCol="0" anchor="ctr">
            <a:normAutofit/>
          </a:bodyPr>
          <a:lstStyle/>
          <a:p>
            <a:pPr marL="0" indent="0">
              <a:lnSpc>
                <a:spcPct val="150000"/>
              </a:lnSpc>
              <a:buNone/>
            </a:pPr>
            <a:r>
              <a:rPr lang="en-US" sz="1800" b="1" u="sng" dirty="0"/>
              <a:t>Hierarchical</a:t>
            </a:r>
            <a:r>
              <a:rPr lang="en-US" sz="1800" b="1" u="sng" spc="125" dirty="0"/>
              <a:t> </a:t>
            </a:r>
            <a:r>
              <a:rPr lang="en-US" sz="1800" b="1" u="sng" dirty="0"/>
              <a:t>Clustering</a:t>
            </a:r>
            <a:r>
              <a:rPr lang="en-US" sz="1800" b="1" u="sng" spc="140" dirty="0"/>
              <a:t> </a:t>
            </a:r>
            <a:r>
              <a:rPr lang="en-US" sz="1800" b="1" u="sng" spc="-10" dirty="0"/>
              <a:t>Dendrogram</a:t>
            </a:r>
          </a:p>
          <a:p>
            <a:pPr marL="12700">
              <a:lnSpc>
                <a:spcPct val="150000"/>
              </a:lnSpc>
              <a:spcBef>
                <a:spcPts val="135"/>
              </a:spcBef>
            </a:pPr>
            <a:r>
              <a:rPr lang="en-GB" sz="1800" b="1" dirty="0">
                <a:latin typeface="Times New Roman"/>
                <a:cs typeface="Times New Roman"/>
              </a:rPr>
              <a:t>Cluster 1: Basic Configurations &amp; Lower Prices</a:t>
            </a:r>
          </a:p>
          <a:p>
            <a:pPr marL="12700">
              <a:lnSpc>
                <a:spcPct val="150000"/>
              </a:lnSpc>
              <a:spcBef>
                <a:spcPts val="135"/>
              </a:spcBef>
            </a:pPr>
            <a:endParaRPr lang="en-GB" sz="1800" b="1" dirty="0">
              <a:latin typeface="Times New Roman"/>
              <a:cs typeface="Times New Roman"/>
            </a:endParaRPr>
          </a:p>
          <a:p>
            <a:pPr marL="12700">
              <a:lnSpc>
                <a:spcPct val="150000"/>
              </a:lnSpc>
              <a:spcBef>
                <a:spcPts val="135"/>
              </a:spcBef>
            </a:pPr>
            <a:r>
              <a:rPr lang="en-GB" sz="1800" b="1" dirty="0">
                <a:latin typeface="Times New Roman"/>
                <a:cs typeface="Times New Roman"/>
              </a:rPr>
              <a:t>Cluster 2: Mid-Range to High-End Laptops</a:t>
            </a:r>
          </a:p>
          <a:p>
            <a:pPr marL="12700">
              <a:lnSpc>
                <a:spcPct val="150000"/>
              </a:lnSpc>
              <a:spcBef>
                <a:spcPts val="135"/>
              </a:spcBef>
            </a:pPr>
            <a:endParaRPr lang="en-GB" sz="1800" b="1" dirty="0">
              <a:latin typeface="Times New Roman"/>
              <a:cs typeface="Times New Roman"/>
            </a:endParaRPr>
          </a:p>
          <a:p>
            <a:pPr marL="12700">
              <a:lnSpc>
                <a:spcPct val="150000"/>
              </a:lnSpc>
              <a:spcBef>
                <a:spcPts val="135"/>
              </a:spcBef>
            </a:pPr>
            <a:r>
              <a:rPr lang="en-GB" sz="1800" b="1" dirty="0">
                <a:latin typeface="Times New Roman"/>
                <a:cs typeface="Times New Roman"/>
              </a:rPr>
              <a:t>Cluster 3: Entry-Level Budget Laptops</a:t>
            </a:r>
          </a:p>
          <a:p>
            <a:pPr marL="12700">
              <a:lnSpc>
                <a:spcPct val="150000"/>
              </a:lnSpc>
              <a:spcBef>
                <a:spcPts val="135"/>
              </a:spcBef>
            </a:pPr>
            <a:endParaRPr lang="en-GB" sz="1800" b="1" dirty="0">
              <a:latin typeface="Times New Roman"/>
              <a:cs typeface="Times New Roman"/>
            </a:endParaRPr>
          </a:p>
          <a:p>
            <a:pPr marL="12700">
              <a:lnSpc>
                <a:spcPct val="150000"/>
              </a:lnSpc>
              <a:spcBef>
                <a:spcPts val="135"/>
              </a:spcBef>
            </a:pPr>
            <a:r>
              <a:rPr lang="en-GB" sz="1800" b="1" dirty="0">
                <a:latin typeface="Times New Roman"/>
                <a:cs typeface="Times New Roman"/>
              </a:rPr>
              <a:t>Cluster 4: Premium Laptops with High Performance</a:t>
            </a:r>
            <a:endParaRPr lang="en-GB" sz="1800" dirty="0"/>
          </a:p>
        </p:txBody>
      </p:sp>
      <p:pic>
        <p:nvPicPr>
          <p:cNvPr id="6" name="object 8">
            <a:extLst>
              <a:ext uri="{FF2B5EF4-FFF2-40B4-BE49-F238E27FC236}">
                <a16:creationId xmlns:a16="http://schemas.microsoft.com/office/drawing/2014/main" id="{DE8FE26B-5DD5-DFC5-DDC3-78A2D90A97CF}"/>
              </a:ext>
            </a:extLst>
          </p:cNvPr>
          <p:cNvPicPr/>
          <p:nvPr/>
        </p:nvPicPr>
        <p:blipFill>
          <a:blip r:embed="rId3" cstate="print"/>
          <a:srcRect t="8468" r="4" b="21983"/>
          <a:stretch/>
        </p:blipFill>
        <p:spPr>
          <a:xfrm>
            <a:off x="6788383" y="613148"/>
            <a:ext cx="4565417" cy="2679192"/>
          </a:xfrm>
          <a:prstGeom prst="rect">
            <a:avLst/>
          </a:prstGeom>
        </p:spPr>
      </p:pic>
      <p:pic>
        <p:nvPicPr>
          <p:cNvPr id="5" name="object 7">
            <a:extLst>
              <a:ext uri="{FF2B5EF4-FFF2-40B4-BE49-F238E27FC236}">
                <a16:creationId xmlns:a16="http://schemas.microsoft.com/office/drawing/2014/main" id="{32F29CA5-6D56-7C55-AE04-E1838E842636}"/>
              </a:ext>
            </a:extLst>
          </p:cNvPr>
          <p:cNvPicPr/>
          <p:nvPr/>
        </p:nvPicPr>
        <p:blipFill>
          <a:blip r:embed="rId4" cstate="print"/>
          <a:srcRect t="43418" r="7" b="7"/>
          <a:stretch/>
        </p:blipFill>
        <p:spPr>
          <a:xfrm>
            <a:off x="6788383" y="3528753"/>
            <a:ext cx="4565417" cy="2679192"/>
          </a:xfrm>
          <a:prstGeom prst="rect">
            <a:avLst/>
          </a:prstGeom>
        </p:spPr>
      </p:pic>
    </p:spTree>
    <p:extLst>
      <p:ext uri="{BB962C8B-B14F-4D97-AF65-F5344CB8AC3E}">
        <p14:creationId xmlns:p14="http://schemas.microsoft.com/office/powerpoint/2010/main" val="1929936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C0DB-E8D6-80F5-7176-1CE4C1243174}"/>
              </a:ext>
            </a:extLst>
          </p:cNvPr>
          <p:cNvSpPr>
            <a:spLocks noGrp="1"/>
          </p:cNvSpPr>
          <p:nvPr>
            <p:ph type="title"/>
          </p:nvPr>
        </p:nvSpPr>
        <p:spPr>
          <a:xfrm>
            <a:off x="1055715" y="688965"/>
            <a:ext cx="5882255" cy="702956"/>
          </a:xfrm>
        </p:spPr>
        <p:txBody>
          <a:bodyPr vert="horz" lIns="91440" tIns="45720" rIns="91440" bIns="45720" rtlCol="0" anchor="b">
            <a:normAutofit/>
          </a:bodyPr>
          <a:lstStyle/>
          <a:p>
            <a:r>
              <a:rPr lang="en-US" sz="3700" b="1" dirty="0"/>
              <a:t>Hierarchical</a:t>
            </a:r>
            <a:r>
              <a:rPr lang="en-US" sz="3700" b="1" spc="85" dirty="0"/>
              <a:t> </a:t>
            </a:r>
            <a:r>
              <a:rPr lang="en-US" sz="3700" b="1" dirty="0"/>
              <a:t>Clustering</a:t>
            </a:r>
            <a:r>
              <a:rPr lang="en-US" sz="3700" b="1" spc="110" dirty="0"/>
              <a:t> </a:t>
            </a:r>
            <a:r>
              <a:rPr lang="en-US" sz="3700" b="1" spc="-10" dirty="0"/>
              <a:t>Analysis</a:t>
            </a:r>
            <a:endParaRPr lang="en-US" sz="3700" dirty="0"/>
          </a:p>
        </p:txBody>
      </p:sp>
      <p:sp>
        <p:nvSpPr>
          <p:cNvPr id="3" name="Content Placeholder 2">
            <a:extLst>
              <a:ext uri="{FF2B5EF4-FFF2-40B4-BE49-F238E27FC236}">
                <a16:creationId xmlns:a16="http://schemas.microsoft.com/office/drawing/2014/main" id="{C3FF0C66-C298-717D-3B53-81EDAA679FB4}"/>
              </a:ext>
            </a:extLst>
          </p:cNvPr>
          <p:cNvSpPr>
            <a:spLocks noGrp="1"/>
          </p:cNvSpPr>
          <p:nvPr>
            <p:ph sz="half" idx="1"/>
          </p:nvPr>
        </p:nvSpPr>
        <p:spPr>
          <a:xfrm>
            <a:off x="1055715" y="2062481"/>
            <a:ext cx="5487325" cy="3634884"/>
          </a:xfrm>
        </p:spPr>
        <p:txBody>
          <a:bodyPr vert="horz" lIns="91440" tIns="45720" rIns="91440" bIns="45720" rtlCol="0" anchor="ctr">
            <a:normAutofit lnSpcReduction="10000"/>
          </a:bodyPr>
          <a:lstStyle/>
          <a:p>
            <a:pPr marL="0"/>
            <a:r>
              <a:rPr lang="en-US" sz="1600" b="1" dirty="0">
                <a:latin typeface="Times New Roman" panose="02020603050405020304" pitchFamily="18" charset="0"/>
                <a:cs typeface="Times New Roman" panose="02020603050405020304" pitchFamily="18" charset="0"/>
              </a:rPr>
              <a:t>RAM</a:t>
            </a:r>
            <a:r>
              <a:rPr lang="en-US" sz="1600" b="1" spc="50" dirty="0">
                <a:latin typeface="Times New Roman" panose="02020603050405020304" pitchFamily="18" charset="0"/>
                <a:cs typeface="Times New Roman" panose="02020603050405020304" pitchFamily="18" charset="0"/>
              </a:rPr>
              <a:t> </a:t>
            </a:r>
            <a:r>
              <a:rPr lang="en-US" sz="1600" b="1" spc="-10" dirty="0">
                <a:latin typeface="Times New Roman" panose="02020603050405020304" pitchFamily="18" charset="0"/>
                <a:cs typeface="Times New Roman" panose="02020603050405020304" pitchFamily="18" charset="0"/>
              </a:rPr>
              <a:t>Distribution:</a:t>
            </a:r>
            <a:endParaRPr lang="en-US" sz="1600" dirty="0">
              <a:latin typeface="Times New Roman" panose="02020603050405020304" pitchFamily="18" charset="0"/>
              <a:cs typeface="Times New Roman" panose="02020603050405020304" pitchFamily="18" charset="0"/>
            </a:endParaRPr>
          </a:p>
          <a:p>
            <a:pPr marL="12700" marR="5080"/>
            <a:r>
              <a:rPr lang="en-US" sz="1600" dirty="0">
                <a:latin typeface="Times New Roman" panose="02020603050405020304" pitchFamily="18" charset="0"/>
                <a:cs typeface="Times New Roman" panose="02020603050405020304" pitchFamily="18" charset="0"/>
              </a:rPr>
              <a:t>The</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RAM</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distribution</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across</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clusters</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shows</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that</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has</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highest</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RAM,</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indicating</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devices</a:t>
            </a:r>
            <a:r>
              <a:rPr lang="en-US" sz="1600" spc="70" dirty="0">
                <a:latin typeface="Times New Roman" panose="02020603050405020304" pitchFamily="18" charset="0"/>
                <a:cs typeface="Times New Roman" panose="02020603050405020304" pitchFamily="18" charset="0"/>
              </a:rPr>
              <a:t> </a:t>
            </a:r>
            <a:r>
              <a:rPr lang="en-US" sz="1600" spc="-20" dirty="0">
                <a:latin typeface="Times New Roman" panose="02020603050405020304" pitchFamily="18" charset="0"/>
                <a:cs typeface="Times New Roman" panose="02020603050405020304" pitchFamily="18" charset="0"/>
              </a:rPr>
              <a:t>with </a:t>
            </a:r>
            <a:r>
              <a:rPr lang="en-US" sz="1600" dirty="0">
                <a:latin typeface="Times New Roman" panose="02020603050405020304" pitchFamily="18" charset="0"/>
                <a:cs typeface="Times New Roman" panose="02020603050405020304" pitchFamily="18" charset="0"/>
              </a:rPr>
              <a:t>more</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powerful</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memory</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capacities.</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4</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also</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has</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higher</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RAM,</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but</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not</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as</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much</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as</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a:t>
            </a:r>
            <a:r>
              <a:rPr lang="en-US" sz="1600" spc="4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Clusters </a:t>
            </a:r>
            <a:r>
              <a:rPr lang="en-US" sz="1600" dirty="0">
                <a:latin typeface="Times New Roman" panose="02020603050405020304" pitchFamily="18" charset="0"/>
                <a:cs typeface="Times New Roman" panose="02020603050405020304" pitchFamily="18" charset="0"/>
              </a:rPr>
              <a:t>1</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3</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have</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lower</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RAM,</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3</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having</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least,</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possibly</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representing</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lower-end</a:t>
            </a:r>
            <a:r>
              <a:rPr lang="en-US" sz="1600" spc="6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devices.</a:t>
            </a:r>
            <a:endParaRPr lang="en-US" sz="1600" dirty="0">
              <a:latin typeface="Times New Roman" panose="02020603050405020304" pitchFamily="18" charset="0"/>
              <a:cs typeface="Times New Roman" panose="02020603050405020304" pitchFamily="18" charset="0"/>
            </a:endParaRPr>
          </a:p>
          <a:p>
            <a:pPr>
              <a:spcBef>
                <a:spcPts val="325"/>
              </a:spcBef>
            </a:pPr>
            <a:endParaRPr lang="en-US" sz="1600" dirty="0">
              <a:latin typeface="Times New Roman" panose="02020603050405020304" pitchFamily="18" charset="0"/>
              <a:cs typeface="Times New Roman" panose="02020603050405020304" pitchFamily="18" charset="0"/>
            </a:endParaRPr>
          </a:p>
          <a:p>
            <a:pPr marL="0">
              <a:spcBef>
                <a:spcPts val="5"/>
              </a:spcBef>
            </a:pPr>
            <a:r>
              <a:rPr lang="en-US" sz="1600" b="1" dirty="0">
                <a:latin typeface="Times New Roman" panose="02020603050405020304" pitchFamily="18" charset="0"/>
                <a:cs typeface="Times New Roman" panose="02020603050405020304" pitchFamily="18" charset="0"/>
              </a:rPr>
              <a:t>Storage</a:t>
            </a:r>
            <a:r>
              <a:rPr lang="en-US" sz="1600" b="1" spc="75" dirty="0">
                <a:latin typeface="Times New Roman" panose="02020603050405020304" pitchFamily="18" charset="0"/>
                <a:cs typeface="Times New Roman" panose="02020603050405020304" pitchFamily="18" charset="0"/>
              </a:rPr>
              <a:t> </a:t>
            </a:r>
            <a:r>
              <a:rPr lang="en-US" sz="1600" b="1" spc="-10" dirty="0">
                <a:latin typeface="Times New Roman" panose="02020603050405020304" pitchFamily="18" charset="0"/>
                <a:cs typeface="Times New Roman" panose="02020603050405020304" pitchFamily="18" charset="0"/>
              </a:rPr>
              <a:t>Distribution:</a:t>
            </a:r>
            <a:endParaRPr lang="en-US" sz="1600" dirty="0">
              <a:latin typeface="Times New Roman" panose="02020603050405020304" pitchFamily="18" charset="0"/>
              <a:cs typeface="Times New Roman" panose="02020603050405020304" pitchFamily="18" charset="0"/>
            </a:endParaRPr>
          </a:p>
          <a:p>
            <a:pPr marL="12700" marR="31750"/>
            <a:r>
              <a:rPr lang="en-US" sz="1600" dirty="0">
                <a:latin typeface="Times New Roman" panose="02020603050405020304" pitchFamily="18" charset="0"/>
                <a:cs typeface="Times New Roman" panose="02020603050405020304" pitchFamily="18" charset="0"/>
              </a:rPr>
              <a:t>The</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storage</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distribution</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shows</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that</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4</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has</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highest</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storage</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capacity,</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wide</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range</a:t>
            </a:r>
            <a:r>
              <a:rPr lang="en-US" sz="1600" spc="60" dirty="0">
                <a:latin typeface="Times New Roman" panose="02020603050405020304" pitchFamily="18" charset="0"/>
                <a:cs typeface="Times New Roman" panose="02020603050405020304" pitchFamily="18" charset="0"/>
              </a:rPr>
              <a:t> </a:t>
            </a:r>
            <a:r>
              <a:rPr lang="en-US" sz="1600" spc="-25" dirty="0">
                <a:latin typeface="Times New Roman" panose="02020603050405020304" pitchFamily="18" charset="0"/>
                <a:cs typeface="Times New Roman" panose="02020603050405020304" pitchFamily="18" charset="0"/>
              </a:rPr>
              <a:t>of </a:t>
            </a:r>
            <a:r>
              <a:rPr lang="en-US" sz="1600" dirty="0">
                <a:latin typeface="Times New Roman" panose="02020603050405020304" pitchFamily="18" charset="0"/>
                <a:cs typeface="Times New Roman" panose="02020603050405020304" pitchFamily="18" charset="0"/>
              </a:rPr>
              <a:t>storage</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values,</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indicative</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more</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robust</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storage</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devices.</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follows</a:t>
            </a:r>
            <a:r>
              <a:rPr lang="en-US" sz="1600" spc="8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moderately</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high</a:t>
            </a:r>
            <a:r>
              <a:rPr lang="en-US" sz="1600" spc="6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storage </a:t>
            </a:r>
            <a:r>
              <a:rPr lang="en-US" sz="1600" dirty="0">
                <a:latin typeface="Times New Roman" panose="02020603050405020304" pitchFamily="18" charset="0"/>
                <a:cs typeface="Times New Roman" panose="02020603050405020304" pitchFamily="18" charset="0"/>
              </a:rPr>
              <a:t>values.</a:t>
            </a:r>
            <a:r>
              <a:rPr lang="en-US" sz="1600" spc="8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3</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shows</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lowest</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storage</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distribution,</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while</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1</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also</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has</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lower</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storage</a:t>
            </a:r>
            <a:r>
              <a:rPr lang="en-US" sz="1600" spc="6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compared</a:t>
            </a:r>
            <a:r>
              <a:rPr lang="en-US" sz="1600" dirty="0">
                <a:latin typeface="Times New Roman" panose="02020603050405020304" pitchFamily="18" charset="0"/>
                <a:cs typeface="Times New Roman" panose="02020603050405020304" pitchFamily="18" charset="0"/>
              </a:rPr>
              <a:t> to</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Clusters</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45" dirty="0">
                <a:latin typeface="Times New Roman" panose="02020603050405020304" pitchFamily="18" charset="0"/>
                <a:cs typeface="Times New Roman" panose="02020603050405020304" pitchFamily="18" charset="0"/>
              </a:rPr>
              <a:t> </a:t>
            </a:r>
            <a:r>
              <a:rPr lang="en-US" sz="1600" spc="-25" dirty="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p:txBody>
      </p:sp>
      <p:pic>
        <p:nvPicPr>
          <p:cNvPr id="17" name="object 12">
            <a:extLst>
              <a:ext uri="{FF2B5EF4-FFF2-40B4-BE49-F238E27FC236}">
                <a16:creationId xmlns:a16="http://schemas.microsoft.com/office/drawing/2014/main" id="{5F5CC30E-B613-1841-7F1A-C540FABC2BDD}"/>
              </a:ext>
            </a:extLst>
          </p:cNvPr>
          <p:cNvPicPr/>
          <p:nvPr/>
        </p:nvPicPr>
        <p:blipFill>
          <a:blip r:embed="rId3" cstate="print"/>
          <a:stretch>
            <a:fillRect/>
          </a:stretch>
        </p:blipFill>
        <p:spPr>
          <a:xfrm>
            <a:off x="7311850" y="335014"/>
            <a:ext cx="3414913" cy="2804426"/>
          </a:xfrm>
          <a:prstGeom prst="rect">
            <a:avLst/>
          </a:prstGeom>
        </p:spPr>
      </p:pic>
      <p:pic>
        <p:nvPicPr>
          <p:cNvPr id="8" name="object 11">
            <a:extLst>
              <a:ext uri="{FF2B5EF4-FFF2-40B4-BE49-F238E27FC236}">
                <a16:creationId xmlns:a16="http://schemas.microsoft.com/office/drawing/2014/main" id="{51F3B607-FA95-7DA6-4F73-FB2491533338}"/>
              </a:ext>
            </a:extLst>
          </p:cNvPr>
          <p:cNvPicPr/>
          <p:nvPr/>
        </p:nvPicPr>
        <p:blipFill>
          <a:blip r:embed="rId4" cstate="print"/>
          <a:stretch>
            <a:fillRect/>
          </a:stretch>
        </p:blipFill>
        <p:spPr>
          <a:xfrm>
            <a:off x="7423610" y="3280434"/>
            <a:ext cx="3414913" cy="2804426"/>
          </a:xfrm>
          <a:prstGeom prst="rect">
            <a:avLst/>
          </a:prstGeom>
        </p:spPr>
      </p:pic>
    </p:spTree>
    <p:extLst>
      <p:ext uri="{BB962C8B-B14F-4D97-AF65-F5344CB8AC3E}">
        <p14:creationId xmlns:p14="http://schemas.microsoft.com/office/powerpoint/2010/main" val="668163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C593-B693-CEA2-AC38-D37B618E7C36}"/>
              </a:ext>
            </a:extLst>
          </p:cNvPr>
          <p:cNvSpPr>
            <a:spLocks noGrp="1"/>
          </p:cNvSpPr>
          <p:nvPr>
            <p:ph type="title"/>
          </p:nvPr>
        </p:nvSpPr>
        <p:spPr>
          <a:xfrm>
            <a:off x="1055715" y="497840"/>
            <a:ext cx="6410575" cy="861237"/>
          </a:xfrm>
        </p:spPr>
        <p:txBody>
          <a:bodyPr vert="horz" lIns="91440" tIns="45720" rIns="91440" bIns="45720" rtlCol="0" anchor="b">
            <a:normAutofit/>
          </a:bodyPr>
          <a:lstStyle/>
          <a:p>
            <a:r>
              <a:rPr lang="en-US" sz="3700" dirty="0">
                <a:latin typeface="Times New Roman" panose="02020603050405020304" pitchFamily="18" charset="0"/>
                <a:cs typeface="Times New Roman" panose="02020603050405020304" pitchFamily="18" charset="0"/>
              </a:rPr>
              <a:t>Hierarchical</a:t>
            </a:r>
            <a:r>
              <a:rPr lang="en-US" sz="3700" spc="85" dirty="0">
                <a:latin typeface="Times New Roman" panose="02020603050405020304" pitchFamily="18" charset="0"/>
                <a:cs typeface="Times New Roman" panose="02020603050405020304" pitchFamily="18" charset="0"/>
              </a:rPr>
              <a:t> </a:t>
            </a:r>
            <a:r>
              <a:rPr lang="en-US" sz="3700" dirty="0">
                <a:latin typeface="Times New Roman" panose="02020603050405020304" pitchFamily="18" charset="0"/>
                <a:cs typeface="Times New Roman" panose="02020603050405020304" pitchFamily="18" charset="0"/>
              </a:rPr>
              <a:t>Clustering</a:t>
            </a:r>
            <a:r>
              <a:rPr lang="en-US" sz="3700" spc="110" dirty="0">
                <a:latin typeface="Times New Roman" panose="02020603050405020304" pitchFamily="18" charset="0"/>
                <a:cs typeface="Times New Roman" panose="02020603050405020304" pitchFamily="18" charset="0"/>
              </a:rPr>
              <a:t> </a:t>
            </a:r>
            <a:r>
              <a:rPr lang="en-US" sz="3700" spc="-10" dirty="0">
                <a:latin typeface="Times New Roman" panose="02020603050405020304" pitchFamily="18" charset="0"/>
                <a:cs typeface="Times New Roman" panose="02020603050405020304" pitchFamily="18" charset="0"/>
              </a:rPr>
              <a:t>Analysis</a:t>
            </a:r>
            <a:endParaRPr lang="en-US" sz="3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C9BFFC-BB44-6081-3706-D1AB375D0113}"/>
              </a:ext>
            </a:extLst>
          </p:cNvPr>
          <p:cNvSpPr>
            <a:spLocks noGrp="1"/>
          </p:cNvSpPr>
          <p:nvPr>
            <p:ph sz="half" idx="1"/>
          </p:nvPr>
        </p:nvSpPr>
        <p:spPr>
          <a:xfrm>
            <a:off x="1055715" y="2357121"/>
            <a:ext cx="5385725" cy="3783478"/>
          </a:xfrm>
        </p:spPr>
        <p:txBody>
          <a:bodyPr vert="horz" lIns="91440" tIns="45720" rIns="91440" bIns="45720" rtlCol="0" anchor="ctr">
            <a:noAutofit/>
          </a:bodyPr>
          <a:lstStyle/>
          <a:p>
            <a:pPr marL="12700"/>
            <a:r>
              <a:rPr lang="en-US" sz="1600" b="1" dirty="0">
                <a:latin typeface="Times New Roman" panose="02020603050405020304" pitchFamily="18" charset="0"/>
                <a:cs typeface="Times New Roman" panose="02020603050405020304" pitchFamily="18" charset="0"/>
              </a:rPr>
              <a:t>Screen</a:t>
            </a:r>
            <a:r>
              <a:rPr lang="en-US" sz="1600" b="1" spc="5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Size</a:t>
            </a:r>
            <a:r>
              <a:rPr lang="en-US" sz="1600" b="1" spc="60" dirty="0">
                <a:latin typeface="Times New Roman" panose="02020603050405020304" pitchFamily="18" charset="0"/>
                <a:cs typeface="Times New Roman" panose="02020603050405020304" pitchFamily="18" charset="0"/>
              </a:rPr>
              <a:t> </a:t>
            </a:r>
            <a:r>
              <a:rPr lang="en-US" sz="1600" b="1" spc="-10" dirty="0">
                <a:latin typeface="Times New Roman" panose="02020603050405020304" pitchFamily="18" charset="0"/>
                <a:cs typeface="Times New Roman" panose="02020603050405020304" pitchFamily="18" charset="0"/>
              </a:rPr>
              <a:t>Distribution:</a:t>
            </a:r>
            <a:endParaRPr lang="en-US" sz="1600" dirty="0">
              <a:latin typeface="Times New Roman" panose="02020603050405020304" pitchFamily="18" charset="0"/>
              <a:cs typeface="Times New Roman" panose="02020603050405020304" pitchFamily="18" charset="0"/>
            </a:endParaRPr>
          </a:p>
          <a:p>
            <a:pPr marL="12700" marR="88900"/>
            <a:r>
              <a:rPr lang="en-US" sz="1600" dirty="0">
                <a:latin typeface="Times New Roman" panose="02020603050405020304" pitchFamily="18" charset="0"/>
                <a:cs typeface="Times New Roman" panose="02020603050405020304" pitchFamily="18" charset="0"/>
              </a:rPr>
              <a:t>The</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screen</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size</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distribution</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across</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clusters</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indicates</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that</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4</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has</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largest</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screens,</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a:t>
            </a:r>
            <a:r>
              <a:rPr lang="en-US" sz="1600" spc="50" dirty="0">
                <a:latin typeface="Times New Roman" panose="02020603050405020304" pitchFamily="18" charset="0"/>
                <a:cs typeface="Times New Roman" panose="02020603050405020304" pitchFamily="18" charset="0"/>
              </a:rPr>
              <a:t> </a:t>
            </a:r>
            <a:r>
              <a:rPr lang="en-US" sz="1600" spc="-50" dirty="0">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rPr>
              <a:t> relatively</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narrow</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range,</a:t>
            </a:r>
            <a:r>
              <a:rPr lang="en-US" sz="1600" spc="8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suggesting</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larger,</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more</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uniform</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screen</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sizes.</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1</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also</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has</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relatively</a:t>
            </a:r>
            <a:r>
              <a:rPr lang="en-US" sz="1600" spc="8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large </a:t>
            </a:r>
            <a:r>
              <a:rPr lang="en-US" sz="1600" dirty="0">
                <a:latin typeface="Times New Roman" panose="02020603050405020304" pitchFamily="18" charset="0"/>
                <a:cs typeface="Times New Roman" panose="02020603050405020304" pitchFamily="18" charset="0"/>
              </a:rPr>
              <a:t>screen</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sizes,</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while</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has</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moderate</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spread.</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3</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has</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smallest</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screen</a:t>
            </a:r>
            <a:r>
              <a:rPr lang="en-US" sz="1600" spc="5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sizes.</a:t>
            </a:r>
            <a:endParaRPr lang="en-US" sz="1600" dirty="0">
              <a:latin typeface="Times New Roman" panose="02020603050405020304" pitchFamily="18" charset="0"/>
              <a:cs typeface="Times New Roman" panose="02020603050405020304" pitchFamily="18" charset="0"/>
            </a:endParaRPr>
          </a:p>
          <a:p>
            <a:pPr>
              <a:spcBef>
                <a:spcPts val="325"/>
              </a:spcBef>
            </a:pPr>
            <a:endParaRPr lang="en-US" sz="1600" dirty="0">
              <a:latin typeface="Times New Roman" panose="02020603050405020304" pitchFamily="18" charset="0"/>
              <a:cs typeface="Times New Roman" panose="02020603050405020304" pitchFamily="18" charset="0"/>
            </a:endParaRPr>
          </a:p>
          <a:p>
            <a:pPr marL="12700"/>
            <a:r>
              <a:rPr lang="en-US" sz="1600" b="1" dirty="0">
                <a:latin typeface="Times New Roman" panose="02020603050405020304" pitchFamily="18" charset="0"/>
                <a:cs typeface="Times New Roman" panose="02020603050405020304" pitchFamily="18" charset="0"/>
              </a:rPr>
              <a:t>Final</a:t>
            </a:r>
            <a:r>
              <a:rPr lang="en-US" sz="1600" b="1" spc="5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Price</a:t>
            </a:r>
            <a:r>
              <a:rPr lang="en-US" sz="1600" b="1" spc="55" dirty="0">
                <a:latin typeface="Times New Roman" panose="02020603050405020304" pitchFamily="18" charset="0"/>
                <a:cs typeface="Times New Roman" panose="02020603050405020304" pitchFamily="18" charset="0"/>
              </a:rPr>
              <a:t> </a:t>
            </a:r>
            <a:r>
              <a:rPr lang="en-US" sz="1600" b="1" spc="-10" dirty="0">
                <a:latin typeface="Times New Roman" panose="02020603050405020304" pitchFamily="18" charset="0"/>
                <a:cs typeface="Times New Roman" panose="02020603050405020304" pitchFamily="18" charset="0"/>
              </a:rPr>
              <a:t>Distribution:</a:t>
            </a:r>
            <a:endParaRPr lang="en-US" sz="1600" dirty="0">
              <a:latin typeface="Times New Roman" panose="02020603050405020304" pitchFamily="18" charset="0"/>
              <a:cs typeface="Times New Roman" panose="02020603050405020304" pitchFamily="18" charset="0"/>
            </a:endParaRPr>
          </a:p>
          <a:p>
            <a:pPr marL="12700" marR="83820"/>
            <a:r>
              <a:rPr lang="en-US" sz="1600" dirty="0">
                <a:latin typeface="Times New Roman" panose="02020603050405020304" pitchFamily="18" charset="0"/>
                <a:cs typeface="Times New Roman" panose="02020603050405020304" pitchFamily="18" charset="0"/>
              </a:rPr>
              <a:t>The</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final</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price</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distribution</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indicates</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that</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4</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has</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highest</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prices,</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aligning</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its</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higher</a:t>
            </a:r>
            <a:r>
              <a:rPr lang="en-US" sz="1600" spc="75" dirty="0">
                <a:latin typeface="Times New Roman" panose="02020603050405020304" pitchFamily="18" charset="0"/>
                <a:cs typeface="Times New Roman" panose="02020603050405020304" pitchFamily="18" charset="0"/>
              </a:rPr>
              <a:t> </a:t>
            </a:r>
            <a:r>
              <a:rPr lang="en-US" sz="1600" spc="-20" dirty="0">
                <a:latin typeface="Times New Roman" panose="02020603050405020304" pitchFamily="18" charset="0"/>
                <a:cs typeface="Times New Roman" panose="02020603050405020304" pitchFamily="18" charset="0"/>
              </a:rPr>
              <a:t>RAM, </a:t>
            </a:r>
            <a:r>
              <a:rPr lang="en-US" sz="1600" dirty="0">
                <a:latin typeface="Times New Roman" panose="02020603050405020304" pitchFamily="18" charset="0"/>
                <a:cs typeface="Times New Roman" panose="02020603050405020304" pitchFamily="18" charset="0"/>
              </a:rPr>
              <a:t>storage,</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screen</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sizes.</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also</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shows</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higher</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prices,</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though</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slightly</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lower</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than</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a:t>
            </a:r>
            <a:r>
              <a:rPr lang="en-US" sz="1600" spc="75" dirty="0">
                <a:latin typeface="Times New Roman" panose="02020603050405020304" pitchFamily="18" charset="0"/>
                <a:cs typeface="Times New Roman" panose="02020603050405020304" pitchFamily="18" charset="0"/>
              </a:rPr>
              <a:t> </a:t>
            </a:r>
            <a:r>
              <a:rPr lang="en-US" sz="1600" spc="-25" dirty="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p>
            <a:pPr marL="12700" marR="65405">
              <a:spcBef>
                <a:spcPts val="5"/>
              </a:spcBef>
            </a:pPr>
            <a:r>
              <a:rPr lang="en-US" sz="1600" dirty="0">
                <a:latin typeface="Times New Roman" panose="02020603050405020304" pitchFamily="18" charset="0"/>
                <a:cs typeface="Times New Roman" panose="02020603050405020304" pitchFamily="18" charset="0"/>
              </a:rPr>
              <a:t>Clusters</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1</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3</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have</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lower</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price</a:t>
            </a:r>
            <a:r>
              <a:rPr lang="en-US" sz="1600" spc="7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ranges,</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Cluster</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1</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having</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lowest</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prices,</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consistent</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a:t>
            </a:r>
            <a:r>
              <a:rPr lang="en-US" sz="1600" spc="4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lower- </a:t>
            </a:r>
            <a:r>
              <a:rPr lang="en-US" sz="1600" dirty="0">
                <a:latin typeface="Times New Roman" panose="02020603050405020304" pitchFamily="18" charset="0"/>
                <a:cs typeface="Times New Roman" panose="02020603050405020304" pitchFamily="18" charset="0"/>
              </a:rPr>
              <a:t>end</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devices</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terms</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RAM</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4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storage.</a:t>
            </a:r>
            <a:endParaRPr lang="en-US" sz="1600" dirty="0">
              <a:latin typeface="Times New Roman" panose="02020603050405020304" pitchFamily="18" charset="0"/>
              <a:cs typeface="Times New Roman" panose="02020603050405020304" pitchFamily="18" charset="0"/>
            </a:endParaRPr>
          </a:p>
          <a:p>
            <a:pPr marL="0"/>
            <a:endParaRPr lang="en-US" sz="1600" dirty="0">
              <a:latin typeface="Times New Roman" panose="02020603050405020304" pitchFamily="18" charset="0"/>
              <a:cs typeface="Times New Roman" panose="02020603050405020304" pitchFamily="18" charset="0"/>
            </a:endParaRPr>
          </a:p>
        </p:txBody>
      </p:sp>
      <p:pic>
        <p:nvPicPr>
          <p:cNvPr id="5" name="object 6">
            <a:extLst>
              <a:ext uri="{FF2B5EF4-FFF2-40B4-BE49-F238E27FC236}">
                <a16:creationId xmlns:a16="http://schemas.microsoft.com/office/drawing/2014/main" id="{B3CE953B-7DF6-ECD3-1258-7A58C7A7644C}"/>
              </a:ext>
            </a:extLst>
          </p:cNvPr>
          <p:cNvPicPr/>
          <p:nvPr/>
        </p:nvPicPr>
        <p:blipFill>
          <a:blip r:embed="rId2" cstate="print"/>
          <a:stretch>
            <a:fillRect/>
          </a:stretch>
        </p:blipFill>
        <p:spPr>
          <a:xfrm>
            <a:off x="7555689" y="497841"/>
            <a:ext cx="3580595" cy="2931160"/>
          </a:xfrm>
          <a:prstGeom prst="rect">
            <a:avLst/>
          </a:prstGeom>
        </p:spPr>
      </p:pic>
      <p:pic>
        <p:nvPicPr>
          <p:cNvPr id="6" name="object 7">
            <a:extLst>
              <a:ext uri="{FF2B5EF4-FFF2-40B4-BE49-F238E27FC236}">
                <a16:creationId xmlns:a16="http://schemas.microsoft.com/office/drawing/2014/main" id="{098A6FAB-9AC8-E3B0-8F1F-B0FF5F6F71B0}"/>
              </a:ext>
            </a:extLst>
          </p:cNvPr>
          <p:cNvPicPr/>
          <p:nvPr/>
        </p:nvPicPr>
        <p:blipFill>
          <a:blip r:embed="rId3" cstate="print"/>
          <a:stretch>
            <a:fillRect/>
          </a:stretch>
        </p:blipFill>
        <p:spPr>
          <a:xfrm>
            <a:off x="7555690" y="3575074"/>
            <a:ext cx="3457750" cy="2654715"/>
          </a:xfrm>
          <a:prstGeom prst="rect">
            <a:avLst/>
          </a:prstGeom>
        </p:spPr>
      </p:pic>
    </p:spTree>
    <p:extLst>
      <p:ext uri="{BB962C8B-B14F-4D97-AF65-F5344CB8AC3E}">
        <p14:creationId xmlns:p14="http://schemas.microsoft.com/office/powerpoint/2010/main" val="345156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9D9F-9A02-0AAA-12EA-993028507F65}"/>
              </a:ext>
            </a:extLst>
          </p:cNvPr>
          <p:cNvSpPr>
            <a:spLocks noGrp="1"/>
          </p:cNvSpPr>
          <p:nvPr>
            <p:ph type="title"/>
          </p:nvPr>
        </p:nvSpPr>
        <p:spPr/>
        <p:txBody>
          <a:bodyPr/>
          <a:lstStyle/>
          <a:p>
            <a:r>
              <a:rPr lang="en-GB" sz="4400" b="1" dirty="0">
                <a:latin typeface="Times New Roman"/>
                <a:cs typeface="Times New Roman"/>
              </a:rPr>
              <a:t>Data</a:t>
            </a:r>
            <a:r>
              <a:rPr lang="en-GB" sz="4400" b="1" spc="-20" dirty="0">
                <a:latin typeface="Times New Roman"/>
                <a:cs typeface="Times New Roman"/>
              </a:rPr>
              <a:t> </a:t>
            </a:r>
            <a:r>
              <a:rPr lang="en-GB" sz="4400" b="1" spc="-10" dirty="0">
                <a:latin typeface="Times New Roman"/>
                <a:cs typeface="Times New Roman"/>
              </a:rPr>
              <a:t>Preprocessing</a:t>
            </a:r>
            <a:endParaRPr lang="en-GB" dirty="0"/>
          </a:p>
        </p:txBody>
      </p:sp>
      <p:sp>
        <p:nvSpPr>
          <p:cNvPr id="3" name="Content Placeholder 2">
            <a:extLst>
              <a:ext uri="{FF2B5EF4-FFF2-40B4-BE49-F238E27FC236}">
                <a16:creationId xmlns:a16="http://schemas.microsoft.com/office/drawing/2014/main" id="{A6A95D5D-173B-54EE-0245-7C5C8105BD87}"/>
              </a:ext>
            </a:extLst>
          </p:cNvPr>
          <p:cNvSpPr>
            <a:spLocks noGrp="1"/>
          </p:cNvSpPr>
          <p:nvPr>
            <p:ph sz="half" idx="1"/>
          </p:nvPr>
        </p:nvSpPr>
        <p:spPr>
          <a:xfrm>
            <a:off x="838200" y="1825625"/>
            <a:ext cx="8072120" cy="4351338"/>
          </a:xfrm>
        </p:spPr>
        <p:txBody>
          <a:bodyPr>
            <a:normAutofit/>
          </a:bodyPr>
          <a:lstStyle/>
          <a:p>
            <a:pPr>
              <a:spcBef>
                <a:spcPts val="385"/>
              </a:spcBef>
            </a:pPr>
            <a:endParaRPr lang="en-GB" sz="1000" dirty="0">
              <a:latin typeface="Times New Roman"/>
              <a:cs typeface="Times New Roman"/>
            </a:endParaRPr>
          </a:p>
          <a:p>
            <a:pPr marL="1062990" lvl="1" indent="-438150" algn="just">
              <a:spcBef>
                <a:spcPts val="5"/>
              </a:spcBef>
              <a:buAutoNum type="arabicPeriod"/>
              <a:tabLst>
                <a:tab pos="1062990" algn="l"/>
              </a:tabLst>
            </a:pPr>
            <a:r>
              <a:rPr lang="en-GB" b="1" dirty="0">
                <a:latin typeface="Times New Roman"/>
                <a:cs typeface="Times New Roman"/>
              </a:rPr>
              <a:t>Handling</a:t>
            </a:r>
            <a:r>
              <a:rPr lang="en-GB" b="1" spc="90" dirty="0">
                <a:latin typeface="Times New Roman"/>
                <a:cs typeface="Times New Roman"/>
              </a:rPr>
              <a:t> </a:t>
            </a:r>
            <a:r>
              <a:rPr lang="en-GB" b="1" dirty="0">
                <a:latin typeface="Times New Roman"/>
                <a:cs typeface="Times New Roman"/>
              </a:rPr>
              <a:t>missing</a:t>
            </a:r>
            <a:r>
              <a:rPr lang="en-GB" b="1" spc="90" dirty="0">
                <a:latin typeface="Times New Roman"/>
                <a:cs typeface="Times New Roman"/>
              </a:rPr>
              <a:t> </a:t>
            </a:r>
            <a:r>
              <a:rPr lang="en-GB" b="1" spc="-10" dirty="0">
                <a:latin typeface="Times New Roman"/>
                <a:cs typeface="Times New Roman"/>
              </a:rPr>
              <a:t>values</a:t>
            </a:r>
            <a:endParaRPr lang="en-GB" dirty="0">
              <a:latin typeface="Times New Roman"/>
              <a:cs typeface="Times New Roman"/>
            </a:endParaRPr>
          </a:p>
          <a:p>
            <a:pPr>
              <a:spcBef>
                <a:spcPts val="345"/>
              </a:spcBef>
            </a:pPr>
            <a:endParaRPr lang="en-GB" sz="2400" dirty="0">
              <a:latin typeface="Times New Roman"/>
              <a:cs typeface="Times New Roman"/>
            </a:endParaRPr>
          </a:p>
          <a:p>
            <a:pPr marL="1062990" lvl="1" indent="-438150" algn="just">
              <a:spcBef>
                <a:spcPts val="5"/>
              </a:spcBef>
              <a:buAutoNum type="arabicPeriod" startAt="2"/>
              <a:tabLst>
                <a:tab pos="1062990" algn="l"/>
              </a:tabLst>
            </a:pPr>
            <a:r>
              <a:rPr lang="en-GB" b="1" dirty="0">
                <a:latin typeface="Times New Roman"/>
                <a:cs typeface="Times New Roman"/>
              </a:rPr>
              <a:t>Handling</a:t>
            </a:r>
            <a:r>
              <a:rPr lang="en-GB" b="1" spc="55" dirty="0">
                <a:latin typeface="Times New Roman"/>
                <a:cs typeface="Times New Roman"/>
              </a:rPr>
              <a:t> </a:t>
            </a:r>
            <a:r>
              <a:rPr lang="en-GB" b="1" dirty="0">
                <a:latin typeface="Times New Roman"/>
                <a:cs typeface="Times New Roman"/>
              </a:rPr>
              <a:t>Missing</a:t>
            </a:r>
            <a:r>
              <a:rPr lang="en-GB" b="1" spc="60" dirty="0">
                <a:latin typeface="Times New Roman"/>
                <a:cs typeface="Times New Roman"/>
              </a:rPr>
              <a:t> </a:t>
            </a:r>
            <a:r>
              <a:rPr lang="en-GB" b="1" dirty="0">
                <a:latin typeface="Times New Roman"/>
                <a:cs typeface="Times New Roman"/>
              </a:rPr>
              <a:t>Values</a:t>
            </a:r>
            <a:r>
              <a:rPr lang="en-GB" b="1" spc="60" dirty="0">
                <a:latin typeface="Times New Roman"/>
                <a:cs typeface="Times New Roman"/>
              </a:rPr>
              <a:t> </a:t>
            </a:r>
            <a:r>
              <a:rPr lang="en-GB" b="1" dirty="0">
                <a:latin typeface="Times New Roman"/>
                <a:cs typeface="Times New Roman"/>
              </a:rPr>
              <a:t>in</a:t>
            </a:r>
            <a:r>
              <a:rPr lang="en-GB" b="1" spc="60" dirty="0">
                <a:latin typeface="Times New Roman"/>
                <a:cs typeface="Times New Roman"/>
              </a:rPr>
              <a:t> </a:t>
            </a:r>
            <a:r>
              <a:rPr lang="en-GB" b="1" spc="-20" dirty="0">
                <a:latin typeface="Times New Roman"/>
                <a:cs typeface="Times New Roman"/>
              </a:rPr>
              <a:t>GPU</a:t>
            </a:r>
            <a:r>
              <a:rPr lang="en-GB" sz="1800" b="0" i="0" dirty="0">
                <a:solidFill>
                  <a:srgbClr val="000000"/>
                </a:solidFill>
                <a:effectLst/>
                <a:latin typeface="TimesNewRomanPSMT"/>
              </a:rPr>
              <a:t>(1371)</a:t>
            </a:r>
            <a:endParaRPr lang="en-GB" b="1" spc="-20" dirty="0">
              <a:latin typeface="Times New Roman"/>
              <a:cs typeface="Times New Roman"/>
            </a:endParaRPr>
          </a:p>
          <a:p>
            <a:pPr marL="1062990" lvl="1" indent="-438150" algn="just">
              <a:spcBef>
                <a:spcPts val="5"/>
              </a:spcBef>
              <a:buAutoNum type="arabicPeriod" startAt="2"/>
              <a:tabLst>
                <a:tab pos="1062990" algn="l"/>
              </a:tabLst>
            </a:pPr>
            <a:endParaRPr lang="en-GB" dirty="0">
              <a:latin typeface="Times New Roman"/>
              <a:cs typeface="Times New Roman"/>
            </a:endParaRPr>
          </a:p>
          <a:p>
            <a:pPr marL="1063625" lvl="1" indent="-438784">
              <a:buAutoNum type="arabicPeriod" startAt="3"/>
              <a:tabLst>
                <a:tab pos="1063625" algn="l"/>
              </a:tabLst>
            </a:pPr>
            <a:r>
              <a:rPr lang="en-GB" b="1" dirty="0">
                <a:latin typeface="Times New Roman"/>
                <a:cs typeface="Times New Roman"/>
              </a:rPr>
              <a:t>Imputing</a:t>
            </a:r>
            <a:r>
              <a:rPr lang="en-GB" b="1" spc="60" dirty="0">
                <a:latin typeface="Times New Roman"/>
                <a:cs typeface="Times New Roman"/>
              </a:rPr>
              <a:t> </a:t>
            </a:r>
            <a:r>
              <a:rPr lang="en-GB" b="1" dirty="0">
                <a:latin typeface="Times New Roman"/>
                <a:cs typeface="Times New Roman"/>
              </a:rPr>
              <a:t>Missing</a:t>
            </a:r>
            <a:r>
              <a:rPr lang="en-GB" b="1" spc="65" dirty="0">
                <a:latin typeface="Times New Roman"/>
                <a:cs typeface="Times New Roman"/>
              </a:rPr>
              <a:t> </a:t>
            </a:r>
            <a:r>
              <a:rPr lang="en-GB" b="1" dirty="0">
                <a:latin typeface="Times New Roman"/>
                <a:cs typeface="Times New Roman"/>
              </a:rPr>
              <a:t>Values</a:t>
            </a:r>
            <a:r>
              <a:rPr lang="en-GB" b="1" spc="65" dirty="0">
                <a:latin typeface="Times New Roman"/>
                <a:cs typeface="Times New Roman"/>
              </a:rPr>
              <a:t> </a:t>
            </a:r>
            <a:r>
              <a:rPr lang="en-GB" b="1" dirty="0">
                <a:latin typeface="Times New Roman"/>
                <a:cs typeface="Times New Roman"/>
              </a:rPr>
              <a:t>in</a:t>
            </a:r>
            <a:r>
              <a:rPr lang="en-GB" b="1" spc="65" dirty="0">
                <a:latin typeface="Times New Roman"/>
                <a:cs typeface="Times New Roman"/>
              </a:rPr>
              <a:t> </a:t>
            </a:r>
            <a:r>
              <a:rPr lang="en-GB" b="1" spc="-10" dirty="0">
                <a:latin typeface="Times New Roman"/>
                <a:cs typeface="Times New Roman"/>
              </a:rPr>
              <a:t>Screen</a:t>
            </a:r>
            <a:r>
              <a:rPr lang="en-GB" sz="1800" b="0" i="0" dirty="0">
                <a:solidFill>
                  <a:srgbClr val="000000"/>
                </a:solidFill>
                <a:effectLst/>
                <a:latin typeface="TimesNewRomanPSMT"/>
              </a:rPr>
              <a:t>(4)</a:t>
            </a:r>
            <a:endParaRPr lang="en-GB" b="1" spc="-10" dirty="0">
              <a:latin typeface="Times New Roman"/>
              <a:cs typeface="Times New Roman"/>
            </a:endParaRPr>
          </a:p>
          <a:p>
            <a:pPr marL="1063625" lvl="1" indent="-438784">
              <a:buAutoNum type="arabicPeriod" startAt="3"/>
              <a:tabLst>
                <a:tab pos="1063625" algn="l"/>
              </a:tabLst>
            </a:pPr>
            <a:endParaRPr lang="en-GB" dirty="0">
              <a:latin typeface="Times New Roman"/>
              <a:cs typeface="Times New Roman"/>
            </a:endParaRPr>
          </a:p>
          <a:p>
            <a:pPr marL="1063625" lvl="1" indent="-438784">
              <a:buAutoNum type="arabicPeriod" startAt="4"/>
              <a:tabLst>
                <a:tab pos="1063625" algn="l"/>
              </a:tabLst>
            </a:pPr>
            <a:r>
              <a:rPr lang="en-GB" b="1" dirty="0">
                <a:latin typeface="Times New Roman"/>
                <a:cs typeface="Times New Roman"/>
              </a:rPr>
              <a:t>Imputing</a:t>
            </a:r>
            <a:r>
              <a:rPr lang="en-GB" b="1" spc="60" dirty="0">
                <a:latin typeface="Times New Roman"/>
                <a:cs typeface="Times New Roman"/>
              </a:rPr>
              <a:t> </a:t>
            </a:r>
            <a:r>
              <a:rPr lang="en-GB" b="1" dirty="0">
                <a:latin typeface="Times New Roman"/>
                <a:cs typeface="Times New Roman"/>
              </a:rPr>
              <a:t>Missing</a:t>
            </a:r>
            <a:r>
              <a:rPr lang="en-GB" b="1" spc="65" dirty="0">
                <a:latin typeface="Times New Roman"/>
                <a:cs typeface="Times New Roman"/>
              </a:rPr>
              <a:t> </a:t>
            </a:r>
            <a:r>
              <a:rPr lang="en-GB" b="1" dirty="0">
                <a:latin typeface="Times New Roman"/>
                <a:cs typeface="Times New Roman"/>
              </a:rPr>
              <a:t>Values</a:t>
            </a:r>
            <a:r>
              <a:rPr lang="en-GB" b="1" spc="65" dirty="0">
                <a:latin typeface="Times New Roman"/>
                <a:cs typeface="Times New Roman"/>
              </a:rPr>
              <a:t> </a:t>
            </a:r>
            <a:r>
              <a:rPr lang="en-GB" b="1" dirty="0">
                <a:latin typeface="Times New Roman"/>
                <a:cs typeface="Times New Roman"/>
              </a:rPr>
              <a:t>in</a:t>
            </a:r>
            <a:r>
              <a:rPr lang="en-GB" b="1" spc="65" dirty="0">
                <a:latin typeface="Times New Roman"/>
                <a:cs typeface="Times New Roman"/>
              </a:rPr>
              <a:t> </a:t>
            </a:r>
            <a:r>
              <a:rPr lang="en-GB" b="1" spc="-10" dirty="0" err="1">
                <a:latin typeface="Times New Roman"/>
                <a:cs typeface="Times New Roman"/>
              </a:rPr>
              <a:t>Storage.type</a:t>
            </a:r>
            <a:r>
              <a:rPr lang="en-GB" b="1" spc="-10" dirty="0">
                <a:latin typeface="Times New Roman"/>
                <a:cs typeface="Times New Roman"/>
              </a:rPr>
              <a:t> </a:t>
            </a:r>
            <a:r>
              <a:rPr lang="en-GB" spc="-10" dirty="0">
                <a:latin typeface="Times New Roman"/>
                <a:cs typeface="Times New Roman"/>
              </a:rPr>
              <a:t>(42)</a:t>
            </a:r>
          </a:p>
          <a:p>
            <a:pPr marL="1063625" lvl="1" indent="-438784">
              <a:buAutoNum type="arabicPeriod" startAt="4"/>
              <a:tabLst>
                <a:tab pos="1063625" algn="l"/>
              </a:tabLst>
            </a:pPr>
            <a:endParaRPr lang="en-GB" dirty="0">
              <a:latin typeface="Times New Roman"/>
              <a:cs typeface="Times New Roman"/>
            </a:endParaRPr>
          </a:p>
          <a:p>
            <a:pPr marL="1063625" lvl="1" indent="-438784">
              <a:buAutoNum type="arabicPeriod" startAt="5"/>
              <a:tabLst>
                <a:tab pos="1063625" algn="l"/>
              </a:tabLst>
            </a:pPr>
            <a:r>
              <a:rPr lang="en-GB" b="1" dirty="0">
                <a:latin typeface="Times New Roman"/>
                <a:cs typeface="Times New Roman"/>
              </a:rPr>
              <a:t>Replacing</a:t>
            </a:r>
            <a:r>
              <a:rPr lang="en-GB" b="1" spc="50" dirty="0">
                <a:latin typeface="Times New Roman"/>
                <a:cs typeface="Times New Roman"/>
              </a:rPr>
              <a:t> </a:t>
            </a:r>
            <a:r>
              <a:rPr lang="en-GB" b="1" dirty="0">
                <a:latin typeface="Times New Roman"/>
                <a:cs typeface="Times New Roman"/>
              </a:rPr>
              <a:t>Zero</a:t>
            </a:r>
            <a:r>
              <a:rPr lang="en-GB" b="1" spc="55" dirty="0">
                <a:latin typeface="Times New Roman"/>
                <a:cs typeface="Times New Roman"/>
              </a:rPr>
              <a:t> </a:t>
            </a:r>
            <a:r>
              <a:rPr lang="en-GB" b="1" dirty="0">
                <a:latin typeface="Times New Roman"/>
                <a:cs typeface="Times New Roman"/>
              </a:rPr>
              <a:t>Values</a:t>
            </a:r>
            <a:r>
              <a:rPr lang="en-GB" b="1" spc="40" dirty="0">
                <a:latin typeface="Times New Roman"/>
                <a:cs typeface="Times New Roman"/>
              </a:rPr>
              <a:t> </a:t>
            </a:r>
            <a:r>
              <a:rPr lang="en-GB" b="1" dirty="0">
                <a:latin typeface="Times New Roman"/>
                <a:cs typeface="Times New Roman"/>
              </a:rPr>
              <a:t>in</a:t>
            </a:r>
            <a:r>
              <a:rPr lang="en-GB" b="1" spc="55" dirty="0">
                <a:latin typeface="Times New Roman"/>
                <a:cs typeface="Times New Roman"/>
              </a:rPr>
              <a:t> </a:t>
            </a:r>
            <a:r>
              <a:rPr lang="en-GB" b="1" spc="-10" dirty="0">
                <a:latin typeface="Times New Roman"/>
                <a:cs typeface="Times New Roman"/>
              </a:rPr>
              <a:t>Storage:</a:t>
            </a:r>
            <a:endParaRPr lang="en-GB" dirty="0">
              <a:latin typeface="Times New Roman"/>
              <a:cs typeface="Times New Roman"/>
            </a:endParaRPr>
          </a:p>
          <a:p>
            <a:pPr marL="0" indent="0">
              <a:buNone/>
            </a:pPr>
            <a:endParaRPr lang="en-GB" dirty="0"/>
          </a:p>
        </p:txBody>
      </p:sp>
    </p:spTree>
    <p:extLst>
      <p:ext uri="{BB962C8B-B14F-4D97-AF65-F5344CB8AC3E}">
        <p14:creationId xmlns:p14="http://schemas.microsoft.com/office/powerpoint/2010/main" val="1375281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67E8-BD16-F5AE-93AC-7B0FF59F3F30}"/>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300" b="1" kern="1200" spc="10">
                <a:solidFill>
                  <a:schemeClr val="tx1"/>
                </a:solidFill>
                <a:latin typeface="+mj-lt"/>
                <a:ea typeface="+mj-ea"/>
                <a:cs typeface="+mj-cs"/>
              </a:rPr>
              <a:t>Number</a:t>
            </a:r>
            <a:r>
              <a:rPr lang="en-US" sz="3300" b="1" kern="1200" spc="65">
                <a:solidFill>
                  <a:schemeClr val="tx1"/>
                </a:solidFill>
                <a:latin typeface="+mj-lt"/>
                <a:ea typeface="+mj-ea"/>
                <a:cs typeface="+mj-cs"/>
              </a:rPr>
              <a:t> </a:t>
            </a:r>
            <a:r>
              <a:rPr lang="en-US" sz="3300" b="1" kern="1200" spc="10">
                <a:solidFill>
                  <a:schemeClr val="tx1"/>
                </a:solidFill>
                <a:latin typeface="+mj-lt"/>
                <a:ea typeface="+mj-ea"/>
                <a:cs typeface="+mj-cs"/>
              </a:rPr>
              <a:t>of</a:t>
            </a:r>
            <a:r>
              <a:rPr lang="en-US" sz="3300" b="1" kern="1200" spc="80">
                <a:solidFill>
                  <a:schemeClr val="tx1"/>
                </a:solidFill>
                <a:latin typeface="+mj-lt"/>
                <a:ea typeface="+mj-ea"/>
                <a:cs typeface="+mj-cs"/>
              </a:rPr>
              <a:t> </a:t>
            </a:r>
            <a:r>
              <a:rPr lang="en-US" sz="3300" b="1" kern="1200" spc="10">
                <a:solidFill>
                  <a:schemeClr val="tx1"/>
                </a:solidFill>
                <a:latin typeface="+mj-lt"/>
                <a:ea typeface="+mj-ea"/>
                <a:cs typeface="+mj-cs"/>
              </a:rPr>
              <a:t>Laptops</a:t>
            </a:r>
            <a:r>
              <a:rPr lang="en-US" sz="3300" b="1" kern="1200" spc="70">
                <a:solidFill>
                  <a:schemeClr val="tx1"/>
                </a:solidFill>
                <a:latin typeface="+mj-lt"/>
                <a:ea typeface="+mj-ea"/>
                <a:cs typeface="+mj-cs"/>
              </a:rPr>
              <a:t> </a:t>
            </a:r>
            <a:r>
              <a:rPr lang="en-US" sz="3300" b="1" kern="1200" spc="10">
                <a:solidFill>
                  <a:schemeClr val="tx1"/>
                </a:solidFill>
                <a:latin typeface="+mj-lt"/>
                <a:ea typeface="+mj-ea"/>
                <a:cs typeface="+mj-cs"/>
              </a:rPr>
              <a:t>in</a:t>
            </a:r>
            <a:r>
              <a:rPr lang="en-US" sz="3300" b="1" kern="1200" spc="50">
                <a:solidFill>
                  <a:schemeClr val="tx1"/>
                </a:solidFill>
                <a:latin typeface="+mj-lt"/>
                <a:ea typeface="+mj-ea"/>
                <a:cs typeface="+mj-cs"/>
              </a:rPr>
              <a:t> </a:t>
            </a:r>
            <a:r>
              <a:rPr lang="en-US" sz="3300" b="1" kern="1200" spc="10">
                <a:solidFill>
                  <a:schemeClr val="tx1"/>
                </a:solidFill>
                <a:latin typeface="+mj-lt"/>
                <a:ea typeface="+mj-ea"/>
                <a:cs typeface="+mj-cs"/>
              </a:rPr>
              <a:t>Each</a:t>
            </a:r>
            <a:r>
              <a:rPr lang="en-US" sz="3300" b="1" kern="1200" spc="60">
                <a:solidFill>
                  <a:schemeClr val="tx1"/>
                </a:solidFill>
                <a:latin typeface="+mj-lt"/>
                <a:ea typeface="+mj-ea"/>
                <a:cs typeface="+mj-cs"/>
              </a:rPr>
              <a:t> H</a:t>
            </a:r>
            <a:r>
              <a:rPr lang="en-US" sz="3300" b="1" kern="1200" spc="10">
                <a:solidFill>
                  <a:schemeClr val="tx1"/>
                </a:solidFill>
                <a:latin typeface="+mj-lt"/>
                <a:ea typeface="+mj-ea"/>
                <a:cs typeface="+mj-cs"/>
              </a:rPr>
              <a:t>ierarchical</a:t>
            </a:r>
            <a:r>
              <a:rPr lang="en-US" sz="3300" b="1" kern="1200" spc="80">
                <a:solidFill>
                  <a:schemeClr val="tx1"/>
                </a:solidFill>
                <a:latin typeface="+mj-lt"/>
                <a:ea typeface="+mj-ea"/>
                <a:cs typeface="+mj-cs"/>
              </a:rPr>
              <a:t> </a:t>
            </a:r>
            <a:r>
              <a:rPr lang="en-US" sz="3300" b="1" kern="1200" spc="-10">
                <a:solidFill>
                  <a:schemeClr val="tx1"/>
                </a:solidFill>
                <a:latin typeface="+mj-lt"/>
                <a:ea typeface="+mj-ea"/>
                <a:cs typeface="+mj-cs"/>
              </a:rPr>
              <a:t>Cluster</a:t>
            </a:r>
            <a:endParaRPr lang="en-US" sz="33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90A7FA68-5D1E-E5F0-FF64-F08909B06A28}"/>
              </a:ext>
            </a:extLst>
          </p:cNvPr>
          <p:cNvSpPr>
            <a:spLocks noGrp="1"/>
          </p:cNvSpPr>
          <p:nvPr>
            <p:ph sz="half" idx="1"/>
          </p:nvPr>
        </p:nvSpPr>
        <p:spPr>
          <a:xfrm>
            <a:off x="1045029" y="2524721"/>
            <a:ext cx="4991629" cy="3677123"/>
          </a:xfrm>
        </p:spPr>
        <p:txBody>
          <a:bodyPr vert="horz" lIns="91440" tIns="45720" rIns="91440" bIns="45720" rtlCol="0" anchor="ctr">
            <a:normAutofit fontScale="92500" lnSpcReduction="10000"/>
          </a:bodyPr>
          <a:lstStyle/>
          <a:p>
            <a:pPr marL="227329">
              <a:buSzPct val="90000"/>
              <a:tabLst>
                <a:tab pos="227329" algn="l"/>
              </a:tabLst>
            </a:pPr>
            <a:r>
              <a:rPr lang="en-US" sz="1500" b="1"/>
              <a:t>Hierarchical</a:t>
            </a:r>
            <a:r>
              <a:rPr lang="en-US" sz="1500" b="1" spc="105"/>
              <a:t> </a:t>
            </a:r>
            <a:r>
              <a:rPr lang="en-US" sz="1500" b="1"/>
              <a:t>Cluster</a:t>
            </a:r>
            <a:r>
              <a:rPr lang="en-US" sz="1500" b="1" spc="105"/>
              <a:t> </a:t>
            </a:r>
            <a:r>
              <a:rPr lang="en-US" sz="1500" b="1" spc="-25"/>
              <a:t>1</a:t>
            </a:r>
            <a:r>
              <a:rPr lang="en-US" sz="1500" spc="-25"/>
              <a:t>:</a:t>
            </a:r>
            <a:endParaRPr lang="en-US" sz="1500"/>
          </a:p>
          <a:p>
            <a:pPr marL="657225" lvl="1">
              <a:spcBef>
                <a:spcPts val="170"/>
              </a:spcBef>
              <a:buSzPct val="90000"/>
              <a:tabLst>
                <a:tab pos="657225" algn="l"/>
              </a:tabLst>
            </a:pPr>
            <a:r>
              <a:rPr lang="en-US" sz="1500"/>
              <a:t>1145</a:t>
            </a:r>
            <a:r>
              <a:rPr lang="en-US" sz="1500" spc="60"/>
              <a:t> </a:t>
            </a:r>
            <a:r>
              <a:rPr lang="en-US" sz="1500"/>
              <a:t>laptops</a:t>
            </a:r>
            <a:r>
              <a:rPr lang="en-US" sz="1500" spc="65"/>
              <a:t> </a:t>
            </a:r>
            <a:r>
              <a:rPr lang="en-US" sz="1500"/>
              <a:t>from</a:t>
            </a:r>
            <a:r>
              <a:rPr lang="en-US" sz="1500" spc="75"/>
              <a:t> </a:t>
            </a:r>
            <a:r>
              <a:rPr lang="en-US" sz="1500"/>
              <a:t>K-Means</a:t>
            </a:r>
            <a:r>
              <a:rPr lang="en-US" sz="1500" spc="80"/>
              <a:t> </a:t>
            </a:r>
            <a:r>
              <a:rPr lang="en-US" sz="1500"/>
              <a:t>Cluster</a:t>
            </a:r>
            <a:r>
              <a:rPr lang="en-US" sz="1500" spc="80"/>
              <a:t> </a:t>
            </a:r>
            <a:r>
              <a:rPr lang="en-US" sz="1500" spc="-50"/>
              <a:t>2</a:t>
            </a:r>
            <a:endParaRPr lang="en-US" sz="1500"/>
          </a:p>
          <a:p>
            <a:pPr marL="657225" lvl="1">
              <a:spcBef>
                <a:spcPts val="165"/>
              </a:spcBef>
              <a:buSzPct val="90000"/>
              <a:tabLst>
                <a:tab pos="657225" algn="l"/>
              </a:tabLst>
            </a:pPr>
            <a:r>
              <a:rPr lang="en-US" sz="1500"/>
              <a:t>142</a:t>
            </a:r>
            <a:r>
              <a:rPr lang="en-US" sz="1500" spc="75"/>
              <a:t> </a:t>
            </a:r>
            <a:r>
              <a:rPr lang="en-US" sz="1500"/>
              <a:t>laptops</a:t>
            </a:r>
            <a:r>
              <a:rPr lang="en-US" sz="1500" spc="70"/>
              <a:t> </a:t>
            </a:r>
            <a:r>
              <a:rPr lang="en-US" sz="1500"/>
              <a:t>from</a:t>
            </a:r>
            <a:r>
              <a:rPr lang="en-US" sz="1500" spc="70"/>
              <a:t> </a:t>
            </a:r>
            <a:r>
              <a:rPr lang="en-US" sz="1500"/>
              <a:t>K-Means</a:t>
            </a:r>
            <a:r>
              <a:rPr lang="en-US" sz="1500" spc="50"/>
              <a:t> </a:t>
            </a:r>
            <a:r>
              <a:rPr lang="en-US" sz="1500"/>
              <a:t>Cluster</a:t>
            </a:r>
            <a:r>
              <a:rPr lang="en-US" sz="1500" spc="80"/>
              <a:t> </a:t>
            </a:r>
            <a:r>
              <a:rPr lang="en-US" sz="1500" spc="-50"/>
              <a:t>4</a:t>
            </a:r>
            <a:endParaRPr lang="en-US" sz="1500"/>
          </a:p>
          <a:p>
            <a:pPr marL="657225" lvl="1">
              <a:spcBef>
                <a:spcPts val="170"/>
              </a:spcBef>
              <a:buSzPct val="90000"/>
              <a:tabLst>
                <a:tab pos="657225" algn="l"/>
              </a:tabLst>
            </a:pPr>
            <a:r>
              <a:rPr lang="en-US" sz="1500" b="1"/>
              <a:t>Total</a:t>
            </a:r>
            <a:r>
              <a:rPr lang="en-US" sz="1500"/>
              <a:t>:</a:t>
            </a:r>
            <a:r>
              <a:rPr lang="en-US" sz="1500" spc="80"/>
              <a:t> </a:t>
            </a:r>
            <a:r>
              <a:rPr lang="en-US" sz="1500"/>
              <a:t>1287</a:t>
            </a:r>
            <a:r>
              <a:rPr lang="en-US" sz="1500" spc="60"/>
              <a:t> </a:t>
            </a:r>
            <a:r>
              <a:rPr lang="en-US" sz="1500" spc="-10"/>
              <a:t>laptops</a:t>
            </a:r>
            <a:endParaRPr lang="en-US" sz="1500"/>
          </a:p>
          <a:p>
            <a:pPr marL="227329">
              <a:spcBef>
                <a:spcPts val="155"/>
              </a:spcBef>
              <a:buSzPct val="90000"/>
              <a:tabLst>
                <a:tab pos="227329" algn="l"/>
              </a:tabLst>
            </a:pPr>
            <a:r>
              <a:rPr lang="en-US" sz="1500" b="1"/>
              <a:t>Hierarchical</a:t>
            </a:r>
            <a:r>
              <a:rPr lang="en-US" sz="1500" b="1" spc="105"/>
              <a:t> </a:t>
            </a:r>
            <a:r>
              <a:rPr lang="en-US" sz="1500" b="1"/>
              <a:t>Cluster</a:t>
            </a:r>
            <a:r>
              <a:rPr lang="en-US" sz="1500" b="1" spc="105"/>
              <a:t> </a:t>
            </a:r>
            <a:r>
              <a:rPr lang="en-US" sz="1500" b="1" spc="-25"/>
              <a:t>2</a:t>
            </a:r>
            <a:r>
              <a:rPr lang="en-US" sz="1500" spc="-25"/>
              <a:t>:</a:t>
            </a:r>
            <a:endParaRPr lang="en-US" sz="1500"/>
          </a:p>
          <a:p>
            <a:pPr marL="657225" lvl="1">
              <a:spcBef>
                <a:spcPts val="180"/>
              </a:spcBef>
              <a:buSzPct val="90000"/>
              <a:tabLst>
                <a:tab pos="657225" algn="l"/>
              </a:tabLst>
            </a:pPr>
            <a:r>
              <a:rPr lang="en-US" sz="1500"/>
              <a:t>9</a:t>
            </a:r>
            <a:r>
              <a:rPr lang="en-US" sz="1500" spc="70"/>
              <a:t> </a:t>
            </a:r>
            <a:r>
              <a:rPr lang="en-US" sz="1500"/>
              <a:t>laptops</a:t>
            </a:r>
            <a:r>
              <a:rPr lang="en-US" sz="1500" spc="45"/>
              <a:t> </a:t>
            </a:r>
            <a:r>
              <a:rPr lang="en-US" sz="1500"/>
              <a:t>from</a:t>
            </a:r>
            <a:r>
              <a:rPr lang="en-US" sz="1500" spc="65"/>
              <a:t> </a:t>
            </a:r>
            <a:r>
              <a:rPr lang="en-US" sz="1500"/>
              <a:t>K-Means</a:t>
            </a:r>
            <a:r>
              <a:rPr lang="en-US" sz="1500" spc="75"/>
              <a:t> </a:t>
            </a:r>
            <a:r>
              <a:rPr lang="en-US" sz="1500"/>
              <a:t>Cluster</a:t>
            </a:r>
            <a:r>
              <a:rPr lang="en-US" sz="1500" spc="60"/>
              <a:t> </a:t>
            </a:r>
            <a:r>
              <a:rPr lang="en-US" sz="1500" spc="-50"/>
              <a:t>2</a:t>
            </a:r>
            <a:endParaRPr lang="en-US" sz="1500"/>
          </a:p>
          <a:p>
            <a:pPr marL="657225" lvl="1">
              <a:spcBef>
                <a:spcPts val="165"/>
              </a:spcBef>
              <a:buSzPct val="90000"/>
              <a:tabLst>
                <a:tab pos="657225" algn="l"/>
              </a:tabLst>
            </a:pPr>
            <a:r>
              <a:rPr lang="en-US" sz="1500"/>
              <a:t>592</a:t>
            </a:r>
            <a:r>
              <a:rPr lang="en-US" sz="1500" spc="75"/>
              <a:t> </a:t>
            </a:r>
            <a:r>
              <a:rPr lang="en-US" sz="1500"/>
              <a:t>laptops</a:t>
            </a:r>
            <a:r>
              <a:rPr lang="en-US" sz="1500" spc="70"/>
              <a:t> </a:t>
            </a:r>
            <a:r>
              <a:rPr lang="en-US" sz="1500"/>
              <a:t>from</a:t>
            </a:r>
            <a:r>
              <a:rPr lang="en-US" sz="1500" spc="70"/>
              <a:t> </a:t>
            </a:r>
            <a:r>
              <a:rPr lang="en-US" sz="1500"/>
              <a:t>K-Means</a:t>
            </a:r>
            <a:r>
              <a:rPr lang="en-US" sz="1500" spc="50"/>
              <a:t> </a:t>
            </a:r>
            <a:r>
              <a:rPr lang="en-US" sz="1500"/>
              <a:t>Cluster</a:t>
            </a:r>
            <a:r>
              <a:rPr lang="en-US" sz="1500" spc="80"/>
              <a:t> </a:t>
            </a:r>
            <a:r>
              <a:rPr lang="en-US" sz="1500" spc="-50"/>
              <a:t>4</a:t>
            </a:r>
            <a:endParaRPr lang="en-US" sz="1500"/>
          </a:p>
          <a:p>
            <a:pPr marL="657225" lvl="1">
              <a:spcBef>
                <a:spcPts val="170"/>
              </a:spcBef>
              <a:buSzPct val="90000"/>
              <a:tabLst>
                <a:tab pos="657225" algn="l"/>
              </a:tabLst>
            </a:pPr>
            <a:r>
              <a:rPr lang="en-US" sz="1500" b="1"/>
              <a:t>Total</a:t>
            </a:r>
            <a:r>
              <a:rPr lang="en-US" sz="1500"/>
              <a:t>:</a:t>
            </a:r>
            <a:r>
              <a:rPr lang="en-US" sz="1500" spc="75"/>
              <a:t> </a:t>
            </a:r>
            <a:r>
              <a:rPr lang="en-US" sz="1500"/>
              <a:t>601</a:t>
            </a:r>
            <a:r>
              <a:rPr lang="en-US" sz="1500" spc="55"/>
              <a:t> </a:t>
            </a:r>
            <a:r>
              <a:rPr lang="en-US" sz="1500" spc="-10"/>
              <a:t>laptops</a:t>
            </a:r>
            <a:endParaRPr lang="en-US" sz="1500"/>
          </a:p>
          <a:p>
            <a:pPr marL="227329">
              <a:spcBef>
                <a:spcPts val="155"/>
              </a:spcBef>
              <a:buSzPct val="90000"/>
              <a:tabLst>
                <a:tab pos="227329" algn="l"/>
              </a:tabLst>
            </a:pPr>
            <a:r>
              <a:rPr lang="en-US" sz="1500" b="1"/>
              <a:t>Hierarchical</a:t>
            </a:r>
            <a:r>
              <a:rPr lang="en-US" sz="1500" b="1" spc="105"/>
              <a:t> </a:t>
            </a:r>
            <a:r>
              <a:rPr lang="en-US" sz="1500" b="1"/>
              <a:t>Cluster</a:t>
            </a:r>
            <a:r>
              <a:rPr lang="en-US" sz="1500" b="1" spc="105"/>
              <a:t> </a:t>
            </a:r>
            <a:r>
              <a:rPr lang="en-US" sz="1500" b="1" spc="-25"/>
              <a:t>3</a:t>
            </a:r>
            <a:r>
              <a:rPr lang="en-US" sz="1500" spc="-25"/>
              <a:t>:</a:t>
            </a:r>
            <a:endParaRPr lang="en-US" sz="1500"/>
          </a:p>
          <a:p>
            <a:pPr marL="657225" lvl="1">
              <a:spcBef>
                <a:spcPts val="180"/>
              </a:spcBef>
              <a:buSzPct val="90000"/>
              <a:tabLst>
                <a:tab pos="657225" algn="l"/>
              </a:tabLst>
            </a:pPr>
            <a:r>
              <a:rPr lang="en-US" sz="1500"/>
              <a:t>56</a:t>
            </a:r>
            <a:r>
              <a:rPr lang="en-US" sz="1500" spc="60"/>
              <a:t> </a:t>
            </a:r>
            <a:r>
              <a:rPr lang="en-US" sz="1500"/>
              <a:t>laptops</a:t>
            </a:r>
            <a:r>
              <a:rPr lang="en-US" sz="1500" spc="85"/>
              <a:t> </a:t>
            </a:r>
            <a:r>
              <a:rPr lang="en-US" sz="1500"/>
              <a:t>from</a:t>
            </a:r>
            <a:r>
              <a:rPr lang="en-US" sz="1500" spc="65"/>
              <a:t> </a:t>
            </a:r>
            <a:r>
              <a:rPr lang="en-US" sz="1500"/>
              <a:t>K-Means</a:t>
            </a:r>
            <a:r>
              <a:rPr lang="en-US" sz="1500" spc="45"/>
              <a:t> </a:t>
            </a:r>
            <a:r>
              <a:rPr lang="en-US" sz="1500"/>
              <a:t>Cluster</a:t>
            </a:r>
            <a:r>
              <a:rPr lang="en-US" sz="1500" spc="75"/>
              <a:t> </a:t>
            </a:r>
            <a:r>
              <a:rPr lang="en-US" sz="1500" spc="-50"/>
              <a:t>1</a:t>
            </a:r>
            <a:endParaRPr lang="en-US" sz="1500"/>
          </a:p>
          <a:p>
            <a:pPr marL="657225" lvl="1">
              <a:spcBef>
                <a:spcPts val="170"/>
              </a:spcBef>
              <a:buSzPct val="90000"/>
              <a:tabLst>
                <a:tab pos="657225" algn="l"/>
              </a:tabLst>
            </a:pPr>
            <a:r>
              <a:rPr lang="en-US" sz="1500"/>
              <a:t>196</a:t>
            </a:r>
            <a:r>
              <a:rPr lang="en-US" sz="1500" spc="75"/>
              <a:t> </a:t>
            </a:r>
            <a:r>
              <a:rPr lang="en-US" sz="1500"/>
              <a:t>laptops</a:t>
            </a:r>
            <a:r>
              <a:rPr lang="en-US" sz="1500" spc="70"/>
              <a:t> </a:t>
            </a:r>
            <a:r>
              <a:rPr lang="en-US" sz="1500"/>
              <a:t>from</a:t>
            </a:r>
            <a:r>
              <a:rPr lang="en-US" sz="1500" spc="70"/>
              <a:t> </a:t>
            </a:r>
            <a:r>
              <a:rPr lang="en-US" sz="1500"/>
              <a:t>K-Means</a:t>
            </a:r>
            <a:r>
              <a:rPr lang="en-US" sz="1500" spc="50"/>
              <a:t> </a:t>
            </a:r>
            <a:r>
              <a:rPr lang="en-US" sz="1500"/>
              <a:t>Cluster</a:t>
            </a:r>
            <a:r>
              <a:rPr lang="en-US" sz="1500" spc="80"/>
              <a:t> </a:t>
            </a:r>
            <a:r>
              <a:rPr lang="en-US" sz="1500" spc="-50"/>
              <a:t>3</a:t>
            </a:r>
            <a:endParaRPr lang="en-US" sz="1500"/>
          </a:p>
          <a:p>
            <a:pPr marL="657225" lvl="1">
              <a:spcBef>
                <a:spcPts val="155"/>
              </a:spcBef>
              <a:buSzPct val="90000"/>
              <a:tabLst>
                <a:tab pos="657225" algn="l"/>
              </a:tabLst>
            </a:pPr>
            <a:r>
              <a:rPr lang="en-US" sz="1500" b="1"/>
              <a:t>Total</a:t>
            </a:r>
            <a:r>
              <a:rPr lang="en-US" sz="1500"/>
              <a:t>:</a:t>
            </a:r>
            <a:r>
              <a:rPr lang="en-US" sz="1500" spc="75"/>
              <a:t> </a:t>
            </a:r>
            <a:r>
              <a:rPr lang="en-US" sz="1500"/>
              <a:t>252</a:t>
            </a:r>
            <a:r>
              <a:rPr lang="en-US" sz="1500" spc="55"/>
              <a:t> </a:t>
            </a:r>
            <a:r>
              <a:rPr lang="en-US" sz="1500" spc="-10"/>
              <a:t>laptops</a:t>
            </a:r>
            <a:endParaRPr lang="en-US" sz="1500"/>
          </a:p>
          <a:p>
            <a:pPr marL="227329">
              <a:spcBef>
                <a:spcPts val="170"/>
              </a:spcBef>
              <a:buSzPct val="90000"/>
              <a:tabLst>
                <a:tab pos="227329" algn="l"/>
              </a:tabLst>
            </a:pPr>
            <a:r>
              <a:rPr lang="en-US" sz="1500" b="1"/>
              <a:t>Hierarchical</a:t>
            </a:r>
            <a:r>
              <a:rPr lang="en-US" sz="1500" b="1" spc="105"/>
              <a:t> </a:t>
            </a:r>
            <a:r>
              <a:rPr lang="en-US" sz="1500" b="1"/>
              <a:t>Cluster</a:t>
            </a:r>
            <a:r>
              <a:rPr lang="en-US" sz="1500" b="1" spc="105"/>
              <a:t> </a:t>
            </a:r>
            <a:r>
              <a:rPr lang="en-US" sz="1500" b="1" spc="-25"/>
              <a:t>4</a:t>
            </a:r>
            <a:r>
              <a:rPr lang="en-US" sz="1500" spc="-25"/>
              <a:t>:</a:t>
            </a:r>
            <a:endParaRPr lang="en-US" sz="1500"/>
          </a:p>
          <a:p>
            <a:pPr marL="657225" lvl="1">
              <a:spcBef>
                <a:spcPts val="165"/>
              </a:spcBef>
              <a:buSzPct val="90000"/>
              <a:tabLst>
                <a:tab pos="657225" algn="l"/>
              </a:tabLst>
            </a:pPr>
            <a:r>
              <a:rPr lang="en-US" sz="1500"/>
              <a:t>17</a:t>
            </a:r>
            <a:r>
              <a:rPr lang="en-US" sz="1500" spc="60"/>
              <a:t> </a:t>
            </a:r>
            <a:r>
              <a:rPr lang="en-US" sz="1500"/>
              <a:t>laptops</a:t>
            </a:r>
            <a:r>
              <a:rPr lang="en-US" sz="1500" spc="85"/>
              <a:t> </a:t>
            </a:r>
            <a:r>
              <a:rPr lang="en-US" sz="1500"/>
              <a:t>from</a:t>
            </a:r>
            <a:r>
              <a:rPr lang="en-US" sz="1500" spc="65"/>
              <a:t> </a:t>
            </a:r>
            <a:r>
              <a:rPr lang="en-US" sz="1500"/>
              <a:t>K-Means</a:t>
            </a:r>
            <a:r>
              <a:rPr lang="en-US" sz="1500" spc="45"/>
              <a:t> </a:t>
            </a:r>
            <a:r>
              <a:rPr lang="en-US" sz="1500"/>
              <a:t>Cluster</a:t>
            </a:r>
            <a:r>
              <a:rPr lang="en-US" sz="1500" spc="75"/>
              <a:t> </a:t>
            </a:r>
            <a:r>
              <a:rPr lang="en-US" sz="1500" spc="-50"/>
              <a:t>4</a:t>
            </a:r>
            <a:endParaRPr lang="en-US" sz="1500"/>
          </a:p>
          <a:p>
            <a:pPr marL="657225" lvl="1">
              <a:spcBef>
                <a:spcPts val="180"/>
              </a:spcBef>
              <a:buSzPct val="90000"/>
              <a:tabLst>
                <a:tab pos="657225" algn="l"/>
              </a:tabLst>
            </a:pPr>
            <a:r>
              <a:rPr lang="en-US" sz="1500" b="1"/>
              <a:t>Total</a:t>
            </a:r>
            <a:r>
              <a:rPr lang="en-US" sz="1500"/>
              <a:t>:</a:t>
            </a:r>
            <a:r>
              <a:rPr lang="en-US" sz="1500" spc="65"/>
              <a:t> </a:t>
            </a:r>
            <a:r>
              <a:rPr lang="en-US" sz="1500"/>
              <a:t>17</a:t>
            </a:r>
            <a:r>
              <a:rPr lang="en-US" sz="1500" spc="50"/>
              <a:t> </a:t>
            </a:r>
            <a:r>
              <a:rPr lang="en-US" sz="1500" spc="-10"/>
              <a:t>laptops.</a:t>
            </a:r>
            <a:endParaRPr lang="en-US" sz="1500"/>
          </a:p>
          <a:p>
            <a:pPr marL="0"/>
            <a:endParaRPr lang="en-US" sz="1500"/>
          </a:p>
        </p:txBody>
      </p:sp>
      <p:pic>
        <p:nvPicPr>
          <p:cNvPr id="5" name="object 6">
            <a:extLst>
              <a:ext uri="{FF2B5EF4-FFF2-40B4-BE49-F238E27FC236}">
                <a16:creationId xmlns:a16="http://schemas.microsoft.com/office/drawing/2014/main" id="{5BC267DC-29BB-052B-C7B6-F2213CBE68D6}"/>
              </a:ext>
            </a:extLst>
          </p:cNvPr>
          <p:cNvPicPr/>
          <p:nvPr/>
        </p:nvPicPr>
        <p:blipFill>
          <a:blip r:embed="rId2" cstate="print"/>
          <a:stretch>
            <a:fillRect/>
          </a:stretch>
        </p:blipFill>
        <p:spPr>
          <a:xfrm>
            <a:off x="5516880" y="1909721"/>
            <a:ext cx="6217919" cy="2936594"/>
          </a:xfrm>
          <a:prstGeom prst="rect">
            <a:avLst/>
          </a:prstGeom>
        </p:spPr>
      </p:pic>
    </p:spTree>
    <p:extLst>
      <p:ext uri="{BB962C8B-B14F-4D97-AF65-F5344CB8AC3E}">
        <p14:creationId xmlns:p14="http://schemas.microsoft.com/office/powerpoint/2010/main" val="10666704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2132-DCAD-C62C-F9B7-7989B874133E}"/>
              </a:ext>
            </a:extLst>
          </p:cNvPr>
          <p:cNvSpPr>
            <a:spLocks noGrp="1"/>
          </p:cNvSpPr>
          <p:nvPr>
            <p:ph type="title"/>
          </p:nvPr>
        </p:nvSpPr>
        <p:spPr/>
        <p:txBody>
          <a:bodyPr>
            <a:normAutofit/>
          </a:bodyPr>
          <a:lstStyle/>
          <a:p>
            <a:r>
              <a:rPr lang="en-GB" sz="3600" b="1" dirty="0">
                <a:latin typeface="Times New Roman"/>
                <a:cs typeface="Times New Roman"/>
              </a:rPr>
              <a:t>Comparison</a:t>
            </a:r>
            <a:r>
              <a:rPr lang="en-GB" sz="3600" b="1" spc="65" dirty="0">
                <a:latin typeface="Times New Roman"/>
                <a:cs typeface="Times New Roman"/>
              </a:rPr>
              <a:t> </a:t>
            </a:r>
            <a:r>
              <a:rPr lang="en-GB" sz="3600" b="1" dirty="0">
                <a:latin typeface="Times New Roman"/>
                <a:cs typeface="Times New Roman"/>
              </a:rPr>
              <a:t>with</a:t>
            </a:r>
            <a:r>
              <a:rPr lang="en-GB" sz="3600" b="1" spc="65" dirty="0">
                <a:latin typeface="Times New Roman"/>
                <a:cs typeface="Times New Roman"/>
              </a:rPr>
              <a:t> </a:t>
            </a:r>
            <a:r>
              <a:rPr lang="en-GB" sz="3600" b="1" dirty="0">
                <a:latin typeface="Times New Roman"/>
                <a:cs typeface="Times New Roman"/>
              </a:rPr>
              <a:t>K-Means</a:t>
            </a:r>
            <a:r>
              <a:rPr lang="en-GB" sz="3600" b="1" spc="75" dirty="0">
                <a:latin typeface="Times New Roman"/>
                <a:cs typeface="Times New Roman"/>
              </a:rPr>
              <a:t> </a:t>
            </a:r>
            <a:r>
              <a:rPr lang="en-GB" sz="3600" b="1" spc="-10" dirty="0">
                <a:latin typeface="Times New Roman"/>
                <a:cs typeface="Times New Roman"/>
              </a:rPr>
              <a:t>Clustering:</a:t>
            </a:r>
            <a:endParaRPr lang="en-GB" sz="3600" dirty="0"/>
          </a:p>
        </p:txBody>
      </p:sp>
      <p:sp>
        <p:nvSpPr>
          <p:cNvPr id="3" name="Content Placeholder 2">
            <a:extLst>
              <a:ext uri="{FF2B5EF4-FFF2-40B4-BE49-F238E27FC236}">
                <a16:creationId xmlns:a16="http://schemas.microsoft.com/office/drawing/2014/main" id="{85346F4A-BE68-9E88-A565-BAA741BA7253}"/>
              </a:ext>
            </a:extLst>
          </p:cNvPr>
          <p:cNvSpPr>
            <a:spLocks noGrp="1"/>
          </p:cNvSpPr>
          <p:nvPr>
            <p:ph sz="half" idx="1"/>
          </p:nvPr>
        </p:nvSpPr>
        <p:spPr>
          <a:xfrm>
            <a:off x="838200" y="1825625"/>
            <a:ext cx="10693400" cy="4351338"/>
          </a:xfrm>
        </p:spPr>
        <p:txBody>
          <a:bodyPr/>
          <a:lstStyle/>
          <a:p>
            <a:pPr marL="385445" marR="5080" indent="-213360" algn="just">
              <a:lnSpc>
                <a:spcPct val="200000"/>
              </a:lnSpc>
              <a:spcBef>
                <a:spcPts val="1160"/>
              </a:spcBef>
              <a:buSzPct val="90000"/>
              <a:buFont typeface="Courier New"/>
              <a:buChar char="o"/>
              <a:tabLst>
                <a:tab pos="387350" algn="l"/>
              </a:tabLst>
            </a:pPr>
            <a:r>
              <a:rPr lang="en-GB" sz="1800" dirty="0">
                <a:latin typeface="Times New Roman"/>
                <a:cs typeface="Times New Roman"/>
              </a:rPr>
              <a:t>The</a:t>
            </a:r>
            <a:r>
              <a:rPr lang="en-GB" sz="1800" spc="335" dirty="0">
                <a:latin typeface="Times New Roman"/>
                <a:cs typeface="Times New Roman"/>
              </a:rPr>
              <a:t> </a:t>
            </a:r>
            <a:r>
              <a:rPr lang="en-GB" sz="1800" dirty="0">
                <a:latin typeface="Times New Roman"/>
                <a:cs typeface="Times New Roman"/>
              </a:rPr>
              <a:t>contingency</a:t>
            </a:r>
            <a:r>
              <a:rPr lang="en-GB" sz="1800" spc="340" dirty="0">
                <a:latin typeface="Times New Roman"/>
                <a:cs typeface="Times New Roman"/>
              </a:rPr>
              <a:t> </a:t>
            </a:r>
            <a:r>
              <a:rPr lang="en-GB" sz="1800" dirty="0">
                <a:latin typeface="Times New Roman"/>
                <a:cs typeface="Times New Roman"/>
              </a:rPr>
              <a:t>table</a:t>
            </a:r>
            <a:r>
              <a:rPr lang="en-GB" sz="1800" spc="355" dirty="0">
                <a:latin typeface="Times New Roman"/>
                <a:cs typeface="Times New Roman"/>
              </a:rPr>
              <a:t> </a:t>
            </a:r>
            <a:r>
              <a:rPr lang="en-GB" sz="1800" dirty="0">
                <a:latin typeface="Times New Roman"/>
                <a:cs typeface="Times New Roman"/>
              </a:rPr>
              <a:t>compares</a:t>
            </a:r>
            <a:r>
              <a:rPr lang="en-GB" sz="1800" spc="335" dirty="0">
                <a:latin typeface="Times New Roman"/>
                <a:cs typeface="Times New Roman"/>
              </a:rPr>
              <a:t> </a:t>
            </a:r>
            <a:r>
              <a:rPr lang="en-GB" sz="1800" dirty="0">
                <a:latin typeface="Times New Roman"/>
                <a:cs typeface="Times New Roman"/>
              </a:rPr>
              <a:t>the</a:t>
            </a:r>
            <a:r>
              <a:rPr lang="en-GB" sz="1800" spc="355" dirty="0">
                <a:latin typeface="Times New Roman"/>
                <a:cs typeface="Times New Roman"/>
              </a:rPr>
              <a:t> </a:t>
            </a:r>
            <a:r>
              <a:rPr lang="en-GB" sz="1800" dirty="0">
                <a:latin typeface="Times New Roman"/>
                <a:cs typeface="Times New Roman"/>
              </a:rPr>
              <a:t>clusters</a:t>
            </a:r>
            <a:r>
              <a:rPr lang="en-GB" sz="1800" spc="335" dirty="0">
                <a:latin typeface="Times New Roman"/>
                <a:cs typeface="Times New Roman"/>
              </a:rPr>
              <a:t> </a:t>
            </a:r>
            <a:r>
              <a:rPr lang="en-GB" sz="1800" dirty="0">
                <a:latin typeface="Times New Roman"/>
                <a:cs typeface="Times New Roman"/>
              </a:rPr>
              <a:t>formed</a:t>
            </a:r>
            <a:r>
              <a:rPr lang="en-GB" sz="1800" spc="345" dirty="0">
                <a:latin typeface="Times New Roman"/>
                <a:cs typeface="Times New Roman"/>
              </a:rPr>
              <a:t> </a:t>
            </a:r>
            <a:r>
              <a:rPr lang="en-GB" sz="1800" dirty="0">
                <a:latin typeface="Times New Roman"/>
                <a:cs typeface="Times New Roman"/>
              </a:rPr>
              <a:t>by</a:t>
            </a:r>
            <a:r>
              <a:rPr lang="en-GB" sz="1800" spc="345" dirty="0">
                <a:latin typeface="Times New Roman"/>
                <a:cs typeface="Times New Roman"/>
              </a:rPr>
              <a:t> </a:t>
            </a:r>
            <a:r>
              <a:rPr lang="en-GB" sz="1800" dirty="0">
                <a:latin typeface="Times New Roman"/>
                <a:cs typeface="Times New Roman"/>
              </a:rPr>
              <a:t>K-Means</a:t>
            </a:r>
            <a:r>
              <a:rPr lang="en-GB" sz="1800" spc="340" dirty="0">
                <a:latin typeface="Times New Roman"/>
                <a:cs typeface="Times New Roman"/>
              </a:rPr>
              <a:t> </a:t>
            </a:r>
            <a:r>
              <a:rPr lang="en-GB" sz="1800" dirty="0">
                <a:latin typeface="Times New Roman"/>
                <a:cs typeface="Times New Roman"/>
              </a:rPr>
              <a:t>and</a:t>
            </a:r>
            <a:r>
              <a:rPr lang="en-GB" sz="1800" spc="355" dirty="0">
                <a:latin typeface="Times New Roman"/>
                <a:cs typeface="Times New Roman"/>
              </a:rPr>
              <a:t> </a:t>
            </a:r>
            <a:r>
              <a:rPr lang="en-GB" sz="1800" spc="-10" dirty="0">
                <a:latin typeface="Times New Roman"/>
                <a:cs typeface="Times New Roman"/>
              </a:rPr>
              <a:t>Hierarchical </a:t>
            </a:r>
            <a:r>
              <a:rPr lang="en-GB" sz="1800" dirty="0">
                <a:latin typeface="Times New Roman"/>
                <a:cs typeface="Times New Roman"/>
              </a:rPr>
              <a:t>Clustering.</a:t>
            </a:r>
            <a:r>
              <a:rPr lang="en-GB" sz="1800" spc="270" dirty="0">
                <a:latin typeface="Times New Roman"/>
                <a:cs typeface="Times New Roman"/>
              </a:rPr>
              <a:t> </a:t>
            </a:r>
            <a:r>
              <a:rPr lang="en-GB" sz="1800" dirty="0">
                <a:latin typeface="Times New Roman"/>
                <a:cs typeface="Times New Roman"/>
              </a:rPr>
              <a:t>The</a:t>
            </a:r>
            <a:r>
              <a:rPr lang="en-GB" sz="1800" spc="275" dirty="0">
                <a:latin typeface="Times New Roman"/>
                <a:cs typeface="Times New Roman"/>
              </a:rPr>
              <a:t> </a:t>
            </a:r>
            <a:r>
              <a:rPr lang="en-GB" sz="1800" dirty="0">
                <a:latin typeface="Times New Roman"/>
                <a:cs typeface="Times New Roman"/>
              </a:rPr>
              <a:t>results</a:t>
            </a:r>
            <a:r>
              <a:rPr lang="en-GB" sz="1800" spc="275" dirty="0">
                <a:latin typeface="Times New Roman"/>
                <a:cs typeface="Times New Roman"/>
              </a:rPr>
              <a:t> </a:t>
            </a:r>
            <a:r>
              <a:rPr lang="en-GB" sz="1800" dirty="0">
                <a:latin typeface="Times New Roman"/>
                <a:cs typeface="Times New Roman"/>
              </a:rPr>
              <a:t>show</a:t>
            </a:r>
            <a:r>
              <a:rPr lang="en-GB" sz="1800" spc="290" dirty="0">
                <a:latin typeface="Times New Roman"/>
                <a:cs typeface="Times New Roman"/>
              </a:rPr>
              <a:t> </a:t>
            </a:r>
            <a:r>
              <a:rPr lang="en-GB" sz="1800" dirty="0">
                <a:latin typeface="Times New Roman"/>
                <a:cs typeface="Times New Roman"/>
              </a:rPr>
              <a:t>that</a:t>
            </a:r>
            <a:r>
              <a:rPr lang="en-GB" sz="1800" spc="280" dirty="0">
                <a:latin typeface="Times New Roman"/>
                <a:cs typeface="Times New Roman"/>
              </a:rPr>
              <a:t> </a:t>
            </a:r>
            <a:r>
              <a:rPr lang="en-GB" sz="1800" dirty="0">
                <a:latin typeface="Times New Roman"/>
                <a:cs typeface="Times New Roman"/>
              </a:rPr>
              <a:t>there</a:t>
            </a:r>
            <a:r>
              <a:rPr lang="en-GB" sz="1800" spc="275" dirty="0">
                <a:latin typeface="Times New Roman"/>
                <a:cs typeface="Times New Roman"/>
              </a:rPr>
              <a:t> </a:t>
            </a:r>
            <a:r>
              <a:rPr lang="en-GB" sz="1800" dirty="0">
                <a:latin typeface="Times New Roman"/>
                <a:cs typeface="Times New Roman"/>
              </a:rPr>
              <a:t>is</a:t>
            </a:r>
            <a:r>
              <a:rPr lang="en-GB" sz="1800" spc="280" dirty="0">
                <a:latin typeface="Times New Roman"/>
                <a:cs typeface="Times New Roman"/>
              </a:rPr>
              <a:t> </a:t>
            </a:r>
            <a:r>
              <a:rPr lang="en-GB" sz="1800" dirty="0">
                <a:latin typeface="Times New Roman"/>
                <a:cs typeface="Times New Roman"/>
              </a:rPr>
              <a:t>a</a:t>
            </a:r>
            <a:r>
              <a:rPr lang="en-GB" sz="1800" spc="290" dirty="0">
                <a:latin typeface="Times New Roman"/>
                <a:cs typeface="Times New Roman"/>
              </a:rPr>
              <a:t> </a:t>
            </a:r>
            <a:r>
              <a:rPr lang="en-GB" sz="1800" dirty="0">
                <a:latin typeface="Times New Roman"/>
                <a:cs typeface="Times New Roman"/>
              </a:rPr>
              <a:t>significant</a:t>
            </a:r>
            <a:r>
              <a:rPr lang="en-GB" sz="1800" spc="285" dirty="0">
                <a:latin typeface="Times New Roman"/>
                <a:cs typeface="Times New Roman"/>
              </a:rPr>
              <a:t> </a:t>
            </a:r>
            <a:r>
              <a:rPr lang="en-GB" sz="1800" dirty="0">
                <a:latin typeface="Times New Roman"/>
                <a:cs typeface="Times New Roman"/>
              </a:rPr>
              <a:t>overlap</a:t>
            </a:r>
            <a:r>
              <a:rPr lang="en-GB" sz="1800" spc="290" dirty="0">
                <a:latin typeface="Times New Roman"/>
                <a:cs typeface="Times New Roman"/>
              </a:rPr>
              <a:t> </a:t>
            </a:r>
            <a:r>
              <a:rPr lang="en-GB" sz="1800" dirty="0">
                <a:latin typeface="Times New Roman"/>
                <a:cs typeface="Times New Roman"/>
              </a:rPr>
              <a:t>between</a:t>
            </a:r>
            <a:r>
              <a:rPr lang="en-GB" sz="1800" spc="285" dirty="0">
                <a:latin typeface="Times New Roman"/>
                <a:cs typeface="Times New Roman"/>
              </a:rPr>
              <a:t> </a:t>
            </a:r>
            <a:r>
              <a:rPr lang="en-GB" sz="1800" dirty="0">
                <a:latin typeface="Times New Roman"/>
                <a:cs typeface="Times New Roman"/>
              </a:rPr>
              <a:t>the</a:t>
            </a:r>
            <a:r>
              <a:rPr lang="en-GB" sz="1800" spc="270" dirty="0">
                <a:latin typeface="Times New Roman"/>
                <a:cs typeface="Times New Roman"/>
              </a:rPr>
              <a:t> </a:t>
            </a:r>
            <a:r>
              <a:rPr lang="en-GB" sz="1800" spc="-10" dirty="0">
                <a:latin typeface="Times New Roman"/>
                <a:cs typeface="Times New Roman"/>
              </a:rPr>
              <a:t>clusters </a:t>
            </a:r>
            <a:r>
              <a:rPr lang="en-GB" sz="1800" dirty="0">
                <a:latin typeface="Times New Roman"/>
                <a:cs typeface="Times New Roman"/>
              </a:rPr>
              <a:t>identified</a:t>
            </a:r>
            <a:r>
              <a:rPr lang="en-GB" sz="1800" spc="60" dirty="0">
                <a:latin typeface="Times New Roman"/>
                <a:cs typeface="Times New Roman"/>
              </a:rPr>
              <a:t> </a:t>
            </a:r>
            <a:r>
              <a:rPr lang="en-GB" sz="1800" dirty="0">
                <a:latin typeface="Times New Roman"/>
                <a:cs typeface="Times New Roman"/>
              </a:rPr>
              <a:t>by</a:t>
            </a:r>
            <a:r>
              <a:rPr lang="en-GB" sz="1800" spc="80" dirty="0">
                <a:latin typeface="Times New Roman"/>
                <a:cs typeface="Times New Roman"/>
              </a:rPr>
              <a:t> </a:t>
            </a:r>
            <a:r>
              <a:rPr lang="en-GB" sz="1800" dirty="0">
                <a:latin typeface="Times New Roman"/>
                <a:cs typeface="Times New Roman"/>
              </a:rPr>
              <a:t>both</a:t>
            </a:r>
            <a:r>
              <a:rPr lang="en-GB" sz="1800" spc="50" dirty="0">
                <a:latin typeface="Times New Roman"/>
                <a:cs typeface="Times New Roman"/>
              </a:rPr>
              <a:t> </a:t>
            </a:r>
            <a:r>
              <a:rPr lang="en-GB" sz="1800" dirty="0">
                <a:latin typeface="Times New Roman"/>
                <a:cs typeface="Times New Roman"/>
              </a:rPr>
              <a:t>methods.</a:t>
            </a:r>
            <a:r>
              <a:rPr lang="en-GB" sz="1800" spc="55" dirty="0">
                <a:latin typeface="Times New Roman"/>
                <a:cs typeface="Times New Roman"/>
              </a:rPr>
              <a:t> </a:t>
            </a:r>
            <a:r>
              <a:rPr lang="en-GB" sz="1800" dirty="0">
                <a:latin typeface="Times New Roman"/>
                <a:cs typeface="Times New Roman"/>
              </a:rPr>
              <a:t>However,</a:t>
            </a:r>
            <a:r>
              <a:rPr lang="en-GB" sz="1800" spc="60" dirty="0">
                <a:latin typeface="Times New Roman"/>
                <a:cs typeface="Times New Roman"/>
              </a:rPr>
              <a:t> </a:t>
            </a:r>
            <a:r>
              <a:rPr lang="en-GB" sz="1800" dirty="0">
                <a:latin typeface="Times New Roman"/>
                <a:cs typeface="Times New Roman"/>
              </a:rPr>
              <a:t>there</a:t>
            </a:r>
            <a:r>
              <a:rPr lang="en-GB" sz="1800" spc="75" dirty="0">
                <a:latin typeface="Times New Roman"/>
                <a:cs typeface="Times New Roman"/>
              </a:rPr>
              <a:t> </a:t>
            </a:r>
            <a:r>
              <a:rPr lang="en-GB" sz="1800" dirty="0">
                <a:latin typeface="Times New Roman"/>
                <a:cs typeface="Times New Roman"/>
              </a:rPr>
              <a:t>are</a:t>
            </a:r>
            <a:r>
              <a:rPr lang="en-GB" sz="1800" spc="75" dirty="0">
                <a:latin typeface="Times New Roman"/>
                <a:cs typeface="Times New Roman"/>
              </a:rPr>
              <a:t> </a:t>
            </a:r>
            <a:r>
              <a:rPr lang="en-GB" sz="1800" dirty="0">
                <a:latin typeface="Times New Roman"/>
                <a:cs typeface="Times New Roman"/>
              </a:rPr>
              <a:t>some</a:t>
            </a:r>
            <a:r>
              <a:rPr lang="en-GB" sz="1800" spc="60" dirty="0">
                <a:latin typeface="Times New Roman"/>
                <a:cs typeface="Times New Roman"/>
              </a:rPr>
              <a:t> </a:t>
            </a:r>
            <a:r>
              <a:rPr lang="en-GB" sz="1800" spc="-10" dirty="0">
                <a:latin typeface="Times New Roman"/>
                <a:cs typeface="Times New Roman"/>
              </a:rPr>
              <a:t>differences:</a:t>
            </a:r>
            <a:endParaRPr lang="en-GB" sz="1800" dirty="0">
              <a:latin typeface="Times New Roman"/>
              <a:cs typeface="Times New Roman"/>
            </a:endParaRPr>
          </a:p>
          <a:p>
            <a:pPr marL="815975" marR="5715" lvl="1" indent="-213995" algn="just">
              <a:lnSpc>
                <a:spcPct val="200000"/>
              </a:lnSpc>
              <a:spcBef>
                <a:spcPts val="15"/>
              </a:spcBef>
              <a:buSzPct val="90000"/>
              <a:buFont typeface="Wingdings"/>
              <a:buChar char=""/>
              <a:tabLst>
                <a:tab pos="817244" algn="l"/>
              </a:tabLst>
            </a:pPr>
            <a:r>
              <a:rPr lang="en-GB" sz="1800" dirty="0">
                <a:latin typeface="Times New Roman"/>
                <a:cs typeface="Times New Roman"/>
              </a:rPr>
              <a:t>Cluster</a:t>
            </a:r>
            <a:r>
              <a:rPr lang="en-GB" sz="1800" spc="229" dirty="0">
                <a:latin typeface="Times New Roman"/>
                <a:cs typeface="Times New Roman"/>
              </a:rPr>
              <a:t> </a:t>
            </a:r>
            <a:r>
              <a:rPr lang="en-GB" sz="1800" dirty="0">
                <a:latin typeface="Times New Roman"/>
                <a:cs typeface="Times New Roman"/>
              </a:rPr>
              <a:t>2</a:t>
            </a:r>
            <a:r>
              <a:rPr lang="en-GB" sz="1800" spc="204" dirty="0">
                <a:latin typeface="Times New Roman"/>
                <a:cs typeface="Times New Roman"/>
              </a:rPr>
              <a:t> </a:t>
            </a:r>
            <a:r>
              <a:rPr lang="en-GB" sz="1800" dirty="0">
                <a:latin typeface="Times New Roman"/>
                <a:cs typeface="Times New Roman"/>
              </a:rPr>
              <a:t>in</a:t>
            </a:r>
            <a:r>
              <a:rPr lang="en-GB" sz="1800" spc="225" dirty="0">
                <a:latin typeface="Times New Roman"/>
                <a:cs typeface="Times New Roman"/>
              </a:rPr>
              <a:t> </a:t>
            </a:r>
            <a:r>
              <a:rPr lang="en-GB" sz="1800" dirty="0">
                <a:latin typeface="Times New Roman"/>
                <a:cs typeface="Times New Roman"/>
              </a:rPr>
              <a:t>K-Means</a:t>
            </a:r>
            <a:r>
              <a:rPr lang="en-GB" sz="1800" spc="215" dirty="0">
                <a:latin typeface="Times New Roman"/>
                <a:cs typeface="Times New Roman"/>
              </a:rPr>
              <a:t> </a:t>
            </a:r>
            <a:r>
              <a:rPr lang="en-GB" sz="1800" dirty="0">
                <a:latin typeface="Times New Roman"/>
                <a:cs typeface="Times New Roman"/>
              </a:rPr>
              <a:t>has</a:t>
            </a:r>
            <a:r>
              <a:rPr lang="en-GB" sz="1800" spc="220" dirty="0">
                <a:latin typeface="Times New Roman"/>
                <a:cs typeface="Times New Roman"/>
              </a:rPr>
              <a:t> </a:t>
            </a:r>
            <a:r>
              <a:rPr lang="en-GB" sz="1800" dirty="0">
                <a:latin typeface="Times New Roman"/>
                <a:cs typeface="Times New Roman"/>
              </a:rPr>
              <a:t>some</a:t>
            </a:r>
            <a:r>
              <a:rPr lang="en-GB" sz="1800" spc="210" dirty="0">
                <a:latin typeface="Times New Roman"/>
                <a:cs typeface="Times New Roman"/>
              </a:rPr>
              <a:t> </a:t>
            </a:r>
            <a:r>
              <a:rPr lang="en-GB" sz="1800" dirty="0">
                <a:latin typeface="Times New Roman"/>
                <a:cs typeface="Times New Roman"/>
              </a:rPr>
              <a:t>overlap</a:t>
            </a:r>
            <a:r>
              <a:rPr lang="en-GB" sz="1800" spc="225" dirty="0">
                <a:latin typeface="Times New Roman"/>
                <a:cs typeface="Times New Roman"/>
              </a:rPr>
              <a:t> </a:t>
            </a:r>
            <a:r>
              <a:rPr lang="en-GB" sz="1800" dirty="0">
                <a:latin typeface="Times New Roman"/>
                <a:cs typeface="Times New Roman"/>
              </a:rPr>
              <a:t>with</a:t>
            </a:r>
            <a:r>
              <a:rPr lang="en-GB" sz="1800" spc="210" dirty="0">
                <a:latin typeface="Times New Roman"/>
                <a:cs typeface="Times New Roman"/>
              </a:rPr>
              <a:t> </a:t>
            </a:r>
            <a:r>
              <a:rPr lang="en-GB" sz="1800" dirty="0">
                <a:latin typeface="Times New Roman"/>
                <a:cs typeface="Times New Roman"/>
              </a:rPr>
              <a:t>multiple</a:t>
            </a:r>
            <a:r>
              <a:rPr lang="en-GB" sz="1800" spc="220" dirty="0">
                <a:latin typeface="Times New Roman"/>
                <a:cs typeface="Times New Roman"/>
              </a:rPr>
              <a:t> </a:t>
            </a:r>
            <a:r>
              <a:rPr lang="en-GB" sz="1800" dirty="0">
                <a:latin typeface="Times New Roman"/>
                <a:cs typeface="Times New Roman"/>
              </a:rPr>
              <a:t>clusters</a:t>
            </a:r>
            <a:r>
              <a:rPr lang="en-GB" sz="1800" spc="220" dirty="0">
                <a:latin typeface="Times New Roman"/>
                <a:cs typeface="Times New Roman"/>
              </a:rPr>
              <a:t> </a:t>
            </a:r>
            <a:r>
              <a:rPr lang="en-GB" sz="1800" dirty="0">
                <a:latin typeface="Times New Roman"/>
                <a:cs typeface="Times New Roman"/>
              </a:rPr>
              <a:t>in</a:t>
            </a:r>
            <a:r>
              <a:rPr lang="en-GB" sz="1800" spc="220" dirty="0">
                <a:latin typeface="Times New Roman"/>
                <a:cs typeface="Times New Roman"/>
              </a:rPr>
              <a:t> </a:t>
            </a:r>
            <a:r>
              <a:rPr lang="en-GB" sz="1800" spc="-10" dirty="0">
                <a:latin typeface="Times New Roman"/>
                <a:cs typeface="Times New Roman"/>
              </a:rPr>
              <a:t>hierarchical 	clustering.</a:t>
            </a:r>
            <a:endParaRPr lang="en-GB" sz="1800" dirty="0">
              <a:latin typeface="Times New Roman"/>
              <a:cs typeface="Times New Roman"/>
            </a:endParaRPr>
          </a:p>
          <a:p>
            <a:pPr marL="815975" marR="5715" lvl="1" indent="-213995" algn="just">
              <a:lnSpc>
                <a:spcPct val="200000"/>
              </a:lnSpc>
              <a:spcBef>
                <a:spcPts val="60"/>
              </a:spcBef>
              <a:buSzPct val="90000"/>
              <a:buFont typeface="Wingdings"/>
              <a:buChar char=""/>
              <a:tabLst>
                <a:tab pos="817244" algn="l"/>
              </a:tabLst>
            </a:pPr>
            <a:r>
              <a:rPr lang="en-GB" sz="1800" dirty="0">
                <a:latin typeface="Times New Roman"/>
                <a:cs typeface="Times New Roman"/>
              </a:rPr>
              <a:t>Cluster</a:t>
            </a:r>
            <a:r>
              <a:rPr lang="en-GB" sz="1800" spc="290" dirty="0">
                <a:latin typeface="Times New Roman"/>
                <a:cs typeface="Times New Roman"/>
              </a:rPr>
              <a:t> </a:t>
            </a:r>
            <a:r>
              <a:rPr lang="en-GB" sz="1800" dirty="0">
                <a:latin typeface="Times New Roman"/>
                <a:cs typeface="Times New Roman"/>
              </a:rPr>
              <a:t>4</a:t>
            </a:r>
            <a:r>
              <a:rPr lang="en-GB" sz="1800" spc="290" dirty="0">
                <a:latin typeface="Times New Roman"/>
                <a:cs typeface="Times New Roman"/>
              </a:rPr>
              <a:t> </a:t>
            </a:r>
            <a:r>
              <a:rPr lang="en-GB" sz="1800" dirty="0">
                <a:latin typeface="Times New Roman"/>
                <a:cs typeface="Times New Roman"/>
              </a:rPr>
              <a:t>in</a:t>
            </a:r>
            <a:r>
              <a:rPr lang="en-GB" sz="1800" spc="285" dirty="0">
                <a:latin typeface="Times New Roman"/>
                <a:cs typeface="Times New Roman"/>
              </a:rPr>
              <a:t> </a:t>
            </a:r>
            <a:r>
              <a:rPr lang="en-GB" sz="1800" dirty="0">
                <a:latin typeface="Times New Roman"/>
                <a:cs typeface="Times New Roman"/>
              </a:rPr>
              <a:t>K-Means</a:t>
            </a:r>
            <a:r>
              <a:rPr lang="en-GB" sz="1800" spc="275" dirty="0">
                <a:latin typeface="Times New Roman"/>
                <a:cs typeface="Times New Roman"/>
              </a:rPr>
              <a:t> </a:t>
            </a:r>
            <a:r>
              <a:rPr lang="en-GB" sz="1800" dirty="0">
                <a:latin typeface="Times New Roman"/>
                <a:cs typeface="Times New Roman"/>
              </a:rPr>
              <a:t>corresponds</a:t>
            </a:r>
            <a:r>
              <a:rPr lang="en-GB" sz="1800" spc="280" dirty="0">
                <a:latin typeface="Times New Roman"/>
                <a:cs typeface="Times New Roman"/>
              </a:rPr>
              <a:t> </a:t>
            </a:r>
            <a:r>
              <a:rPr lang="en-GB" sz="1800" dirty="0">
                <a:latin typeface="Times New Roman"/>
                <a:cs typeface="Times New Roman"/>
              </a:rPr>
              <a:t>mainly</a:t>
            </a:r>
            <a:r>
              <a:rPr lang="en-GB" sz="1800" spc="280" dirty="0">
                <a:latin typeface="Times New Roman"/>
                <a:cs typeface="Times New Roman"/>
              </a:rPr>
              <a:t> </a:t>
            </a:r>
            <a:r>
              <a:rPr lang="en-GB" sz="1800" dirty="0">
                <a:latin typeface="Times New Roman"/>
                <a:cs typeface="Times New Roman"/>
              </a:rPr>
              <a:t>to</a:t>
            </a:r>
            <a:r>
              <a:rPr lang="en-GB" sz="1800" spc="270" dirty="0">
                <a:latin typeface="Times New Roman"/>
                <a:cs typeface="Times New Roman"/>
              </a:rPr>
              <a:t> </a:t>
            </a:r>
            <a:r>
              <a:rPr lang="en-GB" sz="1800" dirty="0">
                <a:latin typeface="Times New Roman"/>
                <a:cs typeface="Times New Roman"/>
              </a:rPr>
              <a:t>a</a:t>
            </a:r>
            <a:r>
              <a:rPr lang="en-GB" sz="1800" spc="300" dirty="0">
                <a:latin typeface="Times New Roman"/>
                <a:cs typeface="Times New Roman"/>
              </a:rPr>
              <a:t> </a:t>
            </a:r>
            <a:r>
              <a:rPr lang="en-GB" sz="1800" dirty="0">
                <a:latin typeface="Times New Roman"/>
                <a:cs typeface="Times New Roman"/>
              </a:rPr>
              <a:t>single</a:t>
            </a:r>
            <a:r>
              <a:rPr lang="en-GB" sz="1800" spc="300" dirty="0">
                <a:latin typeface="Times New Roman"/>
                <a:cs typeface="Times New Roman"/>
              </a:rPr>
              <a:t> </a:t>
            </a:r>
            <a:r>
              <a:rPr lang="en-GB" sz="1800" dirty="0">
                <a:latin typeface="Times New Roman"/>
                <a:cs typeface="Times New Roman"/>
              </a:rPr>
              <a:t>cluster</a:t>
            </a:r>
            <a:r>
              <a:rPr lang="en-GB" sz="1800" spc="285" dirty="0">
                <a:latin typeface="Times New Roman"/>
                <a:cs typeface="Times New Roman"/>
              </a:rPr>
              <a:t> </a:t>
            </a:r>
            <a:r>
              <a:rPr lang="en-GB" sz="1800" dirty="0">
                <a:latin typeface="Times New Roman"/>
                <a:cs typeface="Times New Roman"/>
              </a:rPr>
              <a:t>in</a:t>
            </a:r>
            <a:r>
              <a:rPr lang="en-GB" sz="1800" spc="290" dirty="0">
                <a:latin typeface="Times New Roman"/>
                <a:cs typeface="Times New Roman"/>
              </a:rPr>
              <a:t> </a:t>
            </a:r>
            <a:r>
              <a:rPr lang="en-GB" sz="1800" spc="-10" dirty="0">
                <a:latin typeface="Times New Roman"/>
                <a:cs typeface="Times New Roman"/>
              </a:rPr>
              <a:t>hierarchical 	</a:t>
            </a:r>
            <a:r>
              <a:rPr lang="en-GB" sz="1800" dirty="0">
                <a:latin typeface="Times New Roman"/>
                <a:cs typeface="Times New Roman"/>
              </a:rPr>
              <a:t>clustering,</a:t>
            </a:r>
            <a:r>
              <a:rPr lang="en-GB" sz="1800" spc="330" dirty="0">
                <a:latin typeface="Times New Roman"/>
                <a:cs typeface="Times New Roman"/>
              </a:rPr>
              <a:t> </a:t>
            </a:r>
            <a:r>
              <a:rPr lang="en-GB" sz="1800" dirty="0">
                <a:latin typeface="Times New Roman"/>
                <a:cs typeface="Times New Roman"/>
              </a:rPr>
              <a:t>indicating</a:t>
            </a:r>
            <a:r>
              <a:rPr lang="en-GB" sz="1800" spc="320" dirty="0">
                <a:latin typeface="Times New Roman"/>
                <a:cs typeface="Times New Roman"/>
              </a:rPr>
              <a:t> </a:t>
            </a:r>
            <a:r>
              <a:rPr lang="en-GB" sz="1800" dirty="0">
                <a:latin typeface="Times New Roman"/>
                <a:cs typeface="Times New Roman"/>
              </a:rPr>
              <a:t>a</a:t>
            </a:r>
            <a:r>
              <a:rPr lang="en-GB" sz="1800" spc="340" dirty="0">
                <a:latin typeface="Times New Roman"/>
                <a:cs typeface="Times New Roman"/>
              </a:rPr>
              <a:t> </a:t>
            </a:r>
            <a:r>
              <a:rPr lang="en-GB" sz="1800" dirty="0">
                <a:latin typeface="Times New Roman"/>
                <a:cs typeface="Times New Roman"/>
              </a:rPr>
              <a:t>strong</a:t>
            </a:r>
            <a:r>
              <a:rPr lang="en-GB" sz="1800" spc="340" dirty="0">
                <a:latin typeface="Times New Roman"/>
                <a:cs typeface="Times New Roman"/>
              </a:rPr>
              <a:t> </a:t>
            </a:r>
            <a:r>
              <a:rPr lang="en-GB" sz="1800" dirty="0">
                <a:latin typeface="Times New Roman"/>
                <a:cs typeface="Times New Roman"/>
              </a:rPr>
              <a:t>agreement</a:t>
            </a:r>
            <a:r>
              <a:rPr lang="en-GB" sz="1800" spc="335" dirty="0">
                <a:latin typeface="Times New Roman"/>
                <a:cs typeface="Times New Roman"/>
              </a:rPr>
              <a:t> </a:t>
            </a:r>
            <a:r>
              <a:rPr lang="en-GB" sz="1800" dirty="0">
                <a:latin typeface="Times New Roman"/>
                <a:cs typeface="Times New Roman"/>
              </a:rPr>
              <a:t>between</a:t>
            </a:r>
            <a:r>
              <a:rPr lang="en-GB" sz="1800" spc="315" dirty="0">
                <a:latin typeface="Times New Roman"/>
                <a:cs typeface="Times New Roman"/>
              </a:rPr>
              <a:t> </a:t>
            </a:r>
            <a:r>
              <a:rPr lang="en-GB" sz="1800" dirty="0">
                <a:latin typeface="Times New Roman"/>
                <a:cs typeface="Times New Roman"/>
              </a:rPr>
              <a:t>the</a:t>
            </a:r>
            <a:r>
              <a:rPr lang="en-GB" sz="1800" spc="335" dirty="0">
                <a:latin typeface="Times New Roman"/>
                <a:cs typeface="Times New Roman"/>
              </a:rPr>
              <a:t> </a:t>
            </a:r>
            <a:r>
              <a:rPr lang="en-GB" sz="1800" dirty="0">
                <a:latin typeface="Times New Roman"/>
                <a:cs typeface="Times New Roman"/>
              </a:rPr>
              <a:t>methods</a:t>
            </a:r>
            <a:r>
              <a:rPr lang="en-GB" sz="1800" spc="320" dirty="0">
                <a:latin typeface="Times New Roman"/>
                <a:cs typeface="Times New Roman"/>
              </a:rPr>
              <a:t> </a:t>
            </a:r>
            <a:r>
              <a:rPr lang="en-GB" sz="1800" dirty="0">
                <a:latin typeface="Times New Roman"/>
                <a:cs typeface="Times New Roman"/>
              </a:rPr>
              <a:t>for</a:t>
            </a:r>
            <a:r>
              <a:rPr lang="en-GB" sz="1800" spc="330" dirty="0">
                <a:latin typeface="Times New Roman"/>
                <a:cs typeface="Times New Roman"/>
              </a:rPr>
              <a:t> </a:t>
            </a:r>
            <a:r>
              <a:rPr lang="en-GB" sz="1800" dirty="0">
                <a:latin typeface="Times New Roman"/>
                <a:cs typeface="Times New Roman"/>
              </a:rPr>
              <a:t>high-</a:t>
            </a:r>
            <a:r>
              <a:rPr lang="en-GB" sz="1800" spc="-25" dirty="0">
                <a:latin typeface="Times New Roman"/>
                <a:cs typeface="Times New Roman"/>
              </a:rPr>
              <a:t>end </a:t>
            </a:r>
            <a:r>
              <a:rPr lang="en-GB" sz="1800" spc="-10" dirty="0">
                <a:latin typeface="Times New Roman"/>
                <a:cs typeface="Times New Roman"/>
              </a:rPr>
              <a:t>laptops.</a:t>
            </a:r>
            <a:endParaRPr lang="en-GB" sz="1800" dirty="0">
              <a:latin typeface="Times New Roman"/>
              <a:cs typeface="Times New Roman"/>
            </a:endParaRPr>
          </a:p>
          <a:p>
            <a:pPr>
              <a:lnSpc>
                <a:spcPct val="200000"/>
              </a:lnSpc>
            </a:pPr>
            <a:endParaRPr lang="en-GB" dirty="0"/>
          </a:p>
        </p:txBody>
      </p:sp>
    </p:spTree>
    <p:extLst>
      <p:ext uri="{BB962C8B-B14F-4D97-AF65-F5344CB8AC3E}">
        <p14:creationId xmlns:p14="http://schemas.microsoft.com/office/powerpoint/2010/main" val="4192201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0D832-3FB8-E9BC-E31C-FF701934D737}"/>
              </a:ext>
            </a:extLst>
          </p:cNvPr>
          <p:cNvSpPr>
            <a:spLocks noGrp="1"/>
          </p:cNvSpPr>
          <p:nvPr>
            <p:ph type="title"/>
          </p:nvPr>
        </p:nvSpPr>
        <p:spPr>
          <a:xfrm>
            <a:off x="1066800" y="-213360"/>
            <a:ext cx="10058400" cy="1450757"/>
          </a:xfrm>
        </p:spPr>
        <p:txBody>
          <a:bodyPr/>
          <a:lstStyle/>
          <a:p>
            <a:r>
              <a:rPr lang="en-GB" sz="4400" b="1" spc="-10" dirty="0">
                <a:latin typeface="Times New Roman"/>
                <a:cs typeface="Times New Roman"/>
              </a:rPr>
              <a:t>Conclusion</a:t>
            </a:r>
            <a:endParaRPr lang="en-GB" dirty="0"/>
          </a:p>
        </p:txBody>
      </p:sp>
      <p:sp>
        <p:nvSpPr>
          <p:cNvPr id="3" name="Content Placeholder 2">
            <a:extLst>
              <a:ext uri="{FF2B5EF4-FFF2-40B4-BE49-F238E27FC236}">
                <a16:creationId xmlns:a16="http://schemas.microsoft.com/office/drawing/2014/main" id="{772D34C3-D56E-D738-88EA-110ED034299E}"/>
              </a:ext>
            </a:extLst>
          </p:cNvPr>
          <p:cNvSpPr>
            <a:spLocks noGrp="1"/>
          </p:cNvSpPr>
          <p:nvPr>
            <p:ph sz="half" idx="1"/>
          </p:nvPr>
        </p:nvSpPr>
        <p:spPr>
          <a:xfrm>
            <a:off x="721360" y="1334452"/>
            <a:ext cx="11358880" cy="4189095"/>
          </a:xfrm>
        </p:spPr>
        <p:txBody>
          <a:bodyPr>
            <a:noAutofit/>
          </a:bodyPr>
          <a:lstStyle/>
          <a:p>
            <a:pPr marL="12700" marR="5080" algn="just">
              <a:lnSpc>
                <a:spcPct val="170000"/>
              </a:lnSpc>
              <a:spcBef>
                <a:spcPts val="85"/>
              </a:spcBef>
            </a:pPr>
            <a:r>
              <a:rPr lang="en-GB" sz="1600" dirty="0">
                <a:latin typeface="Times New Roman"/>
                <a:cs typeface="Times New Roman"/>
              </a:rPr>
              <a:t>The</a:t>
            </a:r>
            <a:r>
              <a:rPr lang="en-GB" sz="1600" spc="80" dirty="0">
                <a:latin typeface="Times New Roman"/>
                <a:cs typeface="Times New Roman"/>
              </a:rPr>
              <a:t> </a:t>
            </a:r>
            <a:r>
              <a:rPr lang="en-GB" sz="1600" dirty="0">
                <a:latin typeface="Times New Roman"/>
                <a:cs typeface="Times New Roman"/>
              </a:rPr>
              <a:t>clustering</a:t>
            </a:r>
            <a:r>
              <a:rPr lang="en-GB" sz="1600" spc="70" dirty="0">
                <a:latin typeface="Times New Roman"/>
                <a:cs typeface="Times New Roman"/>
              </a:rPr>
              <a:t> </a:t>
            </a:r>
            <a:r>
              <a:rPr lang="en-GB" sz="1600" dirty="0">
                <a:latin typeface="Times New Roman"/>
                <a:cs typeface="Times New Roman"/>
              </a:rPr>
              <a:t>analysis</a:t>
            </a:r>
            <a:r>
              <a:rPr lang="en-GB" sz="1600" spc="80" dirty="0">
                <a:latin typeface="Times New Roman"/>
                <a:cs typeface="Times New Roman"/>
              </a:rPr>
              <a:t> </a:t>
            </a:r>
            <a:r>
              <a:rPr lang="en-GB" sz="1600" dirty="0">
                <a:latin typeface="Times New Roman"/>
                <a:cs typeface="Times New Roman"/>
              </a:rPr>
              <a:t>revealed</a:t>
            </a:r>
            <a:r>
              <a:rPr lang="en-GB" sz="1600" spc="70" dirty="0">
                <a:latin typeface="Times New Roman"/>
                <a:cs typeface="Times New Roman"/>
              </a:rPr>
              <a:t> </a:t>
            </a:r>
            <a:r>
              <a:rPr lang="en-GB" sz="1600" dirty="0">
                <a:latin typeface="Times New Roman"/>
                <a:cs typeface="Times New Roman"/>
              </a:rPr>
              <a:t>four</a:t>
            </a:r>
            <a:r>
              <a:rPr lang="en-GB" sz="1600" spc="85" dirty="0">
                <a:latin typeface="Times New Roman"/>
                <a:cs typeface="Times New Roman"/>
              </a:rPr>
              <a:t> </a:t>
            </a:r>
            <a:r>
              <a:rPr lang="en-GB" sz="1600" dirty="0">
                <a:latin typeface="Times New Roman"/>
                <a:cs typeface="Times New Roman"/>
              </a:rPr>
              <a:t>distinct</a:t>
            </a:r>
            <a:r>
              <a:rPr lang="en-GB" sz="1600" spc="95" dirty="0">
                <a:latin typeface="Times New Roman"/>
                <a:cs typeface="Times New Roman"/>
              </a:rPr>
              <a:t> </a:t>
            </a:r>
            <a:r>
              <a:rPr lang="en-GB" sz="1600" dirty="0">
                <a:latin typeface="Times New Roman"/>
                <a:cs typeface="Times New Roman"/>
              </a:rPr>
              <a:t>groups</a:t>
            </a:r>
            <a:r>
              <a:rPr lang="en-GB" sz="1600" spc="100" dirty="0">
                <a:latin typeface="Times New Roman"/>
                <a:cs typeface="Times New Roman"/>
              </a:rPr>
              <a:t> </a:t>
            </a:r>
            <a:r>
              <a:rPr lang="en-GB" sz="1600" dirty="0">
                <a:latin typeface="Times New Roman"/>
                <a:cs typeface="Times New Roman"/>
              </a:rPr>
              <a:t>of</a:t>
            </a:r>
            <a:r>
              <a:rPr lang="en-GB" sz="1600" spc="95" dirty="0">
                <a:latin typeface="Times New Roman"/>
                <a:cs typeface="Times New Roman"/>
              </a:rPr>
              <a:t> </a:t>
            </a:r>
            <a:r>
              <a:rPr lang="en-GB" sz="1600" dirty="0">
                <a:latin typeface="Times New Roman"/>
                <a:cs typeface="Times New Roman"/>
              </a:rPr>
              <a:t>laptops</a:t>
            </a:r>
            <a:r>
              <a:rPr lang="en-GB" sz="1600" spc="65" dirty="0">
                <a:latin typeface="Times New Roman"/>
                <a:cs typeface="Times New Roman"/>
              </a:rPr>
              <a:t> </a:t>
            </a:r>
            <a:r>
              <a:rPr lang="en-GB" sz="1600" dirty="0">
                <a:latin typeface="Times New Roman"/>
                <a:cs typeface="Times New Roman"/>
              </a:rPr>
              <a:t>based</a:t>
            </a:r>
            <a:r>
              <a:rPr lang="en-GB" sz="1600" spc="85" dirty="0">
                <a:latin typeface="Times New Roman"/>
                <a:cs typeface="Times New Roman"/>
              </a:rPr>
              <a:t> </a:t>
            </a:r>
            <a:r>
              <a:rPr lang="en-GB" sz="1600" dirty="0">
                <a:latin typeface="Times New Roman"/>
                <a:cs typeface="Times New Roman"/>
              </a:rPr>
              <a:t>on</a:t>
            </a:r>
            <a:r>
              <a:rPr lang="en-GB" sz="1600" spc="70" dirty="0">
                <a:latin typeface="Times New Roman"/>
                <a:cs typeface="Times New Roman"/>
              </a:rPr>
              <a:t> </a:t>
            </a:r>
            <a:r>
              <a:rPr lang="en-GB" sz="1600" dirty="0">
                <a:latin typeface="Times New Roman"/>
                <a:cs typeface="Times New Roman"/>
              </a:rPr>
              <a:t>key</a:t>
            </a:r>
            <a:r>
              <a:rPr lang="en-GB" sz="1600" spc="70" dirty="0">
                <a:latin typeface="Times New Roman"/>
                <a:cs typeface="Times New Roman"/>
              </a:rPr>
              <a:t> </a:t>
            </a:r>
            <a:r>
              <a:rPr lang="en-GB" sz="1600" dirty="0">
                <a:latin typeface="Times New Roman"/>
                <a:cs typeface="Times New Roman"/>
              </a:rPr>
              <a:t>features</a:t>
            </a:r>
            <a:r>
              <a:rPr lang="en-GB" sz="1600" spc="80" dirty="0">
                <a:latin typeface="Times New Roman"/>
                <a:cs typeface="Times New Roman"/>
              </a:rPr>
              <a:t> </a:t>
            </a:r>
            <a:r>
              <a:rPr lang="en-GB" sz="1600" dirty="0">
                <a:latin typeface="Times New Roman"/>
                <a:cs typeface="Times New Roman"/>
              </a:rPr>
              <a:t>like</a:t>
            </a:r>
            <a:r>
              <a:rPr lang="en-GB" sz="1600" spc="70" dirty="0">
                <a:latin typeface="Times New Roman"/>
                <a:cs typeface="Times New Roman"/>
              </a:rPr>
              <a:t> </a:t>
            </a:r>
            <a:r>
              <a:rPr lang="en-GB" sz="1600" dirty="0">
                <a:latin typeface="Times New Roman"/>
                <a:cs typeface="Times New Roman"/>
              </a:rPr>
              <a:t>RAM,</a:t>
            </a:r>
            <a:r>
              <a:rPr lang="en-GB" sz="1600" spc="65" dirty="0">
                <a:latin typeface="Times New Roman"/>
                <a:cs typeface="Times New Roman"/>
              </a:rPr>
              <a:t> </a:t>
            </a:r>
            <a:r>
              <a:rPr lang="en-GB" sz="1600" spc="-10" dirty="0">
                <a:latin typeface="Times New Roman"/>
                <a:cs typeface="Times New Roman"/>
              </a:rPr>
              <a:t>storage, </a:t>
            </a:r>
            <a:r>
              <a:rPr lang="en-GB" sz="1600" dirty="0">
                <a:latin typeface="Times New Roman"/>
                <a:cs typeface="Times New Roman"/>
              </a:rPr>
              <a:t>screen</a:t>
            </a:r>
            <a:r>
              <a:rPr lang="en-GB" sz="1600" spc="45" dirty="0">
                <a:latin typeface="Times New Roman"/>
                <a:cs typeface="Times New Roman"/>
              </a:rPr>
              <a:t> </a:t>
            </a:r>
            <a:r>
              <a:rPr lang="en-GB" sz="1600" dirty="0">
                <a:latin typeface="Times New Roman"/>
                <a:cs typeface="Times New Roman"/>
              </a:rPr>
              <a:t>size,</a:t>
            </a:r>
            <a:r>
              <a:rPr lang="en-GB" sz="1600" spc="40" dirty="0">
                <a:latin typeface="Times New Roman"/>
                <a:cs typeface="Times New Roman"/>
              </a:rPr>
              <a:t> </a:t>
            </a:r>
            <a:r>
              <a:rPr lang="en-GB" sz="1600" dirty="0">
                <a:latin typeface="Times New Roman"/>
                <a:cs typeface="Times New Roman"/>
              </a:rPr>
              <a:t>CPU</a:t>
            </a:r>
            <a:r>
              <a:rPr lang="en-GB" sz="1600" spc="25" dirty="0">
                <a:latin typeface="Times New Roman"/>
                <a:cs typeface="Times New Roman"/>
              </a:rPr>
              <a:t> </a:t>
            </a:r>
            <a:r>
              <a:rPr lang="en-GB" sz="1600" dirty="0">
                <a:latin typeface="Times New Roman"/>
                <a:cs typeface="Times New Roman"/>
              </a:rPr>
              <a:t>type,</a:t>
            </a:r>
            <a:r>
              <a:rPr lang="en-GB" sz="1600" spc="20" dirty="0">
                <a:latin typeface="Times New Roman"/>
                <a:cs typeface="Times New Roman"/>
              </a:rPr>
              <a:t> </a:t>
            </a:r>
            <a:r>
              <a:rPr lang="en-GB" sz="1600" dirty="0">
                <a:latin typeface="Times New Roman"/>
                <a:cs typeface="Times New Roman"/>
              </a:rPr>
              <a:t>and</a:t>
            </a:r>
            <a:r>
              <a:rPr lang="en-GB" sz="1600" spc="20" dirty="0">
                <a:latin typeface="Times New Roman"/>
                <a:cs typeface="Times New Roman"/>
              </a:rPr>
              <a:t> </a:t>
            </a:r>
            <a:r>
              <a:rPr lang="en-GB" sz="1600" dirty="0">
                <a:latin typeface="Times New Roman"/>
                <a:cs typeface="Times New Roman"/>
              </a:rPr>
              <a:t>price.</a:t>
            </a:r>
            <a:r>
              <a:rPr lang="en-GB" sz="1600" spc="55" dirty="0">
                <a:latin typeface="Times New Roman"/>
                <a:cs typeface="Times New Roman"/>
              </a:rPr>
              <a:t> </a:t>
            </a:r>
            <a:r>
              <a:rPr lang="en-GB" sz="1600" dirty="0">
                <a:latin typeface="Times New Roman"/>
                <a:cs typeface="Times New Roman"/>
              </a:rPr>
              <a:t>The</a:t>
            </a:r>
            <a:r>
              <a:rPr lang="en-GB" sz="1600" spc="30" dirty="0">
                <a:latin typeface="Times New Roman"/>
                <a:cs typeface="Times New Roman"/>
              </a:rPr>
              <a:t> </a:t>
            </a:r>
            <a:r>
              <a:rPr lang="en-GB" sz="1600" dirty="0">
                <a:latin typeface="Times New Roman"/>
                <a:cs typeface="Times New Roman"/>
              </a:rPr>
              <a:t>K-Means</a:t>
            </a:r>
            <a:r>
              <a:rPr lang="en-GB" sz="1600" spc="55" dirty="0">
                <a:latin typeface="Times New Roman"/>
                <a:cs typeface="Times New Roman"/>
              </a:rPr>
              <a:t> </a:t>
            </a:r>
            <a:r>
              <a:rPr lang="en-GB" sz="1600" dirty="0">
                <a:latin typeface="Times New Roman"/>
                <a:cs typeface="Times New Roman"/>
              </a:rPr>
              <a:t>and</a:t>
            </a:r>
            <a:r>
              <a:rPr lang="en-GB" sz="1600" spc="45" dirty="0">
                <a:latin typeface="Times New Roman"/>
                <a:cs typeface="Times New Roman"/>
              </a:rPr>
              <a:t> </a:t>
            </a:r>
            <a:r>
              <a:rPr lang="en-GB" sz="1600" dirty="0">
                <a:latin typeface="Times New Roman"/>
                <a:cs typeface="Times New Roman"/>
              </a:rPr>
              <a:t>Hierarchical</a:t>
            </a:r>
            <a:r>
              <a:rPr lang="en-GB" sz="1600" spc="45" dirty="0">
                <a:latin typeface="Times New Roman"/>
                <a:cs typeface="Times New Roman"/>
              </a:rPr>
              <a:t> </a:t>
            </a:r>
            <a:r>
              <a:rPr lang="en-GB" sz="1600" dirty="0">
                <a:latin typeface="Times New Roman"/>
                <a:cs typeface="Times New Roman"/>
              </a:rPr>
              <a:t>Clustering</a:t>
            </a:r>
            <a:r>
              <a:rPr lang="en-GB" sz="1600" spc="30" dirty="0">
                <a:latin typeface="Times New Roman"/>
                <a:cs typeface="Times New Roman"/>
              </a:rPr>
              <a:t> </a:t>
            </a:r>
            <a:r>
              <a:rPr lang="en-GB" sz="1600" dirty="0">
                <a:latin typeface="Times New Roman"/>
                <a:cs typeface="Times New Roman"/>
              </a:rPr>
              <a:t>methods</a:t>
            </a:r>
            <a:r>
              <a:rPr lang="en-GB" sz="1600" spc="40" dirty="0">
                <a:latin typeface="Times New Roman"/>
                <a:cs typeface="Times New Roman"/>
              </a:rPr>
              <a:t> </a:t>
            </a:r>
            <a:r>
              <a:rPr lang="en-GB" sz="1600" dirty="0">
                <a:latin typeface="Times New Roman"/>
                <a:cs typeface="Times New Roman"/>
              </a:rPr>
              <a:t>largely</a:t>
            </a:r>
            <a:r>
              <a:rPr lang="en-GB" sz="1600" spc="25" dirty="0">
                <a:latin typeface="Times New Roman"/>
                <a:cs typeface="Times New Roman"/>
              </a:rPr>
              <a:t> </a:t>
            </a:r>
            <a:r>
              <a:rPr lang="en-GB" sz="1600" dirty="0">
                <a:latin typeface="Times New Roman"/>
                <a:cs typeface="Times New Roman"/>
              </a:rPr>
              <a:t>agreed</a:t>
            </a:r>
            <a:r>
              <a:rPr lang="en-GB" sz="1600" spc="35" dirty="0">
                <a:latin typeface="Times New Roman"/>
                <a:cs typeface="Times New Roman"/>
              </a:rPr>
              <a:t> </a:t>
            </a:r>
            <a:r>
              <a:rPr lang="en-GB" sz="1600" dirty="0">
                <a:latin typeface="Times New Roman"/>
                <a:cs typeface="Times New Roman"/>
              </a:rPr>
              <a:t>on</a:t>
            </a:r>
            <a:r>
              <a:rPr lang="en-GB" sz="1600" spc="20" dirty="0">
                <a:latin typeface="Times New Roman"/>
                <a:cs typeface="Times New Roman"/>
              </a:rPr>
              <a:t> </a:t>
            </a:r>
            <a:r>
              <a:rPr lang="en-GB" sz="1600" spc="-25" dirty="0">
                <a:latin typeface="Times New Roman"/>
                <a:cs typeface="Times New Roman"/>
              </a:rPr>
              <a:t>the </a:t>
            </a:r>
            <a:r>
              <a:rPr lang="en-GB" sz="1600" dirty="0">
                <a:latin typeface="Times New Roman"/>
                <a:cs typeface="Times New Roman"/>
              </a:rPr>
              <a:t>cluster</a:t>
            </a:r>
            <a:r>
              <a:rPr lang="en-GB" sz="1600" spc="80" dirty="0">
                <a:latin typeface="Times New Roman"/>
                <a:cs typeface="Times New Roman"/>
              </a:rPr>
              <a:t> </a:t>
            </a:r>
            <a:r>
              <a:rPr lang="en-GB" sz="1600" dirty="0">
                <a:latin typeface="Times New Roman"/>
                <a:cs typeface="Times New Roman"/>
              </a:rPr>
              <a:t>assignments,</a:t>
            </a:r>
            <a:r>
              <a:rPr lang="en-GB" sz="1600" spc="80" dirty="0">
                <a:latin typeface="Times New Roman"/>
                <a:cs typeface="Times New Roman"/>
              </a:rPr>
              <a:t> </a:t>
            </a:r>
            <a:r>
              <a:rPr lang="en-GB" sz="1600" dirty="0">
                <a:latin typeface="Times New Roman"/>
                <a:cs typeface="Times New Roman"/>
              </a:rPr>
              <a:t>with</a:t>
            </a:r>
            <a:r>
              <a:rPr lang="en-GB" sz="1600" spc="85" dirty="0">
                <a:latin typeface="Times New Roman"/>
                <a:cs typeface="Times New Roman"/>
              </a:rPr>
              <a:t> </a:t>
            </a:r>
            <a:r>
              <a:rPr lang="en-GB" sz="1600" dirty="0">
                <a:latin typeface="Times New Roman"/>
                <a:cs typeface="Times New Roman"/>
              </a:rPr>
              <a:t>some</a:t>
            </a:r>
            <a:r>
              <a:rPr lang="en-GB" sz="1600" spc="80" dirty="0">
                <a:latin typeface="Times New Roman"/>
                <a:cs typeface="Times New Roman"/>
              </a:rPr>
              <a:t> </a:t>
            </a:r>
            <a:r>
              <a:rPr lang="en-GB" sz="1600" spc="-10" dirty="0">
                <a:latin typeface="Times New Roman"/>
                <a:cs typeface="Times New Roman"/>
              </a:rPr>
              <a:t>variations.</a:t>
            </a:r>
            <a:endParaRPr lang="en-GB" sz="1600" dirty="0">
              <a:latin typeface="Times New Roman"/>
              <a:cs typeface="Times New Roman"/>
            </a:endParaRPr>
          </a:p>
          <a:p>
            <a:pPr marL="12700" marR="285115">
              <a:lnSpc>
                <a:spcPct val="170000"/>
              </a:lnSpc>
              <a:spcBef>
                <a:spcPts val="5"/>
              </a:spcBef>
            </a:pPr>
            <a:r>
              <a:rPr lang="en-GB" sz="1600" b="1" dirty="0">
                <a:latin typeface="Times New Roman"/>
                <a:cs typeface="Times New Roman"/>
              </a:rPr>
              <a:t>Cluster</a:t>
            </a:r>
            <a:r>
              <a:rPr lang="en-GB" sz="1600" b="1" spc="70" dirty="0">
                <a:latin typeface="Times New Roman"/>
                <a:cs typeface="Times New Roman"/>
              </a:rPr>
              <a:t> </a:t>
            </a:r>
            <a:r>
              <a:rPr lang="en-GB" sz="1600" b="1" dirty="0">
                <a:latin typeface="Times New Roman"/>
                <a:cs typeface="Times New Roman"/>
              </a:rPr>
              <a:t>1</a:t>
            </a:r>
            <a:r>
              <a:rPr lang="en-GB" sz="1600" b="1" spc="75" dirty="0">
                <a:latin typeface="Times New Roman"/>
                <a:cs typeface="Times New Roman"/>
              </a:rPr>
              <a:t> </a:t>
            </a:r>
            <a:r>
              <a:rPr lang="en-GB" sz="1600" dirty="0">
                <a:latin typeface="Times New Roman"/>
                <a:cs typeface="Times New Roman"/>
              </a:rPr>
              <a:t>is</a:t>
            </a:r>
            <a:r>
              <a:rPr lang="en-GB" sz="1600" spc="95" dirty="0">
                <a:latin typeface="Times New Roman"/>
                <a:cs typeface="Times New Roman"/>
              </a:rPr>
              <a:t> </a:t>
            </a:r>
            <a:r>
              <a:rPr lang="en-GB" sz="1600" dirty="0">
                <a:latin typeface="Times New Roman"/>
                <a:cs typeface="Times New Roman"/>
              </a:rPr>
              <a:t>similar</a:t>
            </a:r>
            <a:r>
              <a:rPr lang="en-GB" sz="1600" spc="70" dirty="0">
                <a:latin typeface="Times New Roman"/>
                <a:cs typeface="Times New Roman"/>
              </a:rPr>
              <a:t> </a:t>
            </a:r>
            <a:r>
              <a:rPr lang="en-GB" sz="1600" dirty="0">
                <a:latin typeface="Times New Roman"/>
                <a:cs typeface="Times New Roman"/>
              </a:rPr>
              <a:t>in</a:t>
            </a:r>
            <a:r>
              <a:rPr lang="en-GB" sz="1600" spc="85" dirty="0">
                <a:latin typeface="Times New Roman"/>
                <a:cs typeface="Times New Roman"/>
              </a:rPr>
              <a:t> </a:t>
            </a:r>
            <a:r>
              <a:rPr lang="en-GB" sz="1600" dirty="0">
                <a:latin typeface="Times New Roman"/>
                <a:cs typeface="Times New Roman"/>
              </a:rPr>
              <a:t>both</a:t>
            </a:r>
            <a:r>
              <a:rPr lang="en-GB" sz="1600" spc="55" dirty="0">
                <a:latin typeface="Times New Roman"/>
                <a:cs typeface="Times New Roman"/>
              </a:rPr>
              <a:t> </a:t>
            </a:r>
            <a:r>
              <a:rPr lang="en-GB" sz="1600" dirty="0">
                <a:latin typeface="Times New Roman"/>
                <a:cs typeface="Times New Roman"/>
              </a:rPr>
              <a:t>algorithms,</a:t>
            </a:r>
            <a:r>
              <a:rPr lang="en-GB" sz="1600" spc="70" dirty="0">
                <a:latin typeface="Times New Roman"/>
                <a:cs typeface="Times New Roman"/>
              </a:rPr>
              <a:t> </a:t>
            </a:r>
            <a:r>
              <a:rPr lang="en-GB" sz="1600" dirty="0">
                <a:latin typeface="Times New Roman"/>
                <a:cs typeface="Times New Roman"/>
              </a:rPr>
              <a:t>representing</a:t>
            </a:r>
            <a:r>
              <a:rPr lang="en-GB" sz="1600" spc="65" dirty="0">
                <a:latin typeface="Times New Roman"/>
                <a:cs typeface="Times New Roman"/>
              </a:rPr>
              <a:t> </a:t>
            </a:r>
            <a:r>
              <a:rPr lang="en-GB" sz="1600" dirty="0">
                <a:latin typeface="Times New Roman"/>
                <a:cs typeface="Times New Roman"/>
              </a:rPr>
              <a:t>low-end</a:t>
            </a:r>
            <a:r>
              <a:rPr lang="en-GB" sz="1600" spc="80" dirty="0">
                <a:latin typeface="Times New Roman"/>
                <a:cs typeface="Times New Roman"/>
              </a:rPr>
              <a:t> </a:t>
            </a:r>
            <a:r>
              <a:rPr lang="en-GB" sz="1600" dirty="0">
                <a:latin typeface="Times New Roman"/>
                <a:cs typeface="Times New Roman"/>
              </a:rPr>
              <a:t>devices,</a:t>
            </a:r>
            <a:r>
              <a:rPr lang="en-GB" sz="1600" spc="70" dirty="0">
                <a:latin typeface="Times New Roman"/>
                <a:cs typeface="Times New Roman"/>
              </a:rPr>
              <a:t> </a:t>
            </a:r>
            <a:r>
              <a:rPr lang="en-GB" sz="1600" dirty="0">
                <a:latin typeface="Times New Roman"/>
                <a:cs typeface="Times New Roman"/>
              </a:rPr>
              <a:t>though</a:t>
            </a:r>
            <a:r>
              <a:rPr lang="en-GB" sz="1600" spc="60" dirty="0">
                <a:latin typeface="Times New Roman"/>
                <a:cs typeface="Times New Roman"/>
              </a:rPr>
              <a:t> </a:t>
            </a:r>
            <a:r>
              <a:rPr lang="en-GB" sz="1600" dirty="0">
                <a:latin typeface="Times New Roman"/>
                <a:cs typeface="Times New Roman"/>
              </a:rPr>
              <a:t>hierarchical</a:t>
            </a:r>
            <a:r>
              <a:rPr lang="en-GB" sz="1600" spc="85" dirty="0">
                <a:latin typeface="Times New Roman"/>
                <a:cs typeface="Times New Roman"/>
              </a:rPr>
              <a:t> </a:t>
            </a:r>
            <a:r>
              <a:rPr lang="en-GB" sz="1600" spc="-10" dirty="0">
                <a:latin typeface="Times New Roman"/>
                <a:cs typeface="Times New Roman"/>
              </a:rPr>
              <a:t>clustering </a:t>
            </a:r>
            <a:r>
              <a:rPr lang="en-GB" sz="1600" dirty="0">
                <a:latin typeface="Times New Roman"/>
                <a:cs typeface="Times New Roman"/>
              </a:rPr>
              <a:t>shows</a:t>
            </a:r>
            <a:r>
              <a:rPr lang="en-GB" sz="1600" spc="70" dirty="0">
                <a:latin typeface="Times New Roman"/>
                <a:cs typeface="Times New Roman"/>
              </a:rPr>
              <a:t> </a:t>
            </a:r>
            <a:r>
              <a:rPr lang="en-GB" sz="1600" dirty="0">
                <a:latin typeface="Times New Roman"/>
                <a:cs typeface="Times New Roman"/>
              </a:rPr>
              <a:t>a</a:t>
            </a:r>
            <a:r>
              <a:rPr lang="en-GB" sz="1600" spc="55" dirty="0">
                <a:latin typeface="Times New Roman"/>
                <a:cs typeface="Times New Roman"/>
              </a:rPr>
              <a:t> </a:t>
            </a:r>
            <a:r>
              <a:rPr lang="en-GB" sz="1600" dirty="0">
                <a:latin typeface="Times New Roman"/>
                <a:cs typeface="Times New Roman"/>
              </a:rPr>
              <a:t>bit</a:t>
            </a:r>
            <a:r>
              <a:rPr lang="en-GB" sz="1600" spc="45" dirty="0">
                <a:latin typeface="Times New Roman"/>
                <a:cs typeface="Times New Roman"/>
              </a:rPr>
              <a:t> </a:t>
            </a:r>
            <a:r>
              <a:rPr lang="en-GB" sz="1600" dirty="0">
                <a:latin typeface="Times New Roman"/>
                <a:cs typeface="Times New Roman"/>
              </a:rPr>
              <a:t>more</a:t>
            </a:r>
            <a:r>
              <a:rPr lang="en-GB" sz="1600" spc="55" dirty="0">
                <a:latin typeface="Times New Roman"/>
                <a:cs typeface="Times New Roman"/>
              </a:rPr>
              <a:t> </a:t>
            </a:r>
            <a:r>
              <a:rPr lang="en-GB" sz="1600" dirty="0">
                <a:latin typeface="Times New Roman"/>
                <a:cs typeface="Times New Roman"/>
              </a:rPr>
              <a:t>variation</a:t>
            </a:r>
            <a:r>
              <a:rPr lang="en-GB" sz="1600" spc="40" dirty="0">
                <a:latin typeface="Times New Roman"/>
                <a:cs typeface="Times New Roman"/>
              </a:rPr>
              <a:t> </a:t>
            </a:r>
            <a:r>
              <a:rPr lang="en-GB" sz="1600" dirty="0">
                <a:latin typeface="Times New Roman"/>
                <a:cs typeface="Times New Roman"/>
              </a:rPr>
              <a:t>in</a:t>
            </a:r>
            <a:r>
              <a:rPr lang="en-GB" sz="1600" spc="60" dirty="0">
                <a:latin typeface="Times New Roman"/>
                <a:cs typeface="Times New Roman"/>
              </a:rPr>
              <a:t> </a:t>
            </a:r>
            <a:r>
              <a:rPr lang="en-GB" sz="1600" dirty="0">
                <a:latin typeface="Times New Roman"/>
                <a:cs typeface="Times New Roman"/>
              </a:rPr>
              <a:t>storage</a:t>
            </a:r>
            <a:r>
              <a:rPr lang="en-GB" sz="1600" spc="60" dirty="0">
                <a:latin typeface="Times New Roman"/>
                <a:cs typeface="Times New Roman"/>
              </a:rPr>
              <a:t> </a:t>
            </a:r>
            <a:r>
              <a:rPr lang="en-GB" sz="1600" dirty="0">
                <a:latin typeface="Times New Roman"/>
                <a:cs typeface="Times New Roman"/>
              </a:rPr>
              <a:t>and</a:t>
            </a:r>
            <a:r>
              <a:rPr lang="en-GB" sz="1600" spc="50" dirty="0">
                <a:latin typeface="Times New Roman"/>
                <a:cs typeface="Times New Roman"/>
              </a:rPr>
              <a:t> </a:t>
            </a:r>
            <a:r>
              <a:rPr lang="en-GB" sz="1600" spc="-20" dirty="0">
                <a:latin typeface="Times New Roman"/>
                <a:cs typeface="Times New Roman"/>
              </a:rPr>
              <a:t>RAM.</a:t>
            </a:r>
            <a:endParaRPr lang="en-GB" sz="1600" dirty="0">
              <a:latin typeface="Times New Roman"/>
              <a:cs typeface="Times New Roman"/>
            </a:endParaRPr>
          </a:p>
          <a:p>
            <a:pPr marL="12700" marR="261620">
              <a:lnSpc>
                <a:spcPct val="170000"/>
              </a:lnSpc>
            </a:pPr>
            <a:r>
              <a:rPr lang="en-GB" sz="1600" b="1" dirty="0">
                <a:latin typeface="Times New Roman"/>
                <a:cs typeface="Times New Roman"/>
              </a:rPr>
              <a:t>Cluster</a:t>
            </a:r>
            <a:r>
              <a:rPr lang="en-GB" sz="1600" b="1" spc="50" dirty="0">
                <a:latin typeface="Times New Roman"/>
                <a:cs typeface="Times New Roman"/>
              </a:rPr>
              <a:t> </a:t>
            </a:r>
            <a:r>
              <a:rPr lang="en-GB" sz="1600" b="1" dirty="0">
                <a:latin typeface="Times New Roman"/>
                <a:cs typeface="Times New Roman"/>
              </a:rPr>
              <a:t>2</a:t>
            </a:r>
            <a:r>
              <a:rPr lang="en-GB" sz="1600" b="1" spc="50" dirty="0">
                <a:latin typeface="Times New Roman"/>
                <a:cs typeface="Times New Roman"/>
              </a:rPr>
              <a:t> </a:t>
            </a:r>
            <a:r>
              <a:rPr lang="en-GB" sz="1600" dirty="0">
                <a:latin typeface="Times New Roman"/>
                <a:cs typeface="Times New Roman"/>
              </a:rPr>
              <a:t>is</a:t>
            </a:r>
            <a:r>
              <a:rPr lang="en-GB" sz="1600" spc="70" dirty="0">
                <a:latin typeface="Times New Roman"/>
                <a:cs typeface="Times New Roman"/>
              </a:rPr>
              <a:t> </a:t>
            </a:r>
            <a:r>
              <a:rPr lang="en-GB" sz="1600" dirty="0">
                <a:latin typeface="Times New Roman"/>
                <a:cs typeface="Times New Roman"/>
              </a:rPr>
              <a:t>where</a:t>
            </a:r>
            <a:r>
              <a:rPr lang="en-GB" sz="1600" spc="45" dirty="0">
                <a:latin typeface="Times New Roman"/>
                <a:cs typeface="Times New Roman"/>
              </a:rPr>
              <a:t> </a:t>
            </a:r>
            <a:r>
              <a:rPr lang="en-GB" sz="1600" dirty="0">
                <a:latin typeface="Times New Roman"/>
                <a:cs typeface="Times New Roman"/>
              </a:rPr>
              <a:t>the</a:t>
            </a:r>
            <a:r>
              <a:rPr lang="en-GB" sz="1600" spc="40" dirty="0">
                <a:latin typeface="Times New Roman"/>
                <a:cs typeface="Times New Roman"/>
              </a:rPr>
              <a:t> </a:t>
            </a:r>
            <a:r>
              <a:rPr lang="en-GB" sz="1600" dirty="0">
                <a:latin typeface="Times New Roman"/>
                <a:cs typeface="Times New Roman"/>
              </a:rPr>
              <a:t>biggest</a:t>
            </a:r>
            <a:r>
              <a:rPr lang="en-GB" sz="1600" spc="70" dirty="0">
                <a:latin typeface="Times New Roman"/>
                <a:cs typeface="Times New Roman"/>
              </a:rPr>
              <a:t> </a:t>
            </a:r>
            <a:r>
              <a:rPr lang="en-GB" sz="1600" dirty="0">
                <a:latin typeface="Times New Roman"/>
                <a:cs typeface="Times New Roman"/>
              </a:rPr>
              <a:t>difference</a:t>
            </a:r>
            <a:r>
              <a:rPr lang="en-GB" sz="1600" spc="45" dirty="0">
                <a:latin typeface="Times New Roman"/>
                <a:cs typeface="Times New Roman"/>
              </a:rPr>
              <a:t> </a:t>
            </a:r>
            <a:r>
              <a:rPr lang="en-GB" sz="1600" dirty="0">
                <a:latin typeface="Times New Roman"/>
                <a:cs typeface="Times New Roman"/>
              </a:rPr>
              <a:t>appears.</a:t>
            </a:r>
            <a:r>
              <a:rPr lang="en-GB" sz="1600" spc="70" dirty="0">
                <a:latin typeface="Times New Roman"/>
                <a:cs typeface="Times New Roman"/>
              </a:rPr>
              <a:t> </a:t>
            </a:r>
            <a:r>
              <a:rPr lang="en-GB" sz="1600" dirty="0">
                <a:latin typeface="Times New Roman"/>
                <a:cs typeface="Times New Roman"/>
              </a:rPr>
              <a:t>In</a:t>
            </a:r>
            <a:r>
              <a:rPr lang="en-GB" sz="1600" spc="65" dirty="0">
                <a:latin typeface="Times New Roman"/>
                <a:cs typeface="Times New Roman"/>
              </a:rPr>
              <a:t> </a:t>
            </a:r>
            <a:r>
              <a:rPr lang="en-GB" sz="1600" dirty="0">
                <a:latin typeface="Times New Roman"/>
                <a:cs typeface="Times New Roman"/>
              </a:rPr>
              <a:t>hierarchical</a:t>
            </a:r>
            <a:r>
              <a:rPr lang="en-GB" sz="1600" spc="60" dirty="0">
                <a:latin typeface="Times New Roman"/>
                <a:cs typeface="Times New Roman"/>
              </a:rPr>
              <a:t> </a:t>
            </a:r>
            <a:r>
              <a:rPr lang="en-GB" sz="1600" dirty="0">
                <a:latin typeface="Times New Roman"/>
                <a:cs typeface="Times New Roman"/>
              </a:rPr>
              <a:t>clustering,</a:t>
            </a:r>
            <a:r>
              <a:rPr lang="en-GB" sz="1600" spc="40" dirty="0">
                <a:latin typeface="Times New Roman"/>
                <a:cs typeface="Times New Roman"/>
              </a:rPr>
              <a:t> </a:t>
            </a:r>
            <a:r>
              <a:rPr lang="en-GB" sz="1600" dirty="0">
                <a:latin typeface="Times New Roman"/>
                <a:cs typeface="Times New Roman"/>
              </a:rPr>
              <a:t>it</a:t>
            </a:r>
            <a:r>
              <a:rPr lang="en-GB" sz="1600" spc="60" dirty="0">
                <a:latin typeface="Times New Roman"/>
                <a:cs typeface="Times New Roman"/>
              </a:rPr>
              <a:t> </a:t>
            </a:r>
            <a:r>
              <a:rPr lang="en-GB" sz="1600" dirty="0">
                <a:latin typeface="Times New Roman"/>
                <a:cs typeface="Times New Roman"/>
              </a:rPr>
              <a:t>has</a:t>
            </a:r>
            <a:r>
              <a:rPr lang="en-GB" sz="1600" spc="55" dirty="0">
                <a:latin typeface="Times New Roman"/>
                <a:cs typeface="Times New Roman"/>
              </a:rPr>
              <a:t> </a:t>
            </a:r>
            <a:r>
              <a:rPr lang="en-GB" sz="1600" dirty="0">
                <a:latin typeface="Times New Roman"/>
                <a:cs typeface="Times New Roman"/>
              </a:rPr>
              <a:t>the</a:t>
            </a:r>
            <a:r>
              <a:rPr lang="en-GB" sz="1600" spc="65" dirty="0">
                <a:latin typeface="Times New Roman"/>
                <a:cs typeface="Times New Roman"/>
              </a:rPr>
              <a:t> </a:t>
            </a:r>
            <a:r>
              <a:rPr lang="en-GB" sz="1600" dirty="0">
                <a:latin typeface="Times New Roman"/>
                <a:cs typeface="Times New Roman"/>
              </a:rPr>
              <a:t>highest</a:t>
            </a:r>
            <a:r>
              <a:rPr lang="en-GB" sz="1600" spc="70" dirty="0">
                <a:latin typeface="Times New Roman"/>
                <a:cs typeface="Times New Roman"/>
              </a:rPr>
              <a:t> </a:t>
            </a:r>
            <a:r>
              <a:rPr lang="en-GB" sz="1600" spc="-20" dirty="0">
                <a:latin typeface="Times New Roman"/>
                <a:cs typeface="Times New Roman"/>
              </a:rPr>
              <a:t>RAM, </a:t>
            </a:r>
            <a:r>
              <a:rPr lang="en-GB" sz="1600" dirty="0">
                <a:latin typeface="Times New Roman"/>
                <a:cs typeface="Times New Roman"/>
              </a:rPr>
              <a:t>making</a:t>
            </a:r>
            <a:r>
              <a:rPr lang="en-GB" sz="1600" spc="55" dirty="0">
                <a:latin typeface="Times New Roman"/>
                <a:cs typeface="Times New Roman"/>
              </a:rPr>
              <a:t> </a:t>
            </a:r>
            <a:r>
              <a:rPr lang="en-GB" sz="1600" dirty="0">
                <a:latin typeface="Times New Roman"/>
                <a:cs typeface="Times New Roman"/>
              </a:rPr>
              <a:t>it</a:t>
            </a:r>
            <a:r>
              <a:rPr lang="en-GB" sz="1600" spc="80" dirty="0">
                <a:latin typeface="Times New Roman"/>
                <a:cs typeface="Times New Roman"/>
              </a:rPr>
              <a:t> </a:t>
            </a:r>
            <a:r>
              <a:rPr lang="en-GB" sz="1600" dirty="0">
                <a:latin typeface="Times New Roman"/>
                <a:cs typeface="Times New Roman"/>
              </a:rPr>
              <a:t>more</a:t>
            </a:r>
            <a:r>
              <a:rPr lang="en-GB" sz="1600" spc="80" dirty="0">
                <a:latin typeface="Times New Roman"/>
                <a:cs typeface="Times New Roman"/>
              </a:rPr>
              <a:t> </a:t>
            </a:r>
            <a:r>
              <a:rPr lang="en-GB" sz="1600" dirty="0">
                <a:latin typeface="Times New Roman"/>
                <a:cs typeface="Times New Roman"/>
              </a:rPr>
              <a:t>like</a:t>
            </a:r>
            <a:r>
              <a:rPr lang="en-GB" sz="1600" spc="75" dirty="0">
                <a:latin typeface="Times New Roman"/>
                <a:cs typeface="Times New Roman"/>
              </a:rPr>
              <a:t> </a:t>
            </a:r>
            <a:r>
              <a:rPr lang="en-GB" sz="1600" dirty="0">
                <a:latin typeface="Times New Roman"/>
                <a:cs typeface="Times New Roman"/>
              </a:rPr>
              <a:t>mid-to-high-end</a:t>
            </a:r>
            <a:r>
              <a:rPr lang="en-GB" sz="1600" spc="70" dirty="0">
                <a:latin typeface="Times New Roman"/>
                <a:cs typeface="Times New Roman"/>
              </a:rPr>
              <a:t> </a:t>
            </a:r>
            <a:r>
              <a:rPr lang="en-GB" sz="1600" dirty="0">
                <a:latin typeface="Times New Roman"/>
                <a:cs typeface="Times New Roman"/>
              </a:rPr>
              <a:t>devices,</a:t>
            </a:r>
            <a:r>
              <a:rPr lang="en-GB" sz="1600" spc="85" dirty="0">
                <a:latin typeface="Times New Roman"/>
                <a:cs typeface="Times New Roman"/>
              </a:rPr>
              <a:t> </a:t>
            </a:r>
            <a:r>
              <a:rPr lang="en-GB" sz="1600" dirty="0">
                <a:latin typeface="Times New Roman"/>
                <a:cs typeface="Times New Roman"/>
              </a:rPr>
              <a:t>while</a:t>
            </a:r>
            <a:r>
              <a:rPr lang="en-GB" sz="1600" spc="80" dirty="0">
                <a:latin typeface="Times New Roman"/>
                <a:cs typeface="Times New Roman"/>
              </a:rPr>
              <a:t> </a:t>
            </a:r>
            <a:r>
              <a:rPr lang="en-GB" sz="1600" dirty="0">
                <a:latin typeface="Times New Roman"/>
                <a:cs typeface="Times New Roman"/>
              </a:rPr>
              <a:t>in</a:t>
            </a:r>
            <a:r>
              <a:rPr lang="en-GB" sz="1600" spc="45" dirty="0">
                <a:latin typeface="Times New Roman"/>
                <a:cs typeface="Times New Roman"/>
              </a:rPr>
              <a:t> </a:t>
            </a:r>
            <a:r>
              <a:rPr lang="en-GB" sz="1600" dirty="0">
                <a:latin typeface="Times New Roman"/>
                <a:cs typeface="Times New Roman"/>
              </a:rPr>
              <a:t>K-Means,</a:t>
            </a:r>
            <a:r>
              <a:rPr lang="en-GB" sz="1600" spc="55" dirty="0">
                <a:latin typeface="Times New Roman"/>
                <a:cs typeface="Times New Roman"/>
              </a:rPr>
              <a:t> </a:t>
            </a:r>
            <a:r>
              <a:rPr lang="en-GB" sz="1600" dirty="0">
                <a:latin typeface="Times New Roman"/>
                <a:cs typeface="Times New Roman"/>
              </a:rPr>
              <a:t>it's</a:t>
            </a:r>
            <a:r>
              <a:rPr lang="en-GB" sz="1600" spc="80" dirty="0">
                <a:latin typeface="Times New Roman"/>
                <a:cs typeface="Times New Roman"/>
              </a:rPr>
              <a:t> </a:t>
            </a:r>
            <a:r>
              <a:rPr lang="en-GB" sz="1600" dirty="0">
                <a:latin typeface="Times New Roman"/>
                <a:cs typeface="Times New Roman"/>
              </a:rPr>
              <a:t>more</a:t>
            </a:r>
            <a:r>
              <a:rPr lang="en-GB" sz="1600" spc="80" dirty="0">
                <a:latin typeface="Times New Roman"/>
                <a:cs typeface="Times New Roman"/>
              </a:rPr>
              <a:t> </a:t>
            </a:r>
            <a:r>
              <a:rPr lang="en-GB" sz="1600" dirty="0">
                <a:latin typeface="Times New Roman"/>
                <a:cs typeface="Times New Roman"/>
              </a:rPr>
              <a:t>mid-</a:t>
            </a:r>
            <a:r>
              <a:rPr lang="en-GB" sz="1600" spc="-10" dirty="0">
                <a:latin typeface="Times New Roman"/>
                <a:cs typeface="Times New Roman"/>
              </a:rPr>
              <a:t>range.</a:t>
            </a:r>
            <a:endParaRPr lang="en-GB" sz="1600" dirty="0">
              <a:latin typeface="Times New Roman"/>
              <a:cs typeface="Times New Roman"/>
            </a:endParaRPr>
          </a:p>
          <a:p>
            <a:r>
              <a:rPr lang="en-GB" sz="1600" b="1" dirty="0">
                <a:latin typeface="Times New Roman"/>
                <a:cs typeface="Times New Roman"/>
              </a:rPr>
              <a:t>Cluster</a:t>
            </a:r>
            <a:r>
              <a:rPr lang="en-GB" sz="1600" b="1" spc="55" dirty="0">
                <a:latin typeface="Times New Roman"/>
                <a:cs typeface="Times New Roman"/>
              </a:rPr>
              <a:t> </a:t>
            </a:r>
            <a:r>
              <a:rPr lang="en-GB" sz="1600" b="1" dirty="0">
                <a:latin typeface="Times New Roman"/>
                <a:cs typeface="Times New Roman"/>
              </a:rPr>
              <a:t>3</a:t>
            </a:r>
            <a:r>
              <a:rPr lang="en-GB" sz="1600" b="1" spc="60" dirty="0">
                <a:latin typeface="Times New Roman"/>
                <a:cs typeface="Times New Roman"/>
              </a:rPr>
              <a:t> </a:t>
            </a:r>
            <a:r>
              <a:rPr lang="en-GB" sz="1600" dirty="0">
                <a:latin typeface="Times New Roman"/>
                <a:cs typeface="Times New Roman"/>
              </a:rPr>
              <a:t>remains</a:t>
            </a:r>
            <a:r>
              <a:rPr lang="en-GB" sz="1600" spc="45" dirty="0">
                <a:latin typeface="Times New Roman"/>
                <a:cs typeface="Times New Roman"/>
              </a:rPr>
              <a:t> </a:t>
            </a:r>
            <a:r>
              <a:rPr lang="en-GB" sz="1600" dirty="0">
                <a:latin typeface="Times New Roman"/>
                <a:cs typeface="Times New Roman"/>
              </a:rPr>
              <a:t>the</a:t>
            </a:r>
            <a:r>
              <a:rPr lang="en-GB" sz="1600" spc="45" dirty="0">
                <a:latin typeface="Times New Roman"/>
                <a:cs typeface="Times New Roman"/>
              </a:rPr>
              <a:t> </a:t>
            </a:r>
            <a:r>
              <a:rPr lang="en-GB" sz="1600" dirty="0">
                <a:latin typeface="Times New Roman"/>
                <a:cs typeface="Times New Roman"/>
              </a:rPr>
              <a:t>lowest</a:t>
            </a:r>
            <a:r>
              <a:rPr lang="en-GB" sz="1600" spc="75" dirty="0">
                <a:latin typeface="Times New Roman"/>
                <a:cs typeface="Times New Roman"/>
              </a:rPr>
              <a:t> </a:t>
            </a:r>
            <a:r>
              <a:rPr lang="en-GB" sz="1600" dirty="0">
                <a:latin typeface="Times New Roman"/>
                <a:cs typeface="Times New Roman"/>
              </a:rPr>
              <a:t>in</a:t>
            </a:r>
            <a:r>
              <a:rPr lang="en-GB" sz="1600" spc="70" dirty="0">
                <a:latin typeface="Times New Roman"/>
                <a:cs typeface="Times New Roman"/>
              </a:rPr>
              <a:t> </a:t>
            </a:r>
            <a:r>
              <a:rPr lang="en-GB" sz="1600" dirty="0">
                <a:latin typeface="Times New Roman"/>
                <a:cs typeface="Times New Roman"/>
              </a:rPr>
              <a:t>RAM,</a:t>
            </a:r>
            <a:r>
              <a:rPr lang="en-GB" sz="1600" spc="70" dirty="0">
                <a:latin typeface="Times New Roman"/>
                <a:cs typeface="Times New Roman"/>
              </a:rPr>
              <a:t> </a:t>
            </a:r>
            <a:r>
              <a:rPr lang="en-GB" sz="1600" dirty="0">
                <a:latin typeface="Times New Roman"/>
                <a:cs typeface="Times New Roman"/>
              </a:rPr>
              <a:t>storage,</a:t>
            </a:r>
            <a:r>
              <a:rPr lang="en-GB" sz="1600" spc="55" dirty="0">
                <a:latin typeface="Times New Roman"/>
                <a:cs typeface="Times New Roman"/>
              </a:rPr>
              <a:t> </a:t>
            </a:r>
            <a:r>
              <a:rPr lang="en-GB" sz="1600" dirty="0">
                <a:latin typeface="Times New Roman"/>
                <a:cs typeface="Times New Roman"/>
              </a:rPr>
              <a:t>and</a:t>
            </a:r>
            <a:r>
              <a:rPr lang="en-GB" sz="1600" spc="55" dirty="0">
                <a:latin typeface="Times New Roman"/>
                <a:cs typeface="Times New Roman"/>
              </a:rPr>
              <a:t> </a:t>
            </a:r>
            <a:r>
              <a:rPr lang="en-GB" sz="1600" dirty="0">
                <a:latin typeface="Times New Roman"/>
                <a:cs typeface="Times New Roman"/>
              </a:rPr>
              <a:t>price</a:t>
            </a:r>
            <a:r>
              <a:rPr lang="en-GB" sz="1600" spc="65" dirty="0">
                <a:latin typeface="Times New Roman"/>
                <a:cs typeface="Times New Roman"/>
              </a:rPr>
              <a:t> </a:t>
            </a:r>
            <a:r>
              <a:rPr lang="en-GB" sz="1600" dirty="0">
                <a:latin typeface="Times New Roman"/>
                <a:cs typeface="Times New Roman"/>
              </a:rPr>
              <a:t>in</a:t>
            </a:r>
            <a:r>
              <a:rPr lang="en-GB" sz="1600" spc="40" dirty="0">
                <a:latin typeface="Times New Roman"/>
                <a:cs typeface="Times New Roman"/>
              </a:rPr>
              <a:t> </a:t>
            </a:r>
            <a:r>
              <a:rPr lang="en-GB" sz="1600" dirty="0">
                <a:latin typeface="Times New Roman"/>
                <a:cs typeface="Times New Roman"/>
              </a:rPr>
              <a:t>hierarchical</a:t>
            </a:r>
            <a:r>
              <a:rPr lang="en-GB" sz="1600" spc="70" dirty="0">
                <a:latin typeface="Times New Roman"/>
                <a:cs typeface="Times New Roman"/>
              </a:rPr>
              <a:t> </a:t>
            </a:r>
            <a:r>
              <a:rPr lang="en-GB" sz="1600" spc="-10" dirty="0">
                <a:latin typeface="Times New Roman"/>
                <a:cs typeface="Times New Roman"/>
              </a:rPr>
              <a:t>clustering ,however in k means it </a:t>
            </a:r>
            <a:r>
              <a:rPr lang="en-GB" sz="1600" b="0" i="0" dirty="0">
                <a:solidFill>
                  <a:srgbClr val="000000"/>
                </a:solidFill>
                <a:effectLst/>
                <a:latin typeface="TimesNewRomanPSMT"/>
              </a:rPr>
              <a:t>includes laptops with the highest average screen size and relatively high storage and price.</a:t>
            </a:r>
            <a:endParaRPr lang="en-GB" sz="1600" dirty="0">
              <a:latin typeface="Times New Roman"/>
              <a:cs typeface="Times New Roman"/>
            </a:endParaRPr>
          </a:p>
          <a:p>
            <a:pPr marL="12700" marR="139700">
              <a:lnSpc>
                <a:spcPct val="170000"/>
              </a:lnSpc>
            </a:pPr>
            <a:r>
              <a:rPr lang="en-GB" sz="1600" b="1" dirty="0">
                <a:latin typeface="Times New Roman"/>
                <a:cs typeface="Times New Roman"/>
              </a:rPr>
              <a:t>Cluster</a:t>
            </a:r>
            <a:r>
              <a:rPr lang="en-GB" sz="1600" b="1" spc="55" dirty="0">
                <a:latin typeface="Times New Roman"/>
                <a:cs typeface="Times New Roman"/>
              </a:rPr>
              <a:t> </a:t>
            </a:r>
            <a:r>
              <a:rPr lang="en-GB" sz="1600" b="1" dirty="0">
                <a:latin typeface="Times New Roman"/>
                <a:cs typeface="Times New Roman"/>
              </a:rPr>
              <a:t>4</a:t>
            </a:r>
            <a:r>
              <a:rPr lang="en-GB" sz="1600" b="1" spc="75" dirty="0">
                <a:latin typeface="Times New Roman"/>
                <a:cs typeface="Times New Roman"/>
              </a:rPr>
              <a:t> </a:t>
            </a:r>
            <a:r>
              <a:rPr lang="en-GB" sz="1600" dirty="0">
                <a:latin typeface="Times New Roman"/>
                <a:cs typeface="Times New Roman"/>
              </a:rPr>
              <a:t>consistently</a:t>
            </a:r>
            <a:r>
              <a:rPr lang="en-GB" sz="1600" spc="55" dirty="0">
                <a:latin typeface="Times New Roman"/>
                <a:cs typeface="Times New Roman"/>
              </a:rPr>
              <a:t> </a:t>
            </a:r>
            <a:r>
              <a:rPr lang="en-GB" sz="1600" dirty="0">
                <a:latin typeface="Times New Roman"/>
                <a:cs typeface="Times New Roman"/>
              </a:rPr>
              <a:t>represents</a:t>
            </a:r>
            <a:r>
              <a:rPr lang="en-GB" sz="1600" spc="70" dirty="0">
                <a:latin typeface="Times New Roman"/>
                <a:cs typeface="Times New Roman"/>
              </a:rPr>
              <a:t> </a:t>
            </a:r>
            <a:r>
              <a:rPr lang="en-GB" sz="1600" dirty="0">
                <a:latin typeface="Times New Roman"/>
                <a:cs typeface="Times New Roman"/>
              </a:rPr>
              <a:t>the</a:t>
            </a:r>
            <a:r>
              <a:rPr lang="en-GB" sz="1600" spc="80" dirty="0">
                <a:latin typeface="Times New Roman"/>
                <a:cs typeface="Times New Roman"/>
              </a:rPr>
              <a:t> </a:t>
            </a:r>
            <a:r>
              <a:rPr lang="en-GB" sz="1600" dirty="0">
                <a:latin typeface="Times New Roman"/>
                <a:cs typeface="Times New Roman"/>
              </a:rPr>
              <a:t>premium</a:t>
            </a:r>
            <a:r>
              <a:rPr lang="en-GB" sz="1600" spc="65" dirty="0">
                <a:latin typeface="Times New Roman"/>
                <a:cs typeface="Times New Roman"/>
              </a:rPr>
              <a:t> </a:t>
            </a:r>
            <a:r>
              <a:rPr lang="en-GB" sz="1600" dirty="0">
                <a:latin typeface="Times New Roman"/>
                <a:cs typeface="Times New Roman"/>
              </a:rPr>
              <a:t>group</a:t>
            </a:r>
            <a:r>
              <a:rPr lang="en-GB" sz="1600" spc="50" dirty="0">
                <a:latin typeface="Times New Roman"/>
                <a:cs typeface="Times New Roman"/>
              </a:rPr>
              <a:t> </a:t>
            </a:r>
            <a:r>
              <a:rPr lang="en-GB" sz="1600" dirty="0">
                <a:latin typeface="Times New Roman"/>
                <a:cs typeface="Times New Roman"/>
              </a:rPr>
              <a:t>with</a:t>
            </a:r>
            <a:r>
              <a:rPr lang="en-GB" sz="1600" spc="70" dirty="0">
                <a:latin typeface="Times New Roman"/>
                <a:cs typeface="Times New Roman"/>
              </a:rPr>
              <a:t> </a:t>
            </a:r>
            <a:r>
              <a:rPr lang="en-GB" sz="1600" dirty="0">
                <a:latin typeface="Times New Roman"/>
                <a:cs typeface="Times New Roman"/>
              </a:rPr>
              <a:t>high</a:t>
            </a:r>
            <a:r>
              <a:rPr lang="en-GB" sz="1600" spc="60" dirty="0">
                <a:latin typeface="Times New Roman"/>
                <a:cs typeface="Times New Roman"/>
              </a:rPr>
              <a:t> </a:t>
            </a:r>
            <a:r>
              <a:rPr lang="en-GB" sz="1600" dirty="0">
                <a:latin typeface="Times New Roman"/>
                <a:cs typeface="Times New Roman"/>
              </a:rPr>
              <a:t>RAM,</a:t>
            </a:r>
            <a:r>
              <a:rPr lang="en-GB" sz="1600" spc="60" dirty="0">
                <a:latin typeface="Times New Roman"/>
                <a:cs typeface="Times New Roman"/>
              </a:rPr>
              <a:t> </a:t>
            </a:r>
            <a:r>
              <a:rPr lang="en-GB" sz="1600" dirty="0">
                <a:latin typeface="Times New Roman"/>
                <a:cs typeface="Times New Roman"/>
              </a:rPr>
              <a:t>storage,</a:t>
            </a:r>
            <a:r>
              <a:rPr lang="en-GB" sz="1600" spc="60" dirty="0">
                <a:latin typeface="Times New Roman"/>
                <a:cs typeface="Times New Roman"/>
              </a:rPr>
              <a:t> </a:t>
            </a:r>
            <a:r>
              <a:rPr lang="en-GB" sz="1600" dirty="0">
                <a:latin typeface="Times New Roman"/>
                <a:cs typeface="Times New Roman"/>
              </a:rPr>
              <a:t>screen</a:t>
            </a:r>
            <a:r>
              <a:rPr lang="en-GB" sz="1600" spc="55" dirty="0">
                <a:latin typeface="Times New Roman"/>
                <a:cs typeface="Times New Roman"/>
              </a:rPr>
              <a:t> </a:t>
            </a:r>
            <a:r>
              <a:rPr lang="en-GB" sz="1600" dirty="0">
                <a:latin typeface="Times New Roman"/>
                <a:cs typeface="Times New Roman"/>
              </a:rPr>
              <a:t>size,</a:t>
            </a:r>
            <a:r>
              <a:rPr lang="en-GB" sz="1600" spc="70" dirty="0">
                <a:latin typeface="Times New Roman"/>
                <a:cs typeface="Times New Roman"/>
              </a:rPr>
              <a:t> </a:t>
            </a:r>
            <a:r>
              <a:rPr lang="en-GB" sz="1600" dirty="0">
                <a:latin typeface="Times New Roman"/>
                <a:cs typeface="Times New Roman"/>
              </a:rPr>
              <a:t>and</a:t>
            </a:r>
            <a:r>
              <a:rPr lang="en-GB" sz="1600" spc="75" dirty="0">
                <a:latin typeface="Times New Roman"/>
                <a:cs typeface="Times New Roman"/>
              </a:rPr>
              <a:t> </a:t>
            </a:r>
            <a:r>
              <a:rPr lang="en-GB" sz="1600" dirty="0">
                <a:latin typeface="Times New Roman"/>
                <a:cs typeface="Times New Roman"/>
              </a:rPr>
              <a:t>price</a:t>
            </a:r>
            <a:r>
              <a:rPr lang="en-GB" sz="1600" spc="50" dirty="0">
                <a:latin typeface="Times New Roman"/>
                <a:cs typeface="Times New Roman"/>
              </a:rPr>
              <a:t> </a:t>
            </a:r>
            <a:r>
              <a:rPr lang="en-GB" sz="1600" spc="-25" dirty="0">
                <a:latin typeface="Times New Roman"/>
                <a:cs typeface="Times New Roman"/>
              </a:rPr>
              <a:t>in </a:t>
            </a:r>
            <a:r>
              <a:rPr lang="en-GB" sz="1600" dirty="0">
                <a:latin typeface="Times New Roman"/>
                <a:cs typeface="Times New Roman"/>
              </a:rPr>
              <a:t>both</a:t>
            </a:r>
            <a:r>
              <a:rPr lang="en-GB" sz="1600" spc="95" dirty="0">
                <a:latin typeface="Times New Roman"/>
                <a:cs typeface="Times New Roman"/>
              </a:rPr>
              <a:t> </a:t>
            </a:r>
            <a:r>
              <a:rPr lang="en-GB" sz="1600" dirty="0">
                <a:latin typeface="Times New Roman"/>
                <a:cs typeface="Times New Roman"/>
              </a:rPr>
              <a:t>algorithms,</a:t>
            </a:r>
            <a:r>
              <a:rPr lang="en-GB" sz="1600" spc="80" dirty="0">
                <a:latin typeface="Times New Roman"/>
                <a:cs typeface="Times New Roman"/>
              </a:rPr>
              <a:t> </a:t>
            </a:r>
            <a:r>
              <a:rPr lang="en-GB" sz="1600" dirty="0">
                <a:latin typeface="Times New Roman"/>
                <a:cs typeface="Times New Roman"/>
              </a:rPr>
              <a:t>though</a:t>
            </a:r>
            <a:r>
              <a:rPr lang="en-GB" sz="1600" spc="65" dirty="0">
                <a:latin typeface="Times New Roman"/>
                <a:cs typeface="Times New Roman"/>
              </a:rPr>
              <a:t> </a:t>
            </a:r>
            <a:r>
              <a:rPr lang="en-GB" sz="1600" dirty="0">
                <a:latin typeface="Times New Roman"/>
                <a:cs typeface="Times New Roman"/>
              </a:rPr>
              <a:t>hierarchical</a:t>
            </a:r>
            <a:r>
              <a:rPr lang="en-GB" sz="1600" spc="90" dirty="0">
                <a:latin typeface="Times New Roman"/>
                <a:cs typeface="Times New Roman"/>
              </a:rPr>
              <a:t> </a:t>
            </a:r>
            <a:r>
              <a:rPr lang="en-GB" sz="1600" dirty="0">
                <a:latin typeface="Times New Roman"/>
                <a:cs typeface="Times New Roman"/>
              </a:rPr>
              <a:t>clustering</a:t>
            </a:r>
            <a:r>
              <a:rPr lang="en-GB" sz="1600" spc="80" dirty="0">
                <a:latin typeface="Times New Roman"/>
                <a:cs typeface="Times New Roman"/>
              </a:rPr>
              <a:t> </a:t>
            </a:r>
            <a:r>
              <a:rPr lang="en-GB" sz="1600" dirty="0">
                <a:latin typeface="Times New Roman"/>
                <a:cs typeface="Times New Roman"/>
              </a:rPr>
              <a:t>shows</a:t>
            </a:r>
            <a:r>
              <a:rPr lang="en-GB" sz="1600" spc="95" dirty="0">
                <a:latin typeface="Times New Roman"/>
                <a:cs typeface="Times New Roman"/>
              </a:rPr>
              <a:t> </a:t>
            </a:r>
            <a:r>
              <a:rPr lang="en-GB" sz="1600" dirty="0">
                <a:latin typeface="Times New Roman"/>
                <a:cs typeface="Times New Roman"/>
              </a:rPr>
              <a:t>slightly</a:t>
            </a:r>
            <a:r>
              <a:rPr lang="en-GB" sz="1600" spc="80" dirty="0">
                <a:latin typeface="Times New Roman"/>
                <a:cs typeface="Times New Roman"/>
              </a:rPr>
              <a:t> </a:t>
            </a:r>
            <a:r>
              <a:rPr lang="en-GB" sz="1600" dirty="0">
                <a:latin typeface="Times New Roman"/>
                <a:cs typeface="Times New Roman"/>
              </a:rPr>
              <a:t>more</a:t>
            </a:r>
            <a:r>
              <a:rPr lang="en-GB" sz="1600" spc="75" dirty="0">
                <a:latin typeface="Times New Roman"/>
                <a:cs typeface="Times New Roman"/>
              </a:rPr>
              <a:t> </a:t>
            </a:r>
            <a:r>
              <a:rPr lang="en-GB" sz="1600" dirty="0">
                <a:latin typeface="Times New Roman"/>
                <a:cs typeface="Times New Roman"/>
              </a:rPr>
              <a:t>variation</a:t>
            </a:r>
            <a:r>
              <a:rPr lang="en-GB" sz="1600" spc="100" dirty="0">
                <a:latin typeface="Times New Roman"/>
                <a:cs typeface="Times New Roman"/>
              </a:rPr>
              <a:t> </a:t>
            </a:r>
            <a:r>
              <a:rPr lang="en-GB" sz="1600" dirty="0">
                <a:latin typeface="Times New Roman"/>
                <a:cs typeface="Times New Roman"/>
              </a:rPr>
              <a:t>within</a:t>
            </a:r>
            <a:r>
              <a:rPr lang="en-GB" sz="1600" spc="70" dirty="0">
                <a:latin typeface="Times New Roman"/>
                <a:cs typeface="Times New Roman"/>
              </a:rPr>
              <a:t> </a:t>
            </a:r>
            <a:r>
              <a:rPr lang="en-GB" sz="1600" dirty="0">
                <a:latin typeface="Times New Roman"/>
                <a:cs typeface="Times New Roman"/>
              </a:rPr>
              <a:t>the</a:t>
            </a:r>
            <a:r>
              <a:rPr lang="en-GB" sz="1600" spc="90" dirty="0">
                <a:latin typeface="Times New Roman"/>
                <a:cs typeface="Times New Roman"/>
              </a:rPr>
              <a:t> </a:t>
            </a:r>
            <a:r>
              <a:rPr lang="en-GB" sz="1600" spc="-10" dirty="0">
                <a:latin typeface="Times New Roman"/>
                <a:cs typeface="Times New Roman"/>
              </a:rPr>
              <a:t>group.</a:t>
            </a:r>
            <a:endParaRPr lang="en-GB" sz="1600" dirty="0">
              <a:latin typeface="Times New Roman"/>
              <a:cs typeface="Times New Roman"/>
            </a:endParaRPr>
          </a:p>
          <a:p>
            <a:pPr>
              <a:lnSpc>
                <a:spcPct val="170000"/>
              </a:lnSpc>
            </a:pPr>
            <a:endParaRPr lang="en-GB" sz="1600" dirty="0"/>
          </a:p>
        </p:txBody>
      </p:sp>
    </p:spTree>
    <p:extLst>
      <p:ext uri="{BB962C8B-B14F-4D97-AF65-F5344CB8AC3E}">
        <p14:creationId xmlns:p14="http://schemas.microsoft.com/office/powerpoint/2010/main" val="4266158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8DEC15-E597-83BD-5A75-18D18487600B}"/>
              </a:ext>
            </a:extLst>
          </p:cNvPr>
          <p:cNvSpPr>
            <a:spLocks noGrp="1"/>
          </p:cNvSpPr>
          <p:nvPr>
            <p:ph type="title"/>
          </p:nvPr>
        </p:nvSpPr>
        <p:spPr>
          <a:xfrm>
            <a:off x="1807999" y="2467821"/>
            <a:ext cx="7944682" cy="1041757"/>
          </a:xfrm>
        </p:spPr>
        <p:txBody>
          <a:bodyPr>
            <a:normAutofit/>
          </a:bodyPr>
          <a:lstStyle/>
          <a:p>
            <a:r>
              <a:rPr lang="it-IT" sz="4000" spc="0" dirty="0">
                <a:solidFill>
                  <a:schemeClr val="accent6">
                    <a:lumMod val="75000"/>
                  </a:schemeClr>
                </a:solidFill>
                <a:latin typeface="Times New Roman" panose="02020603050405020304" pitchFamily="18" charset="0"/>
                <a:cs typeface="Times New Roman" panose="02020603050405020304" pitchFamily="18" charset="0"/>
              </a:rPr>
              <a:t>THANKS FOR YOUR ATTENTION</a:t>
            </a:r>
            <a:endParaRPr lang="en-GB" sz="4000" spc="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867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3" name="Rectangle 1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5" name="Straight Connector 1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B5209D9F-9A02-0AAA-12EA-993028507F65}"/>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b="1" dirty="0">
                <a:solidFill>
                  <a:srgbClr val="FFFFFF"/>
                </a:solidFill>
              </a:rPr>
              <a:t>Visualizations</a:t>
            </a:r>
            <a:endParaRPr lang="en-US" sz="3600" dirty="0">
              <a:solidFill>
                <a:srgbClr val="FFFFFF"/>
              </a:solidFill>
            </a:endParaRPr>
          </a:p>
        </p:txBody>
      </p:sp>
      <p:sp>
        <p:nvSpPr>
          <p:cNvPr id="5" name="object 6">
            <a:extLst>
              <a:ext uri="{FF2B5EF4-FFF2-40B4-BE49-F238E27FC236}">
                <a16:creationId xmlns:a16="http://schemas.microsoft.com/office/drawing/2014/main" id="{3911BB80-5689-99DB-7409-F43CE1473D70}"/>
              </a:ext>
            </a:extLst>
          </p:cNvPr>
          <p:cNvSpPr txBox="1"/>
          <p:nvPr/>
        </p:nvSpPr>
        <p:spPr>
          <a:xfrm>
            <a:off x="492371" y="2653800"/>
            <a:ext cx="3084844" cy="3335519"/>
          </a:xfrm>
          <a:prstGeom prst="rect">
            <a:avLst/>
          </a:prstGeom>
        </p:spPr>
        <p:txBody>
          <a:bodyPr vert="horz" lIns="0" tIns="45720" rIns="0" bIns="45720" rtlCol="0">
            <a:normAutofit/>
          </a:bodyPr>
          <a:lstStyle/>
          <a:p>
            <a:pPr marL="12700" defTabSz="914400">
              <a:lnSpc>
                <a:spcPct val="90000"/>
              </a:lnSpc>
              <a:spcBef>
                <a:spcPts val="260"/>
              </a:spcBef>
              <a:buClr>
                <a:schemeClr val="accent1"/>
              </a:buClr>
              <a:buFont typeface="Calibri" panose="020F0502020204030204" pitchFamily="34" charset="0"/>
            </a:pPr>
            <a:r>
              <a:rPr lang="en-US" sz="1500">
                <a:solidFill>
                  <a:srgbClr val="FFFFFF"/>
                </a:solidFill>
              </a:rPr>
              <a:t>The</a:t>
            </a:r>
            <a:r>
              <a:rPr lang="en-US" sz="1500" spc="65">
                <a:solidFill>
                  <a:srgbClr val="FFFFFF"/>
                </a:solidFill>
              </a:rPr>
              <a:t> </a:t>
            </a:r>
            <a:r>
              <a:rPr lang="en-US" sz="1500">
                <a:solidFill>
                  <a:srgbClr val="FFFFFF"/>
                </a:solidFill>
              </a:rPr>
              <a:t>boxplot</a:t>
            </a:r>
            <a:r>
              <a:rPr lang="en-US" sz="1500" spc="65">
                <a:solidFill>
                  <a:srgbClr val="FFFFFF"/>
                </a:solidFill>
              </a:rPr>
              <a:t> </a:t>
            </a:r>
            <a:r>
              <a:rPr lang="en-US" sz="1500">
                <a:solidFill>
                  <a:srgbClr val="FFFFFF"/>
                </a:solidFill>
              </a:rPr>
              <a:t>compares</a:t>
            </a:r>
            <a:r>
              <a:rPr lang="en-US" sz="1500" spc="60">
                <a:solidFill>
                  <a:srgbClr val="FFFFFF"/>
                </a:solidFill>
              </a:rPr>
              <a:t> </a:t>
            </a:r>
            <a:r>
              <a:rPr lang="en-US" sz="1500">
                <a:solidFill>
                  <a:srgbClr val="FFFFFF"/>
                </a:solidFill>
              </a:rPr>
              <a:t>the</a:t>
            </a:r>
            <a:r>
              <a:rPr lang="en-US" sz="1500" spc="55">
                <a:solidFill>
                  <a:srgbClr val="FFFFFF"/>
                </a:solidFill>
              </a:rPr>
              <a:t> </a:t>
            </a:r>
            <a:r>
              <a:rPr lang="en-US" sz="1500">
                <a:solidFill>
                  <a:srgbClr val="FFFFFF"/>
                </a:solidFill>
              </a:rPr>
              <a:t>distribution</a:t>
            </a:r>
            <a:r>
              <a:rPr lang="en-US" sz="1500" spc="80">
                <a:solidFill>
                  <a:srgbClr val="FFFFFF"/>
                </a:solidFill>
              </a:rPr>
              <a:t> </a:t>
            </a:r>
            <a:r>
              <a:rPr lang="en-US" sz="1500">
                <a:solidFill>
                  <a:srgbClr val="FFFFFF"/>
                </a:solidFill>
              </a:rPr>
              <a:t>of</a:t>
            </a:r>
            <a:r>
              <a:rPr lang="en-US" sz="1500" spc="85">
                <a:solidFill>
                  <a:srgbClr val="FFFFFF"/>
                </a:solidFill>
              </a:rPr>
              <a:t> </a:t>
            </a:r>
            <a:r>
              <a:rPr lang="en-US" sz="1500">
                <a:solidFill>
                  <a:srgbClr val="FFFFFF"/>
                </a:solidFill>
              </a:rPr>
              <a:t>Final</a:t>
            </a:r>
            <a:r>
              <a:rPr lang="en-US" sz="1500" spc="65">
                <a:solidFill>
                  <a:srgbClr val="FFFFFF"/>
                </a:solidFill>
              </a:rPr>
              <a:t> </a:t>
            </a:r>
            <a:r>
              <a:rPr lang="en-US" sz="1500">
                <a:solidFill>
                  <a:srgbClr val="FFFFFF"/>
                </a:solidFill>
              </a:rPr>
              <a:t>Price</a:t>
            </a:r>
            <a:r>
              <a:rPr lang="en-US" sz="1500" spc="60">
                <a:solidFill>
                  <a:srgbClr val="FFFFFF"/>
                </a:solidFill>
              </a:rPr>
              <a:t> </a:t>
            </a:r>
            <a:r>
              <a:rPr lang="en-US" sz="1500">
                <a:solidFill>
                  <a:srgbClr val="FFFFFF"/>
                </a:solidFill>
              </a:rPr>
              <a:t>across</a:t>
            </a:r>
            <a:r>
              <a:rPr lang="en-US" sz="1500" spc="60">
                <a:solidFill>
                  <a:srgbClr val="FFFFFF"/>
                </a:solidFill>
              </a:rPr>
              <a:t> </a:t>
            </a:r>
            <a:r>
              <a:rPr lang="en-US" sz="1500">
                <a:solidFill>
                  <a:srgbClr val="FFFFFF"/>
                </a:solidFill>
              </a:rPr>
              <a:t>different</a:t>
            </a:r>
            <a:r>
              <a:rPr lang="en-US" sz="1500" spc="75">
                <a:solidFill>
                  <a:srgbClr val="FFFFFF"/>
                </a:solidFill>
              </a:rPr>
              <a:t> </a:t>
            </a:r>
            <a:r>
              <a:rPr lang="en-US" sz="1500">
                <a:solidFill>
                  <a:srgbClr val="FFFFFF"/>
                </a:solidFill>
              </a:rPr>
              <a:t>GPU</a:t>
            </a:r>
            <a:r>
              <a:rPr lang="en-US" sz="1500" spc="55">
                <a:solidFill>
                  <a:srgbClr val="FFFFFF"/>
                </a:solidFill>
              </a:rPr>
              <a:t> </a:t>
            </a:r>
            <a:r>
              <a:rPr lang="en-US" sz="1500" spc="-10">
                <a:solidFill>
                  <a:srgbClr val="FFFFFF"/>
                </a:solidFill>
              </a:rPr>
              <a:t>models.</a:t>
            </a:r>
            <a:endParaRPr lang="en-US" sz="1500">
              <a:solidFill>
                <a:srgbClr val="FFFFFF"/>
              </a:solidFill>
            </a:endParaRPr>
          </a:p>
          <a:p>
            <a:pPr marL="12700" marR="5080" defTabSz="914400">
              <a:lnSpc>
                <a:spcPct val="90000"/>
              </a:lnSpc>
              <a:spcBef>
                <a:spcPts val="10"/>
              </a:spcBef>
              <a:buClr>
                <a:schemeClr val="accent1"/>
              </a:buClr>
              <a:buFont typeface="Calibri" panose="020F0502020204030204" pitchFamily="34" charset="0"/>
            </a:pPr>
            <a:r>
              <a:rPr lang="en-US" sz="1500">
                <a:solidFill>
                  <a:srgbClr val="FFFFFF"/>
                </a:solidFill>
              </a:rPr>
              <a:t>The</a:t>
            </a:r>
            <a:r>
              <a:rPr lang="en-US" sz="1500" spc="60">
                <a:solidFill>
                  <a:srgbClr val="FFFFFF"/>
                </a:solidFill>
              </a:rPr>
              <a:t> </a:t>
            </a:r>
            <a:r>
              <a:rPr lang="en-US" sz="1500">
                <a:solidFill>
                  <a:srgbClr val="FFFFFF"/>
                </a:solidFill>
              </a:rPr>
              <a:t>wide</a:t>
            </a:r>
            <a:r>
              <a:rPr lang="en-US" sz="1500" spc="65">
                <a:solidFill>
                  <a:srgbClr val="FFFFFF"/>
                </a:solidFill>
              </a:rPr>
              <a:t> </a:t>
            </a:r>
            <a:r>
              <a:rPr lang="en-US" sz="1500">
                <a:solidFill>
                  <a:srgbClr val="FFFFFF"/>
                </a:solidFill>
              </a:rPr>
              <a:t>range</a:t>
            </a:r>
            <a:r>
              <a:rPr lang="en-US" sz="1500" spc="55">
                <a:solidFill>
                  <a:srgbClr val="FFFFFF"/>
                </a:solidFill>
              </a:rPr>
              <a:t> </a:t>
            </a:r>
            <a:r>
              <a:rPr lang="en-US" sz="1500">
                <a:solidFill>
                  <a:srgbClr val="FFFFFF"/>
                </a:solidFill>
              </a:rPr>
              <a:t>in</a:t>
            </a:r>
            <a:r>
              <a:rPr lang="en-US" sz="1500" spc="55">
                <a:solidFill>
                  <a:srgbClr val="FFFFFF"/>
                </a:solidFill>
              </a:rPr>
              <a:t> </a:t>
            </a:r>
            <a:r>
              <a:rPr lang="en-US" sz="1500">
                <a:solidFill>
                  <a:srgbClr val="FFFFFF"/>
                </a:solidFill>
              </a:rPr>
              <a:t>the</a:t>
            </a:r>
            <a:r>
              <a:rPr lang="en-US" sz="1500" spc="55">
                <a:solidFill>
                  <a:srgbClr val="FFFFFF"/>
                </a:solidFill>
              </a:rPr>
              <a:t> </a:t>
            </a:r>
            <a:r>
              <a:rPr lang="en-US" sz="1500">
                <a:solidFill>
                  <a:srgbClr val="FFFFFF"/>
                </a:solidFill>
              </a:rPr>
              <a:t>final</a:t>
            </a:r>
            <a:r>
              <a:rPr lang="en-US" sz="1500" spc="40">
                <a:solidFill>
                  <a:srgbClr val="FFFFFF"/>
                </a:solidFill>
              </a:rPr>
              <a:t> </a:t>
            </a:r>
            <a:r>
              <a:rPr lang="en-US" sz="1500">
                <a:solidFill>
                  <a:srgbClr val="FFFFFF"/>
                </a:solidFill>
              </a:rPr>
              <a:t>price</a:t>
            </a:r>
            <a:r>
              <a:rPr lang="en-US" sz="1500" spc="55">
                <a:solidFill>
                  <a:srgbClr val="FFFFFF"/>
                </a:solidFill>
              </a:rPr>
              <a:t> </a:t>
            </a:r>
            <a:r>
              <a:rPr lang="en-US" sz="1500">
                <a:solidFill>
                  <a:srgbClr val="FFFFFF"/>
                </a:solidFill>
              </a:rPr>
              <a:t>for</a:t>
            </a:r>
            <a:r>
              <a:rPr lang="en-US" sz="1500" spc="55">
                <a:solidFill>
                  <a:srgbClr val="FFFFFF"/>
                </a:solidFill>
              </a:rPr>
              <a:t> </a:t>
            </a:r>
            <a:r>
              <a:rPr lang="en-US" sz="1500">
                <a:solidFill>
                  <a:srgbClr val="FFFFFF"/>
                </a:solidFill>
              </a:rPr>
              <a:t>each</a:t>
            </a:r>
            <a:r>
              <a:rPr lang="en-US" sz="1500" spc="65">
                <a:solidFill>
                  <a:srgbClr val="FFFFFF"/>
                </a:solidFill>
              </a:rPr>
              <a:t> </a:t>
            </a:r>
            <a:r>
              <a:rPr lang="en-US" sz="1500">
                <a:solidFill>
                  <a:srgbClr val="FFFFFF"/>
                </a:solidFill>
              </a:rPr>
              <a:t>GPU</a:t>
            </a:r>
            <a:r>
              <a:rPr lang="en-US" sz="1500" spc="45">
                <a:solidFill>
                  <a:srgbClr val="FFFFFF"/>
                </a:solidFill>
              </a:rPr>
              <a:t> </a:t>
            </a:r>
            <a:r>
              <a:rPr lang="en-US" sz="1500">
                <a:solidFill>
                  <a:srgbClr val="FFFFFF"/>
                </a:solidFill>
              </a:rPr>
              <a:t>type</a:t>
            </a:r>
            <a:r>
              <a:rPr lang="en-US" sz="1500" spc="55">
                <a:solidFill>
                  <a:srgbClr val="FFFFFF"/>
                </a:solidFill>
              </a:rPr>
              <a:t> </a:t>
            </a:r>
            <a:r>
              <a:rPr lang="en-US" sz="1500">
                <a:solidFill>
                  <a:srgbClr val="FFFFFF"/>
                </a:solidFill>
              </a:rPr>
              <a:t>suggests</a:t>
            </a:r>
            <a:r>
              <a:rPr lang="en-US" sz="1500" spc="65">
                <a:solidFill>
                  <a:srgbClr val="FFFFFF"/>
                </a:solidFill>
              </a:rPr>
              <a:t> </a:t>
            </a:r>
            <a:r>
              <a:rPr lang="en-US" sz="1500">
                <a:solidFill>
                  <a:srgbClr val="FFFFFF"/>
                </a:solidFill>
              </a:rPr>
              <a:t>a</a:t>
            </a:r>
            <a:r>
              <a:rPr lang="en-US" sz="1500" spc="70">
                <a:solidFill>
                  <a:srgbClr val="FFFFFF"/>
                </a:solidFill>
              </a:rPr>
              <a:t> </a:t>
            </a:r>
            <a:r>
              <a:rPr lang="en-US" sz="1500">
                <a:solidFill>
                  <a:srgbClr val="FFFFFF"/>
                </a:solidFill>
              </a:rPr>
              <a:t>significant</a:t>
            </a:r>
            <a:r>
              <a:rPr lang="en-US" sz="1500" spc="70">
                <a:solidFill>
                  <a:srgbClr val="FFFFFF"/>
                </a:solidFill>
              </a:rPr>
              <a:t> </a:t>
            </a:r>
            <a:r>
              <a:rPr lang="en-US" sz="1500">
                <a:solidFill>
                  <a:srgbClr val="FFFFFF"/>
                </a:solidFill>
              </a:rPr>
              <a:t>variation</a:t>
            </a:r>
            <a:r>
              <a:rPr lang="en-US" sz="1500" spc="45">
                <a:solidFill>
                  <a:srgbClr val="FFFFFF"/>
                </a:solidFill>
              </a:rPr>
              <a:t> </a:t>
            </a:r>
            <a:r>
              <a:rPr lang="en-US" sz="1500">
                <a:solidFill>
                  <a:srgbClr val="FFFFFF"/>
                </a:solidFill>
              </a:rPr>
              <a:t>in</a:t>
            </a:r>
            <a:r>
              <a:rPr lang="en-US" sz="1500" spc="55">
                <a:solidFill>
                  <a:srgbClr val="FFFFFF"/>
                </a:solidFill>
              </a:rPr>
              <a:t> </a:t>
            </a:r>
            <a:r>
              <a:rPr lang="en-US" sz="1500">
                <a:solidFill>
                  <a:srgbClr val="FFFFFF"/>
                </a:solidFill>
              </a:rPr>
              <a:t>the</a:t>
            </a:r>
            <a:r>
              <a:rPr lang="en-US" sz="1500" spc="65">
                <a:solidFill>
                  <a:srgbClr val="FFFFFF"/>
                </a:solidFill>
              </a:rPr>
              <a:t> </a:t>
            </a:r>
            <a:r>
              <a:rPr lang="en-US" sz="1500">
                <a:solidFill>
                  <a:srgbClr val="FFFFFF"/>
                </a:solidFill>
              </a:rPr>
              <a:t>cost</a:t>
            </a:r>
            <a:r>
              <a:rPr lang="en-US" sz="1500" spc="60">
                <a:solidFill>
                  <a:srgbClr val="FFFFFF"/>
                </a:solidFill>
              </a:rPr>
              <a:t> </a:t>
            </a:r>
            <a:r>
              <a:rPr lang="en-US" sz="1500" spc="-10">
                <a:solidFill>
                  <a:srgbClr val="FFFFFF"/>
                </a:solidFill>
              </a:rPr>
              <a:t>associated </a:t>
            </a:r>
            <a:r>
              <a:rPr lang="en-US" sz="1500">
                <a:solidFill>
                  <a:srgbClr val="FFFFFF"/>
                </a:solidFill>
              </a:rPr>
              <a:t>with</a:t>
            </a:r>
            <a:r>
              <a:rPr lang="en-US" sz="1500" spc="65">
                <a:solidFill>
                  <a:srgbClr val="FFFFFF"/>
                </a:solidFill>
              </a:rPr>
              <a:t> </a:t>
            </a:r>
            <a:r>
              <a:rPr lang="en-US" sz="1500">
                <a:solidFill>
                  <a:srgbClr val="FFFFFF"/>
                </a:solidFill>
              </a:rPr>
              <a:t>different</a:t>
            </a:r>
            <a:r>
              <a:rPr lang="en-US" sz="1500" spc="60">
                <a:solidFill>
                  <a:srgbClr val="FFFFFF"/>
                </a:solidFill>
              </a:rPr>
              <a:t> </a:t>
            </a:r>
            <a:r>
              <a:rPr lang="en-US" sz="1500">
                <a:solidFill>
                  <a:srgbClr val="FFFFFF"/>
                </a:solidFill>
              </a:rPr>
              <a:t>GPU</a:t>
            </a:r>
            <a:r>
              <a:rPr lang="en-US" sz="1500" spc="55">
                <a:solidFill>
                  <a:srgbClr val="FFFFFF"/>
                </a:solidFill>
              </a:rPr>
              <a:t> </a:t>
            </a:r>
            <a:r>
              <a:rPr lang="en-US" sz="1500" spc="-10">
                <a:solidFill>
                  <a:srgbClr val="FFFFFF"/>
                </a:solidFill>
              </a:rPr>
              <a:t>models.</a:t>
            </a:r>
            <a:endParaRPr lang="en-US" sz="1500">
              <a:solidFill>
                <a:srgbClr val="FFFFFF"/>
              </a:solidFill>
            </a:endParaRPr>
          </a:p>
        </p:txBody>
      </p:sp>
      <p:sp>
        <p:nvSpPr>
          <p:cNvPr id="21" name="Rectangle 20">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6" name="object 7">
            <a:extLst>
              <a:ext uri="{FF2B5EF4-FFF2-40B4-BE49-F238E27FC236}">
                <a16:creationId xmlns:a16="http://schemas.microsoft.com/office/drawing/2014/main" id="{113A4A3E-3902-969C-9444-FBF4DF740EB6}"/>
              </a:ext>
            </a:extLst>
          </p:cNvPr>
          <p:cNvPicPr/>
          <p:nvPr/>
        </p:nvPicPr>
        <p:blipFill>
          <a:blip r:embed="rId2" cstate="print"/>
          <a:stretch>
            <a:fillRect/>
          </a:stretch>
        </p:blipFill>
        <p:spPr>
          <a:xfrm>
            <a:off x="5407916" y="640080"/>
            <a:ext cx="5466283" cy="5577840"/>
          </a:xfrm>
          <a:prstGeom prst="rect">
            <a:avLst/>
          </a:prstGeom>
        </p:spPr>
      </p:pic>
    </p:spTree>
    <p:extLst>
      <p:ext uri="{BB962C8B-B14F-4D97-AF65-F5344CB8AC3E}">
        <p14:creationId xmlns:p14="http://schemas.microsoft.com/office/powerpoint/2010/main" val="277655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9D9F-9A02-0AAA-12EA-993028507F65}"/>
              </a:ext>
            </a:extLst>
          </p:cNvPr>
          <p:cNvSpPr>
            <a:spLocks noGrp="1"/>
          </p:cNvSpPr>
          <p:nvPr>
            <p:ph type="title"/>
          </p:nvPr>
        </p:nvSpPr>
        <p:spPr/>
        <p:txBody>
          <a:bodyPr>
            <a:normAutofit/>
          </a:bodyPr>
          <a:lstStyle/>
          <a:p>
            <a:r>
              <a:rPr lang="en-GB" sz="3600" dirty="0">
                <a:latin typeface="Arial"/>
                <a:cs typeface="Arial"/>
              </a:rPr>
              <a:t>Ram </a:t>
            </a:r>
            <a:r>
              <a:rPr lang="en-GB" sz="3200" dirty="0">
                <a:latin typeface="Arial"/>
                <a:cs typeface="Arial"/>
              </a:rPr>
              <a:t>Plots</a:t>
            </a:r>
            <a:endParaRPr lang="en-GB" sz="4000" dirty="0"/>
          </a:p>
        </p:txBody>
      </p:sp>
      <p:pic>
        <p:nvPicPr>
          <p:cNvPr id="5" name="object 7">
            <a:extLst>
              <a:ext uri="{FF2B5EF4-FFF2-40B4-BE49-F238E27FC236}">
                <a16:creationId xmlns:a16="http://schemas.microsoft.com/office/drawing/2014/main" id="{4555006B-E272-6DFE-F096-31EF8C54441A}"/>
              </a:ext>
            </a:extLst>
          </p:cNvPr>
          <p:cNvPicPr/>
          <p:nvPr/>
        </p:nvPicPr>
        <p:blipFill>
          <a:blip r:embed="rId3" cstate="print"/>
          <a:stretch>
            <a:fillRect/>
          </a:stretch>
        </p:blipFill>
        <p:spPr>
          <a:xfrm>
            <a:off x="756920" y="2346962"/>
            <a:ext cx="4434840" cy="3627118"/>
          </a:xfrm>
          <a:prstGeom prst="rect">
            <a:avLst/>
          </a:prstGeom>
        </p:spPr>
      </p:pic>
      <p:pic>
        <p:nvPicPr>
          <p:cNvPr id="6" name="object 8">
            <a:extLst>
              <a:ext uri="{FF2B5EF4-FFF2-40B4-BE49-F238E27FC236}">
                <a16:creationId xmlns:a16="http://schemas.microsoft.com/office/drawing/2014/main" id="{79DF4901-7959-F600-14B4-18ADFCB713B1}"/>
              </a:ext>
            </a:extLst>
          </p:cNvPr>
          <p:cNvPicPr/>
          <p:nvPr/>
        </p:nvPicPr>
        <p:blipFill>
          <a:blip r:embed="rId4" cstate="print"/>
          <a:stretch>
            <a:fillRect/>
          </a:stretch>
        </p:blipFill>
        <p:spPr>
          <a:xfrm>
            <a:off x="6096000" y="2420202"/>
            <a:ext cx="4341196" cy="3807877"/>
          </a:xfrm>
          <a:prstGeom prst="rect">
            <a:avLst/>
          </a:prstGeom>
        </p:spPr>
      </p:pic>
    </p:spTree>
    <p:extLst>
      <p:ext uri="{BB962C8B-B14F-4D97-AF65-F5344CB8AC3E}">
        <p14:creationId xmlns:p14="http://schemas.microsoft.com/office/powerpoint/2010/main" val="142317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9D9F-9A02-0AAA-12EA-993028507F65}"/>
              </a:ext>
            </a:extLst>
          </p:cNvPr>
          <p:cNvSpPr>
            <a:spLocks noGrp="1"/>
          </p:cNvSpPr>
          <p:nvPr>
            <p:ph type="title"/>
          </p:nvPr>
        </p:nvSpPr>
        <p:spPr/>
        <p:txBody>
          <a:bodyPr>
            <a:normAutofit/>
          </a:bodyPr>
          <a:lstStyle/>
          <a:p>
            <a:r>
              <a:rPr lang="en-GB" sz="3600" spc="-10" dirty="0">
                <a:latin typeface="Arial"/>
                <a:cs typeface="Arial"/>
              </a:rPr>
              <a:t>Storage Plots</a:t>
            </a:r>
            <a:endParaRPr lang="en-GB" sz="4000" dirty="0"/>
          </a:p>
        </p:txBody>
      </p:sp>
      <p:pic>
        <p:nvPicPr>
          <p:cNvPr id="5" name="object 6">
            <a:extLst>
              <a:ext uri="{FF2B5EF4-FFF2-40B4-BE49-F238E27FC236}">
                <a16:creationId xmlns:a16="http://schemas.microsoft.com/office/drawing/2014/main" id="{9CCFEAED-1AA6-AAA7-EF8C-B30538C346FF}"/>
              </a:ext>
            </a:extLst>
          </p:cNvPr>
          <p:cNvPicPr/>
          <p:nvPr/>
        </p:nvPicPr>
        <p:blipFill>
          <a:blip r:embed="rId3" cstate="print"/>
          <a:stretch>
            <a:fillRect/>
          </a:stretch>
        </p:blipFill>
        <p:spPr>
          <a:xfrm>
            <a:off x="900743" y="1917822"/>
            <a:ext cx="4546600" cy="3527938"/>
          </a:xfrm>
          <a:prstGeom prst="rect">
            <a:avLst/>
          </a:prstGeom>
        </p:spPr>
      </p:pic>
      <p:pic>
        <p:nvPicPr>
          <p:cNvPr id="7" name="object 7">
            <a:extLst>
              <a:ext uri="{FF2B5EF4-FFF2-40B4-BE49-F238E27FC236}">
                <a16:creationId xmlns:a16="http://schemas.microsoft.com/office/drawing/2014/main" id="{90DC611F-640F-30CF-5DF1-BD3B9DE2524A}"/>
              </a:ext>
            </a:extLst>
          </p:cNvPr>
          <p:cNvPicPr/>
          <p:nvPr/>
        </p:nvPicPr>
        <p:blipFill>
          <a:blip r:embed="rId4" cstate="print"/>
          <a:stretch>
            <a:fillRect/>
          </a:stretch>
        </p:blipFill>
        <p:spPr>
          <a:xfrm>
            <a:off x="6744658" y="2089022"/>
            <a:ext cx="3823491" cy="3625218"/>
          </a:xfrm>
          <a:prstGeom prst="rect">
            <a:avLst/>
          </a:prstGeom>
        </p:spPr>
      </p:pic>
    </p:spTree>
    <p:extLst>
      <p:ext uri="{BB962C8B-B14F-4D97-AF65-F5344CB8AC3E}">
        <p14:creationId xmlns:p14="http://schemas.microsoft.com/office/powerpoint/2010/main" val="2529464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941-6C56-2169-3A54-ED663EAD90CC}"/>
              </a:ext>
            </a:extLst>
          </p:cNvPr>
          <p:cNvSpPr>
            <a:spLocks noGrp="1"/>
          </p:cNvSpPr>
          <p:nvPr>
            <p:ph type="title"/>
          </p:nvPr>
        </p:nvSpPr>
        <p:spPr/>
        <p:txBody>
          <a:bodyPr>
            <a:normAutofit/>
          </a:bodyPr>
          <a:lstStyle/>
          <a:p>
            <a:r>
              <a:rPr lang="it-IT" sz="4000" dirty="0"/>
              <a:t>Screen Plots</a:t>
            </a:r>
            <a:endParaRPr lang="en-GB" sz="4000" dirty="0"/>
          </a:p>
        </p:txBody>
      </p:sp>
      <p:pic>
        <p:nvPicPr>
          <p:cNvPr id="9" name="object 5">
            <a:extLst>
              <a:ext uri="{FF2B5EF4-FFF2-40B4-BE49-F238E27FC236}">
                <a16:creationId xmlns:a16="http://schemas.microsoft.com/office/drawing/2014/main" id="{50E2DFBB-F44C-C80B-A228-8D16E1147C88}"/>
              </a:ext>
            </a:extLst>
          </p:cNvPr>
          <p:cNvPicPr/>
          <p:nvPr/>
        </p:nvPicPr>
        <p:blipFill>
          <a:blip r:embed="rId3" cstate="print"/>
          <a:stretch>
            <a:fillRect/>
          </a:stretch>
        </p:blipFill>
        <p:spPr>
          <a:xfrm>
            <a:off x="477520" y="2084126"/>
            <a:ext cx="4439920" cy="3961074"/>
          </a:xfrm>
          <a:prstGeom prst="rect">
            <a:avLst/>
          </a:prstGeom>
        </p:spPr>
      </p:pic>
      <p:pic>
        <p:nvPicPr>
          <p:cNvPr id="10" name="object 6">
            <a:extLst>
              <a:ext uri="{FF2B5EF4-FFF2-40B4-BE49-F238E27FC236}">
                <a16:creationId xmlns:a16="http://schemas.microsoft.com/office/drawing/2014/main" id="{5362075B-043F-B8FF-A023-9438C5BFE5D6}"/>
              </a:ext>
            </a:extLst>
          </p:cNvPr>
          <p:cNvPicPr/>
          <p:nvPr/>
        </p:nvPicPr>
        <p:blipFill>
          <a:blip r:embed="rId4" cstate="print"/>
          <a:stretch>
            <a:fillRect/>
          </a:stretch>
        </p:blipFill>
        <p:spPr>
          <a:xfrm>
            <a:off x="5775960" y="2216206"/>
            <a:ext cx="5379720" cy="3686754"/>
          </a:xfrm>
          <a:prstGeom prst="rect">
            <a:avLst/>
          </a:prstGeom>
        </p:spPr>
      </p:pic>
    </p:spTree>
    <p:extLst>
      <p:ext uri="{BB962C8B-B14F-4D97-AF65-F5344CB8AC3E}">
        <p14:creationId xmlns:p14="http://schemas.microsoft.com/office/powerpoint/2010/main" val="360192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941-6C56-2169-3A54-ED663EAD90CC}"/>
              </a:ext>
            </a:extLst>
          </p:cNvPr>
          <p:cNvSpPr>
            <a:spLocks noGrp="1"/>
          </p:cNvSpPr>
          <p:nvPr>
            <p:ph type="title"/>
          </p:nvPr>
        </p:nvSpPr>
        <p:spPr/>
        <p:txBody>
          <a:bodyPr>
            <a:normAutofit/>
          </a:bodyPr>
          <a:lstStyle/>
          <a:p>
            <a:r>
              <a:rPr lang="it-IT" sz="4000" dirty="0" err="1"/>
              <a:t>Final</a:t>
            </a:r>
            <a:r>
              <a:rPr lang="it-IT" sz="4000" dirty="0"/>
              <a:t> Price Plots</a:t>
            </a:r>
            <a:endParaRPr lang="en-GB" sz="4000" dirty="0"/>
          </a:p>
        </p:txBody>
      </p:sp>
      <p:pic>
        <p:nvPicPr>
          <p:cNvPr id="7" name="object 7">
            <a:extLst>
              <a:ext uri="{FF2B5EF4-FFF2-40B4-BE49-F238E27FC236}">
                <a16:creationId xmlns:a16="http://schemas.microsoft.com/office/drawing/2014/main" id="{48F5CC3D-6ADE-5221-B1D7-397B0C380F18}"/>
              </a:ext>
            </a:extLst>
          </p:cNvPr>
          <p:cNvPicPr/>
          <p:nvPr/>
        </p:nvPicPr>
        <p:blipFill>
          <a:blip r:embed="rId3" cstate="print"/>
          <a:stretch>
            <a:fillRect/>
          </a:stretch>
        </p:blipFill>
        <p:spPr>
          <a:xfrm>
            <a:off x="228604" y="2088113"/>
            <a:ext cx="4967262" cy="3885967"/>
          </a:xfrm>
          <a:prstGeom prst="rect">
            <a:avLst/>
          </a:prstGeom>
        </p:spPr>
      </p:pic>
      <p:pic>
        <p:nvPicPr>
          <p:cNvPr id="8" name="object 8">
            <a:extLst>
              <a:ext uri="{FF2B5EF4-FFF2-40B4-BE49-F238E27FC236}">
                <a16:creationId xmlns:a16="http://schemas.microsoft.com/office/drawing/2014/main" id="{CD99B75D-63CE-6009-97B9-29AD90A9EF1D}"/>
              </a:ext>
            </a:extLst>
          </p:cNvPr>
          <p:cNvPicPr/>
          <p:nvPr/>
        </p:nvPicPr>
        <p:blipFill>
          <a:blip r:embed="rId4" cstate="print"/>
          <a:stretch>
            <a:fillRect/>
          </a:stretch>
        </p:blipFill>
        <p:spPr>
          <a:xfrm>
            <a:off x="6385240" y="2088113"/>
            <a:ext cx="4709047" cy="4082290"/>
          </a:xfrm>
          <a:prstGeom prst="rect">
            <a:avLst/>
          </a:prstGeom>
        </p:spPr>
      </p:pic>
    </p:spTree>
    <p:extLst>
      <p:ext uri="{BB962C8B-B14F-4D97-AF65-F5344CB8AC3E}">
        <p14:creationId xmlns:p14="http://schemas.microsoft.com/office/powerpoint/2010/main" val="391682447"/>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899</TotalTime>
  <Words>5064</Words>
  <Application>Microsoft Office PowerPoint</Application>
  <PresentationFormat>Widescreen</PresentationFormat>
  <Paragraphs>427</Paragraphs>
  <Slides>43</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43</vt:i4>
      </vt:variant>
    </vt:vector>
  </HeadingPairs>
  <TitlesOfParts>
    <vt:vector size="56" baseType="lpstr">
      <vt:lpstr>Aptos</vt:lpstr>
      <vt:lpstr>Arial</vt:lpstr>
      <vt:lpstr>Calibri</vt:lpstr>
      <vt:lpstr>Calibri Light</vt:lpstr>
      <vt:lpstr>Courier New</vt:lpstr>
      <vt:lpstr>CourierNewPSMT</vt:lpstr>
      <vt:lpstr>Symbol</vt:lpstr>
      <vt:lpstr>Times New Roman</vt:lpstr>
      <vt:lpstr>TimesNewRomanPS-BoldMT</vt:lpstr>
      <vt:lpstr>TimesNewRomanPSMT</vt:lpstr>
      <vt:lpstr>Wingdings</vt:lpstr>
      <vt:lpstr>Wingdings-Regular</vt:lpstr>
      <vt:lpstr>Retrospect</vt:lpstr>
      <vt:lpstr>PowerPoint Presentation</vt:lpstr>
      <vt:lpstr>Introduction</vt:lpstr>
      <vt:lpstr>Dataset</vt:lpstr>
      <vt:lpstr>Data Preprocessing</vt:lpstr>
      <vt:lpstr>Visualizations</vt:lpstr>
      <vt:lpstr>Ram Plots</vt:lpstr>
      <vt:lpstr>Storage Plots</vt:lpstr>
      <vt:lpstr>Screen Plots</vt:lpstr>
      <vt:lpstr>Final Price Plots</vt:lpstr>
      <vt:lpstr>operation on Numerical data</vt:lpstr>
      <vt:lpstr>Skewness Transformation</vt:lpstr>
      <vt:lpstr>Checking Normality</vt:lpstr>
      <vt:lpstr>QQ Plots of numerical (RAM, Storage, Screen, Final Price)</vt:lpstr>
      <vt:lpstr>Shapiro-Wilk Test</vt:lpstr>
      <vt:lpstr>Interpretation of the Correlation Matrix</vt:lpstr>
      <vt:lpstr>Scatter Plots of Numerical Variables Against Final Price) </vt:lpstr>
      <vt:lpstr>VIF (Variance Inflation Factor) </vt:lpstr>
      <vt:lpstr>Operations on Categorical data</vt:lpstr>
      <vt:lpstr>Plots of Categorical Variables</vt:lpstr>
      <vt:lpstr>CPU Plot</vt:lpstr>
      <vt:lpstr>Encoding of Categorical Variables</vt:lpstr>
      <vt:lpstr>Relationship between categorical features and target variable</vt:lpstr>
      <vt:lpstr>Relationship between categorical features and target variable</vt:lpstr>
      <vt:lpstr>Feature Selection</vt:lpstr>
      <vt:lpstr>Supervised machine learning methods</vt:lpstr>
      <vt:lpstr>Plots Interpretation</vt:lpstr>
      <vt:lpstr>Interpretation of the Results</vt:lpstr>
      <vt:lpstr>Support Vector Machine</vt:lpstr>
      <vt:lpstr>Random Forest Model</vt:lpstr>
      <vt:lpstr>Gradient Boosting Model</vt:lpstr>
      <vt:lpstr>Conclusion</vt:lpstr>
      <vt:lpstr>unsupervised machine learning methods(clustering)</vt:lpstr>
      <vt:lpstr>K-Means Clustering Analysis</vt:lpstr>
      <vt:lpstr>K-Means Clustering Analysis</vt:lpstr>
      <vt:lpstr>K-Means Clustering Analysis</vt:lpstr>
      <vt:lpstr>Cluster Descriptions:  </vt:lpstr>
      <vt:lpstr>Hierarchical Clustering Analysis</vt:lpstr>
      <vt:lpstr>Hierarchical Clustering Analysis</vt:lpstr>
      <vt:lpstr>Hierarchical Clustering Analysis</vt:lpstr>
      <vt:lpstr>Number of Laptops in Each Hierarchical Cluster</vt:lpstr>
      <vt:lpstr>Comparison with K-Means Clustering:</vt:lpstr>
      <vt:lpstr>Conclusion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maedeh rabiee</dc:creator>
  <cp:lastModifiedBy>maedeh rabiee</cp:lastModifiedBy>
  <cp:revision>36</cp:revision>
  <dcterms:created xsi:type="dcterms:W3CDTF">2024-09-08T17:42:04Z</dcterms:created>
  <dcterms:modified xsi:type="dcterms:W3CDTF">2024-09-13T09:31:11Z</dcterms:modified>
</cp:coreProperties>
</file>