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58"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BBECC-6424-4F2C-A2AB-F786B5900C6A}" type="datetimeFigureOut">
              <a:rPr lang="es-AR" smtClean="0"/>
              <a:t>27/9/2024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A1013-5D71-4C00-A646-044CC12F4E6F}" type="slidenum">
              <a:rPr lang="es-AR" smtClean="0"/>
              <a:t>‹Nº›</a:t>
            </a:fld>
            <a:endParaRPr lang="es-AR"/>
          </a:p>
        </p:txBody>
      </p:sp>
    </p:spTree>
    <p:extLst>
      <p:ext uri="{BB962C8B-B14F-4D97-AF65-F5344CB8AC3E}">
        <p14:creationId xmlns:p14="http://schemas.microsoft.com/office/powerpoint/2010/main" val="202705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F0A1013-5D71-4C00-A646-044CC12F4E6F}" type="slidenum">
              <a:rPr lang="es-AR" smtClean="0"/>
              <a:t>3</a:t>
            </a:fld>
            <a:endParaRPr lang="es-AR"/>
          </a:p>
        </p:txBody>
      </p:sp>
    </p:spTree>
    <p:extLst>
      <p:ext uri="{BB962C8B-B14F-4D97-AF65-F5344CB8AC3E}">
        <p14:creationId xmlns:p14="http://schemas.microsoft.com/office/powerpoint/2010/main" val="131938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183532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117752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3385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78073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5856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73990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3581900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149606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22791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B5A271-6855-413A-BC80-5462CF6A585F}" type="datetimeFigureOut">
              <a:rPr lang="es-AR" smtClean="0"/>
              <a:t>27/9/2024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290688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9B5A271-6855-413A-BC80-5462CF6A585F}" type="datetimeFigureOut">
              <a:rPr lang="es-AR" smtClean="0"/>
              <a:t>27/9/2024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199601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9B5A271-6855-413A-BC80-5462CF6A585F}" type="datetimeFigureOut">
              <a:rPr lang="es-AR" smtClean="0"/>
              <a:t>27/9/2024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278202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9B5A271-6855-413A-BC80-5462CF6A585F}" type="datetimeFigureOut">
              <a:rPr lang="es-AR" smtClean="0"/>
              <a:t>27/9/2024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26960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5A271-6855-413A-BC80-5462CF6A585F}" type="datetimeFigureOut">
              <a:rPr lang="es-AR" smtClean="0"/>
              <a:t>27/9/2024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60397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B5A271-6855-413A-BC80-5462CF6A585F}" type="datetimeFigureOut">
              <a:rPr lang="es-AR" smtClean="0"/>
              <a:t>27/9/2024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409236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B5A271-6855-413A-BC80-5462CF6A585F}" type="datetimeFigureOut">
              <a:rPr lang="es-AR" smtClean="0"/>
              <a:t>27/9/2024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EE96AD9-36D2-48EA-8443-E7F5D81B678A}" type="slidenum">
              <a:rPr lang="es-AR" smtClean="0"/>
              <a:t>‹Nº›</a:t>
            </a:fld>
            <a:endParaRPr lang="es-AR"/>
          </a:p>
        </p:txBody>
      </p:sp>
    </p:spTree>
    <p:extLst>
      <p:ext uri="{BB962C8B-B14F-4D97-AF65-F5344CB8AC3E}">
        <p14:creationId xmlns:p14="http://schemas.microsoft.com/office/powerpoint/2010/main" val="240926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B5A271-6855-413A-BC80-5462CF6A585F}" type="datetimeFigureOut">
              <a:rPr lang="es-AR" smtClean="0"/>
              <a:t>27/9/2024</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E96AD9-36D2-48EA-8443-E7F5D81B678A}" type="slidenum">
              <a:rPr lang="es-AR" smtClean="0"/>
              <a:t>‹Nº›</a:t>
            </a:fld>
            <a:endParaRPr lang="es-AR"/>
          </a:p>
        </p:txBody>
      </p:sp>
    </p:spTree>
    <p:extLst>
      <p:ext uri="{BB962C8B-B14F-4D97-AF65-F5344CB8AC3E}">
        <p14:creationId xmlns:p14="http://schemas.microsoft.com/office/powerpoint/2010/main" val="1161974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1C3A1-73B4-1D00-DC0B-7909C4039602}"/>
              </a:ext>
            </a:extLst>
          </p:cNvPr>
          <p:cNvSpPr>
            <a:spLocks noGrp="1"/>
          </p:cNvSpPr>
          <p:nvPr>
            <p:ph type="ctrTitle"/>
          </p:nvPr>
        </p:nvSpPr>
        <p:spPr/>
        <p:txBody>
          <a:bodyPr/>
          <a:lstStyle/>
          <a:p>
            <a:r>
              <a:rPr lang="es-MX" sz="4800" dirty="0"/>
              <a:t>Fundamentos teóricos de la informática -Trabajo de promoción 1</a:t>
            </a:r>
            <a:endParaRPr lang="es-AR" sz="4800" dirty="0"/>
          </a:p>
        </p:txBody>
      </p:sp>
    </p:spTree>
    <p:extLst>
      <p:ext uri="{BB962C8B-B14F-4D97-AF65-F5344CB8AC3E}">
        <p14:creationId xmlns:p14="http://schemas.microsoft.com/office/powerpoint/2010/main" val="117613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89C09-05AD-ED7D-F333-E5D07F810A4A}"/>
              </a:ext>
            </a:extLst>
          </p:cNvPr>
          <p:cNvSpPr>
            <a:spLocks noGrp="1"/>
          </p:cNvSpPr>
          <p:nvPr>
            <p:ph type="title"/>
          </p:nvPr>
        </p:nvSpPr>
        <p:spPr/>
        <p:txBody>
          <a:bodyPr>
            <a:normAutofit/>
          </a:bodyPr>
          <a:lstStyle/>
          <a:p>
            <a:r>
              <a:rPr lang="es-MX" sz="4000" dirty="0"/>
              <a:t>Integrantes</a:t>
            </a:r>
            <a:endParaRPr lang="es-AR" sz="4000" dirty="0"/>
          </a:p>
        </p:txBody>
      </p:sp>
      <p:sp>
        <p:nvSpPr>
          <p:cNvPr id="3" name="Marcador de contenido 2">
            <a:extLst>
              <a:ext uri="{FF2B5EF4-FFF2-40B4-BE49-F238E27FC236}">
                <a16:creationId xmlns:a16="http://schemas.microsoft.com/office/drawing/2014/main" id="{58561A5C-DE8E-6D82-2420-59C9BF6014F5}"/>
              </a:ext>
            </a:extLst>
          </p:cNvPr>
          <p:cNvSpPr>
            <a:spLocks noGrp="1"/>
          </p:cNvSpPr>
          <p:nvPr>
            <p:ph idx="1"/>
          </p:nvPr>
        </p:nvSpPr>
        <p:spPr>
          <a:xfrm>
            <a:off x="677334" y="1806627"/>
            <a:ext cx="8596668" cy="3880773"/>
          </a:xfrm>
        </p:spPr>
        <p:txBody>
          <a:bodyPr>
            <a:normAutofit/>
          </a:bodyPr>
          <a:lstStyle/>
          <a:p>
            <a:r>
              <a:rPr lang="es-MX" sz="2000" b="1" dirty="0"/>
              <a:t>Axel Herrera</a:t>
            </a:r>
          </a:p>
          <a:p>
            <a:endParaRPr lang="es-MX" sz="2000" b="1" dirty="0"/>
          </a:p>
          <a:p>
            <a:r>
              <a:rPr lang="es-MX" sz="2000" b="1" dirty="0"/>
              <a:t>Matías Epullán</a:t>
            </a:r>
          </a:p>
          <a:p>
            <a:endParaRPr lang="es-MX" sz="2000" b="1" dirty="0"/>
          </a:p>
          <a:p>
            <a:r>
              <a:rPr lang="es-MX" sz="2000" b="1" dirty="0"/>
              <a:t>Braian Rojas</a:t>
            </a:r>
            <a:endParaRPr lang="es-AR" sz="2000" b="1" dirty="0"/>
          </a:p>
        </p:txBody>
      </p:sp>
    </p:spTree>
    <p:extLst>
      <p:ext uri="{BB962C8B-B14F-4D97-AF65-F5344CB8AC3E}">
        <p14:creationId xmlns:p14="http://schemas.microsoft.com/office/powerpoint/2010/main" val="23960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29860-9995-34D2-82A8-0F8BCAF6EC15}"/>
              </a:ext>
            </a:extLst>
          </p:cNvPr>
          <p:cNvSpPr>
            <a:spLocks noGrp="1"/>
          </p:cNvSpPr>
          <p:nvPr>
            <p:ph type="title"/>
          </p:nvPr>
        </p:nvSpPr>
        <p:spPr/>
        <p:txBody>
          <a:bodyPr>
            <a:normAutofit/>
          </a:bodyPr>
          <a:lstStyle/>
          <a:p>
            <a:r>
              <a:rPr lang="es-MX" sz="4000" dirty="0"/>
              <a:t>Modelo y vista</a:t>
            </a:r>
            <a:endParaRPr lang="es-AR" sz="4000" dirty="0"/>
          </a:p>
        </p:txBody>
      </p:sp>
      <p:sp>
        <p:nvSpPr>
          <p:cNvPr id="3" name="Marcador de contenido 2">
            <a:extLst>
              <a:ext uri="{FF2B5EF4-FFF2-40B4-BE49-F238E27FC236}">
                <a16:creationId xmlns:a16="http://schemas.microsoft.com/office/drawing/2014/main" id="{A0BBB8F8-B25C-1C3B-04C8-C82B5EFCC0AD}"/>
              </a:ext>
            </a:extLst>
          </p:cNvPr>
          <p:cNvSpPr>
            <a:spLocks noGrp="1"/>
          </p:cNvSpPr>
          <p:nvPr>
            <p:ph idx="1"/>
          </p:nvPr>
        </p:nvSpPr>
        <p:spPr>
          <a:xfrm>
            <a:off x="677334" y="1488613"/>
            <a:ext cx="8596668" cy="3880773"/>
          </a:xfrm>
        </p:spPr>
        <p:txBody>
          <a:bodyPr>
            <a:noAutofit/>
          </a:bodyPr>
          <a:lstStyle/>
          <a:p>
            <a:r>
              <a:rPr lang="es-MX" dirty="0"/>
              <a:t>Creamos un proyecto Maven para poder usar la librería mxGraph, y así crear el grafo que va a representar el diagrama de transiciones del autómata.</a:t>
            </a:r>
          </a:p>
          <a:p>
            <a:r>
              <a:rPr lang="es-MX" dirty="0"/>
              <a:t>Se creó la clase Estado en donde se va a guardar su nombre, si es aceptador o no con un boolean, y opcionalmente también con un boolean si es el estado inicial.</a:t>
            </a:r>
          </a:p>
          <a:p>
            <a:r>
              <a:rPr lang="es-MX" dirty="0"/>
              <a:t>También se creó la clase Transicion en donde se guarda el estado desde, la entrada o símbolo del alfabeto y el estado de llegada.</a:t>
            </a:r>
          </a:p>
          <a:p>
            <a:r>
              <a:rPr lang="es-MX" dirty="0"/>
              <a:t>También se creó la clase Automata que guarda el estado inicial, un ArrayList de estados, un set de transiciones y también se guarda el alfabeto o conjunto de entradas en un arreglo de char.</a:t>
            </a:r>
          </a:p>
          <a:p>
            <a:r>
              <a:rPr lang="es-MX" dirty="0"/>
              <a:t>La clase Automata contiene los métodos para evaluar cadenas, para determinar si el autómata es determinista o no, y para convertir el autómata a determinista.</a:t>
            </a:r>
          </a:p>
        </p:txBody>
      </p:sp>
    </p:spTree>
    <p:extLst>
      <p:ext uri="{BB962C8B-B14F-4D97-AF65-F5344CB8AC3E}">
        <p14:creationId xmlns:p14="http://schemas.microsoft.com/office/powerpoint/2010/main" val="255781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8D843-D8A3-A426-6DB9-2B9C088E3F89}"/>
              </a:ext>
            </a:extLst>
          </p:cNvPr>
          <p:cNvSpPr>
            <a:spLocks noGrp="1"/>
          </p:cNvSpPr>
          <p:nvPr>
            <p:ph type="title"/>
          </p:nvPr>
        </p:nvSpPr>
        <p:spPr/>
        <p:txBody>
          <a:bodyPr>
            <a:normAutofit/>
          </a:bodyPr>
          <a:lstStyle/>
          <a:p>
            <a:r>
              <a:rPr lang="es-MX" sz="4000" dirty="0"/>
              <a:t>Modelo y vista</a:t>
            </a:r>
            <a:endParaRPr lang="es-AR" sz="4000" dirty="0"/>
          </a:p>
        </p:txBody>
      </p:sp>
      <p:sp>
        <p:nvSpPr>
          <p:cNvPr id="3" name="Marcador de contenido 2">
            <a:extLst>
              <a:ext uri="{FF2B5EF4-FFF2-40B4-BE49-F238E27FC236}">
                <a16:creationId xmlns:a16="http://schemas.microsoft.com/office/drawing/2014/main" id="{DD41A2FB-4994-7986-07EC-96173E5C5D07}"/>
              </a:ext>
            </a:extLst>
          </p:cNvPr>
          <p:cNvSpPr>
            <a:spLocks noGrp="1"/>
          </p:cNvSpPr>
          <p:nvPr>
            <p:ph idx="1"/>
          </p:nvPr>
        </p:nvSpPr>
        <p:spPr>
          <a:xfrm>
            <a:off x="677334" y="1629647"/>
            <a:ext cx="8596668" cy="3880773"/>
          </a:xfrm>
        </p:spPr>
        <p:txBody>
          <a:bodyPr>
            <a:normAutofit lnSpcReduction="10000"/>
          </a:bodyPr>
          <a:lstStyle/>
          <a:p>
            <a:r>
              <a:rPr lang="es-MX" sz="1800" dirty="0"/>
              <a:t>Luego para la vista se creó la clase JFrameTablaAutomata en donde se va a mostrar una tabla con el autómata no determinista y otra tabla con el autómata convertido en determinista, con los estados inalcanzables eliminados, seguido de un campo de texto con un botón para evaluar las cadenas, que cuando se apriete el botón se va a mostrar una ventanita indicando si la cadena fue aceptada o no; y al final se muestra un grafo o diagrama de transiciones del autómata pasado a determinista. </a:t>
            </a:r>
          </a:p>
          <a:p>
            <a:r>
              <a:rPr lang="es-MX" sz="1800" dirty="0"/>
              <a:t>En el caso de que el autómata inicialmente creado sea determinista, se va a crear solo una tabla de transiciones con los estados inalcanzables eliminados, junto con el campo de texto y el botón para evaluar cadenas, seguido del grafo.</a:t>
            </a:r>
          </a:p>
          <a:p>
            <a:r>
              <a:rPr lang="es-MX" sz="1800" dirty="0"/>
              <a:t>También se creó la clase AutomataUtil que contiene un método para pasar un objeto Automata a una matriz de String, para que ésta se pueda mostrar en las tablas de la vista.</a:t>
            </a:r>
          </a:p>
          <a:p>
            <a:endParaRPr lang="es-AR" dirty="0"/>
          </a:p>
        </p:txBody>
      </p:sp>
    </p:spTree>
    <p:extLst>
      <p:ext uri="{BB962C8B-B14F-4D97-AF65-F5344CB8AC3E}">
        <p14:creationId xmlns:p14="http://schemas.microsoft.com/office/powerpoint/2010/main" val="163248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72B3C-258C-B9FA-74C1-E37301A5A3CA}"/>
              </a:ext>
            </a:extLst>
          </p:cNvPr>
          <p:cNvSpPr>
            <a:spLocks noGrp="1"/>
          </p:cNvSpPr>
          <p:nvPr>
            <p:ph type="title"/>
          </p:nvPr>
        </p:nvSpPr>
        <p:spPr/>
        <p:txBody>
          <a:bodyPr>
            <a:normAutofit/>
          </a:bodyPr>
          <a:lstStyle/>
          <a:p>
            <a:r>
              <a:rPr lang="es-MX" sz="4000" dirty="0"/>
              <a:t>Clase principal</a:t>
            </a:r>
            <a:endParaRPr lang="es-AR" sz="4000" dirty="0"/>
          </a:p>
        </p:txBody>
      </p:sp>
      <p:sp>
        <p:nvSpPr>
          <p:cNvPr id="3" name="Marcador de contenido 2">
            <a:extLst>
              <a:ext uri="{FF2B5EF4-FFF2-40B4-BE49-F238E27FC236}">
                <a16:creationId xmlns:a16="http://schemas.microsoft.com/office/drawing/2014/main" id="{C6911739-4220-9993-DECB-E332E085E7A2}"/>
              </a:ext>
            </a:extLst>
          </p:cNvPr>
          <p:cNvSpPr>
            <a:spLocks noGrp="1"/>
          </p:cNvSpPr>
          <p:nvPr>
            <p:ph idx="1"/>
          </p:nvPr>
        </p:nvSpPr>
        <p:spPr>
          <a:xfrm>
            <a:off x="677334" y="1777131"/>
            <a:ext cx="8596668" cy="3880773"/>
          </a:xfrm>
        </p:spPr>
        <p:txBody>
          <a:bodyPr>
            <a:normAutofit fontScale="92500"/>
          </a:bodyPr>
          <a:lstStyle/>
          <a:p>
            <a:r>
              <a:rPr lang="es-MX" dirty="0"/>
              <a:t>En la clase principal en principio se lee el archivo entradas.txt guardando cada entrada en un arreglo de char.</a:t>
            </a:r>
          </a:p>
          <a:p>
            <a:r>
              <a:rPr lang="es-MX" dirty="0"/>
              <a:t>Luego se lee el archivo estados.txt creando cada estado y luego los guarda en un ArrayList y en un map en donde la llave es el nombre del estado y el valor es el objeto estado.</a:t>
            </a:r>
          </a:p>
          <a:p>
            <a:r>
              <a:rPr lang="es-MX" dirty="0"/>
              <a:t>Después se lee el archivo transiciones.txt creando cada transición utilizando el map de estados para que mediante el nombre del estado se recupere el estado creado anteriormente y se le pase como parámetros el estado desde y el estado de llegada junto con la entrada, y guardando cada transición en un HashSet.</a:t>
            </a:r>
          </a:p>
          <a:p>
            <a:r>
              <a:rPr lang="es-MX" dirty="0"/>
              <a:t>Luego se crea un objeto autómata pasandole como parámetros el arreglo de entradas, el ArrayList de estados y el set de transiciones.</a:t>
            </a:r>
          </a:p>
          <a:p>
            <a:r>
              <a:rPr lang="es-MX" dirty="0"/>
              <a:t>Al final crea la ventana pasándole como parámetro al autómata y la hace visible.</a:t>
            </a:r>
            <a:endParaRPr lang="es-AR" dirty="0"/>
          </a:p>
        </p:txBody>
      </p:sp>
    </p:spTree>
    <p:extLst>
      <p:ext uri="{BB962C8B-B14F-4D97-AF65-F5344CB8AC3E}">
        <p14:creationId xmlns:p14="http://schemas.microsoft.com/office/powerpoint/2010/main" val="393264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F61B8-432A-E2E9-5678-6EB051534EF1}"/>
              </a:ext>
            </a:extLst>
          </p:cNvPr>
          <p:cNvSpPr>
            <a:spLocks noGrp="1"/>
          </p:cNvSpPr>
          <p:nvPr>
            <p:ph type="title"/>
          </p:nvPr>
        </p:nvSpPr>
        <p:spPr/>
        <p:txBody>
          <a:bodyPr>
            <a:normAutofit/>
          </a:bodyPr>
          <a:lstStyle/>
          <a:p>
            <a:r>
              <a:rPr lang="es-MX" sz="4000" dirty="0"/>
              <a:t>Convertir AFND en un AFD</a:t>
            </a:r>
            <a:endParaRPr lang="es-AR" sz="4000" dirty="0"/>
          </a:p>
        </p:txBody>
      </p:sp>
      <p:sp>
        <p:nvSpPr>
          <p:cNvPr id="3" name="Marcador de contenido 2">
            <a:extLst>
              <a:ext uri="{FF2B5EF4-FFF2-40B4-BE49-F238E27FC236}">
                <a16:creationId xmlns:a16="http://schemas.microsoft.com/office/drawing/2014/main" id="{70B476D3-6BAA-C83B-8474-CB06FBF7FE1F}"/>
              </a:ext>
            </a:extLst>
          </p:cNvPr>
          <p:cNvSpPr>
            <a:spLocks noGrp="1"/>
          </p:cNvSpPr>
          <p:nvPr>
            <p:ph idx="1"/>
          </p:nvPr>
        </p:nvSpPr>
        <p:spPr>
          <a:xfrm>
            <a:off x="677334" y="1488613"/>
            <a:ext cx="8596668" cy="3880773"/>
          </a:xfrm>
        </p:spPr>
        <p:txBody>
          <a:bodyPr/>
          <a:lstStyle/>
          <a:p>
            <a:r>
              <a:rPr lang="es-MX" dirty="0"/>
              <a:t>Lo que hace el método para convertir un autómata no determinista en determinista es lo siguiente:</a:t>
            </a:r>
          </a:p>
          <a:p>
            <a:r>
              <a:rPr lang="es-AR" dirty="0"/>
              <a:t>Se crea un HashSet de nuevos estados para guardar cada conjunto de nuevos estados, guardando primero el estado inicial.</a:t>
            </a:r>
          </a:p>
          <a:p>
            <a:r>
              <a:rPr lang="es-AR" dirty="0"/>
              <a:t>Luego se crea una cola de estados por procesar, en donde se guarda cada conjunto que representa cada transicion, empezando por el estado inicial.</a:t>
            </a:r>
          </a:p>
          <a:p>
            <a:r>
              <a:rPr lang="es-AR" dirty="0"/>
              <a:t>Después se crea un Map de nombre de estado, que va a guardar como llave un conjunto de estados, y como valor el objeto estado de ese conjunto, que puede ser no deterministico; este Map va a servir para obtener el estado actual y el estado destino del conjunto actual que se va a procesar.</a:t>
            </a:r>
          </a:p>
        </p:txBody>
      </p:sp>
    </p:spTree>
    <p:extLst>
      <p:ext uri="{BB962C8B-B14F-4D97-AF65-F5344CB8AC3E}">
        <p14:creationId xmlns:p14="http://schemas.microsoft.com/office/powerpoint/2010/main" val="408844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D5A6B-2F6D-B4FF-DC8B-CFE8B84DB327}"/>
              </a:ext>
            </a:extLst>
          </p:cNvPr>
          <p:cNvSpPr>
            <a:spLocks noGrp="1"/>
          </p:cNvSpPr>
          <p:nvPr>
            <p:ph type="title"/>
          </p:nvPr>
        </p:nvSpPr>
        <p:spPr/>
        <p:txBody>
          <a:bodyPr>
            <a:normAutofit/>
          </a:bodyPr>
          <a:lstStyle/>
          <a:p>
            <a:r>
              <a:rPr lang="es-MX" sz="4000" dirty="0"/>
              <a:t>Convertir AFND en un AFD</a:t>
            </a:r>
            <a:endParaRPr lang="es-AR" sz="4000" dirty="0"/>
          </a:p>
        </p:txBody>
      </p:sp>
      <p:sp>
        <p:nvSpPr>
          <p:cNvPr id="3" name="Marcador de contenido 2">
            <a:extLst>
              <a:ext uri="{FF2B5EF4-FFF2-40B4-BE49-F238E27FC236}">
                <a16:creationId xmlns:a16="http://schemas.microsoft.com/office/drawing/2014/main" id="{5B1FF918-EAC6-3FA6-E689-9DF8F74B5482}"/>
              </a:ext>
            </a:extLst>
          </p:cNvPr>
          <p:cNvSpPr>
            <a:spLocks noGrp="1"/>
          </p:cNvSpPr>
          <p:nvPr>
            <p:ph idx="1"/>
          </p:nvPr>
        </p:nvSpPr>
        <p:spPr>
          <a:xfrm>
            <a:off x="677334" y="1614899"/>
            <a:ext cx="8596668" cy="3880773"/>
          </a:xfrm>
        </p:spPr>
        <p:txBody>
          <a:bodyPr>
            <a:normAutofit lnSpcReduction="10000"/>
          </a:bodyPr>
          <a:lstStyle/>
          <a:p>
            <a:r>
              <a:rPr lang="es-MX" dirty="0"/>
              <a:t>Luego mientras estados por procesar no esté vacío, se obtiene el conjunto de estados actual por procesar y con el mapa de nombre de estado se obtiene el estado actual; luego por cada símbolo del alfabeto se recorre el conjunto de estados actual, y por cada uno se obtienen todas las transiciones hacia las que van con el símbolo actual y el estado actual.</a:t>
            </a:r>
          </a:p>
          <a:p>
            <a:r>
              <a:rPr lang="es-AR" dirty="0"/>
              <a:t>Luego cada estado de llegada de cada transición se guarda en un nuevo conjunto de estados.</a:t>
            </a:r>
          </a:p>
          <a:p>
            <a:r>
              <a:rPr lang="es-MX" dirty="0"/>
              <a:t>Esto es para obtener las transiciones del estado actual, para luego procesarlas como nuevos estados.</a:t>
            </a:r>
            <a:endParaRPr lang="es-AR" dirty="0"/>
          </a:p>
          <a:p>
            <a:r>
              <a:rPr lang="es-AR" dirty="0"/>
              <a:t>Después si nuevos estados no contiene al nuevo conjunto, entonces este nuevo conjunto se guarda en nuevos estados y en estados por procesar; también se crea un nuevo estado, separando por comas cada nombre estado del nuevo conjunto; esto es para ponerle nombre al estado creado.</a:t>
            </a:r>
          </a:p>
          <a:p>
            <a:endParaRPr lang="es-AR" dirty="0"/>
          </a:p>
        </p:txBody>
      </p:sp>
    </p:spTree>
    <p:extLst>
      <p:ext uri="{BB962C8B-B14F-4D97-AF65-F5344CB8AC3E}">
        <p14:creationId xmlns:p14="http://schemas.microsoft.com/office/powerpoint/2010/main" val="175069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BEB0-215E-E13D-23FD-5DDBD19CFFD5}"/>
              </a:ext>
            </a:extLst>
          </p:cNvPr>
          <p:cNvSpPr>
            <a:spLocks noGrp="1"/>
          </p:cNvSpPr>
          <p:nvPr>
            <p:ph type="title"/>
          </p:nvPr>
        </p:nvSpPr>
        <p:spPr/>
        <p:txBody>
          <a:bodyPr>
            <a:normAutofit/>
          </a:bodyPr>
          <a:lstStyle/>
          <a:p>
            <a:r>
              <a:rPr lang="es-MX" sz="4000" dirty="0"/>
              <a:t>Convertir AFND en un AFD</a:t>
            </a:r>
            <a:endParaRPr lang="es-AR" sz="4000" dirty="0"/>
          </a:p>
        </p:txBody>
      </p:sp>
      <p:sp>
        <p:nvSpPr>
          <p:cNvPr id="3" name="Marcador de contenido 2">
            <a:extLst>
              <a:ext uri="{FF2B5EF4-FFF2-40B4-BE49-F238E27FC236}">
                <a16:creationId xmlns:a16="http://schemas.microsoft.com/office/drawing/2014/main" id="{A81A3942-1A19-04BA-71F0-FB590E951541}"/>
              </a:ext>
            </a:extLst>
          </p:cNvPr>
          <p:cNvSpPr>
            <a:spLocks noGrp="1"/>
          </p:cNvSpPr>
          <p:nvPr>
            <p:ph idx="1"/>
          </p:nvPr>
        </p:nvSpPr>
        <p:spPr>
          <a:xfrm>
            <a:off x="677334" y="1636097"/>
            <a:ext cx="8596668" cy="3880773"/>
          </a:xfrm>
        </p:spPr>
        <p:txBody>
          <a:bodyPr>
            <a:normAutofit fontScale="92500" lnSpcReduction="10000"/>
          </a:bodyPr>
          <a:lstStyle/>
          <a:p>
            <a:r>
              <a:rPr lang="es-MX" dirty="0"/>
              <a:t>Luego se guarda el estado creado en un Set de estados del autómata determinista, y después obtiene con el map de nombre de estado, mediante el nuevo conjunto, el estado destino con el símbolo actual y desde el estado actual.</a:t>
            </a:r>
          </a:p>
          <a:p>
            <a:r>
              <a:rPr lang="es-MX" dirty="0"/>
              <a:t>Si es distinto de null, crea una transición y la guarda en nuevas transiciones.</a:t>
            </a:r>
          </a:p>
          <a:p>
            <a:r>
              <a:rPr lang="es-MX" dirty="0"/>
              <a:t>Luego cuando no haya más estados que procesar, entonces se recorre el set de nuevos estados y mediante el map de nombre de estado se obtiene con cada grupo de nuevos estados el objeto Estado correspondiente.</a:t>
            </a:r>
          </a:p>
          <a:p>
            <a:r>
              <a:rPr lang="es-MX" dirty="0"/>
              <a:t>Y si algún estado de cada conjunto es aceptador, entonces setea el estado como aceptador.</a:t>
            </a:r>
          </a:p>
          <a:p>
            <a:r>
              <a:rPr lang="es-MX" dirty="0"/>
              <a:t>Luego los estados del autómata determinista se ordenan por nombre y se guardan en una lista; después esa lista se pasa a un ArrayList, y finalmente se retorna un nuevo autómata, pasándole como parámetros el alfabeto, los estados del autómata determinista ordenados y el Set de nuevas transiciones.</a:t>
            </a:r>
          </a:p>
          <a:p>
            <a:endParaRPr lang="es-AR" dirty="0"/>
          </a:p>
        </p:txBody>
      </p:sp>
    </p:spTree>
    <p:extLst>
      <p:ext uri="{BB962C8B-B14F-4D97-AF65-F5344CB8AC3E}">
        <p14:creationId xmlns:p14="http://schemas.microsoft.com/office/powerpoint/2010/main" val="118570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E3094-ABA7-0716-5635-04D34CCC2EAD}"/>
              </a:ext>
            </a:extLst>
          </p:cNvPr>
          <p:cNvSpPr>
            <a:spLocks noGrp="1"/>
          </p:cNvSpPr>
          <p:nvPr>
            <p:ph type="title"/>
          </p:nvPr>
        </p:nvSpPr>
        <p:spPr/>
        <p:txBody>
          <a:bodyPr>
            <a:normAutofit/>
          </a:bodyPr>
          <a:lstStyle/>
          <a:p>
            <a:r>
              <a:rPr lang="es-MX" sz="4000" dirty="0"/>
              <a:t>Evaluar cadenas</a:t>
            </a:r>
            <a:endParaRPr lang="es-AR" sz="4000" dirty="0"/>
          </a:p>
        </p:txBody>
      </p:sp>
      <p:sp>
        <p:nvSpPr>
          <p:cNvPr id="3" name="Marcador de contenido 2">
            <a:extLst>
              <a:ext uri="{FF2B5EF4-FFF2-40B4-BE49-F238E27FC236}">
                <a16:creationId xmlns:a16="http://schemas.microsoft.com/office/drawing/2014/main" id="{CE6C7E01-11D2-3539-214A-660AA17550CD}"/>
              </a:ext>
            </a:extLst>
          </p:cNvPr>
          <p:cNvSpPr>
            <a:spLocks noGrp="1"/>
          </p:cNvSpPr>
          <p:nvPr>
            <p:ph idx="1"/>
          </p:nvPr>
        </p:nvSpPr>
        <p:spPr>
          <a:xfrm>
            <a:off x="677334" y="1600150"/>
            <a:ext cx="8596668" cy="3880773"/>
          </a:xfrm>
        </p:spPr>
        <p:txBody>
          <a:bodyPr>
            <a:normAutofit lnSpcReduction="10000"/>
          </a:bodyPr>
          <a:lstStyle/>
          <a:p>
            <a:r>
              <a:rPr lang="es-MX" dirty="0"/>
              <a:t>Lo que hace el método para evaluar cadenas es lo siguiente:</a:t>
            </a:r>
          </a:p>
          <a:p>
            <a:r>
              <a:rPr lang="es-MX" dirty="0"/>
              <a:t>Se recibe como parámetro la cadena a evalar y verifica que el autómata sea determinista, si lo es entonces crea una variable llamada estadoActual en el que guarda el estado inicial que es de donde va a empezar a evaluar la cadena, luego convierte la cadena en un arreglo de char y recorre cada símbolo con un for.</a:t>
            </a:r>
          </a:p>
          <a:p>
            <a:r>
              <a:rPr lang="es-MX" dirty="0"/>
              <a:t>Por cada símbolo que se recorre obtiene el estado de llegada a partir de ese símbolo y el estado actual, avanzando así con cada símbolo hacia un estado siguiente o de destino.</a:t>
            </a:r>
          </a:p>
          <a:p>
            <a:r>
              <a:rPr lang="es-MX" dirty="0"/>
              <a:t>Si no existe el estado de destino, retorna false porque no puede seguir evaluando la cadena.</a:t>
            </a:r>
          </a:p>
          <a:p>
            <a:r>
              <a:rPr lang="es-AR" dirty="0"/>
              <a:t>Al terminar de recorrer toda la cadena, retorna true o false dependiendo si el estado actual es aceptador o no.</a:t>
            </a:r>
          </a:p>
        </p:txBody>
      </p:sp>
    </p:spTree>
    <p:extLst>
      <p:ext uri="{BB962C8B-B14F-4D97-AF65-F5344CB8AC3E}">
        <p14:creationId xmlns:p14="http://schemas.microsoft.com/office/powerpoint/2010/main" val="144304272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374</TotalTime>
  <Words>1113</Words>
  <Application>Microsoft Office PowerPoint</Application>
  <PresentationFormat>Panorámica</PresentationFormat>
  <Paragraphs>46</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Aptos</vt:lpstr>
      <vt:lpstr>Arial</vt:lpstr>
      <vt:lpstr>Trebuchet MS</vt:lpstr>
      <vt:lpstr>Wingdings 3</vt:lpstr>
      <vt:lpstr>Faceta</vt:lpstr>
      <vt:lpstr>Fundamentos teóricos de la informática -Trabajo de promoción 1</vt:lpstr>
      <vt:lpstr>Integrantes</vt:lpstr>
      <vt:lpstr>Modelo y vista</vt:lpstr>
      <vt:lpstr>Modelo y vista</vt:lpstr>
      <vt:lpstr>Clase principal</vt:lpstr>
      <vt:lpstr>Convertir AFND en un AFD</vt:lpstr>
      <vt:lpstr>Convertir AFND en un AFD</vt:lpstr>
      <vt:lpstr>Convertir AFND en un AFD</vt:lpstr>
      <vt:lpstr>Evaluar cadenas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Axel Herrera</dc:creator>
  <cp:lastModifiedBy>Axel Herrera</cp:lastModifiedBy>
  <cp:revision>7</cp:revision>
  <dcterms:created xsi:type="dcterms:W3CDTF">2024-09-24T02:40:24Z</dcterms:created>
  <dcterms:modified xsi:type="dcterms:W3CDTF">2024-09-27T17:13:33Z</dcterms:modified>
</cp:coreProperties>
</file>