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Grade 8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Mary Grace P. Esteban</a:t>
            </a:r>
            <a:br/>
            <a:r>
              <a:rPr/>
              <a:t>Angel Mae C. Pajarillo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TOPIC: THE MATHEMATICAL SYSTEM OF GEOMETRY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LESSON 2: DEFINED TERMS, UNDEFINED TERMS, POSTULATES AND 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Lesson Objectives:</a:t>
            </a:r>
          </a:p>
          <a:p>
            <a:pPr lvl="0" indent="0" marL="0">
              <a:buNone/>
            </a:pPr>
            <a:r>
              <a:rPr/>
              <a:t>At the end of the lesson, the students should be able to:</a:t>
            </a:r>
          </a:p>
          <a:p>
            <a:pPr lvl="0"/>
            <a:r>
              <a:rPr/>
              <a:t>illustrates defined terms, undefined terms, postulates and theorems; and</a:t>
            </a:r>
          </a:p>
          <a:p>
            <a:pPr lvl="0"/>
            <a:r>
              <a:rPr/>
              <a:t>identify the postulates or theorems being referred in the given statement.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What’s in!</a:t>
            </a:r>
          </a:p>
          <a:p>
            <a:pPr lvl="1" indent="0" marL="342900">
              <a:buNone/>
            </a:pPr>
            <a:r>
              <a:rPr b="1"/>
              <a:t>Recall:</a:t>
            </a:r>
            <a:r>
              <a:rPr/>
              <a:t> Point, Line, and Plane</a:t>
            </a:r>
          </a:p>
          <a:p>
            <a:pPr lvl="1" indent="0" marL="342900">
              <a:buNone/>
            </a:pPr>
            <a:r>
              <a:rPr b="1"/>
              <a:t>Directions:</a:t>
            </a:r>
            <a:r>
              <a:rPr/>
              <a:t> Determine whether each of the following suggests a point, a line or a plane.</a:t>
            </a:r>
          </a:p>
          <a:p>
            <a:pPr lvl="1" indent="-342900" marL="685800">
              <a:buAutoNum type="arabicPeriod"/>
            </a:pPr>
            <a:r>
              <a:rPr/>
              <a:t>straight wire</a:t>
            </a:r>
          </a:p>
          <a:p>
            <a:pPr lvl="1" indent="-342900" marL="685800">
              <a:buAutoNum type="arabicPeriod"/>
            </a:pPr>
            <a:r>
              <a:rPr/>
              <a:t>pinhole</a:t>
            </a:r>
          </a:p>
          <a:p>
            <a:pPr lvl="1" indent="-342900" marL="685800">
              <a:buAutoNum type="arabicPeriod"/>
            </a:pPr>
            <a:r>
              <a:rPr/>
              <a:t>sheet of paper</a:t>
            </a:r>
          </a:p>
          <a:p>
            <a:pPr lvl="1" indent="-342900" marL="685800">
              <a:buAutoNum type="arabicPeriod"/>
            </a:pPr>
            <a:r>
              <a:rPr/>
              <a:t>period</a:t>
            </a:r>
          </a:p>
          <a:p>
            <a:pPr lvl="1" indent="-342900" marL="685800">
              <a:buAutoNum type="arabicPeriod"/>
            </a:pPr>
            <a:r>
              <a:rPr/>
              <a:t>stick</a:t>
            </a:r>
          </a:p>
          <a:p>
            <a:pPr lvl="1" indent="0" marL="342900">
              <a:buNone/>
            </a:pPr>
            <a:r>
              <a:rPr b="1" i="1"/>
              <a:t>What’s New</a:t>
            </a:r>
            <a:r>
              <a:rPr/>
              <a:t> Directions: Write something about the following terms using your previous learning in geometry.</a:t>
            </a:r>
          </a:p>
          <a:p>
            <a:pPr lvl="1" indent="-342900" marL="685800">
              <a:buAutoNum type="arabicPeriod"/>
            </a:pPr>
            <a:r>
              <a:rPr/>
              <a:t>Point</a:t>
            </a:r>
          </a:p>
          <a:p>
            <a:pPr lvl="1" indent="-342900" marL="685800">
              <a:buAutoNum type="arabicPeriod"/>
            </a:pPr>
            <a:r>
              <a:rPr/>
              <a:t>Line</a:t>
            </a:r>
          </a:p>
          <a:p>
            <a:pPr lvl="1" indent="-342900" marL="685800">
              <a:buAutoNum type="arabicPeriod"/>
            </a:pPr>
            <a:r>
              <a:rPr/>
              <a:t>Plane</a:t>
            </a:r>
          </a:p>
          <a:p>
            <a:pPr lvl="1" indent="0" marL="342900">
              <a:buNone/>
            </a:pPr>
            <a:r>
              <a:rPr b="1" i="1"/>
              <a:t>What is It</a:t>
            </a:r>
          </a:p>
          <a:p>
            <a:pPr lvl="1" indent="0" marL="342900">
              <a:buNone/>
            </a:pPr>
            <a:r>
              <a:rPr/>
              <a:t>Points, lines, and planes are the building blocks of geometry. They are the undefined terms in geometry because they can be described without using other figures.</a:t>
            </a:r>
          </a:p>
          <a:p>
            <a:pPr lvl="1" indent="0" marL="342900">
              <a:buNone/>
            </a:pPr>
            <a:r>
              <a:rPr/>
              <a:t>The undefined terms are used to define other geometric concepts. Here are some of the defined terms formed from the undefined terms.</a:t>
            </a:r>
          </a:p>
        </p:txBody>
      </p:sp>
      <p:pic>
        <p:nvPicPr>
          <p:cNvPr descr="images/clipboard-36030929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18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Postulates and Theorems</a:t>
            </a:r>
          </a:p>
          <a:p>
            <a:pPr lvl="0" indent="0" marL="0">
              <a:buNone/>
            </a:pPr>
            <a:r>
              <a:rPr b="1"/>
              <a:t>Postulates</a:t>
            </a:r>
            <a:r>
              <a:rPr/>
              <a:t> also known as axioms are statements accepted as true without proof.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ILLUSTRATIONS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1.A line and a plane contain an infinite number of points.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Line Postulate Two points determine exactly one line.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Plane Postulate Three noncolinear points determine a plane.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If two points are on a plane, then the line containing them is at the same plane.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 If two planes intersect, then their intersection is a line.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Theorems</a:t>
            </a:r>
            <a:r>
              <a:rPr/>
              <a:t> are statements that need to be proven using any postulate or theorem.</a:t>
            </a:r>
          </a:p>
        </p:txBody>
      </p:sp>
      <p:pic>
        <p:nvPicPr>
          <p:cNvPr descr="images/clipboard-39641328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What’s More</a:t>
                </a:r>
              </a:p>
              <a:p>
                <a:pPr lvl="0" indent="0" marL="0">
                  <a:buNone/>
                </a:pPr>
                <a:r>
                  <a:rPr i="1"/>
                  <a:t>Now it’s your turn!</a:t>
                </a:r>
              </a:p>
              <a:p>
                <a:pPr lvl="0" indent="0" marL="0">
                  <a:buNone/>
                </a:pPr>
                <a:r>
                  <a:rPr/>
                  <a:t>Answer the activity below to solidify your understanding and skills of the topic.</a:t>
                </a:r>
              </a:p>
              <a:p>
                <a:pPr lvl="0" indent="0" marL="0">
                  <a:buNone/>
                </a:pPr>
                <a:r>
                  <a:rPr/>
                  <a:t>Activity 1.2</a:t>
                </a:r>
              </a:p>
              <a:p>
                <a:pPr lvl="0" indent="0" marL="0">
                  <a:buNone/>
                </a:pPr>
                <a:r>
                  <a:rPr/>
                  <a:t>I. Directions: Illustrate and label the following.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Line CD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Point C on plane 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Three non-collinear points A, B and C on plane K.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Lines l and m intersect at point X.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Planes P and R intersect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A</m:t>
                        </m:r>
                        <m:r>
                          <m:t>B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indent="-342900" marL="342900">
                  <a:buAutoNum startAt="2" type="romanUcPeriod"/>
                </a:pPr>
                <a:r>
                  <a:rPr/>
                  <a:t>Directions: State the postulate or theorem that makes each of statement true. Refer to the postulates and theorems stated above.</a:t>
                </a:r>
              </a:p>
              <a:p>
                <a:pPr lvl="0" indent="0" marL="0">
                  <a:buNone/>
                </a:pPr>
                <a:r>
                  <a:rPr/>
                  <a:t>Given: three non-colinear points P, Q and R.</a:t>
                </a:r>
              </a:p>
            </p:txBody>
          </p:sp>
        </mc:Choice>
      </mc:AlternateContent>
      <p:pic>
        <p:nvPicPr>
          <p:cNvPr descr="images/clipboard-33569967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Points P and Q lie in line segment 𝑃𝑄.</a:t>
            </a:r>
          </a:p>
          <a:p>
            <a:pPr lvl="0" indent="-342900" marL="342900">
              <a:buAutoNum type="arabicPeriod"/>
            </a:pPr>
            <a:r>
              <a:rPr/>
              <a:t>Points P, Q and R are contained in plane PQR.</a:t>
            </a:r>
          </a:p>
          <a:p>
            <a:pPr lvl="0" indent="-342900" marL="342900">
              <a:buAutoNum type="arabicPeriod"/>
            </a:pPr>
            <a:r>
              <a:rPr/>
              <a:t>line segment 𝑃𝑄 lies on plane PQR.</a:t>
            </a:r>
          </a:p>
          <a:p>
            <a:pPr lvl="0" indent="-342900" marL="342900">
              <a:buAutoNum type="arabicPeriod"/>
            </a:pPr>
            <a:r>
              <a:rPr/>
              <a:t>line segment 𝑃𝑄 and point R lie on plane PQR.</a:t>
            </a:r>
          </a:p>
          <a:p>
            <a:pPr lvl="0" indent="-342900" marL="342900">
              <a:buAutoNum type="arabicPeriod"/>
            </a:pPr>
            <a:r>
              <a:rPr/>
              <a:t>line segment 𝑃𝑄 and line segment𝑄𝑅intersect only at point Q.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8 Geometry</dc:title>
  <dc:creator>Mary Grace P. Esteban; Angel Mae C. Pajarillo</dc:creator>
  <cp:keywords/>
  <dcterms:created xsi:type="dcterms:W3CDTF">2024-07-27T14:40:16Z</dcterms:created>
  <dcterms:modified xsi:type="dcterms:W3CDTF">2024-07-27T14:40:16Z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2024-02-15</vt:lpwstr>
  </property>
  <property fmtid="{D5CDD505-2E9C-101B-9397-08002B2CF9AE}" pid="6" name="date-modified">
    <vt:lpwstr>2024-07-27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