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3" r:id="rId3"/>
    <p:sldId id="296" r:id="rId4"/>
    <p:sldId id="285" r:id="rId5"/>
    <p:sldId id="297" r:id="rId6"/>
    <p:sldId id="275" r:id="rId7"/>
    <p:sldId id="287" r:id="rId8"/>
    <p:sldId id="299" r:id="rId9"/>
    <p:sldId id="300" r:id="rId10"/>
    <p:sldId id="301" r:id="rId11"/>
    <p:sldId id="304" r:id="rId12"/>
    <p:sldId id="302" r:id="rId13"/>
    <p:sldId id="303" r:id="rId14"/>
    <p:sldId id="265" r:id="rId15"/>
    <p:sldId id="267" r:id="rId16"/>
  </p:sldIdLst>
  <p:sldSz cx="9144000" cy="6858000" type="screen4x3"/>
  <p:notesSz cx="6669088" cy="99282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2" autoAdjust="0"/>
    <p:restoredTop sz="90315" autoAdjust="0"/>
  </p:normalViewPr>
  <p:slideViewPr>
    <p:cSldViewPr>
      <p:cViewPr>
        <p:scale>
          <a:sx n="80" d="100"/>
          <a:sy n="80" d="100"/>
        </p:scale>
        <p:origin x="-2496" y="-8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2220" y="-90"/>
      </p:cViewPr>
      <p:guideLst>
        <p:guide orient="horz" pos="3127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590BF-4374-4198-9AC5-1BC3E9F7B02B}" type="datetimeFigureOut">
              <a:rPr lang="fr-CH" smtClean="0"/>
              <a:pPr/>
              <a:t>21.02.2012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F1F31-E5C0-4E1E-A252-FD7AB9A3C755}" type="slidenum">
              <a:rPr lang="fr-CH" smtClean="0"/>
              <a:pPr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27628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F47B-6DE9-40BB-8A26-F1F9686E164F}" type="datetimeFigureOut">
              <a:rPr lang="fr-CH" smtClean="0"/>
              <a:pPr/>
              <a:t>21.02.2012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C3517-FE1A-464E-B5CC-E6A8A692918D}" type="slidenum">
              <a:rPr lang="fr-CH" smtClean="0"/>
              <a:pPr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6987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C3517-FE1A-464E-B5CC-E6A8A692918D}" type="slidenum">
              <a:rPr lang="fr-CH" smtClean="0"/>
              <a:pPr/>
              <a:t>3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>
          <a:xfrm>
            <a:off x="827584" y="6381328"/>
            <a:ext cx="1162472" cy="365125"/>
          </a:xfrm>
        </p:spPr>
        <p:txBody>
          <a:bodyPr/>
          <a:lstStyle/>
          <a:p>
            <a:fld id="{32BE478D-82A7-4BCE-8E6A-84C9396424F8}" type="datetime1">
              <a:rPr lang="fr-CH" smtClean="0"/>
              <a:pPr/>
              <a:t>21.02.2012</a:t>
            </a:fld>
            <a:endParaRPr lang="fr-CH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>
          <a:xfrm>
            <a:off x="7858148" y="6215082"/>
            <a:ext cx="762000" cy="365125"/>
          </a:xfrm>
        </p:spPr>
        <p:txBody>
          <a:bodyPr/>
          <a:lstStyle>
            <a:lvl1pPr>
              <a:defRPr sz="2000"/>
            </a:lvl1pPr>
          </a:lstStyle>
          <a:p>
            <a:fld id="{402A8530-ED18-474A-8DE5-327B20C007D8}" type="slidenum">
              <a:rPr lang="fr-CH" smtClean="0"/>
              <a:pPr/>
              <a:t>‹Nr.›</a:t>
            </a:fld>
            <a:endParaRPr lang="fr-CH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B9E4-3416-40D6-8464-7E4D827AA6AA}" type="datetime1">
              <a:rPr lang="fr-CH" smtClean="0"/>
              <a:pPr/>
              <a:t>21.02.2012</a:t>
            </a:fld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530-ED18-474A-8DE5-327B20C007D8}" type="slidenum">
              <a:rPr lang="fr-CH" smtClean="0"/>
              <a:pPr/>
              <a:t>‹Nr.›</a:t>
            </a:fld>
            <a:endParaRPr lang="fr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BDAF-ABF5-469C-B70D-98D79AC6D430}" type="datetime1">
              <a:rPr lang="fr-CH" smtClean="0"/>
              <a:pPr/>
              <a:t>21.02.2012</a:t>
            </a:fld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530-ED18-474A-8DE5-327B20C007D8}" type="slidenum">
              <a:rPr lang="fr-CH" smtClean="0"/>
              <a:pPr/>
              <a:t>‹Nr.›</a:t>
            </a:fld>
            <a:endParaRPr lang="fr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8E30-2DCB-46FD-A393-F9855A67AE1E}" type="datetime1">
              <a:rPr lang="fr-CH" smtClean="0"/>
              <a:pPr/>
              <a:t>21.02.2012</a:t>
            </a:fld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530-ED18-474A-8DE5-327B20C007D8}" type="slidenum">
              <a:rPr lang="fr-CH" smtClean="0"/>
              <a:pPr/>
              <a:t>‹Nr.›</a:t>
            </a:fld>
            <a:endParaRPr lang="fr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6A43-A36D-45FC-B75E-B796E5F4F81A}" type="datetime1">
              <a:rPr lang="fr-CH" smtClean="0"/>
              <a:pPr/>
              <a:t>21.02.2012</a:t>
            </a:fld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530-ED18-474A-8DE5-327B20C007D8}" type="slidenum">
              <a:rPr lang="fr-CH" smtClean="0"/>
              <a:pPr/>
              <a:t>‹Nr.›</a:t>
            </a:fld>
            <a:endParaRPr lang="fr-C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589C-F1A0-4149-8FA6-6F849849C0B4}" type="datetime1">
              <a:rPr lang="fr-CH" smtClean="0"/>
              <a:pPr/>
              <a:t>21.02.2012</a:t>
            </a:fld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530-ED18-474A-8DE5-327B20C007D8}" type="slidenum">
              <a:rPr lang="fr-CH" smtClean="0"/>
              <a:pPr/>
              <a:t>‹Nr.›</a:t>
            </a:fld>
            <a:endParaRPr lang="fr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4F6D-5C05-4891-9726-36671C592850}" type="datetime1">
              <a:rPr lang="fr-CH" smtClean="0"/>
              <a:pPr/>
              <a:t>21.02.2012</a:t>
            </a:fld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530-ED18-474A-8DE5-327B20C007D8}" type="slidenum">
              <a:rPr lang="fr-CH" smtClean="0"/>
              <a:pPr/>
              <a:t>‹Nr.›</a:t>
            </a:fld>
            <a:endParaRPr lang="fr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9498-C631-47CD-9DDA-CB510CC0116B}" type="datetime1">
              <a:rPr lang="fr-CH" smtClean="0"/>
              <a:pPr/>
              <a:t>21.02.2012</a:t>
            </a:fld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530-ED18-474A-8DE5-327B20C007D8}" type="slidenum">
              <a:rPr lang="fr-CH" smtClean="0"/>
              <a:pPr/>
              <a:t>‹Nr.›</a:t>
            </a:fld>
            <a:endParaRPr lang="fr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D7C1-2C08-459A-8294-0CA48A4BFE74}" type="datetime1">
              <a:rPr lang="fr-CH" smtClean="0"/>
              <a:pPr/>
              <a:t>21.02.2012</a:t>
            </a:fld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530-ED18-474A-8DE5-327B20C007D8}" type="slidenum">
              <a:rPr lang="fr-CH" smtClean="0"/>
              <a:pPr/>
              <a:t>‹Nr.›</a:t>
            </a:fld>
            <a:endParaRPr lang="fr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1F0A-9AED-4766-BB37-B38E9C2BD962}" type="datetime1">
              <a:rPr lang="fr-CH" smtClean="0"/>
              <a:pPr/>
              <a:t>21.02.2012</a:t>
            </a:fld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530-ED18-474A-8DE5-327B20C007D8}" type="slidenum">
              <a:rPr lang="fr-CH" smtClean="0"/>
              <a:pPr/>
              <a:t>‹Nr.›</a:t>
            </a:fld>
            <a:endParaRPr lang="fr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BCDB-9C25-4DAB-B4E4-31E38CCB3567}" type="datetime1">
              <a:rPr lang="fr-CH" smtClean="0"/>
              <a:pPr/>
              <a:t>21.02.2012</a:t>
            </a:fld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02A8530-ED18-474A-8DE5-327B20C007D8}" type="slidenum">
              <a:rPr lang="fr-CH" smtClean="0"/>
              <a:pPr/>
              <a:t>‹Nr.›</a:t>
            </a:fld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5580112" y="6392887"/>
            <a:ext cx="1872208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lang="fr-CH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70E2384-0DC8-451C-86A6-3D7030BB93D5}" type="datetime1">
              <a:rPr lang="fr-CH" smtClean="0"/>
              <a:pPr/>
              <a:t>21.02.2012</a:t>
            </a:fld>
            <a:endParaRPr lang="fr-CH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858148" y="6350023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2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6" name="Rectangle 14"/>
          <p:cNvSpPr>
            <a:spLocks noChangeArrowheads="1"/>
          </p:cNvSpPr>
          <p:nvPr userDrawn="1"/>
        </p:nvSpPr>
        <p:spPr bwMode="auto">
          <a:xfrm>
            <a:off x="2267745" y="6237312"/>
            <a:ext cx="3888431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 defTabSz="449263" hangingPunct="0">
              <a:lnSpc>
                <a:spcPct val="101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GB" sz="1400" dirty="0" smtClean="0">
              <a:latin typeface="Verdana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0" marR="0" indent="0" algn="ctr" defTabSz="449263" rtl="0" eaLnBrk="1" fontAlgn="auto" latinLnBrk="0" hangingPunct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lang="en-GB" sz="1400" baseline="0" dirty="0" err="1" smtClean="0">
                <a:latin typeface="Verdana" pitchFamily="34" charset="0"/>
                <a:ea typeface="Arial Unicode MS" pitchFamily="34" charset="-128"/>
                <a:cs typeface="Arial Unicode MS" pitchFamily="34" charset="-128"/>
              </a:rPr>
              <a:t>SkyGuide</a:t>
            </a:r>
            <a:r>
              <a:rPr lang="en-GB" sz="1400" baseline="0" dirty="0" smtClean="0">
                <a:latin typeface="Verdana" pitchFamily="34" charset="0"/>
                <a:ea typeface="Arial Unicode MS" pitchFamily="34" charset="-128"/>
                <a:cs typeface="Arial Unicode MS" pitchFamily="34" charset="-128"/>
              </a:rPr>
              <a:t> / </a:t>
            </a:r>
            <a:r>
              <a:rPr lang="fr-CH" sz="1400" dirty="0" smtClean="0"/>
              <a:t>P</a:t>
            </a:r>
            <a:r>
              <a:rPr lang="fr-CH" sz="2000" dirty="0" smtClean="0"/>
              <a:t>1</a:t>
            </a:r>
            <a:r>
              <a:rPr lang="fr-CH" sz="1400" dirty="0" smtClean="0"/>
              <a:t>TIN</a:t>
            </a:r>
            <a:r>
              <a:rPr lang="fr-CH" sz="2000" dirty="0" smtClean="0"/>
              <a:t>10</a:t>
            </a:r>
            <a:r>
              <a:rPr lang="fr-CH" sz="1400" dirty="0" smtClean="0"/>
              <a:t>-DLM</a:t>
            </a:r>
            <a:r>
              <a:rPr lang="fr-CH" sz="2000" dirty="0" smtClean="0"/>
              <a:t>14</a:t>
            </a:r>
          </a:p>
          <a:p>
            <a:pPr algn="ctr" defTabSz="449263" hangingPunct="0">
              <a:lnSpc>
                <a:spcPct val="101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GB" sz="1400" dirty="0">
              <a:latin typeface="Verdana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7" name="Image 16"/>
          <p:cNvPicPr/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187" y="183412"/>
            <a:ext cx="2365813" cy="7253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2267744" y="4437112"/>
            <a:ext cx="612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 smtClean="0"/>
              <a:t>Réalisé par 		: P</a:t>
            </a:r>
            <a:r>
              <a:rPr lang="fr-CH" sz="2400" dirty="0" smtClean="0"/>
              <a:t>1</a:t>
            </a:r>
            <a:r>
              <a:rPr lang="fr-CH" sz="1600" dirty="0" smtClean="0"/>
              <a:t>TIN</a:t>
            </a:r>
            <a:r>
              <a:rPr lang="fr-CH" sz="2400" dirty="0" smtClean="0"/>
              <a:t>10</a:t>
            </a:r>
            <a:r>
              <a:rPr lang="fr-CH" sz="1600" dirty="0" smtClean="0"/>
              <a:t>-DLM</a:t>
            </a:r>
            <a:r>
              <a:rPr lang="fr-CH" sz="2400" dirty="0" smtClean="0"/>
              <a:t>14</a:t>
            </a:r>
          </a:p>
          <a:p>
            <a:r>
              <a:rPr lang="fr-CH" sz="1600" dirty="0" smtClean="0"/>
              <a:t>Mandant			: </a:t>
            </a:r>
            <a:r>
              <a:rPr lang="fr-CH" sz="1600" dirty="0"/>
              <a:t>HE-Arc Ingénierie Neuchâtel</a:t>
            </a:r>
            <a:endParaRPr lang="fr-CH" sz="1600" dirty="0" smtClean="0"/>
          </a:p>
          <a:p>
            <a:r>
              <a:rPr lang="fr-CH" sz="1600" dirty="0" smtClean="0"/>
              <a:t>Chef de projet		: Philippe </a:t>
            </a:r>
            <a:r>
              <a:rPr lang="fr-CH" sz="1600" dirty="0" err="1"/>
              <a:t>Amez</a:t>
            </a:r>
            <a:r>
              <a:rPr lang="fr-CH" sz="1600" dirty="0"/>
              <a:t>-Droz</a:t>
            </a:r>
            <a:endParaRPr lang="fr-CH" sz="1600" dirty="0" smtClean="0"/>
          </a:p>
          <a:p>
            <a:r>
              <a:rPr lang="fr-CH" sz="1600" dirty="0" smtClean="0"/>
              <a:t>Période de réalisation	: Septembre 2011 – Septembre 2012</a:t>
            </a:r>
            <a:endParaRPr lang="fr-CH" sz="1600" dirty="0"/>
          </a:p>
        </p:txBody>
      </p:sp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611560" y="1628800"/>
            <a:ext cx="7772400" cy="1829761"/>
          </a:xfrm>
        </p:spPr>
        <p:txBody>
          <a:bodyPr>
            <a:normAutofit fontScale="90000"/>
          </a:bodyPr>
          <a:lstStyle/>
          <a:p>
            <a:pPr algn="ctr"/>
            <a:r>
              <a:rPr lang="fr-CH" sz="4900" cap="small" dirty="0" err="1" smtClean="0">
                <a:latin typeface="+mn-lt"/>
              </a:rPr>
              <a:t>SkyGuide</a:t>
            </a:r>
            <a:r>
              <a:rPr lang="fr-CH" sz="4400" cap="small" dirty="0" smtClean="0">
                <a:latin typeface="+mn-lt"/>
              </a:rPr>
              <a:t> - </a:t>
            </a:r>
            <a:r>
              <a:rPr lang="fr-CH" sz="4900" cap="small" dirty="0">
                <a:latin typeface="+mn-lt"/>
              </a:rPr>
              <a:t>Pointeur d’étoile</a:t>
            </a:r>
            <a:r>
              <a:rPr lang="fr-CH" sz="4400" cap="small" dirty="0" smtClean="0"/>
              <a:t/>
            </a:r>
            <a:br>
              <a:rPr lang="fr-CH" sz="4400" cap="small" dirty="0" smtClean="0"/>
            </a:br>
            <a:endParaRPr lang="fr-CH" sz="4400" cap="small" dirty="0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714348" y="1857364"/>
            <a:ext cx="7772400" cy="1283604"/>
          </a:xfrm>
          <a:prstGeom prst="rect">
            <a:avLst/>
          </a:prstGeom>
        </p:spPr>
        <p:txBody>
          <a:bodyPr vert="horz" tIns="0" rIns="45720" bIns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fr-CH" sz="2800" dirty="0" smtClean="0"/>
              <a:t>Projet P1</a:t>
            </a:r>
            <a:r>
              <a:rPr kumimoji="0" lang="fr-CH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2011-2012</a:t>
            </a:r>
            <a:endParaRPr kumimoji="0" lang="fr-CH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Imag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732240" y="188640"/>
            <a:ext cx="2411760" cy="136815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Tâches réalisées – Base de données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smtClean="0"/>
          </a:p>
          <a:p>
            <a:r>
              <a:rPr lang="fr-CH" smtClean="0"/>
              <a:t>Qu’est ce que SQLite ?</a:t>
            </a:r>
          </a:p>
          <a:p>
            <a:endParaRPr lang="fr-CH" smtClean="0"/>
          </a:p>
          <a:p>
            <a:r>
              <a:rPr lang="fr-CH" smtClean="0"/>
              <a:t>Pour quoi SQLite ?</a:t>
            </a:r>
          </a:p>
          <a:p>
            <a:endParaRPr lang="fr-CH" smtClean="0"/>
          </a:p>
          <a:p>
            <a:r>
              <a:rPr lang="fr-CH" smtClean="0"/>
              <a:t>Créations de la base de données ? Les données ? …?</a:t>
            </a:r>
          </a:p>
          <a:p>
            <a:endParaRPr lang="fr-CH" smtClean="0"/>
          </a:p>
          <a:p>
            <a:endParaRPr lang="fr-CH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531" y="2060848"/>
            <a:ext cx="3426993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62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Tâches réalisées – Base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Exemples de la base de données </a:t>
            </a:r>
            <a:r>
              <a:rPr lang="fr-CH" dirty="0" err="1" smtClean="0"/>
              <a:t>SQLite</a:t>
            </a:r>
            <a:r>
              <a:rPr lang="fr-CH" dirty="0" smtClean="0"/>
              <a:t> du projet.</a:t>
            </a:r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r>
              <a:rPr lang="fr-CH" dirty="0" smtClean="0"/>
              <a:t>Diagramme de Gant.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8E30-2DCB-46FD-A393-F9855A67AE1E}" type="datetime1">
              <a:rPr lang="fr-CH" smtClean="0"/>
              <a:pPr/>
              <a:t>21.02.2012</a:t>
            </a:fld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530-ED18-474A-8DE5-327B20C007D8}" type="slidenum">
              <a:rPr lang="fr-CH" smtClean="0"/>
              <a:pPr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25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Tâches réalisés - Protocole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73840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fr-FR" sz="3400" dirty="0" smtClean="0"/>
              <a:t>devoir recevoir:</a:t>
            </a:r>
          </a:p>
          <a:p>
            <a:pPr lvl="1"/>
            <a:r>
              <a:rPr lang="fr-FR" sz="3400" dirty="0" smtClean="0"/>
              <a:t>coordonnées GPS</a:t>
            </a:r>
          </a:p>
          <a:p>
            <a:pPr lvl="1"/>
            <a:r>
              <a:rPr lang="fr-FR" sz="3400" dirty="0" smtClean="0"/>
              <a:t>Inclinaison du pointeur:[-90°;90°]     [-90°;90°]</a:t>
            </a:r>
          </a:p>
          <a:p>
            <a:pPr lvl="1"/>
            <a:r>
              <a:rPr lang="fr-FR" sz="3400" dirty="0" smtClean="0"/>
              <a:t>Orientation [0°;360°]</a:t>
            </a:r>
          </a:p>
          <a:p>
            <a:pPr lvl="1"/>
            <a:r>
              <a:rPr lang="fr-FR" sz="3400" dirty="0" smtClean="0"/>
              <a:t>(date et l’heure actuelle/GPS)</a:t>
            </a:r>
          </a:p>
          <a:p>
            <a:pPr lvl="0">
              <a:spcBef>
                <a:spcPts val="1800"/>
              </a:spcBef>
            </a:pPr>
            <a:r>
              <a:rPr lang="fr-FR" sz="3400" dirty="0" smtClean="0"/>
              <a:t>Un envoi contient toutes les informations</a:t>
            </a:r>
          </a:p>
          <a:p>
            <a:pPr lvl="0">
              <a:spcBef>
                <a:spcPts val="1800"/>
              </a:spcBef>
            </a:pPr>
            <a:r>
              <a:rPr lang="fr-FR" sz="3400" dirty="0" smtClean="0"/>
              <a:t>Unidirectionnel</a:t>
            </a:r>
          </a:p>
          <a:p>
            <a:pPr lvl="0">
              <a:spcBef>
                <a:spcPts val="1800"/>
              </a:spcBef>
            </a:pPr>
            <a:r>
              <a:rPr lang="fr-FR" sz="3400" dirty="0" smtClean="0"/>
              <a:t>Configuration du ligne rester a définir</a:t>
            </a:r>
            <a:endParaRPr lang="fr-FR" sz="3400" dirty="0" smtClean="0"/>
          </a:p>
          <a:p>
            <a:pPr lvl="0">
              <a:spcBef>
                <a:spcPts val="1800"/>
              </a:spcBef>
            </a:pPr>
            <a:r>
              <a:rPr lang="fr-FR" sz="3400" dirty="0" smtClean="0"/>
              <a:t>Forme d’une transmission </a:t>
            </a:r>
            <a:br>
              <a:rPr lang="fr-FR" sz="3400" dirty="0" smtClean="0"/>
            </a:br>
            <a:r>
              <a:rPr lang="fr-FR" sz="3400" dirty="0" smtClean="0"/>
              <a:t>«[coordonnés </a:t>
            </a:r>
            <a:r>
              <a:rPr lang="fr-FR" sz="3400" dirty="0"/>
              <a:t>GPS];[</a:t>
            </a:r>
            <a:r>
              <a:rPr lang="fr-FR" sz="3400" dirty="0" smtClean="0"/>
              <a:t>Inclinaison</a:t>
            </a:r>
            <a:r>
              <a:rPr lang="fr-FR" sz="3400" dirty="0" smtClean="0"/>
              <a:t>];[Orientation];[</a:t>
            </a:r>
            <a:r>
              <a:rPr lang="fr-FR" sz="3400" dirty="0" err="1" smtClean="0"/>
              <a:t>dateHeure</a:t>
            </a:r>
            <a:r>
              <a:rPr lang="fr-FR" sz="3400" dirty="0" smtClean="0"/>
              <a:t>]»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8E30-2DCB-46FD-A393-F9855A67AE1E}" type="datetime1">
              <a:rPr lang="fr-CH" smtClean="0"/>
              <a:pPr/>
              <a:t>21.02.2012</a:t>
            </a:fld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530-ED18-474A-8DE5-327B20C007D8}" type="slidenum">
              <a:rPr lang="fr-CH" smtClean="0"/>
              <a:pPr/>
              <a:t>12</a:t>
            </a:fld>
            <a:endParaRPr lang="fr-CH"/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5220072" y="2564904"/>
            <a:ext cx="0" cy="40931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6516216" y="2764482"/>
            <a:ext cx="576064" cy="508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90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Tâches réalisés - </a:t>
            </a:r>
            <a:r>
              <a:rPr lang="fr-CH" dirty="0" err="1" smtClean="0"/>
              <a:t>SkyCore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8E30-2DCB-46FD-A393-F9855A67AE1E}" type="datetime1">
              <a:rPr lang="fr-CH" smtClean="0"/>
              <a:pPr/>
              <a:t>21.02.2012</a:t>
            </a:fld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530-ED18-474A-8DE5-327B20C007D8}" type="slidenum">
              <a:rPr lang="fr-CH" smtClean="0"/>
              <a:pPr/>
              <a:t>13</a:t>
            </a:fld>
            <a:endParaRPr lang="fr-CH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206680" cy="4647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584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fr-CH" sz="8800" dirty="0" smtClean="0"/>
              <a:t>Conclusion</a:t>
            </a:r>
            <a:endParaRPr lang="fr-CH" dirty="0" smtClean="0"/>
          </a:p>
          <a:p>
            <a:pPr algn="ctr">
              <a:buNone/>
            </a:pPr>
            <a:endParaRPr lang="fr-CH" sz="88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8E30-2DCB-46FD-A393-F9855A67AE1E}" type="datetime1">
              <a:rPr lang="fr-CH" smtClean="0"/>
              <a:pPr/>
              <a:t>21.02.2012</a:t>
            </a:fld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530-ED18-474A-8DE5-327B20C007D8}" type="slidenum">
              <a:rPr lang="fr-CH" smtClean="0"/>
              <a:pPr/>
              <a:t>14</a:t>
            </a:fld>
            <a:endParaRPr lang="fr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 smtClean="0">
                <a:latin typeface="Calibri" pitchFamily="34" charset="0"/>
              </a:rPr>
              <a:t>Questions</a:t>
            </a:r>
            <a:r>
              <a:rPr lang="fr-CH" dirty="0" smtClean="0"/>
              <a:t> </a:t>
            </a:r>
            <a:endParaRPr lang="fr-FR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143250" y="2215356"/>
            <a:ext cx="285750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8E30-2DCB-46FD-A393-F9855A67AE1E}" type="datetime1">
              <a:rPr lang="fr-CH" smtClean="0"/>
              <a:pPr/>
              <a:t>21.02.2012</a:t>
            </a:fld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530-ED18-474A-8DE5-327B20C007D8}" type="slidenum">
              <a:rPr lang="fr-CH" smtClean="0"/>
              <a:pPr/>
              <a:t>15</a:t>
            </a:fld>
            <a:endParaRPr lang="fr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latin typeface="Calibri" pitchFamily="34" charset="0"/>
              </a:rPr>
              <a:t>Sommaire</a:t>
            </a:r>
            <a:endParaRPr lang="fr-FR" dirty="0">
              <a:latin typeface="Calibri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sz="2400" dirty="0" smtClean="0">
                <a:latin typeface="Arial (Corps)"/>
              </a:rPr>
              <a:t>Introduction</a:t>
            </a:r>
          </a:p>
          <a:p>
            <a:r>
              <a:rPr lang="fr-CH" sz="2400" dirty="0" smtClean="0">
                <a:latin typeface="Arial (Corps)"/>
              </a:rPr>
              <a:t>Maquettes</a:t>
            </a:r>
          </a:p>
          <a:p>
            <a:r>
              <a:rPr lang="fr-CH" sz="2400" dirty="0" smtClean="0">
                <a:latin typeface="Arial (Corps)"/>
              </a:rPr>
              <a:t>Problèmes rencontrés</a:t>
            </a:r>
          </a:p>
          <a:p>
            <a:r>
              <a:rPr lang="fr-CH" sz="2400" dirty="0" smtClean="0">
                <a:latin typeface="Arial (Corps)"/>
              </a:rPr>
              <a:t>Solutions envisagées</a:t>
            </a:r>
          </a:p>
          <a:p>
            <a:r>
              <a:rPr lang="fr-CH" sz="2400" dirty="0" smtClean="0">
                <a:latin typeface="Arial (Corps)"/>
              </a:rPr>
              <a:t>Tâches réalisées :</a:t>
            </a:r>
            <a:endParaRPr lang="fr-CH" sz="2200" dirty="0" smtClean="0">
              <a:latin typeface="Arial (Corps)"/>
            </a:endParaRPr>
          </a:p>
          <a:p>
            <a:pPr lvl="1"/>
            <a:r>
              <a:rPr lang="fr-CH" sz="2200" dirty="0" smtClean="0">
                <a:latin typeface="Arial (Corps)"/>
              </a:rPr>
              <a:t>Architecture </a:t>
            </a:r>
            <a:endParaRPr lang="fr-CH" sz="2200" dirty="0">
              <a:latin typeface="Arial (Corps)"/>
            </a:endParaRPr>
          </a:p>
          <a:p>
            <a:pPr lvl="1"/>
            <a:r>
              <a:rPr lang="fr-CH" sz="2200" dirty="0" smtClean="0">
                <a:latin typeface="Arial (Corps)"/>
              </a:rPr>
              <a:t>Calcul</a:t>
            </a:r>
          </a:p>
          <a:p>
            <a:pPr lvl="1"/>
            <a:r>
              <a:rPr lang="fr-CH" sz="2200" dirty="0" smtClean="0">
                <a:latin typeface="Arial (Corps)"/>
              </a:rPr>
              <a:t>Base de données</a:t>
            </a:r>
          </a:p>
          <a:p>
            <a:pPr lvl="1"/>
            <a:r>
              <a:rPr lang="fr-CH" sz="2200" dirty="0" smtClean="0">
                <a:latin typeface="Arial (Corps)"/>
              </a:rPr>
              <a:t>Protocole RS-232</a:t>
            </a:r>
          </a:p>
          <a:p>
            <a:pPr lvl="1"/>
            <a:r>
              <a:rPr lang="fr-CH" sz="2200" dirty="0" err="1" smtClean="0">
                <a:latin typeface="Arial (Corps)"/>
              </a:rPr>
              <a:t>SkyCore</a:t>
            </a:r>
            <a:endParaRPr lang="fr-CH" sz="2200" dirty="0" smtClean="0">
              <a:latin typeface="Arial (Corps)"/>
            </a:endParaRPr>
          </a:p>
          <a:p>
            <a:r>
              <a:rPr lang="fr-CH" sz="2400" dirty="0" smtClean="0">
                <a:latin typeface="Arial (Corps)"/>
              </a:rPr>
              <a:t>Conclusion</a:t>
            </a:r>
          </a:p>
          <a:p>
            <a:r>
              <a:rPr lang="fr-CH" sz="2400" dirty="0" smtClean="0">
                <a:latin typeface="Arial (Corps)"/>
              </a:rPr>
              <a:t>Questions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8E30-2DCB-46FD-A393-F9855A67AE1E}" type="datetime1">
              <a:rPr lang="fr-CH" smtClean="0"/>
              <a:pPr/>
              <a:t>21.02.2012</a:t>
            </a:fld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530-ED18-474A-8DE5-327B20C007D8}" type="slidenum">
              <a:rPr lang="fr-CH" smtClean="0"/>
              <a:pPr/>
              <a:t>2</a:t>
            </a:fld>
            <a:endParaRPr lang="fr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Introduction </a:t>
            </a:r>
            <a:endParaRPr lang="fr-FR" dirty="0">
              <a:latin typeface="Calibri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50926" indent="-514350">
              <a:buFont typeface="Wingdings" pitchFamily="2" charset="2"/>
              <a:buChar char="Ø"/>
            </a:pPr>
            <a:endParaRPr lang="fr-FR" sz="2400" dirty="0" smtClean="0">
              <a:latin typeface="Arial (Corps)"/>
            </a:endParaRPr>
          </a:p>
          <a:p>
            <a:pPr marL="550926" indent="-514350">
              <a:buFont typeface="Wingdings" pitchFamily="2" charset="2"/>
              <a:buChar char="Ø"/>
            </a:pPr>
            <a:endParaRPr lang="fr-FR" sz="2400" dirty="0" smtClean="0">
              <a:latin typeface="Arial (Corps)"/>
            </a:endParaRPr>
          </a:p>
          <a:p>
            <a:pPr marL="550926" indent="-514350">
              <a:buFont typeface="Wingdings" pitchFamily="2" charset="2"/>
              <a:buChar char="Ø"/>
            </a:pPr>
            <a:r>
              <a:rPr lang="fr-FR" sz="2400" dirty="0" smtClean="0">
                <a:latin typeface="Arial (Corps)"/>
              </a:rPr>
              <a:t>Origine du mandat : </a:t>
            </a:r>
            <a:r>
              <a:rPr lang="fr-CH" sz="2400" dirty="0">
                <a:latin typeface="Arial (Corps)"/>
              </a:rPr>
              <a:t>HE-Arc Ingénierie </a:t>
            </a:r>
            <a:r>
              <a:rPr lang="fr-CH" sz="2400" dirty="0" smtClean="0">
                <a:latin typeface="Arial (Corps)"/>
              </a:rPr>
              <a:t>Neuchâtel </a:t>
            </a:r>
            <a:r>
              <a:rPr lang="fr-FR" sz="2400" dirty="0" smtClean="0">
                <a:latin typeface="Arial (Corps)"/>
              </a:rPr>
              <a:t>souhaite </a:t>
            </a:r>
            <a:r>
              <a:rPr lang="fr-FR" sz="2400" dirty="0">
                <a:latin typeface="Arial (Corps)"/>
              </a:rPr>
              <a:t>le développement d'une </a:t>
            </a:r>
            <a:r>
              <a:rPr lang="fr-FR" sz="2400" dirty="0" smtClean="0">
                <a:latin typeface="Arial (Corps)"/>
              </a:rPr>
              <a:t>application qui sera un pointeur d’étoile. </a:t>
            </a:r>
            <a:endParaRPr lang="fr-FR" sz="2400" dirty="0">
              <a:latin typeface="Arial (Corps)"/>
            </a:endParaRPr>
          </a:p>
          <a:p>
            <a:pPr marL="550926" indent="-514350">
              <a:buNone/>
            </a:pPr>
            <a:endParaRPr lang="fr-FR" sz="2400" dirty="0" smtClean="0">
              <a:latin typeface="Arial (Corps)"/>
            </a:endParaRPr>
          </a:p>
          <a:p>
            <a:pPr marL="550926" indent="-514350">
              <a:buFont typeface="Wingdings" pitchFamily="2" charset="2"/>
              <a:buChar char="Ø"/>
            </a:pPr>
            <a:r>
              <a:rPr lang="fr-FR" sz="2400" dirty="0" smtClean="0">
                <a:latin typeface="Arial (Corps)"/>
              </a:rPr>
              <a:t>Cette application </a:t>
            </a:r>
            <a:r>
              <a:rPr lang="fr-CH" sz="2400" dirty="0" smtClean="0"/>
              <a:t>développe </a:t>
            </a:r>
            <a:r>
              <a:rPr lang="fr-CH" sz="2400" dirty="0"/>
              <a:t>un système </a:t>
            </a:r>
            <a:r>
              <a:rPr lang="fr-FR" sz="2400" dirty="0"/>
              <a:t>qui en visant simplement un objet céleste, l'identifie et fournit des informations par affichage sur un </a:t>
            </a:r>
            <a:r>
              <a:rPr lang="fr-FR" sz="2400" dirty="0" smtClean="0"/>
              <a:t>écran.</a:t>
            </a:r>
            <a:endParaRPr lang="fr-CH" sz="2400" dirty="0" smtClean="0">
              <a:latin typeface="Arial (Corps)"/>
            </a:endParaRP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8E30-2DCB-46FD-A393-F9855A67AE1E}" type="datetime1">
              <a:rPr lang="fr-CH" smtClean="0"/>
              <a:pPr/>
              <a:t>21.02.2012</a:t>
            </a:fld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530-ED18-474A-8DE5-327B20C007D8}" type="slidenum">
              <a:rPr lang="fr-CH" smtClean="0"/>
              <a:pPr/>
              <a:t>3</a:t>
            </a:fld>
            <a:endParaRPr lang="fr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395536" y="197768"/>
            <a:ext cx="8229600" cy="1143000"/>
          </a:xfrm>
        </p:spPr>
        <p:txBody>
          <a:bodyPr/>
          <a:lstStyle/>
          <a:p>
            <a:pPr algn="ctr"/>
            <a:r>
              <a:rPr lang="fr-CH" sz="4800" dirty="0" smtClean="0">
                <a:latin typeface="Calibri" pitchFamily="34" charset="0"/>
              </a:rPr>
              <a:t>Maquettes</a:t>
            </a:r>
            <a:endParaRPr lang="fr-CH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8E30-2DCB-46FD-A393-F9855A67AE1E}" type="datetime1">
              <a:rPr lang="fr-CH" smtClean="0"/>
              <a:pPr/>
              <a:t>21.02.2012</a:t>
            </a:fld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530-ED18-474A-8DE5-327B20C007D8}" type="slidenum">
              <a:rPr lang="fr-CH" smtClean="0"/>
              <a:pPr/>
              <a:t>4</a:t>
            </a:fld>
            <a:endParaRPr lang="fr-CH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57200" y="1772816"/>
            <a:ext cx="8229600" cy="45517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CH" dirty="0" smtClean="0"/>
          </a:p>
          <a:p>
            <a:pPr lvl="1"/>
            <a:endParaRPr lang="fr-CH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16832"/>
            <a:ext cx="4114800" cy="4383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16832"/>
            <a:ext cx="4146817" cy="4390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Problèmes rencontrés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Synchronisation et communication entre les groupes DLM et IIE.</a:t>
            </a:r>
          </a:p>
          <a:p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Difficultés de compréhension le système de coordonnées et le calcul.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8E30-2DCB-46FD-A393-F9855A67AE1E}" type="datetime1">
              <a:rPr lang="fr-CH" smtClean="0"/>
              <a:pPr/>
              <a:t>21.02.2012</a:t>
            </a:fld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530-ED18-474A-8DE5-327B20C007D8}" type="slidenum">
              <a:rPr lang="fr-CH" smtClean="0"/>
              <a:pPr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1300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7467600" cy="4445116"/>
          </a:xfrm>
        </p:spPr>
        <p:txBody>
          <a:bodyPr>
            <a:noAutofit/>
          </a:bodyPr>
          <a:lstStyle/>
          <a:p>
            <a:endParaRPr lang="fr-FR" sz="2000" dirty="0" smtClean="0">
              <a:latin typeface="Arial("/>
            </a:endParaRPr>
          </a:p>
          <a:p>
            <a:endParaRPr lang="fr-FR" dirty="0" smtClean="0">
              <a:latin typeface="Arial (Corps)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8E30-2DCB-46FD-A393-F9855A67AE1E}" type="datetime1">
              <a:rPr lang="fr-CH" smtClean="0"/>
              <a:pPr/>
              <a:t>21.02.2012</a:t>
            </a:fld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530-ED18-474A-8DE5-327B20C007D8}" type="slidenum">
              <a:rPr lang="fr-CH" smtClean="0"/>
              <a:pPr/>
              <a:t>6</a:t>
            </a:fld>
            <a:endParaRPr lang="fr-CH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09600" y="8564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lvl="0">
              <a:spcBef>
                <a:spcPct val="0"/>
              </a:spcBef>
            </a:pPr>
            <a:r>
              <a:rPr lang="fr-CH" sz="50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Solutions envisagées</a:t>
            </a:r>
            <a:endParaRPr lang="fr-FR" sz="5000" dirty="0">
              <a:solidFill>
                <a:schemeClr val="tx2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Documentation et effectuer des recherches et  discutions avec les membres du groupe et les autres groupes. </a:t>
            </a:r>
          </a:p>
          <a:p>
            <a:pPr marL="0" indent="0">
              <a:buNone/>
            </a:pPr>
            <a:endParaRPr lang="fr-CH" dirty="0" smtClean="0"/>
          </a:p>
          <a:p>
            <a:r>
              <a:rPr lang="fr-CH" dirty="0" smtClean="0"/>
              <a:t>Désigner une personne de chaque groupe DLM pour faire porte parole de son groupe et de communiquer avec les groupes IIE.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57174"/>
            <a:ext cx="8229600" cy="1143000"/>
          </a:xfrm>
        </p:spPr>
        <p:txBody>
          <a:bodyPr/>
          <a:lstStyle/>
          <a:p>
            <a:pPr algn="ctr"/>
            <a:r>
              <a:rPr lang="fr-CH" sz="4800" dirty="0" smtClean="0">
                <a:latin typeface="Calibri" pitchFamily="34" charset="0"/>
              </a:rPr>
              <a:t>Tâches réalisées - Architecture </a:t>
            </a:r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8E30-2DCB-46FD-A393-F9855A67AE1E}" type="datetime1">
              <a:rPr lang="fr-CH" smtClean="0"/>
              <a:pPr/>
              <a:t>21.02.2012</a:t>
            </a:fld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530-ED18-474A-8DE5-327B20C007D8}" type="slidenum">
              <a:rPr lang="fr-CH" smtClean="0"/>
              <a:pPr/>
              <a:t>7</a:t>
            </a:fld>
            <a:endParaRPr lang="fr-CH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14282" y="1500174"/>
            <a:ext cx="8229600" cy="466513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endParaRPr kumimoji="0" lang="fr-CH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192" lvl="1" indent="0">
              <a:buNone/>
            </a:pPr>
            <a:endParaRPr lang="fr-CH" dirty="0" smtClean="0"/>
          </a:p>
        </p:txBody>
      </p:sp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295628"/>
              </p:ext>
            </p:extLst>
          </p:nvPr>
        </p:nvGraphicFramePr>
        <p:xfrm>
          <a:off x="413772" y="1544878"/>
          <a:ext cx="8250804" cy="4779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Visio" r:id="rId3" imgW="5231665" imgH="3034260" progId="Visio.Drawing.11">
                  <p:embed/>
                </p:oleObj>
              </mc:Choice>
              <mc:Fallback>
                <p:oleObj name="Visio" r:id="rId3" imgW="5231665" imgH="3034260" progId="Visio.Drawing.11">
                  <p:embed/>
                  <p:pic>
                    <p:nvPicPr>
                      <p:cNvPr id="0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772" y="1544878"/>
                        <a:ext cx="8250804" cy="4779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08112"/>
          </a:xfrm>
        </p:spPr>
        <p:txBody>
          <a:bodyPr>
            <a:normAutofit/>
          </a:bodyPr>
          <a:lstStyle/>
          <a:p>
            <a:r>
              <a:rPr lang="fr-CH" dirty="0"/>
              <a:t>Tâches réalisées - Calcul</a:t>
            </a:r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772816"/>
            <a:ext cx="3267531" cy="328658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11560" y="1412776"/>
            <a:ext cx="33123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600" dirty="0"/>
              <a:t>La </a:t>
            </a:r>
            <a:r>
              <a:rPr lang="fr-CH" sz="3600" dirty="0" smtClean="0"/>
              <a:t>longitude</a:t>
            </a:r>
            <a:endParaRPr lang="fr-CH" sz="3600" dirty="0"/>
          </a:p>
          <a:p>
            <a:r>
              <a:rPr lang="fr-CH" sz="3600" dirty="0"/>
              <a:t>La </a:t>
            </a:r>
            <a:r>
              <a:rPr lang="fr-CH" sz="3600" dirty="0" smtClean="0"/>
              <a:t>latitude</a:t>
            </a:r>
            <a:endParaRPr lang="fr-CH" sz="3600" dirty="0"/>
          </a:p>
          <a:p>
            <a:r>
              <a:rPr lang="fr-CH" sz="3600" dirty="0"/>
              <a:t>L’angle </a:t>
            </a:r>
            <a:r>
              <a:rPr lang="fr-CH" sz="3600" dirty="0" smtClean="0"/>
              <a:t>horaire</a:t>
            </a:r>
          </a:p>
          <a:p>
            <a:r>
              <a:rPr lang="fr-CH" sz="3600" dirty="0" smtClean="0"/>
              <a:t>L‘</a:t>
            </a:r>
            <a:r>
              <a:rPr lang="fr-CH" sz="3600" dirty="0" err="1" smtClean="0"/>
              <a:t>ascencion</a:t>
            </a:r>
            <a:r>
              <a:rPr lang="fr-CH" sz="3600" dirty="0" smtClean="0"/>
              <a:t> </a:t>
            </a:r>
            <a:r>
              <a:rPr lang="fr-CH" sz="3600" dirty="0"/>
              <a:t>droite</a:t>
            </a:r>
          </a:p>
          <a:p>
            <a:r>
              <a:rPr lang="fr-CH" sz="3600" dirty="0"/>
              <a:t>La déclinaison</a:t>
            </a:r>
          </a:p>
          <a:p>
            <a:r>
              <a:rPr lang="fr-CH" sz="3600" dirty="0"/>
              <a:t>l’azimut</a:t>
            </a:r>
          </a:p>
          <a:p>
            <a:r>
              <a:rPr lang="fr-CH" sz="3600" dirty="0"/>
              <a:t>La </a:t>
            </a:r>
            <a:r>
              <a:rPr lang="fr-CH" sz="3600" dirty="0" err="1"/>
              <a:t>declinaison</a:t>
            </a:r>
            <a:endParaRPr lang="fr-CH" sz="3600" dirty="0"/>
          </a:p>
        </p:txBody>
      </p:sp>
      <p:pic>
        <p:nvPicPr>
          <p:cNvPr id="6" name="Imag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700808"/>
            <a:ext cx="4032448" cy="3240360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628800"/>
            <a:ext cx="4680520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6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Tâches réalisées - Calcul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Affichage:</a:t>
            </a:r>
          </a:p>
          <a:p>
            <a:pPr lvl="1"/>
            <a:r>
              <a:rPr lang="fr-CH" dirty="0" smtClean="0"/>
              <a:t>Transformation </a:t>
            </a:r>
            <a:r>
              <a:rPr lang="fr-CH" dirty="0"/>
              <a:t>des coordonnées astrologiques en coordonnées  rectangulaires</a:t>
            </a:r>
          </a:p>
          <a:p>
            <a:pPr lvl="1"/>
            <a:r>
              <a:rPr lang="fr-CH" dirty="0"/>
              <a:t>Projection sur un plan défini arbitrairement</a:t>
            </a:r>
          </a:p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8E30-2DCB-46FD-A393-F9855A67AE1E}" type="datetime1">
              <a:rPr lang="fr-CH" smtClean="0"/>
              <a:pPr/>
              <a:t>21.02.2012</a:t>
            </a:fld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530-ED18-474A-8DE5-327B20C007D8}" type="slidenum">
              <a:rPr lang="fr-CH" smtClean="0"/>
              <a:pPr/>
              <a:t>9</a:t>
            </a:fld>
            <a:endParaRPr lang="fr-CH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717032"/>
            <a:ext cx="540060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034460"/>
            <a:ext cx="7452828" cy="5337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098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304</Words>
  <Application>Microsoft Office PowerPoint</Application>
  <PresentationFormat>Bildschirmpräsentation (4:3)</PresentationFormat>
  <Paragraphs>104</Paragraphs>
  <Slides>15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7" baseType="lpstr">
      <vt:lpstr>Débit</vt:lpstr>
      <vt:lpstr>Visio</vt:lpstr>
      <vt:lpstr>SkyGuide - Pointeur d’étoile </vt:lpstr>
      <vt:lpstr>Sommaire</vt:lpstr>
      <vt:lpstr>Introduction </vt:lpstr>
      <vt:lpstr>Maquettes</vt:lpstr>
      <vt:lpstr>Problèmes rencontrés</vt:lpstr>
      <vt:lpstr>PowerPoint-Präsentation</vt:lpstr>
      <vt:lpstr>Tâches réalisées - Architecture </vt:lpstr>
      <vt:lpstr>Tâches réalisées - Calcul</vt:lpstr>
      <vt:lpstr>Tâches réalisées - Calcul</vt:lpstr>
      <vt:lpstr>Tâches réalisées – Base de données</vt:lpstr>
      <vt:lpstr>Tâches réalisées – Base de données</vt:lpstr>
      <vt:lpstr>Tâches réalisés - Protocole</vt:lpstr>
      <vt:lpstr>Tâches réalisés - SkyCore</vt:lpstr>
      <vt:lpstr>PowerPoint-Präsentation</vt:lpstr>
      <vt:lpstr>Questions </vt:lpstr>
    </vt:vector>
  </TitlesOfParts>
  <Company>CPLN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Mise en place d'un serveur pédagogique MySQL 5.1 sous Ubuntu Server 10.04 et/ou Windows Server 2008</dc:title>
  <dc:creator>Service Informatique</dc:creator>
  <cp:lastModifiedBy>Aeberli Marco</cp:lastModifiedBy>
  <cp:revision>426</cp:revision>
  <dcterms:created xsi:type="dcterms:W3CDTF">2011-01-11T08:44:14Z</dcterms:created>
  <dcterms:modified xsi:type="dcterms:W3CDTF">2012-02-21T19:37:01Z</dcterms:modified>
</cp:coreProperties>
</file>