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0"/>
    <p:restoredTop sz="96327"/>
  </p:normalViewPr>
  <p:slideViewPr>
    <p:cSldViewPr snapToGrid="0">
      <p:cViewPr varScale="1">
        <p:scale>
          <a:sx n="102" d="100"/>
          <a:sy n="102" d="100"/>
        </p:scale>
        <p:origin x="208" y="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1215C-B9CC-455A-BEF0-199C913CAB9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18CCFD-8D73-4BEE-918F-A4011FF9934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sz="1600" dirty="0"/>
            <a:t>The </a:t>
          </a:r>
          <a:r>
            <a:rPr lang="de-DE" sz="1600" dirty="0" err="1"/>
            <a:t>purpose</a:t>
          </a:r>
          <a:r>
            <a:rPr lang="de-DE" sz="1600" dirty="0"/>
            <a:t> </a:t>
          </a:r>
          <a:r>
            <a:rPr lang="de-DE" sz="1600" dirty="0" err="1"/>
            <a:t>of</a:t>
          </a:r>
          <a:r>
            <a:rPr lang="de-DE" sz="1600" dirty="0"/>
            <a:t> </a:t>
          </a:r>
          <a:r>
            <a:rPr lang="de-DE" sz="1600" dirty="0" err="1"/>
            <a:t>these</a:t>
          </a:r>
          <a:r>
            <a:rPr lang="de-DE" sz="1600" dirty="0"/>
            <a:t> </a:t>
          </a:r>
          <a:r>
            <a:rPr lang="de-DE" sz="1600" dirty="0" err="1"/>
            <a:t>data</a:t>
          </a:r>
          <a:r>
            <a:rPr lang="de-DE" sz="1600" dirty="0"/>
            <a:t> </a:t>
          </a:r>
          <a:r>
            <a:rPr lang="de-DE" sz="1600" dirty="0" err="1"/>
            <a:t>visualizations</a:t>
          </a:r>
          <a:r>
            <a:rPr lang="de-DE" sz="1600" dirty="0"/>
            <a:t> </a:t>
          </a:r>
          <a:r>
            <a:rPr lang="de-DE" sz="1600" dirty="0" err="1"/>
            <a:t>is</a:t>
          </a:r>
          <a:r>
            <a:rPr lang="de-DE" sz="1600" dirty="0"/>
            <a:t> </a:t>
          </a:r>
          <a:r>
            <a:rPr lang="de-DE" sz="1600" dirty="0" err="1"/>
            <a:t>to</a:t>
          </a:r>
          <a:r>
            <a:rPr lang="de-DE" sz="1600" dirty="0"/>
            <a:t> </a:t>
          </a:r>
          <a:r>
            <a:rPr lang="de-DE" sz="1600" dirty="0" err="1"/>
            <a:t>emphasize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</a:t>
          </a:r>
          <a:r>
            <a:rPr lang="de-DE" sz="1600" dirty="0" err="1"/>
            <a:t>effect</a:t>
          </a:r>
          <a:r>
            <a:rPr lang="de-DE" sz="1600" dirty="0"/>
            <a:t> </a:t>
          </a:r>
          <a:r>
            <a:rPr lang="de-DE" sz="1600" dirty="0" err="1"/>
            <a:t>of</a:t>
          </a:r>
          <a:r>
            <a:rPr lang="de-DE" sz="1600" dirty="0"/>
            <a:t> </a:t>
          </a:r>
          <a:r>
            <a:rPr lang="de-DE" sz="1600" dirty="0" err="1"/>
            <a:t>investing</a:t>
          </a:r>
          <a:r>
            <a:rPr lang="de-DE" sz="1600" dirty="0"/>
            <a:t> in </a:t>
          </a:r>
          <a:r>
            <a:rPr lang="de-DE" sz="1600" dirty="0" err="1"/>
            <a:t>education</a:t>
          </a:r>
          <a:r>
            <a:rPr lang="de-DE" sz="1600" dirty="0"/>
            <a:t> and </a:t>
          </a:r>
          <a:r>
            <a:rPr lang="de-DE" sz="1600" dirty="0" err="1"/>
            <a:t>how</a:t>
          </a:r>
          <a:r>
            <a:rPr lang="de-DE" sz="1600" dirty="0"/>
            <a:t> </a:t>
          </a:r>
          <a:r>
            <a:rPr lang="de-DE" sz="1600" dirty="0" err="1"/>
            <a:t>that</a:t>
          </a:r>
          <a:r>
            <a:rPr lang="de-DE" sz="1600" dirty="0"/>
            <a:t> </a:t>
          </a:r>
          <a:r>
            <a:rPr lang="de-DE" sz="1600" dirty="0" err="1"/>
            <a:t>can</a:t>
          </a:r>
          <a:r>
            <a:rPr lang="de-DE" sz="1600" dirty="0"/>
            <a:t> </a:t>
          </a:r>
          <a:r>
            <a:rPr lang="de-DE" sz="1600" dirty="0" err="1"/>
            <a:t>effect</a:t>
          </a:r>
          <a:r>
            <a:rPr lang="de-DE" sz="1600" dirty="0"/>
            <a:t> all </a:t>
          </a:r>
          <a:r>
            <a:rPr lang="de-DE" sz="1600" dirty="0" err="1"/>
            <a:t>members</a:t>
          </a:r>
          <a:r>
            <a:rPr lang="de-DE" sz="1600" dirty="0"/>
            <a:t> </a:t>
          </a:r>
          <a:r>
            <a:rPr lang="de-DE" sz="1600" dirty="0" err="1"/>
            <a:t>of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American </a:t>
          </a:r>
          <a:r>
            <a:rPr lang="de-DE" sz="1600" dirty="0" err="1"/>
            <a:t>public</a:t>
          </a:r>
          <a:r>
            <a:rPr lang="de-DE" sz="1600" dirty="0"/>
            <a:t> </a:t>
          </a:r>
          <a:r>
            <a:rPr lang="de-DE" sz="1600" dirty="0" err="1"/>
            <a:t>education</a:t>
          </a:r>
          <a:r>
            <a:rPr lang="de-DE" sz="1600" dirty="0"/>
            <a:t> </a:t>
          </a:r>
          <a:r>
            <a:rPr lang="de-DE" sz="1600" dirty="0" err="1"/>
            <a:t>system</a:t>
          </a:r>
          <a:r>
            <a:rPr lang="de-DE" sz="1600" dirty="0"/>
            <a:t>. </a:t>
          </a:r>
          <a:endParaRPr lang="en-US" sz="1600" dirty="0"/>
        </a:p>
      </dgm:t>
    </dgm:pt>
    <dgm:pt modelId="{B3BDB508-0B44-46F9-A9CF-626846138A1B}" type="parTrans" cxnId="{05A7A3A9-91DA-48F5-B449-3DDE2F24280F}">
      <dgm:prSet/>
      <dgm:spPr/>
      <dgm:t>
        <a:bodyPr/>
        <a:lstStyle/>
        <a:p>
          <a:endParaRPr lang="en-US"/>
        </a:p>
      </dgm:t>
    </dgm:pt>
    <dgm:pt modelId="{81FD9EB9-7EB5-4983-9EB5-0B6EFECC1093}" type="sibTrans" cxnId="{05A7A3A9-91DA-48F5-B449-3DDE2F24280F}">
      <dgm:prSet/>
      <dgm:spPr/>
      <dgm:t>
        <a:bodyPr/>
        <a:lstStyle/>
        <a:p>
          <a:endParaRPr lang="en-US"/>
        </a:p>
      </dgm:t>
    </dgm:pt>
    <dgm:pt modelId="{67196F41-9B90-4F76-8679-FCD709E92C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 err="1"/>
            <a:t>Showing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effect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spending </a:t>
          </a:r>
          <a:r>
            <a:rPr lang="de-DE" dirty="0" err="1"/>
            <a:t>has</a:t>
          </a:r>
          <a:r>
            <a:rPr lang="de-DE" dirty="0"/>
            <a:t> on </a:t>
          </a:r>
          <a:r>
            <a:rPr lang="de-DE" dirty="0" err="1"/>
            <a:t>standardized</a:t>
          </a:r>
          <a:r>
            <a:rPr lang="de-DE" dirty="0"/>
            <a:t> </a:t>
          </a:r>
          <a:r>
            <a:rPr lang="de-DE" dirty="0" err="1"/>
            <a:t>test</a:t>
          </a:r>
          <a:r>
            <a:rPr lang="de-DE" dirty="0"/>
            <a:t> </a:t>
          </a:r>
          <a:r>
            <a:rPr lang="de-DE" dirty="0" err="1"/>
            <a:t>scores</a:t>
          </a:r>
          <a:r>
            <a:rPr lang="de-DE" dirty="0"/>
            <a:t> </a:t>
          </a:r>
          <a:r>
            <a:rPr lang="de-DE" dirty="0" err="1"/>
            <a:t>gives</a:t>
          </a:r>
          <a:r>
            <a:rPr lang="de-DE" dirty="0"/>
            <a:t> </a:t>
          </a:r>
          <a:r>
            <a:rPr lang="de-DE" dirty="0" err="1"/>
            <a:t>us</a:t>
          </a:r>
          <a:r>
            <a:rPr lang="de-DE" dirty="0"/>
            <a:t> a </a:t>
          </a:r>
          <a:r>
            <a:rPr lang="de-DE" dirty="0" err="1"/>
            <a:t>chance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look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one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many</a:t>
          </a:r>
          <a:r>
            <a:rPr lang="de-DE" dirty="0"/>
            <a:t> </a:t>
          </a:r>
          <a:r>
            <a:rPr lang="de-DE" dirty="0" err="1"/>
            <a:t>reasons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investing</a:t>
          </a:r>
          <a:r>
            <a:rPr lang="de-DE" dirty="0"/>
            <a:t> in </a:t>
          </a:r>
          <a:r>
            <a:rPr lang="de-DE" dirty="0" err="1"/>
            <a:t>education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important</a:t>
          </a:r>
          <a:r>
            <a:rPr lang="de-DE" dirty="0"/>
            <a:t>.</a:t>
          </a:r>
          <a:endParaRPr lang="en-US" dirty="0"/>
        </a:p>
      </dgm:t>
    </dgm:pt>
    <dgm:pt modelId="{CE3C636B-A67E-444C-855F-C0BF24DB808E}" type="parTrans" cxnId="{3E85FCDE-0291-4B68-AA58-9460A8792CE4}">
      <dgm:prSet/>
      <dgm:spPr/>
      <dgm:t>
        <a:bodyPr/>
        <a:lstStyle/>
        <a:p>
          <a:endParaRPr lang="en-US"/>
        </a:p>
      </dgm:t>
    </dgm:pt>
    <dgm:pt modelId="{163D4D41-3F87-41FA-9088-43874074604E}" type="sibTrans" cxnId="{3E85FCDE-0291-4B68-AA58-9460A8792CE4}">
      <dgm:prSet/>
      <dgm:spPr/>
      <dgm:t>
        <a:bodyPr/>
        <a:lstStyle/>
        <a:p>
          <a:endParaRPr lang="en-US"/>
        </a:p>
      </dgm:t>
    </dgm:pt>
    <dgm:pt modelId="{6C3B6864-76EA-4418-AE40-9983BB9BB316}" type="pres">
      <dgm:prSet presAssocID="{B7A1215C-B9CC-455A-BEF0-199C913CAB99}" presName="root" presStyleCnt="0">
        <dgm:presLayoutVars>
          <dgm:dir/>
          <dgm:resizeHandles val="exact"/>
        </dgm:presLayoutVars>
      </dgm:prSet>
      <dgm:spPr/>
    </dgm:pt>
    <dgm:pt modelId="{730AACF6-0557-43BD-88CE-D679207D476C}" type="pres">
      <dgm:prSet presAssocID="{2218CCFD-8D73-4BEE-918F-A4011FF9934C}" presName="compNode" presStyleCnt="0"/>
      <dgm:spPr/>
    </dgm:pt>
    <dgm:pt modelId="{A4D34B58-CB4A-4A42-BEA4-276291DE2C7C}" type="pres">
      <dgm:prSet presAssocID="{2218CCFD-8D73-4BEE-918F-A4011FF9934C}" presName="iconBgRect" presStyleLbl="bgShp" presStyleIdx="0" presStyleCnt="2"/>
      <dgm:spPr/>
    </dgm:pt>
    <dgm:pt modelId="{F5BA560F-B9F3-40C7-927B-3AF6E923798B}" type="pres">
      <dgm:prSet presAssocID="{2218CCFD-8D73-4BEE-918F-A4011FF993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8CA7BA1-A0EB-4703-8EEA-D433440073DE}" type="pres">
      <dgm:prSet presAssocID="{2218CCFD-8D73-4BEE-918F-A4011FF9934C}" presName="spaceRect" presStyleCnt="0"/>
      <dgm:spPr/>
    </dgm:pt>
    <dgm:pt modelId="{98392320-3C80-4994-B476-F7DA96763C99}" type="pres">
      <dgm:prSet presAssocID="{2218CCFD-8D73-4BEE-918F-A4011FF9934C}" presName="textRect" presStyleLbl="revTx" presStyleIdx="0" presStyleCnt="2" custScaleX="103937">
        <dgm:presLayoutVars>
          <dgm:chMax val="1"/>
          <dgm:chPref val="1"/>
        </dgm:presLayoutVars>
      </dgm:prSet>
      <dgm:spPr/>
    </dgm:pt>
    <dgm:pt modelId="{A034B348-A4A6-42D9-AE7A-6DBF6C5C5036}" type="pres">
      <dgm:prSet presAssocID="{81FD9EB9-7EB5-4983-9EB5-0B6EFECC1093}" presName="sibTrans" presStyleCnt="0"/>
      <dgm:spPr/>
    </dgm:pt>
    <dgm:pt modelId="{24C8B9DD-7467-42B2-9C93-9DCD354E97DA}" type="pres">
      <dgm:prSet presAssocID="{67196F41-9B90-4F76-8679-FCD709E92C31}" presName="compNode" presStyleCnt="0"/>
      <dgm:spPr/>
    </dgm:pt>
    <dgm:pt modelId="{A6A576D4-FAF1-4A00-B89E-50B594A2E880}" type="pres">
      <dgm:prSet presAssocID="{67196F41-9B90-4F76-8679-FCD709E92C31}" presName="iconBgRect" presStyleLbl="bgShp" presStyleIdx="1" presStyleCnt="2"/>
      <dgm:spPr/>
    </dgm:pt>
    <dgm:pt modelId="{219B8E5F-E815-4B10-8CA9-0A1C9DB92D4E}" type="pres">
      <dgm:prSet presAssocID="{67196F41-9B90-4F76-8679-FCD709E92C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9113ED1-7C5F-456D-81A1-D20A55D24614}" type="pres">
      <dgm:prSet presAssocID="{67196F41-9B90-4F76-8679-FCD709E92C31}" presName="spaceRect" presStyleCnt="0"/>
      <dgm:spPr/>
    </dgm:pt>
    <dgm:pt modelId="{4491F05D-0E82-448F-9AEB-DC18B885886D}" type="pres">
      <dgm:prSet presAssocID="{67196F41-9B90-4F76-8679-FCD709E92C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186170-9EFC-437E-855F-8159CA52F615}" type="presOf" srcId="{67196F41-9B90-4F76-8679-FCD709E92C31}" destId="{4491F05D-0E82-448F-9AEB-DC18B885886D}" srcOrd="0" destOrd="0" presId="urn:microsoft.com/office/officeart/2018/5/layout/IconCircleLabelList"/>
    <dgm:cxn modelId="{F2F57588-4AD2-4536-A550-495A0E368D58}" type="presOf" srcId="{2218CCFD-8D73-4BEE-918F-A4011FF9934C}" destId="{98392320-3C80-4994-B476-F7DA96763C99}" srcOrd="0" destOrd="0" presId="urn:microsoft.com/office/officeart/2018/5/layout/IconCircleLabelList"/>
    <dgm:cxn modelId="{05A7A3A9-91DA-48F5-B449-3DDE2F24280F}" srcId="{B7A1215C-B9CC-455A-BEF0-199C913CAB99}" destId="{2218CCFD-8D73-4BEE-918F-A4011FF9934C}" srcOrd="0" destOrd="0" parTransId="{B3BDB508-0B44-46F9-A9CF-626846138A1B}" sibTransId="{81FD9EB9-7EB5-4983-9EB5-0B6EFECC1093}"/>
    <dgm:cxn modelId="{3E85FCDE-0291-4B68-AA58-9460A8792CE4}" srcId="{B7A1215C-B9CC-455A-BEF0-199C913CAB99}" destId="{67196F41-9B90-4F76-8679-FCD709E92C31}" srcOrd="1" destOrd="0" parTransId="{CE3C636B-A67E-444C-855F-C0BF24DB808E}" sibTransId="{163D4D41-3F87-41FA-9088-43874074604E}"/>
    <dgm:cxn modelId="{3EEC5CFC-D804-4266-A52D-0158CBE23F93}" type="presOf" srcId="{B7A1215C-B9CC-455A-BEF0-199C913CAB99}" destId="{6C3B6864-76EA-4418-AE40-9983BB9BB316}" srcOrd="0" destOrd="0" presId="urn:microsoft.com/office/officeart/2018/5/layout/IconCircleLabelList"/>
    <dgm:cxn modelId="{04F0368A-872D-46E2-B014-A1DD55330753}" type="presParOf" srcId="{6C3B6864-76EA-4418-AE40-9983BB9BB316}" destId="{730AACF6-0557-43BD-88CE-D679207D476C}" srcOrd="0" destOrd="0" presId="urn:microsoft.com/office/officeart/2018/5/layout/IconCircleLabelList"/>
    <dgm:cxn modelId="{0AF4AA90-E61B-435A-AB4B-C3DD852B5E44}" type="presParOf" srcId="{730AACF6-0557-43BD-88CE-D679207D476C}" destId="{A4D34B58-CB4A-4A42-BEA4-276291DE2C7C}" srcOrd="0" destOrd="0" presId="urn:microsoft.com/office/officeart/2018/5/layout/IconCircleLabelList"/>
    <dgm:cxn modelId="{860B35B2-6481-4E17-99BC-46759AAD4B51}" type="presParOf" srcId="{730AACF6-0557-43BD-88CE-D679207D476C}" destId="{F5BA560F-B9F3-40C7-927B-3AF6E923798B}" srcOrd="1" destOrd="0" presId="urn:microsoft.com/office/officeart/2018/5/layout/IconCircleLabelList"/>
    <dgm:cxn modelId="{3E193FE1-E28E-4681-AF2B-470D1E69B30A}" type="presParOf" srcId="{730AACF6-0557-43BD-88CE-D679207D476C}" destId="{38CA7BA1-A0EB-4703-8EEA-D433440073DE}" srcOrd="2" destOrd="0" presId="urn:microsoft.com/office/officeart/2018/5/layout/IconCircleLabelList"/>
    <dgm:cxn modelId="{723A5C60-77C9-44E6-A234-BAA9D80881C9}" type="presParOf" srcId="{730AACF6-0557-43BD-88CE-D679207D476C}" destId="{98392320-3C80-4994-B476-F7DA96763C99}" srcOrd="3" destOrd="0" presId="urn:microsoft.com/office/officeart/2018/5/layout/IconCircleLabelList"/>
    <dgm:cxn modelId="{BC5A5848-E51B-490C-991C-4BA2D08E66C7}" type="presParOf" srcId="{6C3B6864-76EA-4418-AE40-9983BB9BB316}" destId="{A034B348-A4A6-42D9-AE7A-6DBF6C5C5036}" srcOrd="1" destOrd="0" presId="urn:microsoft.com/office/officeart/2018/5/layout/IconCircleLabelList"/>
    <dgm:cxn modelId="{AC7B73F3-3A14-49D1-93B3-1A56F30FD960}" type="presParOf" srcId="{6C3B6864-76EA-4418-AE40-9983BB9BB316}" destId="{24C8B9DD-7467-42B2-9C93-9DCD354E97DA}" srcOrd="2" destOrd="0" presId="urn:microsoft.com/office/officeart/2018/5/layout/IconCircleLabelList"/>
    <dgm:cxn modelId="{71967ACB-7941-449D-B05D-D85DC86AB2E7}" type="presParOf" srcId="{24C8B9DD-7467-42B2-9C93-9DCD354E97DA}" destId="{A6A576D4-FAF1-4A00-B89E-50B594A2E880}" srcOrd="0" destOrd="0" presId="urn:microsoft.com/office/officeart/2018/5/layout/IconCircleLabelList"/>
    <dgm:cxn modelId="{FDBEDA3F-021F-42CA-B870-4CF429327693}" type="presParOf" srcId="{24C8B9DD-7467-42B2-9C93-9DCD354E97DA}" destId="{219B8E5F-E815-4B10-8CA9-0A1C9DB92D4E}" srcOrd="1" destOrd="0" presId="urn:microsoft.com/office/officeart/2018/5/layout/IconCircleLabelList"/>
    <dgm:cxn modelId="{F471555A-CA05-411D-8CD8-80EDD614FB05}" type="presParOf" srcId="{24C8B9DD-7467-42B2-9C93-9DCD354E97DA}" destId="{49113ED1-7C5F-456D-81A1-D20A55D24614}" srcOrd="2" destOrd="0" presId="urn:microsoft.com/office/officeart/2018/5/layout/IconCircleLabelList"/>
    <dgm:cxn modelId="{AEA63DFF-5C71-4AA6-8B86-BF763C80AE3B}" type="presParOf" srcId="{24C8B9DD-7467-42B2-9C93-9DCD354E97DA}" destId="{4491F05D-0E82-448F-9AEB-DC18B88588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7B5AD0-7076-459E-9CE4-0259396290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521557-097A-43B4-887E-0D621EE1BA63}">
      <dgm:prSet/>
      <dgm:spPr/>
      <dgm:t>
        <a:bodyPr/>
        <a:lstStyle/>
        <a:p>
          <a:r>
            <a:rPr lang="de-DE"/>
            <a:t>Does spending on education give students the upper hand when it comes to taking standardized tests?</a:t>
          </a:r>
          <a:endParaRPr lang="en-US"/>
        </a:p>
      </dgm:t>
    </dgm:pt>
    <dgm:pt modelId="{DDE8BC34-7124-47BD-A6E5-D9AC115A52F1}" type="parTrans" cxnId="{9D3A9D3A-85C4-4B3F-9885-538C3ACC0F70}">
      <dgm:prSet/>
      <dgm:spPr/>
      <dgm:t>
        <a:bodyPr/>
        <a:lstStyle/>
        <a:p>
          <a:endParaRPr lang="en-US"/>
        </a:p>
      </dgm:t>
    </dgm:pt>
    <dgm:pt modelId="{56C4D0AC-4E7F-4AE9-9D13-0D081634CF10}" type="sibTrans" cxnId="{9D3A9D3A-85C4-4B3F-9885-538C3ACC0F70}">
      <dgm:prSet/>
      <dgm:spPr/>
      <dgm:t>
        <a:bodyPr/>
        <a:lstStyle/>
        <a:p>
          <a:endParaRPr lang="en-US"/>
        </a:p>
      </dgm:t>
    </dgm:pt>
    <dgm:pt modelId="{E3ED6A9A-B75E-4957-9F45-AFF0723C95A1}">
      <dgm:prSet/>
      <dgm:spPr/>
      <dgm:t>
        <a:bodyPr/>
        <a:lstStyle/>
        <a:p>
          <a:r>
            <a:rPr lang="de-DE"/>
            <a:t>Is there an effect that location has on the test scores of students? Does this impact the way that students respond to an increase in instructional spending?</a:t>
          </a:r>
          <a:endParaRPr lang="en-US"/>
        </a:p>
      </dgm:t>
    </dgm:pt>
    <dgm:pt modelId="{AF3EAA18-4AC1-474A-9E22-9F7EB2CF02CF}" type="parTrans" cxnId="{ECAFB3A9-BC49-48F7-A494-9D3751CB3FFC}">
      <dgm:prSet/>
      <dgm:spPr/>
      <dgm:t>
        <a:bodyPr/>
        <a:lstStyle/>
        <a:p>
          <a:endParaRPr lang="en-US"/>
        </a:p>
      </dgm:t>
    </dgm:pt>
    <dgm:pt modelId="{EFE47366-B716-429B-AAEA-2070005E77CD}" type="sibTrans" cxnId="{ECAFB3A9-BC49-48F7-A494-9D3751CB3FFC}">
      <dgm:prSet/>
      <dgm:spPr/>
      <dgm:t>
        <a:bodyPr/>
        <a:lstStyle/>
        <a:p>
          <a:endParaRPr lang="en-US"/>
        </a:p>
      </dgm:t>
    </dgm:pt>
    <dgm:pt modelId="{F164B24A-4E46-E948-BA08-014A759F6BC5}" type="pres">
      <dgm:prSet presAssocID="{D17B5AD0-7076-459E-9CE4-0259396290F1}" presName="linear" presStyleCnt="0">
        <dgm:presLayoutVars>
          <dgm:animLvl val="lvl"/>
          <dgm:resizeHandles val="exact"/>
        </dgm:presLayoutVars>
      </dgm:prSet>
      <dgm:spPr/>
    </dgm:pt>
    <dgm:pt modelId="{0465B993-94E7-7048-96AE-01EB8760790F}" type="pres">
      <dgm:prSet presAssocID="{5D521557-097A-43B4-887E-0D621EE1BA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7A73EB-F6F2-0A4F-97DC-CAA5DDCD3F23}" type="pres">
      <dgm:prSet presAssocID="{56C4D0AC-4E7F-4AE9-9D13-0D081634CF10}" presName="spacer" presStyleCnt="0"/>
      <dgm:spPr/>
    </dgm:pt>
    <dgm:pt modelId="{7D006CC9-98A3-4D4C-99A3-34E5D76BCE77}" type="pres">
      <dgm:prSet presAssocID="{E3ED6A9A-B75E-4957-9F45-AFF0723C95A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F660B18-A537-8A4E-B6CD-806945D5BDFD}" type="presOf" srcId="{D17B5AD0-7076-459E-9CE4-0259396290F1}" destId="{F164B24A-4E46-E948-BA08-014A759F6BC5}" srcOrd="0" destOrd="0" presId="urn:microsoft.com/office/officeart/2005/8/layout/vList2"/>
    <dgm:cxn modelId="{9D3A9D3A-85C4-4B3F-9885-538C3ACC0F70}" srcId="{D17B5AD0-7076-459E-9CE4-0259396290F1}" destId="{5D521557-097A-43B4-887E-0D621EE1BA63}" srcOrd="0" destOrd="0" parTransId="{DDE8BC34-7124-47BD-A6E5-D9AC115A52F1}" sibTransId="{56C4D0AC-4E7F-4AE9-9D13-0D081634CF10}"/>
    <dgm:cxn modelId="{3E5F0F48-D351-BB4A-9F28-345031C8D212}" type="presOf" srcId="{5D521557-097A-43B4-887E-0D621EE1BA63}" destId="{0465B993-94E7-7048-96AE-01EB8760790F}" srcOrd="0" destOrd="0" presId="urn:microsoft.com/office/officeart/2005/8/layout/vList2"/>
    <dgm:cxn modelId="{304A6D8D-58CE-364A-9907-F7C4DFB06DB9}" type="presOf" srcId="{E3ED6A9A-B75E-4957-9F45-AFF0723C95A1}" destId="{7D006CC9-98A3-4D4C-99A3-34E5D76BCE77}" srcOrd="0" destOrd="0" presId="urn:microsoft.com/office/officeart/2005/8/layout/vList2"/>
    <dgm:cxn modelId="{ECAFB3A9-BC49-48F7-A494-9D3751CB3FFC}" srcId="{D17B5AD0-7076-459E-9CE4-0259396290F1}" destId="{E3ED6A9A-B75E-4957-9F45-AFF0723C95A1}" srcOrd="1" destOrd="0" parTransId="{AF3EAA18-4AC1-474A-9E22-9F7EB2CF02CF}" sibTransId="{EFE47366-B716-429B-AAEA-2070005E77CD}"/>
    <dgm:cxn modelId="{005D77D4-BEC7-C846-9684-7E90BC0F06CB}" type="presParOf" srcId="{F164B24A-4E46-E948-BA08-014A759F6BC5}" destId="{0465B993-94E7-7048-96AE-01EB8760790F}" srcOrd="0" destOrd="0" presId="urn:microsoft.com/office/officeart/2005/8/layout/vList2"/>
    <dgm:cxn modelId="{56661491-32D0-6A47-AB6C-E2433FD2E53B}" type="presParOf" srcId="{F164B24A-4E46-E948-BA08-014A759F6BC5}" destId="{4E7A73EB-F6F2-0A4F-97DC-CAA5DDCD3F23}" srcOrd="1" destOrd="0" presId="urn:microsoft.com/office/officeart/2005/8/layout/vList2"/>
    <dgm:cxn modelId="{690B3662-6553-194A-988B-9258D0943F47}" type="presParOf" srcId="{F164B24A-4E46-E948-BA08-014A759F6BC5}" destId="{7D006CC9-98A3-4D4C-99A3-34E5D76BCE7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859A8-8D44-4128-83CC-3060C5EEAC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8F4F6-8610-4EBC-83E9-D7221634F8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There is a significant upward trend between average scores and spending per student. </a:t>
          </a:r>
          <a:endParaRPr lang="en-US"/>
        </a:p>
      </dgm:t>
    </dgm:pt>
    <dgm:pt modelId="{022B3334-B63F-4FAB-8BD8-F4404BAC8B65}" type="parTrans" cxnId="{3AF11908-FFD5-4627-A2CC-B180983EC5A3}">
      <dgm:prSet/>
      <dgm:spPr/>
      <dgm:t>
        <a:bodyPr/>
        <a:lstStyle/>
        <a:p>
          <a:endParaRPr lang="en-US"/>
        </a:p>
      </dgm:t>
    </dgm:pt>
    <dgm:pt modelId="{93B6170D-73B0-4FE3-BF1A-38EE9F6E194A}" type="sibTrans" cxnId="{3AF11908-FFD5-4627-A2CC-B180983EC5A3}">
      <dgm:prSet/>
      <dgm:spPr/>
      <dgm:t>
        <a:bodyPr/>
        <a:lstStyle/>
        <a:p>
          <a:endParaRPr lang="en-US"/>
        </a:p>
      </dgm:t>
    </dgm:pt>
    <dgm:pt modelId="{7E4D6ECC-9C82-486D-918E-8F4F438CD6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This can be seen more in the West and Southeast, and less in the Midwest, Northeast, and Southwest, which prompts further research into why this might be the case.</a:t>
          </a:r>
          <a:endParaRPr lang="en-US"/>
        </a:p>
      </dgm:t>
    </dgm:pt>
    <dgm:pt modelId="{67487598-EFDD-4AED-BC8A-41BAE8FD363F}" type="parTrans" cxnId="{91C6CE6F-D425-4484-B1DA-D65271FA7DCF}">
      <dgm:prSet/>
      <dgm:spPr/>
      <dgm:t>
        <a:bodyPr/>
        <a:lstStyle/>
        <a:p>
          <a:endParaRPr lang="en-US"/>
        </a:p>
      </dgm:t>
    </dgm:pt>
    <dgm:pt modelId="{01E99F75-257A-4316-8675-4A644BD24709}" type="sibTrans" cxnId="{91C6CE6F-D425-4484-B1DA-D65271FA7DCF}">
      <dgm:prSet/>
      <dgm:spPr/>
      <dgm:t>
        <a:bodyPr/>
        <a:lstStyle/>
        <a:p>
          <a:endParaRPr lang="en-US"/>
        </a:p>
      </dgm:t>
    </dgm:pt>
    <dgm:pt modelId="{BB3C5AE9-3BB2-46EE-99DD-57EB57A65B64}" type="pres">
      <dgm:prSet presAssocID="{28F859A8-8D44-4128-83CC-3060C5EEACB3}" presName="root" presStyleCnt="0">
        <dgm:presLayoutVars>
          <dgm:dir/>
          <dgm:resizeHandles val="exact"/>
        </dgm:presLayoutVars>
      </dgm:prSet>
      <dgm:spPr/>
    </dgm:pt>
    <dgm:pt modelId="{73CCA189-5538-4372-8F2B-CE8D54A42BF3}" type="pres">
      <dgm:prSet presAssocID="{6C68F4F6-8610-4EBC-83E9-D7221634F8C3}" presName="compNode" presStyleCnt="0"/>
      <dgm:spPr/>
    </dgm:pt>
    <dgm:pt modelId="{1E4C9F68-FAD1-4205-BD3C-BEF7DE91F8FB}" type="pres">
      <dgm:prSet presAssocID="{6C68F4F6-8610-4EBC-83E9-D7221634F8C3}" presName="bgRect" presStyleLbl="bgShp" presStyleIdx="0" presStyleCnt="2"/>
      <dgm:spPr/>
    </dgm:pt>
    <dgm:pt modelId="{A33C7FCF-1826-4416-A099-1579779B6BF3}" type="pres">
      <dgm:prSet presAssocID="{6C68F4F6-8610-4EBC-83E9-D7221634F8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617B4C8-70AB-4EAA-9AD8-342ED7D2E520}" type="pres">
      <dgm:prSet presAssocID="{6C68F4F6-8610-4EBC-83E9-D7221634F8C3}" presName="spaceRect" presStyleCnt="0"/>
      <dgm:spPr/>
    </dgm:pt>
    <dgm:pt modelId="{0E92D417-0BE8-432F-90F3-22A7922BC9EF}" type="pres">
      <dgm:prSet presAssocID="{6C68F4F6-8610-4EBC-83E9-D7221634F8C3}" presName="parTx" presStyleLbl="revTx" presStyleIdx="0" presStyleCnt="2">
        <dgm:presLayoutVars>
          <dgm:chMax val="0"/>
          <dgm:chPref val="0"/>
        </dgm:presLayoutVars>
      </dgm:prSet>
      <dgm:spPr/>
    </dgm:pt>
    <dgm:pt modelId="{97E600B0-7D2C-421A-A042-13D141B9FCBF}" type="pres">
      <dgm:prSet presAssocID="{93B6170D-73B0-4FE3-BF1A-38EE9F6E194A}" presName="sibTrans" presStyleCnt="0"/>
      <dgm:spPr/>
    </dgm:pt>
    <dgm:pt modelId="{14F60119-3F64-41CF-AA05-AE270C5503D5}" type="pres">
      <dgm:prSet presAssocID="{7E4D6ECC-9C82-486D-918E-8F4F438CD6AA}" presName="compNode" presStyleCnt="0"/>
      <dgm:spPr/>
    </dgm:pt>
    <dgm:pt modelId="{C50E5CB2-1E74-44E9-A7CD-EC085124F7E0}" type="pres">
      <dgm:prSet presAssocID="{7E4D6ECC-9C82-486D-918E-8F4F438CD6AA}" presName="bgRect" presStyleLbl="bgShp" presStyleIdx="1" presStyleCnt="2"/>
      <dgm:spPr/>
    </dgm:pt>
    <dgm:pt modelId="{42D02B1A-AA46-449F-9287-15BE4CBE35CE}" type="pres">
      <dgm:prSet presAssocID="{7E4D6ECC-9C82-486D-918E-8F4F438CD6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82D6F90A-D5E6-4D76-A42F-F5875518AC29}" type="pres">
      <dgm:prSet presAssocID="{7E4D6ECC-9C82-486D-918E-8F4F438CD6AA}" presName="spaceRect" presStyleCnt="0"/>
      <dgm:spPr/>
    </dgm:pt>
    <dgm:pt modelId="{614F6A2C-02CB-412B-A8D5-96D6B66CE04B}" type="pres">
      <dgm:prSet presAssocID="{7E4D6ECC-9C82-486D-918E-8F4F438CD6A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AF11908-FFD5-4627-A2CC-B180983EC5A3}" srcId="{28F859A8-8D44-4128-83CC-3060C5EEACB3}" destId="{6C68F4F6-8610-4EBC-83E9-D7221634F8C3}" srcOrd="0" destOrd="0" parTransId="{022B3334-B63F-4FAB-8BD8-F4404BAC8B65}" sibTransId="{93B6170D-73B0-4FE3-BF1A-38EE9F6E194A}"/>
    <dgm:cxn modelId="{5BDEE147-95FA-4247-AA0A-FAC0F638AB4B}" type="presOf" srcId="{6C68F4F6-8610-4EBC-83E9-D7221634F8C3}" destId="{0E92D417-0BE8-432F-90F3-22A7922BC9EF}" srcOrd="0" destOrd="0" presId="urn:microsoft.com/office/officeart/2018/2/layout/IconVerticalSolidList"/>
    <dgm:cxn modelId="{6BC78456-AEB8-4FED-8404-9CDDB17B2537}" type="presOf" srcId="{28F859A8-8D44-4128-83CC-3060C5EEACB3}" destId="{BB3C5AE9-3BB2-46EE-99DD-57EB57A65B64}" srcOrd="0" destOrd="0" presId="urn:microsoft.com/office/officeart/2018/2/layout/IconVerticalSolidList"/>
    <dgm:cxn modelId="{91C6CE6F-D425-4484-B1DA-D65271FA7DCF}" srcId="{28F859A8-8D44-4128-83CC-3060C5EEACB3}" destId="{7E4D6ECC-9C82-486D-918E-8F4F438CD6AA}" srcOrd="1" destOrd="0" parTransId="{67487598-EFDD-4AED-BC8A-41BAE8FD363F}" sibTransId="{01E99F75-257A-4316-8675-4A644BD24709}"/>
    <dgm:cxn modelId="{D9CEA6AC-E29E-4E24-B837-72A55A07629D}" type="presOf" srcId="{7E4D6ECC-9C82-486D-918E-8F4F438CD6AA}" destId="{614F6A2C-02CB-412B-A8D5-96D6B66CE04B}" srcOrd="0" destOrd="0" presId="urn:microsoft.com/office/officeart/2018/2/layout/IconVerticalSolidList"/>
    <dgm:cxn modelId="{9E843D35-0461-4D78-A0C9-217661DEBC4A}" type="presParOf" srcId="{BB3C5AE9-3BB2-46EE-99DD-57EB57A65B64}" destId="{73CCA189-5538-4372-8F2B-CE8D54A42BF3}" srcOrd="0" destOrd="0" presId="urn:microsoft.com/office/officeart/2018/2/layout/IconVerticalSolidList"/>
    <dgm:cxn modelId="{469BA93E-FA25-46CD-B351-18ECEBB00871}" type="presParOf" srcId="{73CCA189-5538-4372-8F2B-CE8D54A42BF3}" destId="{1E4C9F68-FAD1-4205-BD3C-BEF7DE91F8FB}" srcOrd="0" destOrd="0" presId="urn:microsoft.com/office/officeart/2018/2/layout/IconVerticalSolidList"/>
    <dgm:cxn modelId="{EA68AB24-FBF6-4831-841E-EED55E1F2704}" type="presParOf" srcId="{73CCA189-5538-4372-8F2B-CE8D54A42BF3}" destId="{A33C7FCF-1826-4416-A099-1579779B6BF3}" srcOrd="1" destOrd="0" presId="urn:microsoft.com/office/officeart/2018/2/layout/IconVerticalSolidList"/>
    <dgm:cxn modelId="{95C52D61-F882-43BE-B31B-326B86307DCE}" type="presParOf" srcId="{73CCA189-5538-4372-8F2B-CE8D54A42BF3}" destId="{4617B4C8-70AB-4EAA-9AD8-342ED7D2E520}" srcOrd="2" destOrd="0" presId="urn:microsoft.com/office/officeart/2018/2/layout/IconVerticalSolidList"/>
    <dgm:cxn modelId="{68AC68A1-9372-406B-B2CC-2AA25303C5D2}" type="presParOf" srcId="{73CCA189-5538-4372-8F2B-CE8D54A42BF3}" destId="{0E92D417-0BE8-432F-90F3-22A7922BC9EF}" srcOrd="3" destOrd="0" presId="urn:microsoft.com/office/officeart/2018/2/layout/IconVerticalSolidList"/>
    <dgm:cxn modelId="{6CE44396-D0CD-4301-B989-FE2D0C1F932C}" type="presParOf" srcId="{BB3C5AE9-3BB2-46EE-99DD-57EB57A65B64}" destId="{97E600B0-7D2C-421A-A042-13D141B9FCBF}" srcOrd="1" destOrd="0" presId="urn:microsoft.com/office/officeart/2018/2/layout/IconVerticalSolidList"/>
    <dgm:cxn modelId="{78B6F516-7164-4423-A16E-CC6561129A51}" type="presParOf" srcId="{BB3C5AE9-3BB2-46EE-99DD-57EB57A65B64}" destId="{14F60119-3F64-41CF-AA05-AE270C5503D5}" srcOrd="2" destOrd="0" presId="urn:microsoft.com/office/officeart/2018/2/layout/IconVerticalSolidList"/>
    <dgm:cxn modelId="{C30ABFB3-02B1-4A65-AF27-D6811B2D93D8}" type="presParOf" srcId="{14F60119-3F64-41CF-AA05-AE270C5503D5}" destId="{C50E5CB2-1E74-44E9-A7CD-EC085124F7E0}" srcOrd="0" destOrd="0" presId="urn:microsoft.com/office/officeart/2018/2/layout/IconVerticalSolidList"/>
    <dgm:cxn modelId="{06205D32-0744-42B5-9FDA-97C477307C1D}" type="presParOf" srcId="{14F60119-3F64-41CF-AA05-AE270C5503D5}" destId="{42D02B1A-AA46-449F-9287-15BE4CBE35CE}" srcOrd="1" destOrd="0" presId="urn:microsoft.com/office/officeart/2018/2/layout/IconVerticalSolidList"/>
    <dgm:cxn modelId="{5B3C8223-3108-48DC-9C4F-03FAC4BBA258}" type="presParOf" srcId="{14F60119-3F64-41CF-AA05-AE270C5503D5}" destId="{82D6F90A-D5E6-4D76-A42F-F5875518AC29}" srcOrd="2" destOrd="0" presId="urn:microsoft.com/office/officeart/2018/2/layout/IconVerticalSolidList"/>
    <dgm:cxn modelId="{5E2B6E46-8E64-433A-9982-CA059D976CBD}" type="presParOf" srcId="{14F60119-3F64-41CF-AA05-AE270C5503D5}" destId="{614F6A2C-02CB-412B-A8D5-96D6B66CE0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34B58-CB4A-4A42-BEA4-276291DE2C7C}">
      <dsp:nvSpPr>
        <dsp:cNvPr id="0" name=""/>
        <dsp:cNvSpPr/>
      </dsp:nvSpPr>
      <dsp:spPr>
        <a:xfrm>
          <a:off x="1502234" y="10884"/>
          <a:ext cx="2161687" cy="21616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A560F-B9F3-40C7-927B-3AF6E923798B}">
      <dsp:nvSpPr>
        <dsp:cNvPr id="0" name=""/>
        <dsp:cNvSpPr/>
      </dsp:nvSpPr>
      <dsp:spPr>
        <a:xfrm>
          <a:off x="1962921" y="471572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92320-3C80-4994-B476-F7DA96763C99}">
      <dsp:nvSpPr>
        <dsp:cNvPr id="0" name=""/>
        <dsp:cNvSpPr/>
      </dsp:nvSpPr>
      <dsp:spPr>
        <a:xfrm>
          <a:off x="741444" y="2845884"/>
          <a:ext cx="3683267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 dirty="0"/>
            <a:t>The </a:t>
          </a:r>
          <a:r>
            <a:rPr lang="de-DE" sz="1600" kern="1200" dirty="0" err="1"/>
            <a:t>purpose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:r>
            <a:rPr lang="de-DE" sz="1600" kern="1200" dirty="0" err="1"/>
            <a:t>these</a:t>
          </a:r>
          <a:r>
            <a:rPr lang="de-DE" sz="1600" kern="1200" dirty="0"/>
            <a:t> </a:t>
          </a:r>
          <a:r>
            <a:rPr lang="de-DE" sz="1600" kern="1200" dirty="0" err="1"/>
            <a:t>data</a:t>
          </a:r>
          <a:r>
            <a:rPr lang="de-DE" sz="1600" kern="1200" dirty="0"/>
            <a:t> </a:t>
          </a:r>
          <a:r>
            <a:rPr lang="de-DE" sz="1600" kern="1200" dirty="0" err="1"/>
            <a:t>visualizations</a:t>
          </a:r>
          <a:r>
            <a:rPr lang="de-DE" sz="1600" kern="1200" dirty="0"/>
            <a:t> </a:t>
          </a:r>
          <a:r>
            <a:rPr lang="de-DE" sz="1600" kern="1200" dirty="0" err="1"/>
            <a:t>is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</a:t>
          </a:r>
          <a:r>
            <a:rPr lang="de-DE" sz="1600" kern="1200" dirty="0" err="1"/>
            <a:t>emphasize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effect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:r>
            <a:rPr lang="de-DE" sz="1600" kern="1200" dirty="0" err="1"/>
            <a:t>investing</a:t>
          </a:r>
          <a:r>
            <a:rPr lang="de-DE" sz="1600" kern="1200" dirty="0"/>
            <a:t> in </a:t>
          </a:r>
          <a:r>
            <a:rPr lang="de-DE" sz="1600" kern="1200" dirty="0" err="1"/>
            <a:t>education</a:t>
          </a:r>
          <a:r>
            <a:rPr lang="de-DE" sz="1600" kern="1200" dirty="0"/>
            <a:t> and </a:t>
          </a:r>
          <a:r>
            <a:rPr lang="de-DE" sz="1600" kern="1200" dirty="0" err="1"/>
            <a:t>how</a:t>
          </a:r>
          <a:r>
            <a:rPr lang="de-DE" sz="1600" kern="1200" dirty="0"/>
            <a:t> </a:t>
          </a:r>
          <a:r>
            <a:rPr lang="de-DE" sz="1600" kern="1200" dirty="0" err="1"/>
            <a:t>that</a:t>
          </a:r>
          <a:r>
            <a:rPr lang="de-DE" sz="1600" kern="1200" dirty="0"/>
            <a:t> </a:t>
          </a:r>
          <a:r>
            <a:rPr lang="de-DE" sz="1600" kern="1200" dirty="0" err="1"/>
            <a:t>can</a:t>
          </a:r>
          <a:r>
            <a:rPr lang="de-DE" sz="1600" kern="1200" dirty="0"/>
            <a:t> </a:t>
          </a:r>
          <a:r>
            <a:rPr lang="de-DE" sz="1600" kern="1200" dirty="0" err="1"/>
            <a:t>effect</a:t>
          </a:r>
          <a:r>
            <a:rPr lang="de-DE" sz="1600" kern="1200" dirty="0"/>
            <a:t> all </a:t>
          </a:r>
          <a:r>
            <a:rPr lang="de-DE" sz="1600" kern="1200" dirty="0" err="1"/>
            <a:t>members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American </a:t>
          </a:r>
          <a:r>
            <a:rPr lang="de-DE" sz="1600" kern="1200" dirty="0" err="1"/>
            <a:t>public</a:t>
          </a:r>
          <a:r>
            <a:rPr lang="de-DE" sz="1600" kern="1200" dirty="0"/>
            <a:t> </a:t>
          </a:r>
          <a:r>
            <a:rPr lang="de-DE" sz="1600" kern="1200" dirty="0" err="1"/>
            <a:t>education</a:t>
          </a:r>
          <a:r>
            <a:rPr lang="de-DE" sz="1600" kern="1200" dirty="0"/>
            <a:t> </a:t>
          </a:r>
          <a:r>
            <a:rPr lang="de-DE" sz="1600" kern="1200" dirty="0" err="1"/>
            <a:t>system</a:t>
          </a:r>
          <a:r>
            <a:rPr lang="de-DE" sz="1600" kern="1200" dirty="0"/>
            <a:t>. </a:t>
          </a:r>
          <a:endParaRPr lang="en-US" sz="1600" kern="1200" dirty="0"/>
        </a:p>
      </dsp:txBody>
      <dsp:txXfrm>
        <a:off x="741444" y="2845884"/>
        <a:ext cx="3683267" cy="1665000"/>
      </dsp:txXfrm>
    </dsp:sp>
    <dsp:sp modelId="{A6A576D4-FAF1-4A00-B89E-50B594A2E880}">
      <dsp:nvSpPr>
        <dsp:cNvPr id="0" name=""/>
        <dsp:cNvSpPr/>
      </dsp:nvSpPr>
      <dsp:spPr>
        <a:xfrm>
          <a:off x="5735899" y="10884"/>
          <a:ext cx="2161687" cy="21616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B8E5F-E815-4B10-8CA9-0A1C9DB92D4E}">
      <dsp:nvSpPr>
        <dsp:cNvPr id="0" name=""/>
        <dsp:cNvSpPr/>
      </dsp:nvSpPr>
      <dsp:spPr>
        <a:xfrm>
          <a:off x="6196586" y="47157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1F05D-0E82-448F-9AEB-DC18B885886D}">
      <dsp:nvSpPr>
        <dsp:cNvPr id="0" name=""/>
        <dsp:cNvSpPr/>
      </dsp:nvSpPr>
      <dsp:spPr>
        <a:xfrm>
          <a:off x="5044867" y="2845884"/>
          <a:ext cx="3543750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 dirty="0" err="1"/>
            <a:t>Showing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effect</a:t>
          </a:r>
          <a:r>
            <a:rPr lang="de-DE" sz="1600" kern="1200" dirty="0"/>
            <a:t> </a:t>
          </a:r>
          <a:r>
            <a:rPr lang="de-DE" sz="1600" kern="1200" dirty="0" err="1"/>
            <a:t>that</a:t>
          </a:r>
          <a:r>
            <a:rPr lang="de-DE" sz="1600" kern="1200" dirty="0"/>
            <a:t> spending </a:t>
          </a:r>
          <a:r>
            <a:rPr lang="de-DE" sz="1600" kern="1200" dirty="0" err="1"/>
            <a:t>has</a:t>
          </a:r>
          <a:r>
            <a:rPr lang="de-DE" sz="1600" kern="1200" dirty="0"/>
            <a:t> on </a:t>
          </a:r>
          <a:r>
            <a:rPr lang="de-DE" sz="1600" kern="1200" dirty="0" err="1"/>
            <a:t>standardized</a:t>
          </a:r>
          <a:r>
            <a:rPr lang="de-DE" sz="1600" kern="1200" dirty="0"/>
            <a:t> </a:t>
          </a:r>
          <a:r>
            <a:rPr lang="de-DE" sz="1600" kern="1200" dirty="0" err="1"/>
            <a:t>test</a:t>
          </a:r>
          <a:r>
            <a:rPr lang="de-DE" sz="1600" kern="1200" dirty="0"/>
            <a:t> </a:t>
          </a:r>
          <a:r>
            <a:rPr lang="de-DE" sz="1600" kern="1200" dirty="0" err="1"/>
            <a:t>scores</a:t>
          </a:r>
          <a:r>
            <a:rPr lang="de-DE" sz="1600" kern="1200" dirty="0"/>
            <a:t> </a:t>
          </a:r>
          <a:r>
            <a:rPr lang="de-DE" sz="1600" kern="1200" dirty="0" err="1"/>
            <a:t>gives</a:t>
          </a:r>
          <a:r>
            <a:rPr lang="de-DE" sz="1600" kern="1200" dirty="0"/>
            <a:t> </a:t>
          </a:r>
          <a:r>
            <a:rPr lang="de-DE" sz="1600" kern="1200" dirty="0" err="1"/>
            <a:t>us</a:t>
          </a:r>
          <a:r>
            <a:rPr lang="de-DE" sz="1600" kern="1200" dirty="0"/>
            <a:t> a </a:t>
          </a:r>
          <a:r>
            <a:rPr lang="de-DE" sz="1600" kern="1200" dirty="0" err="1"/>
            <a:t>chance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</a:t>
          </a:r>
          <a:r>
            <a:rPr lang="de-DE" sz="1600" kern="1200" dirty="0" err="1"/>
            <a:t>look</a:t>
          </a:r>
          <a:r>
            <a:rPr lang="de-DE" sz="1600" kern="1200" dirty="0"/>
            <a:t> </a:t>
          </a:r>
          <a:r>
            <a:rPr lang="de-DE" sz="1600" kern="1200" dirty="0" err="1"/>
            <a:t>into</a:t>
          </a:r>
          <a:r>
            <a:rPr lang="de-DE" sz="1600" kern="1200" dirty="0"/>
            <a:t> </a:t>
          </a:r>
          <a:r>
            <a:rPr lang="de-DE" sz="1600" kern="1200" dirty="0" err="1"/>
            <a:t>one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many</a:t>
          </a:r>
          <a:r>
            <a:rPr lang="de-DE" sz="1600" kern="1200" dirty="0"/>
            <a:t> </a:t>
          </a:r>
          <a:r>
            <a:rPr lang="de-DE" sz="1600" kern="1200" dirty="0" err="1"/>
            <a:t>reasons</a:t>
          </a:r>
          <a:r>
            <a:rPr lang="de-DE" sz="1600" kern="1200" dirty="0"/>
            <a:t> </a:t>
          </a:r>
          <a:r>
            <a:rPr lang="de-DE" sz="1600" kern="1200" dirty="0" err="1"/>
            <a:t>that</a:t>
          </a:r>
          <a:r>
            <a:rPr lang="de-DE" sz="1600" kern="1200" dirty="0"/>
            <a:t> </a:t>
          </a:r>
          <a:r>
            <a:rPr lang="de-DE" sz="1600" kern="1200" dirty="0" err="1"/>
            <a:t>investing</a:t>
          </a:r>
          <a:r>
            <a:rPr lang="de-DE" sz="1600" kern="1200" dirty="0"/>
            <a:t> in </a:t>
          </a:r>
          <a:r>
            <a:rPr lang="de-DE" sz="1600" kern="1200" dirty="0" err="1"/>
            <a:t>education</a:t>
          </a:r>
          <a:r>
            <a:rPr lang="de-DE" sz="1600" kern="1200" dirty="0"/>
            <a:t> </a:t>
          </a:r>
          <a:r>
            <a:rPr lang="de-DE" sz="1600" kern="1200" dirty="0" err="1"/>
            <a:t>is</a:t>
          </a:r>
          <a:r>
            <a:rPr lang="de-DE" sz="1600" kern="1200" dirty="0"/>
            <a:t> </a:t>
          </a:r>
          <a:r>
            <a:rPr lang="de-DE" sz="1600" kern="1200" dirty="0" err="1"/>
            <a:t>important</a:t>
          </a:r>
          <a:r>
            <a:rPr lang="de-DE" sz="1600" kern="1200" dirty="0"/>
            <a:t>.</a:t>
          </a:r>
          <a:endParaRPr lang="en-US" sz="1600" kern="1200" dirty="0"/>
        </a:p>
      </dsp:txBody>
      <dsp:txXfrm>
        <a:off x="5044867" y="2845884"/>
        <a:ext cx="3543750" cy="16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5B993-94E7-7048-96AE-01EB8760790F}">
      <dsp:nvSpPr>
        <dsp:cNvPr id="0" name=""/>
        <dsp:cNvSpPr/>
      </dsp:nvSpPr>
      <dsp:spPr>
        <a:xfrm>
          <a:off x="0" y="303577"/>
          <a:ext cx="5889686" cy="23157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Does spending on education give students the upper hand when it comes to taking standardized tests?</a:t>
          </a:r>
          <a:endParaRPr lang="en-US" sz="2800" kern="1200"/>
        </a:p>
      </dsp:txBody>
      <dsp:txXfrm>
        <a:off x="113044" y="416621"/>
        <a:ext cx="5663598" cy="2089634"/>
      </dsp:txXfrm>
    </dsp:sp>
    <dsp:sp modelId="{7D006CC9-98A3-4D4C-99A3-34E5D76BCE77}">
      <dsp:nvSpPr>
        <dsp:cNvPr id="0" name=""/>
        <dsp:cNvSpPr/>
      </dsp:nvSpPr>
      <dsp:spPr>
        <a:xfrm>
          <a:off x="0" y="2699940"/>
          <a:ext cx="5889686" cy="2315722"/>
        </a:xfrm>
        <a:prstGeom prst="roundRect">
          <a:avLst/>
        </a:prstGeom>
        <a:solidFill>
          <a:schemeClr val="accent2">
            <a:hueOff val="-40225"/>
            <a:satOff val="-23083"/>
            <a:lumOff val="6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Is there an effect that location has on the test scores of students? Does this impact the way that students respond to an increase in instructional spending?</a:t>
          </a:r>
          <a:endParaRPr lang="en-US" sz="2800" kern="1200"/>
        </a:p>
      </dsp:txBody>
      <dsp:txXfrm>
        <a:off x="113044" y="2812984"/>
        <a:ext cx="5663598" cy="2089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9F68-FAD1-4205-BD3C-BEF7DE91F8FB}">
      <dsp:nvSpPr>
        <dsp:cNvPr id="0" name=""/>
        <dsp:cNvSpPr/>
      </dsp:nvSpPr>
      <dsp:spPr>
        <a:xfrm>
          <a:off x="0" y="830825"/>
          <a:ext cx="7796540" cy="1533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C7FCF-1826-4416-A099-1579779B6BF3}">
      <dsp:nvSpPr>
        <dsp:cNvPr id="0" name=""/>
        <dsp:cNvSpPr/>
      </dsp:nvSpPr>
      <dsp:spPr>
        <a:xfrm>
          <a:off x="463984" y="1175937"/>
          <a:ext cx="843607" cy="843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2D417-0BE8-432F-90F3-22A7922BC9EF}">
      <dsp:nvSpPr>
        <dsp:cNvPr id="0" name=""/>
        <dsp:cNvSpPr/>
      </dsp:nvSpPr>
      <dsp:spPr>
        <a:xfrm>
          <a:off x="1771575" y="830825"/>
          <a:ext cx="6024964" cy="1533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31" tIns="162331" rIns="162331" bIns="1623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There is a significant upward trend between average scores and spending per student. </a:t>
          </a:r>
          <a:endParaRPr lang="en-US" sz="2000" kern="1200"/>
        </a:p>
      </dsp:txBody>
      <dsp:txXfrm>
        <a:off x="1771575" y="830825"/>
        <a:ext cx="6024964" cy="1533831"/>
      </dsp:txXfrm>
    </dsp:sp>
    <dsp:sp modelId="{C50E5CB2-1E74-44E9-A7CD-EC085124F7E0}">
      <dsp:nvSpPr>
        <dsp:cNvPr id="0" name=""/>
        <dsp:cNvSpPr/>
      </dsp:nvSpPr>
      <dsp:spPr>
        <a:xfrm>
          <a:off x="0" y="2748114"/>
          <a:ext cx="7796540" cy="1533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02B1A-AA46-449F-9287-15BE4CBE35CE}">
      <dsp:nvSpPr>
        <dsp:cNvPr id="0" name=""/>
        <dsp:cNvSpPr/>
      </dsp:nvSpPr>
      <dsp:spPr>
        <a:xfrm>
          <a:off x="463984" y="3093227"/>
          <a:ext cx="843607" cy="843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F6A2C-02CB-412B-A8D5-96D6B66CE04B}">
      <dsp:nvSpPr>
        <dsp:cNvPr id="0" name=""/>
        <dsp:cNvSpPr/>
      </dsp:nvSpPr>
      <dsp:spPr>
        <a:xfrm>
          <a:off x="1771575" y="2748114"/>
          <a:ext cx="6024964" cy="1533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31" tIns="162331" rIns="162331" bIns="1623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This can be seen more in the West and Southeast, and less in the Midwest, Northeast, and Southwest, which prompts further research into why this might be the case.</a:t>
          </a:r>
          <a:endParaRPr lang="en-US" sz="2000" kern="1200"/>
        </a:p>
      </dsp:txBody>
      <dsp:txXfrm>
        <a:off x="1771575" y="2748114"/>
        <a:ext cx="6024964" cy="1533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6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4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6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5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3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7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1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0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284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601C-68D7-3AA6-769D-E6569AC84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Displaying my Data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F868A-ED0B-FEC7-23E2-D083821C3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Mae Bernacchi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6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EC22-26EB-4F69-B1F1-711AA6AD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77" y="450946"/>
            <a:ext cx="7958331" cy="1077229"/>
          </a:xfrm>
        </p:spPr>
        <p:txBody>
          <a:bodyPr/>
          <a:lstStyle/>
          <a:p>
            <a:pPr algn="l"/>
            <a:r>
              <a:rPr lang="de-DE" dirty="0" err="1"/>
              <a:t>DataVis</a:t>
            </a:r>
            <a:r>
              <a:rPr lang="de-DE" dirty="0"/>
              <a:t> Purpose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7EFE571-EA3C-C11A-FD30-0E5E89D24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706698"/>
              </p:ext>
            </p:extLst>
          </p:nvPr>
        </p:nvGraphicFramePr>
        <p:xfrm>
          <a:off x="1240077" y="1528175"/>
          <a:ext cx="9330062" cy="452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5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6304C-C850-A1CD-9458-6DB0E64F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bg1"/>
                </a:solidFill>
              </a:rPr>
              <a:t>Questions I‘m trying to answer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F4D180-9619-087C-FD10-A4045E17D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836343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84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7DB1-7D6E-837E-4C39-9C57C2DC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30" y="820582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de-DE" sz="4800" dirty="0" err="1"/>
              <a:t>Insights</a:t>
            </a:r>
            <a:endParaRPr lang="de-DE" sz="48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B53604F-905D-9ED7-5EAA-8133682A1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16322"/>
              </p:ext>
            </p:extLst>
          </p:nvPr>
        </p:nvGraphicFramePr>
        <p:xfrm>
          <a:off x="2197730" y="1214837"/>
          <a:ext cx="7796540" cy="5112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3423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{137EBDE8-39A3-2743-B968-5AC9131F3568}tf16401378</Template>
  <TotalTime>897</TotalTime>
  <Words>167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Displaying my Data</vt:lpstr>
      <vt:lpstr>DataVis Purpose</vt:lpstr>
      <vt:lpstr>Questions I‘m trying to answer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Bernacchi, Megan</dc:creator>
  <cp:lastModifiedBy>Bernacchi, Megan</cp:lastModifiedBy>
  <cp:revision>2</cp:revision>
  <dcterms:created xsi:type="dcterms:W3CDTF">2023-10-10T19:03:09Z</dcterms:created>
  <dcterms:modified xsi:type="dcterms:W3CDTF">2023-10-11T10:00:53Z</dcterms:modified>
</cp:coreProperties>
</file>