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8" r:id="rId3"/>
    <p:sldId id="293" r:id="rId4"/>
    <p:sldId id="294" r:id="rId5"/>
    <p:sldId id="273" r:id="rId6"/>
    <p:sldId id="275" r:id="rId7"/>
    <p:sldId id="288" r:id="rId8"/>
    <p:sldId id="261" r:id="rId9"/>
    <p:sldId id="262" r:id="rId10"/>
    <p:sldId id="286" r:id="rId11"/>
    <p:sldId id="264" r:id="rId12"/>
    <p:sldId id="269" r:id="rId13"/>
    <p:sldId id="276" r:id="rId14"/>
    <p:sldId id="280" r:id="rId15"/>
    <p:sldId id="281" r:id="rId16"/>
    <p:sldId id="289" r:id="rId17"/>
    <p:sldId id="295" r:id="rId18"/>
    <p:sldId id="290" r:id="rId19"/>
    <p:sldId id="291" r:id="rId2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50" autoAdjust="0"/>
    <p:restoredTop sz="87949" autoAdjust="0"/>
  </p:normalViewPr>
  <p:slideViewPr>
    <p:cSldViewPr snapToGrid="0">
      <p:cViewPr varScale="1">
        <p:scale>
          <a:sx n="70" d="100"/>
          <a:sy n="70" d="100"/>
        </p:scale>
        <p:origin x="1458" y="60"/>
      </p:cViewPr>
      <p:guideLst/>
    </p:cSldViewPr>
  </p:slideViewPr>
  <p:notesTextViewPr>
    <p:cViewPr>
      <p:scale>
        <a:sx n="1" d="1"/>
        <a:sy n="1" d="1"/>
      </p:scale>
      <p:origin x="0" y="-648"/>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03CB72-561F-411A-8D66-97A654B80881}" type="datetimeFigureOut">
              <a:rPr kumimoji="1" lang="ja-JP" altLang="en-US" smtClean="0"/>
              <a:t>2019/2/12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61089D-D2FA-48B5-82AF-7AAF4712FA88}" type="slidenum">
              <a:rPr kumimoji="1" lang="ja-JP" altLang="en-US" smtClean="0"/>
              <a:t>‹#›</a:t>
            </a:fld>
            <a:endParaRPr kumimoji="1" lang="ja-JP" altLang="en-US"/>
          </a:p>
        </p:txBody>
      </p:sp>
    </p:spTree>
    <p:extLst>
      <p:ext uri="{BB962C8B-B14F-4D97-AF65-F5344CB8AC3E}">
        <p14:creationId xmlns:p14="http://schemas.microsoft.com/office/powerpoint/2010/main" val="396115218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・近年，触覚提示に関する研究への期待が高まっている</a:t>
            </a:r>
            <a:endParaRPr kumimoji="1" lang="en-US" altLang="ja-JP" dirty="0" smtClean="0"/>
          </a:p>
          <a:p>
            <a:r>
              <a:rPr kumimoji="1" lang="ja-JP" altLang="en-US" dirty="0" smtClean="0"/>
              <a:t>・</a:t>
            </a:r>
            <a:r>
              <a:rPr kumimoji="1" lang="en-US" altLang="ja-JP" dirty="0" smtClean="0"/>
              <a:t>VR</a:t>
            </a:r>
            <a:r>
              <a:rPr kumimoji="1" lang="ja-JP" altLang="en-US" dirty="0" smtClean="0"/>
              <a:t>環境や遠隔での訓練，作業における触覚フィードバックがそのうちの</a:t>
            </a:r>
            <a:r>
              <a:rPr kumimoji="1" lang="en-US" altLang="ja-JP" dirty="0" smtClean="0"/>
              <a:t>1</a:t>
            </a:r>
            <a:r>
              <a:rPr kumimoji="1" lang="ja-JP" altLang="en-US" dirty="0" smtClean="0"/>
              <a:t>つ</a:t>
            </a:r>
            <a:endParaRPr kumimoji="1" lang="en-US" altLang="ja-JP" dirty="0" smtClean="0"/>
          </a:p>
          <a:p>
            <a:r>
              <a:rPr kumimoji="1" lang="ja-JP" altLang="en-US" dirty="0" smtClean="0"/>
              <a:t>・作業時に重要な情報として挙げられるのは，空間や対象物の形状を把握すること</a:t>
            </a:r>
            <a:endParaRPr kumimoji="1" lang="en-US" altLang="ja-JP" dirty="0" smtClean="0"/>
          </a:p>
          <a:p>
            <a:r>
              <a:rPr kumimoji="1" lang="ja-JP" altLang="en-US" dirty="0" smtClean="0"/>
              <a:t>　これは主に空間や対象物をなぞることで認識可能</a:t>
            </a:r>
            <a:endParaRPr kumimoji="1" lang="en-US" altLang="ja-JP" dirty="0" smtClean="0"/>
          </a:p>
          <a:p>
            <a:r>
              <a:rPr kumimoji="1" lang="ja-JP" altLang="en-US" dirty="0" smtClean="0"/>
              <a:t>・なぞり情報の伝達による形状把握＝パフォーマンス，没入感向上が期待できる</a:t>
            </a:r>
            <a:endParaRPr kumimoji="1" lang="en-US" altLang="ja-JP" dirty="0" smtClean="0"/>
          </a:p>
          <a:p>
            <a:r>
              <a:rPr kumimoji="1" lang="ja-JP" altLang="en-US" dirty="0" smtClean="0"/>
              <a:t>⇒本研究ではなぞり触覚の伝送に着目する</a:t>
            </a:r>
            <a:endParaRPr kumimoji="1" lang="ja-JP" altLang="en-US" dirty="0"/>
          </a:p>
        </p:txBody>
      </p:sp>
      <p:sp>
        <p:nvSpPr>
          <p:cNvPr id="4" name="スライド番号プレースホルダー 3"/>
          <p:cNvSpPr>
            <a:spLocks noGrp="1"/>
          </p:cNvSpPr>
          <p:nvPr>
            <p:ph type="sldNum" sz="quarter" idx="10"/>
          </p:nvPr>
        </p:nvSpPr>
        <p:spPr/>
        <p:txBody>
          <a:bodyPr/>
          <a:lstStyle/>
          <a:p>
            <a:fld id="{C861089D-D2FA-48B5-82AF-7AAF4712FA88}" type="slidenum">
              <a:rPr kumimoji="1" lang="ja-JP" altLang="en-US" smtClean="0"/>
              <a:t>2</a:t>
            </a:fld>
            <a:endParaRPr kumimoji="1" lang="ja-JP" altLang="en-US"/>
          </a:p>
        </p:txBody>
      </p:sp>
    </p:spTree>
    <p:extLst>
      <p:ext uri="{BB962C8B-B14F-4D97-AF65-F5344CB8AC3E}">
        <p14:creationId xmlns:p14="http://schemas.microsoft.com/office/powerpoint/2010/main" val="1468002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実装した装置を用いて実験</a:t>
            </a:r>
            <a:endParaRPr kumimoji="1" lang="en-US" altLang="ja-JP" dirty="0" smtClean="0"/>
          </a:p>
          <a:p>
            <a:r>
              <a:rPr kumimoji="1" lang="en-US" altLang="ja-JP" dirty="0" smtClean="0"/>
              <a:t>2</a:t>
            </a:r>
            <a:r>
              <a:rPr kumimoji="1" lang="ja-JP" altLang="en-US" dirty="0" smtClean="0"/>
              <a:t>点同時提示が可能か検証するため実験：</a:t>
            </a:r>
            <a:r>
              <a:rPr kumimoji="1" lang="en-US" altLang="ja-JP" dirty="0" smtClean="0"/>
              <a:t>1</a:t>
            </a:r>
            <a:r>
              <a:rPr kumimoji="1" lang="ja-JP" altLang="en-US" dirty="0" smtClean="0"/>
              <a:t>点のなぞりと</a:t>
            </a:r>
            <a:r>
              <a:rPr kumimoji="1" lang="en-US" altLang="ja-JP" dirty="0" smtClean="0"/>
              <a:t>2</a:t>
            </a:r>
            <a:r>
              <a:rPr kumimoji="1" lang="ja-JP" altLang="en-US" dirty="0" smtClean="0"/>
              <a:t>点のなぞりが弁別可能か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861089D-D2FA-48B5-82AF-7AAF4712FA88}" type="slidenum">
              <a:rPr kumimoji="1" lang="ja-JP" altLang="en-US" smtClean="0"/>
              <a:t>11</a:t>
            </a:fld>
            <a:endParaRPr kumimoji="1" lang="ja-JP" altLang="en-US"/>
          </a:p>
        </p:txBody>
      </p:sp>
    </p:spTree>
    <p:extLst>
      <p:ext uri="{BB962C8B-B14F-4D97-AF65-F5344CB8AC3E}">
        <p14:creationId xmlns:p14="http://schemas.microsoft.com/office/powerpoint/2010/main" val="4216720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被験者</a:t>
            </a:r>
            <a:r>
              <a:rPr kumimoji="1" lang="en-US" altLang="ja-JP" dirty="0" smtClean="0"/>
              <a:t>1</a:t>
            </a:r>
            <a:r>
              <a:rPr kumimoji="1" lang="ja-JP" altLang="en-US" dirty="0" smtClean="0"/>
              <a:t>は弁別可能＝</a:t>
            </a:r>
            <a:r>
              <a:rPr kumimoji="1" lang="en-US" altLang="ja-JP" dirty="0" smtClean="0"/>
              <a:t>2</a:t>
            </a:r>
            <a:r>
              <a:rPr kumimoji="1" lang="ja-JP" altLang="en-US" dirty="0" smtClean="0"/>
              <a:t>点が知覚できていた</a:t>
            </a:r>
            <a:endParaRPr kumimoji="1" lang="en-US" altLang="ja-JP" dirty="0" smtClean="0"/>
          </a:p>
          <a:p>
            <a:r>
              <a:rPr kumimoji="1" lang="ja-JP" altLang="en-US" dirty="0" smtClean="0"/>
              <a:t>被験者</a:t>
            </a:r>
            <a:r>
              <a:rPr kumimoji="1" lang="en-US" altLang="ja-JP" dirty="0" smtClean="0"/>
              <a:t>2,3</a:t>
            </a:r>
            <a:r>
              <a:rPr kumimoji="1" lang="ja-JP" altLang="en-US" dirty="0" smtClean="0"/>
              <a:t>は弁別できていない</a:t>
            </a:r>
            <a:endParaRPr kumimoji="1" lang="en-US" altLang="ja-JP" dirty="0" smtClean="0"/>
          </a:p>
          <a:p>
            <a:r>
              <a:rPr kumimoji="1" lang="ja-JP" altLang="en-US" dirty="0" smtClean="0"/>
              <a:t>⇒被験者が手を置いた際の波速が設計と異なっていた可能性があり</a:t>
            </a:r>
            <a:r>
              <a:rPr kumimoji="1" lang="en-US" altLang="ja-JP" dirty="0" smtClean="0"/>
              <a:t>,</a:t>
            </a:r>
            <a:r>
              <a:rPr kumimoji="1" lang="ja-JP" altLang="en-US" dirty="0" smtClean="0"/>
              <a:t>これが原因か確認</a:t>
            </a:r>
            <a:endParaRPr kumimoji="1" lang="ja-JP" altLang="en-US" dirty="0"/>
          </a:p>
        </p:txBody>
      </p:sp>
      <p:sp>
        <p:nvSpPr>
          <p:cNvPr id="4" name="スライド番号プレースホルダー 3"/>
          <p:cNvSpPr>
            <a:spLocks noGrp="1"/>
          </p:cNvSpPr>
          <p:nvPr>
            <p:ph type="sldNum" sz="quarter" idx="10"/>
          </p:nvPr>
        </p:nvSpPr>
        <p:spPr/>
        <p:txBody>
          <a:bodyPr/>
          <a:lstStyle/>
          <a:p>
            <a:fld id="{C861089D-D2FA-48B5-82AF-7AAF4712FA88}" type="slidenum">
              <a:rPr kumimoji="1" lang="ja-JP" altLang="en-US" smtClean="0"/>
              <a:t>12</a:t>
            </a:fld>
            <a:endParaRPr kumimoji="1" lang="ja-JP" altLang="en-US"/>
          </a:p>
        </p:txBody>
      </p:sp>
    </p:spTree>
    <p:extLst>
      <p:ext uri="{BB962C8B-B14F-4D97-AF65-F5344CB8AC3E}">
        <p14:creationId xmlns:p14="http://schemas.microsoft.com/office/powerpoint/2010/main" val="1323275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波速が個人間で異なるため，</a:t>
            </a:r>
            <a:r>
              <a:rPr kumimoji="1" lang="en-US" altLang="ja-JP" dirty="0" smtClean="0"/>
              <a:t>2</a:t>
            </a:r>
            <a:r>
              <a:rPr kumimoji="1" lang="ja-JP" altLang="en-US" dirty="0" smtClean="0"/>
              <a:t>点提示可能な最低周波数も個人間で異なる</a:t>
            </a:r>
            <a:endParaRPr kumimoji="1" lang="en-US" altLang="ja-JP" dirty="0" smtClean="0"/>
          </a:p>
          <a:p>
            <a:r>
              <a:rPr kumimoji="1" lang="ja-JP" altLang="en-US" dirty="0" smtClean="0"/>
              <a:t>被験者３の波速では提示に用いた刺激での</a:t>
            </a:r>
            <a:r>
              <a:rPr kumimoji="1" lang="en-US" altLang="ja-JP" dirty="0" smtClean="0"/>
              <a:t>2</a:t>
            </a:r>
            <a:r>
              <a:rPr kumimoji="1" lang="ja-JP" altLang="en-US" dirty="0" smtClean="0"/>
              <a:t>点提示ができない</a:t>
            </a:r>
            <a:endParaRPr kumimoji="1" lang="en-US" altLang="ja-JP" dirty="0" smtClean="0"/>
          </a:p>
          <a:p>
            <a:r>
              <a:rPr kumimoji="1" lang="ja-JP" altLang="en-US" dirty="0" smtClean="0"/>
              <a:t>⇒個人間の差を解消する必要有</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C861089D-D2FA-48B5-82AF-7AAF4712FA88}" type="slidenum">
              <a:rPr kumimoji="1" lang="ja-JP" altLang="en-US" smtClean="0"/>
              <a:t>13</a:t>
            </a:fld>
            <a:endParaRPr kumimoji="1" lang="ja-JP" altLang="en-US"/>
          </a:p>
        </p:txBody>
      </p:sp>
    </p:spTree>
    <p:extLst>
      <p:ext uri="{BB962C8B-B14F-4D97-AF65-F5344CB8AC3E}">
        <p14:creationId xmlns:p14="http://schemas.microsoft.com/office/powerpoint/2010/main" val="3005532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なぞりの移動量：並進と回転は各条件で同じ距離移動するようにした</a:t>
            </a:r>
            <a:endParaRPr kumimoji="1" lang="en-US" altLang="ja-JP" dirty="0" smtClean="0"/>
          </a:p>
          <a:p>
            <a:r>
              <a:rPr kumimoji="1" lang="ja-JP" altLang="en-US" dirty="0" smtClean="0"/>
              <a:t>実験</a:t>
            </a:r>
            <a:r>
              <a:rPr kumimoji="1" lang="en-US" altLang="ja-JP" dirty="0" smtClean="0"/>
              <a:t>1</a:t>
            </a:r>
            <a:r>
              <a:rPr kumimoji="1" lang="ja-JP" altLang="en-US" dirty="0" smtClean="0"/>
              <a:t>で</a:t>
            </a:r>
            <a:r>
              <a:rPr kumimoji="1" lang="en-US" altLang="ja-JP" dirty="0" smtClean="0"/>
              <a:t>2</a:t>
            </a:r>
            <a:r>
              <a:rPr kumimoji="1" lang="ja-JP" altLang="en-US" dirty="0" smtClean="0"/>
              <a:t>点が知覚できた被験者に対して実験</a:t>
            </a:r>
            <a:endParaRPr kumimoji="1" lang="ja-JP" altLang="en-US" dirty="0"/>
          </a:p>
        </p:txBody>
      </p:sp>
      <p:sp>
        <p:nvSpPr>
          <p:cNvPr id="4" name="スライド番号プレースホルダー 3"/>
          <p:cNvSpPr>
            <a:spLocks noGrp="1"/>
          </p:cNvSpPr>
          <p:nvPr>
            <p:ph type="sldNum" sz="quarter" idx="10"/>
          </p:nvPr>
        </p:nvSpPr>
        <p:spPr/>
        <p:txBody>
          <a:bodyPr/>
          <a:lstStyle/>
          <a:p>
            <a:fld id="{C861089D-D2FA-48B5-82AF-7AAF4712FA88}" type="slidenum">
              <a:rPr kumimoji="1" lang="ja-JP" altLang="en-US" smtClean="0"/>
              <a:t>14</a:t>
            </a:fld>
            <a:endParaRPr kumimoji="1" lang="ja-JP" altLang="en-US"/>
          </a:p>
        </p:txBody>
      </p:sp>
    </p:spTree>
    <p:extLst>
      <p:ext uri="{BB962C8B-B14F-4D97-AF65-F5344CB8AC3E}">
        <p14:creationId xmlns:p14="http://schemas.microsoft.com/office/powerpoint/2010/main" val="3484235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移動量ごとの正答確率</a:t>
            </a:r>
            <a:endParaRPr kumimoji="1" lang="en-US" altLang="ja-JP" dirty="0" smtClean="0"/>
          </a:p>
          <a:p>
            <a:r>
              <a:rPr kumimoji="1" lang="ja-JP" altLang="en-US" dirty="0" smtClean="0"/>
              <a:t>赤線はシグモイド関数の近似曲線</a:t>
            </a:r>
            <a:endParaRPr kumimoji="1" lang="en-US" altLang="ja-JP" dirty="0" smtClean="0"/>
          </a:p>
          <a:p>
            <a:r>
              <a:rPr kumimoji="1" lang="en-US" altLang="ja-JP" dirty="0" smtClean="0"/>
              <a:t>4</a:t>
            </a:r>
            <a:r>
              <a:rPr kumimoji="1" lang="ja-JP" altLang="en-US" dirty="0" smtClean="0"/>
              <a:t>点しかないが、</a:t>
            </a:r>
            <a:r>
              <a:rPr kumimoji="1" lang="en-US" altLang="ja-JP" dirty="0" smtClean="0"/>
              <a:t>DOWN</a:t>
            </a:r>
            <a:r>
              <a:rPr kumimoji="1" lang="ja-JP" altLang="en-US" dirty="0" err="1" smtClean="0"/>
              <a:t>、</a:t>
            </a:r>
            <a:r>
              <a:rPr kumimoji="1" lang="en-US" altLang="ja-JP" dirty="0" smtClean="0"/>
              <a:t>LEFT</a:t>
            </a:r>
            <a:r>
              <a:rPr kumimoji="1" lang="ja-JP" altLang="en-US" dirty="0" err="1" smtClean="0"/>
              <a:t>、</a:t>
            </a:r>
            <a:r>
              <a:rPr kumimoji="1" lang="en-US" altLang="ja-JP" dirty="0" smtClean="0"/>
              <a:t>RIGHT</a:t>
            </a:r>
            <a:r>
              <a:rPr kumimoji="1" lang="ja-JP" altLang="en-US" dirty="0" smtClean="0"/>
              <a:t>は曲線近似が行えた</a:t>
            </a:r>
            <a:endParaRPr kumimoji="1" lang="en-US" altLang="ja-JP" dirty="0" smtClean="0"/>
          </a:p>
          <a:p>
            <a:r>
              <a:rPr kumimoji="1" lang="en-US" altLang="ja-JP" dirty="0" smtClean="0"/>
              <a:t>60</a:t>
            </a:r>
            <a:r>
              <a:rPr kumimoji="1" lang="ja-JP" altLang="en-US" dirty="0" smtClean="0"/>
              <a:t>％：</a:t>
            </a:r>
            <a:r>
              <a:rPr kumimoji="1" lang="en-US" altLang="ja-JP" dirty="0" smtClean="0"/>
              <a:t>Chance level</a:t>
            </a:r>
            <a:r>
              <a:rPr kumimoji="1" lang="ja-JP" altLang="en-US" dirty="0" smtClean="0"/>
              <a:t>と</a:t>
            </a:r>
            <a:r>
              <a:rPr kumimoji="1" lang="en-US" altLang="ja-JP" dirty="0" smtClean="0"/>
              <a:t>100</a:t>
            </a:r>
            <a:r>
              <a:rPr kumimoji="1" lang="ja-JP" altLang="en-US" dirty="0" smtClean="0"/>
              <a:t>％の中間を弁別閾とすると</a:t>
            </a:r>
            <a:endParaRPr kumimoji="1" lang="en-US" altLang="ja-JP" dirty="0" smtClean="0"/>
          </a:p>
          <a:p>
            <a:r>
              <a:rPr kumimoji="1" lang="en-US" altLang="ja-JP" dirty="0" smtClean="0"/>
              <a:t>5cm</a:t>
            </a:r>
            <a:r>
              <a:rPr kumimoji="1" lang="ja-JP" altLang="en-US" dirty="0" smtClean="0"/>
              <a:t>の距離のなぞりで下，左，右の</a:t>
            </a:r>
            <a:r>
              <a:rPr kumimoji="1" lang="en-US" altLang="ja-JP" dirty="0" smtClean="0"/>
              <a:t>3</a:t>
            </a:r>
            <a:r>
              <a:rPr kumimoji="1" lang="ja-JP" altLang="en-US" dirty="0" smtClean="0"/>
              <a:t>方向間で弁別可能</a:t>
            </a:r>
            <a:endParaRPr kumimoji="1" lang="ja-JP" altLang="en-US" dirty="0"/>
          </a:p>
        </p:txBody>
      </p:sp>
      <p:sp>
        <p:nvSpPr>
          <p:cNvPr id="4" name="スライド番号プレースホルダー 3"/>
          <p:cNvSpPr>
            <a:spLocks noGrp="1"/>
          </p:cNvSpPr>
          <p:nvPr>
            <p:ph type="sldNum" sz="quarter" idx="10"/>
          </p:nvPr>
        </p:nvSpPr>
        <p:spPr/>
        <p:txBody>
          <a:bodyPr/>
          <a:lstStyle/>
          <a:p>
            <a:fld id="{C861089D-D2FA-48B5-82AF-7AAF4712FA88}" type="slidenum">
              <a:rPr kumimoji="1" lang="ja-JP" altLang="en-US" smtClean="0"/>
              <a:t>15</a:t>
            </a:fld>
            <a:endParaRPr kumimoji="1" lang="ja-JP" altLang="en-US"/>
          </a:p>
        </p:txBody>
      </p:sp>
    </p:spTree>
    <p:extLst>
      <p:ext uri="{BB962C8B-B14F-4D97-AF65-F5344CB8AC3E}">
        <p14:creationId xmlns:p14="http://schemas.microsoft.com/office/powerpoint/2010/main" val="2505722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方向間で知覚感度が異なった要因について</a:t>
            </a:r>
            <a:endParaRPr kumimoji="1" lang="en-US" altLang="ja-JP" dirty="0" smtClean="0"/>
          </a:p>
          <a:p>
            <a:r>
              <a:rPr kumimoji="1" lang="ja-JP" altLang="en-US" dirty="0" smtClean="0"/>
              <a:t>各方向で提示した刺激の振幅スペクトルを確認</a:t>
            </a:r>
            <a:endParaRPr kumimoji="1" lang="en-US" altLang="ja-JP" dirty="0" smtClean="0"/>
          </a:p>
          <a:p>
            <a:r>
              <a:rPr kumimoji="1" lang="ja-JP" altLang="en-US" dirty="0" smtClean="0"/>
              <a:t>弁別可能であった</a:t>
            </a:r>
            <a:r>
              <a:rPr kumimoji="1" lang="en-US" altLang="ja-JP" dirty="0" smtClean="0"/>
              <a:t>3</a:t>
            </a:r>
            <a:r>
              <a:rPr kumimoji="1" lang="ja-JP" altLang="en-US" dirty="0" smtClean="0"/>
              <a:t>方向では</a:t>
            </a:r>
            <a:r>
              <a:rPr kumimoji="1" lang="en-US" altLang="ja-JP" dirty="0" smtClean="0"/>
              <a:t>35</a:t>
            </a:r>
            <a:r>
              <a:rPr kumimoji="1" lang="ja-JP" altLang="en-US" dirty="0" smtClean="0"/>
              <a:t>～</a:t>
            </a:r>
            <a:r>
              <a:rPr kumimoji="1" lang="en-US" altLang="ja-JP" dirty="0" smtClean="0"/>
              <a:t>50Hz</a:t>
            </a:r>
            <a:r>
              <a:rPr kumimoji="1" lang="ja-JP" altLang="en-US" dirty="0" smtClean="0"/>
              <a:t>あたりのパワーが大きい</a:t>
            </a:r>
            <a:endParaRPr kumimoji="1" lang="en-US" altLang="ja-JP" dirty="0" smtClean="0"/>
          </a:p>
          <a:p>
            <a:r>
              <a:rPr kumimoji="1" lang="ja-JP" altLang="en-US" dirty="0" smtClean="0"/>
              <a:t>＝これがスティックスリップの振動と考えられる</a:t>
            </a:r>
            <a:endParaRPr kumimoji="1" lang="en-US" altLang="ja-JP" dirty="0" smtClean="0"/>
          </a:p>
          <a:p>
            <a:r>
              <a:rPr kumimoji="1" lang="ja-JP" altLang="en-US" dirty="0" smtClean="0"/>
              <a:t>この成分を強くすれば</a:t>
            </a:r>
            <a:r>
              <a:rPr kumimoji="1" lang="en-US" altLang="ja-JP" dirty="0" smtClean="0"/>
              <a:t>UP</a:t>
            </a:r>
            <a:r>
              <a:rPr kumimoji="1" lang="ja-JP" altLang="en-US" dirty="0" err="1" smtClean="0"/>
              <a:t>、</a:t>
            </a:r>
            <a:r>
              <a:rPr kumimoji="1" lang="en-US" altLang="ja-JP" dirty="0" smtClean="0"/>
              <a:t>CW</a:t>
            </a:r>
            <a:r>
              <a:rPr kumimoji="1" lang="ja-JP" altLang="en-US" dirty="0" err="1" smtClean="0"/>
              <a:t>、</a:t>
            </a:r>
            <a:r>
              <a:rPr kumimoji="1" lang="en-US" altLang="ja-JP" dirty="0" smtClean="0"/>
              <a:t>CCW</a:t>
            </a:r>
            <a:r>
              <a:rPr kumimoji="1" lang="ja-JP" altLang="en-US" dirty="0" smtClean="0"/>
              <a:t>も弁別可能ではないか</a:t>
            </a:r>
            <a:endParaRPr kumimoji="1" lang="en-US" altLang="ja-JP" dirty="0" smtClean="0"/>
          </a:p>
          <a:p>
            <a:r>
              <a:rPr kumimoji="1" lang="ja-JP" altLang="en-US" dirty="0" smtClean="0"/>
              <a:t>スティックスリップを大きくするためには膜のせん断方向の変形を抑えることが解決手法として挙げられる</a:t>
            </a:r>
            <a:endParaRPr kumimoji="1" lang="ja-JP" altLang="en-US" dirty="0"/>
          </a:p>
        </p:txBody>
      </p:sp>
      <p:sp>
        <p:nvSpPr>
          <p:cNvPr id="4" name="スライド番号プレースホルダー 3"/>
          <p:cNvSpPr>
            <a:spLocks noGrp="1"/>
          </p:cNvSpPr>
          <p:nvPr>
            <p:ph type="sldNum" sz="quarter" idx="10"/>
          </p:nvPr>
        </p:nvSpPr>
        <p:spPr/>
        <p:txBody>
          <a:bodyPr/>
          <a:lstStyle/>
          <a:p>
            <a:fld id="{C861089D-D2FA-48B5-82AF-7AAF4712FA88}" type="slidenum">
              <a:rPr kumimoji="1" lang="ja-JP" altLang="en-US" smtClean="0"/>
              <a:t>16</a:t>
            </a:fld>
            <a:endParaRPr kumimoji="1" lang="ja-JP" altLang="en-US"/>
          </a:p>
        </p:txBody>
      </p:sp>
    </p:spTree>
    <p:extLst>
      <p:ext uri="{BB962C8B-B14F-4D97-AF65-F5344CB8AC3E}">
        <p14:creationId xmlns:p14="http://schemas.microsoft.com/office/powerpoint/2010/main" val="3163815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実験から得られた知見による再設計で，</a:t>
            </a:r>
            <a:r>
              <a:rPr kumimoji="1" lang="en-US" altLang="ja-JP" dirty="0" smtClean="0"/>
              <a:t>2</a:t>
            </a:r>
            <a:r>
              <a:rPr kumimoji="1" lang="ja-JP" altLang="en-US" dirty="0" smtClean="0"/>
              <a:t>点知覚と方向弁別を実現</a:t>
            </a:r>
            <a:endParaRPr kumimoji="1" lang="en-US" altLang="ja-JP" dirty="0" smtClean="0"/>
          </a:p>
          <a:p>
            <a:r>
              <a:rPr kumimoji="1" lang="ja-JP" altLang="en-US" dirty="0" smtClean="0"/>
              <a:t>⇒</a:t>
            </a:r>
            <a:r>
              <a:rPr kumimoji="1" lang="en-US" altLang="ja-JP" dirty="0" smtClean="0"/>
              <a:t>3</a:t>
            </a:r>
            <a:r>
              <a:rPr kumimoji="1" lang="ja-JP" altLang="en-US" dirty="0" smtClean="0"/>
              <a:t>自由度の運動情報の再現が可能になる</a:t>
            </a:r>
            <a:endParaRPr kumimoji="1" lang="en-US" altLang="ja-JP" dirty="0" smtClean="0"/>
          </a:p>
          <a:p>
            <a:r>
              <a:rPr kumimoji="1" lang="ja-JP" altLang="en-US" dirty="0" smtClean="0"/>
              <a:t>今後の展開：なぞりの伝送による形状把握の実現</a:t>
            </a:r>
            <a:endParaRPr kumimoji="1" lang="ja-JP" altLang="en-US" dirty="0"/>
          </a:p>
        </p:txBody>
      </p:sp>
      <p:sp>
        <p:nvSpPr>
          <p:cNvPr id="4" name="スライド番号プレースホルダー 3"/>
          <p:cNvSpPr>
            <a:spLocks noGrp="1"/>
          </p:cNvSpPr>
          <p:nvPr>
            <p:ph type="sldNum" sz="quarter" idx="10"/>
          </p:nvPr>
        </p:nvSpPr>
        <p:spPr/>
        <p:txBody>
          <a:bodyPr/>
          <a:lstStyle/>
          <a:p>
            <a:fld id="{C861089D-D2FA-48B5-82AF-7AAF4712FA88}" type="slidenum">
              <a:rPr kumimoji="1" lang="ja-JP" altLang="en-US" smtClean="0"/>
              <a:t>17</a:t>
            </a:fld>
            <a:endParaRPr kumimoji="1" lang="ja-JP" altLang="en-US"/>
          </a:p>
        </p:txBody>
      </p:sp>
    </p:spTree>
    <p:extLst>
      <p:ext uri="{BB962C8B-B14F-4D97-AF65-F5344CB8AC3E}">
        <p14:creationId xmlns:p14="http://schemas.microsoft.com/office/powerpoint/2010/main" val="13685096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861089D-D2FA-48B5-82AF-7AAF4712FA88}" type="slidenum">
              <a:rPr kumimoji="1" lang="ja-JP" altLang="en-US" smtClean="0"/>
              <a:t>18</a:t>
            </a:fld>
            <a:endParaRPr kumimoji="1" lang="ja-JP" altLang="en-US"/>
          </a:p>
        </p:txBody>
      </p:sp>
    </p:spTree>
    <p:extLst>
      <p:ext uri="{BB962C8B-B14F-4D97-AF65-F5344CB8AC3E}">
        <p14:creationId xmlns:p14="http://schemas.microsoft.com/office/powerpoint/2010/main" val="3050775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・なぞりによって形状を知るための情報</a:t>
            </a:r>
            <a:endParaRPr kumimoji="1" lang="en-US" altLang="ja-JP" dirty="0" smtClean="0"/>
          </a:p>
          <a:p>
            <a:r>
              <a:rPr kumimoji="1" lang="ja-JP" altLang="en-US" dirty="0" smtClean="0"/>
              <a:t>・なぞりにおける運動自由度</a:t>
            </a:r>
            <a:endParaRPr kumimoji="1" lang="ja-JP" altLang="en-US" dirty="0"/>
          </a:p>
        </p:txBody>
      </p:sp>
      <p:sp>
        <p:nvSpPr>
          <p:cNvPr id="4" name="スライド番号プレースホルダー 3"/>
          <p:cNvSpPr>
            <a:spLocks noGrp="1"/>
          </p:cNvSpPr>
          <p:nvPr>
            <p:ph type="sldNum" sz="quarter" idx="10"/>
          </p:nvPr>
        </p:nvSpPr>
        <p:spPr/>
        <p:txBody>
          <a:bodyPr/>
          <a:lstStyle/>
          <a:p>
            <a:fld id="{C861089D-D2FA-48B5-82AF-7AAF4712FA88}" type="slidenum">
              <a:rPr kumimoji="1" lang="ja-JP" altLang="en-US" smtClean="0"/>
              <a:t>3</a:t>
            </a:fld>
            <a:endParaRPr kumimoji="1" lang="ja-JP" altLang="en-US"/>
          </a:p>
        </p:txBody>
      </p:sp>
    </p:spTree>
    <p:extLst>
      <p:ext uri="{BB962C8B-B14F-4D97-AF65-F5344CB8AC3E}">
        <p14:creationId xmlns:p14="http://schemas.microsoft.com/office/powerpoint/2010/main" val="2680752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なぞり触覚伝送の先行研究における代表例</a:t>
            </a:r>
            <a:endParaRPr kumimoji="1" lang="en-US" altLang="ja-JP" dirty="0" smtClean="0"/>
          </a:p>
          <a:p>
            <a:r>
              <a:rPr kumimoji="1" lang="ja-JP" altLang="en-US" dirty="0" smtClean="0"/>
              <a:t>爪上で振動を与えることで凹凸感を提示している例がある</a:t>
            </a:r>
            <a:endParaRPr kumimoji="1" lang="en-US" altLang="ja-JP" dirty="0" smtClean="0"/>
          </a:p>
          <a:p>
            <a:r>
              <a:rPr kumimoji="1" lang="en-US" altLang="ja-JP" dirty="0" smtClean="0"/>
              <a:t>1</a:t>
            </a:r>
            <a:r>
              <a:rPr kumimoji="1" lang="ja-JP" altLang="en-US" dirty="0" smtClean="0"/>
              <a:t>点では</a:t>
            </a:r>
            <a:r>
              <a:rPr kumimoji="1" lang="en-US" altLang="ja-JP" dirty="0" smtClean="0"/>
              <a:t>2</a:t>
            </a:r>
            <a:r>
              <a:rPr kumimoji="1" lang="ja-JP" altLang="en-US" dirty="0" smtClean="0"/>
              <a:t>点以上の相対運動である回転が表現できない</a:t>
            </a:r>
            <a:endParaRPr kumimoji="1" lang="en-US" altLang="ja-JP" dirty="0" smtClean="0"/>
          </a:p>
          <a:p>
            <a:r>
              <a:rPr kumimoji="1" lang="ja-JP" altLang="en-US" dirty="0" smtClean="0"/>
              <a:t>＝掌のような広い</a:t>
            </a:r>
            <a:r>
              <a:rPr kumimoji="1" lang="en-US" altLang="ja-JP" dirty="0" smtClean="0"/>
              <a:t>2</a:t>
            </a:r>
            <a:r>
              <a:rPr kumimoji="1" lang="ja-JP" altLang="en-US" dirty="0" smtClean="0"/>
              <a:t>次元平面での運動情報提示が必要</a:t>
            </a:r>
            <a:endParaRPr kumimoji="1" lang="en-US" altLang="ja-JP" dirty="0" smtClean="0"/>
          </a:p>
          <a:p>
            <a:r>
              <a:rPr kumimoji="1" lang="ja-JP" altLang="en-US" dirty="0" smtClean="0"/>
              <a:t>回転が分からないと困る点</a:t>
            </a:r>
            <a:endParaRPr kumimoji="1" lang="en-US" altLang="ja-JP" dirty="0" smtClean="0"/>
          </a:p>
          <a:p>
            <a:r>
              <a:rPr kumimoji="1" lang="ja-JP" altLang="en-US" dirty="0" smtClean="0"/>
              <a:t>・接触中に対象物の姿勢が変化しても分からない</a:t>
            </a:r>
            <a:endParaRPr kumimoji="1" lang="en-US" altLang="ja-JP" dirty="0" smtClean="0"/>
          </a:p>
          <a:p>
            <a:r>
              <a:rPr kumimoji="1" lang="ja-JP" altLang="en-US" dirty="0" smtClean="0"/>
              <a:t>⇒正しい形状が認識できないことが考えられる＝リアリティ，没入感の損失</a:t>
            </a:r>
            <a:endParaRPr kumimoji="1" lang="en-US" altLang="ja-JP" dirty="0" smtClean="0"/>
          </a:p>
          <a:p>
            <a:r>
              <a:rPr kumimoji="1" lang="ja-JP" altLang="en-US" dirty="0" smtClean="0"/>
              <a:t>・両手で大きなものを持ち上げるような安定的な把持が求められる場合</a:t>
            </a:r>
            <a:endParaRPr kumimoji="1" lang="en-US" altLang="ja-JP" dirty="0" smtClean="0"/>
          </a:p>
          <a:p>
            <a:r>
              <a:rPr kumimoji="1" lang="ja-JP" altLang="en-US" dirty="0" smtClean="0"/>
              <a:t>⇒回転情報が分からないと滑り落としてしまう</a:t>
            </a:r>
            <a:endParaRPr kumimoji="1" lang="en-US" altLang="ja-JP"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861089D-D2FA-48B5-82AF-7AAF4712FA88}" type="slidenum">
              <a:rPr kumimoji="1" lang="ja-JP" altLang="en-US" smtClean="0"/>
              <a:t>4</a:t>
            </a:fld>
            <a:endParaRPr kumimoji="1" lang="ja-JP" altLang="en-US"/>
          </a:p>
        </p:txBody>
      </p:sp>
    </p:spTree>
    <p:extLst>
      <p:ext uri="{BB962C8B-B14F-4D97-AF65-F5344CB8AC3E}">
        <p14:creationId xmlns:p14="http://schemas.microsoft.com/office/powerpoint/2010/main" val="2823321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a:t>
            </a:r>
            <a:r>
              <a:rPr kumimoji="1" lang="ja-JP" altLang="en-US" dirty="0" smtClean="0"/>
              <a:t>次元平面で運動情報を提示している事例</a:t>
            </a:r>
            <a:endParaRPr kumimoji="1" lang="en-US" altLang="ja-JP" dirty="0" smtClean="0"/>
          </a:p>
          <a:p>
            <a:r>
              <a:rPr kumimoji="1" lang="ja-JP" altLang="en-US" dirty="0" smtClean="0"/>
              <a:t>先行研究の例</a:t>
            </a:r>
            <a:endParaRPr kumimoji="1" lang="en-US" altLang="ja-JP" dirty="0" smtClean="0"/>
          </a:p>
          <a:p>
            <a:r>
              <a:rPr kumimoji="1" lang="ja-JP" altLang="en-US" dirty="0" smtClean="0"/>
              <a:t>・仮現運動という錯覚を利用して移動印象を与えるもの</a:t>
            </a:r>
            <a:endParaRPr kumimoji="1" lang="en-US" altLang="ja-JP" dirty="0" smtClean="0"/>
          </a:p>
          <a:p>
            <a:r>
              <a:rPr kumimoji="1" lang="ja-JP" altLang="en-US" dirty="0" smtClean="0"/>
              <a:t>・空中で超音波の焦点を生成することで実際の刺激点を生成して制御</a:t>
            </a:r>
            <a:endParaRPr kumimoji="1" lang="en-US" altLang="ja-JP" dirty="0" smtClean="0"/>
          </a:p>
          <a:p>
            <a:r>
              <a:rPr kumimoji="1" lang="ja-JP" altLang="en-US" dirty="0" smtClean="0"/>
              <a:t>などが挙げられる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C861089D-D2FA-48B5-82AF-7AAF4712FA88}" type="slidenum">
              <a:rPr kumimoji="1" lang="ja-JP" altLang="en-US" smtClean="0"/>
              <a:t>5</a:t>
            </a:fld>
            <a:endParaRPr kumimoji="1" lang="ja-JP" altLang="en-US"/>
          </a:p>
        </p:txBody>
      </p:sp>
    </p:spTree>
    <p:extLst>
      <p:ext uri="{BB962C8B-B14F-4D97-AF65-F5344CB8AC3E}">
        <p14:creationId xmlns:p14="http://schemas.microsoft.com/office/powerpoint/2010/main" val="2825351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・先行事例の装置を使えば伝送できるか？⇒課題がある</a:t>
            </a:r>
            <a:endParaRPr kumimoji="1" lang="en-US" altLang="ja-JP" dirty="0" smtClean="0"/>
          </a:p>
          <a:p>
            <a:r>
              <a:rPr kumimoji="1" lang="ja-JP" altLang="en-US" dirty="0" smtClean="0"/>
              <a:t>・大きく</a:t>
            </a:r>
            <a:r>
              <a:rPr kumimoji="1" lang="en-US" altLang="ja-JP" dirty="0" smtClean="0"/>
              <a:t>2</a:t>
            </a:r>
            <a:r>
              <a:rPr kumimoji="1" lang="ja-JP" altLang="en-US" dirty="0" smtClean="0"/>
              <a:t>つ</a:t>
            </a:r>
            <a:endParaRPr kumimoji="1" lang="en-US" altLang="ja-JP" dirty="0" smtClean="0"/>
          </a:p>
          <a:p>
            <a:r>
              <a:rPr kumimoji="1" lang="ja-JP" altLang="en-US" dirty="0" smtClean="0"/>
              <a:t>　なぞり現象そのものではない⇒なぞりそのものを再現できることが理想的　接触面表面の情報が不足、例えば摩擦（振動の周波数）</a:t>
            </a:r>
            <a:endParaRPr kumimoji="1" lang="en-US" altLang="ja-JP" dirty="0" smtClean="0"/>
          </a:p>
          <a:p>
            <a:r>
              <a:rPr kumimoji="1" lang="ja-JP" altLang="en-US" dirty="0" smtClean="0"/>
              <a:t>　計測器の作成が難しい⇒提示装置と同じ振動特性の計測器</a:t>
            </a:r>
            <a:endParaRPr kumimoji="1" lang="en-US" altLang="ja-JP" dirty="0" smtClean="0"/>
          </a:p>
          <a:p>
            <a:r>
              <a:rPr kumimoji="1" lang="ja-JP" altLang="en-US" dirty="0" smtClean="0"/>
              <a:t>このため本研究で新たに伝送手法を検討した</a:t>
            </a:r>
            <a:endParaRPr kumimoji="1" lang="en-US" altLang="ja-JP" dirty="0" smtClean="0"/>
          </a:p>
          <a:p>
            <a:r>
              <a:rPr kumimoji="1" lang="ja-JP" altLang="en-US" dirty="0" smtClean="0"/>
              <a:t>なぞり：接触面上で剛体の運動（</a:t>
            </a:r>
            <a:r>
              <a:rPr kumimoji="1" lang="en-US" altLang="ja-JP" dirty="0" smtClean="0"/>
              <a:t>3</a:t>
            </a:r>
            <a:r>
              <a:rPr kumimoji="1" lang="ja-JP" altLang="en-US" dirty="0" smtClean="0"/>
              <a:t>自由度）が起こる</a:t>
            </a:r>
            <a:endParaRPr kumimoji="1" lang="en-US" altLang="ja-JP" dirty="0" smtClean="0"/>
          </a:p>
          <a:p>
            <a:r>
              <a:rPr kumimoji="1" lang="ja-JP" altLang="en-US" dirty="0" smtClean="0"/>
              <a:t>⇒面上でスティックスリップが生じ、その振動が皮膚上に広がる</a:t>
            </a:r>
            <a:endParaRPr kumimoji="1" lang="en-US" altLang="ja-JP" dirty="0" smtClean="0"/>
          </a:p>
          <a:p>
            <a:r>
              <a:rPr kumimoji="1" lang="ja-JP" altLang="en-US" dirty="0" smtClean="0"/>
              <a:t>⇒この</a:t>
            </a:r>
            <a:r>
              <a:rPr kumimoji="1" lang="en-US" altLang="ja-JP" dirty="0" smtClean="0"/>
              <a:t>2</a:t>
            </a:r>
            <a:r>
              <a:rPr kumimoji="1" lang="ja-JP" altLang="en-US" dirty="0" smtClean="0"/>
              <a:t>次元平面上の振動を計測、再現することで</a:t>
            </a:r>
            <a:r>
              <a:rPr kumimoji="1" lang="en-US" altLang="ja-JP" dirty="0" smtClean="0"/>
              <a:t>,3</a:t>
            </a:r>
            <a:r>
              <a:rPr kumimoji="1" lang="ja-JP" altLang="en-US" dirty="0" smtClean="0"/>
              <a:t>自由度の運動情報が提示できるのではないか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C861089D-D2FA-48B5-82AF-7AAF4712FA88}" type="slidenum">
              <a:rPr kumimoji="1" lang="ja-JP" altLang="en-US" smtClean="0"/>
              <a:t>6</a:t>
            </a:fld>
            <a:endParaRPr kumimoji="1" lang="ja-JP" altLang="en-US"/>
          </a:p>
        </p:txBody>
      </p:sp>
    </p:spTree>
    <p:extLst>
      <p:ext uri="{BB962C8B-B14F-4D97-AF65-F5344CB8AC3E}">
        <p14:creationId xmlns:p14="http://schemas.microsoft.com/office/powerpoint/2010/main" val="4183884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1" u="none" dirty="0" smtClean="0">
                    <a:latin typeface="Cambria Math" panose="02040503050406030204" pitchFamily="18" charset="0"/>
                  </a:rPr>
                  <a:t>2</a:t>
                </a:r>
                <a:r>
                  <a:rPr lang="ja-JP" altLang="en-US" b="0" i="1" u="none" dirty="0" smtClean="0">
                    <a:latin typeface="Cambria Math" panose="02040503050406030204" pitchFamily="18" charset="0"/>
                  </a:rPr>
                  <a:t>次元平面上の振動を全面で再現</a:t>
                </a:r>
                <a:endParaRPr lang="en-US" altLang="ja-JP" b="0" i="1" u="none"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1" u="none" dirty="0" smtClean="0">
                    <a:latin typeface="Cambria Math" panose="02040503050406030204" pitchFamily="18" charset="0"/>
                  </a:rPr>
                  <a:t>全面を計測しようとすると，</a:t>
                </a:r>
                <a14:m>
                  <m:oMath xmlns:m="http://schemas.openxmlformats.org/officeDocument/2006/math">
                    <m:r>
                      <m:rPr>
                        <m:sty m:val="p"/>
                      </m:rPr>
                      <a:rPr lang="en-US" altLang="ja-JP" sz="1200" i="1" dirty="0" smtClean="0">
                        <a:latin typeface="Cambria Math" panose="02040503050406030204" pitchFamily="18" charset="0"/>
                      </a:rPr>
                      <m:t>O</m:t>
                    </m:r>
                    <m:d>
                      <m:dPr>
                        <m:ctrlPr>
                          <a:rPr lang="en-US" altLang="ja-JP" sz="1200" i="1" dirty="0">
                            <a:latin typeface="Cambria Math" panose="02040503050406030204" pitchFamily="18" charset="0"/>
                          </a:rPr>
                        </m:ctrlPr>
                      </m:dPr>
                      <m:e>
                        <m:sSup>
                          <m:sSupPr>
                            <m:ctrlPr>
                              <a:rPr lang="en-US" altLang="ja-JP" sz="1200" b="0" i="1" dirty="0" smtClean="0">
                                <a:latin typeface="Cambria Math" panose="02040503050406030204" pitchFamily="18" charset="0"/>
                              </a:rPr>
                            </m:ctrlPr>
                          </m:sSupPr>
                          <m:e>
                            <m:r>
                              <a:rPr lang="en-US" altLang="ja-JP" sz="1200" b="0" i="1" dirty="0" smtClean="0">
                                <a:latin typeface="Cambria Math" panose="02040503050406030204" pitchFamily="18" charset="0"/>
                              </a:rPr>
                              <m:t>𝑛</m:t>
                            </m:r>
                          </m:e>
                          <m:sup>
                            <m:r>
                              <a:rPr lang="en-US" altLang="ja-JP" sz="1200" b="0" i="0" dirty="0" smtClean="0">
                                <a:latin typeface="Cambria Math" panose="02040503050406030204" pitchFamily="18" charset="0"/>
                              </a:rPr>
                              <m:t>2</m:t>
                            </m:r>
                          </m:sup>
                        </m:sSup>
                      </m:e>
                    </m:d>
                  </m:oMath>
                </a14:m>
                <a:r>
                  <a:rPr lang="ja-JP" altLang="en-US" b="0" i="1" u="none" dirty="0" smtClean="0">
                    <a:latin typeface="Cambria Math" panose="02040503050406030204" pitchFamily="18" charset="0"/>
                  </a:rPr>
                  <a:t>の計測点，振動源が必要になる→実装コスト大</a:t>
                </a:r>
                <a:endParaRPr lang="en-US" altLang="ja-JP" b="0" i="1" u="none"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u="none" dirty="0" smtClean="0"/>
                  <a:t>波面合成を用いれ</a:t>
                </a:r>
                <a14:m>
                  <m:oMath xmlns:m="http://schemas.openxmlformats.org/officeDocument/2006/math">
                    <m:r>
                      <a:rPr lang="ja-JP" altLang="en-US" b="0" i="1" u="none" smtClean="0">
                        <a:latin typeface="Cambria Math" panose="02040503050406030204" pitchFamily="18" charset="0"/>
                      </a:rPr>
                      <m:t>ば、</m:t>
                    </m:r>
                    <m:r>
                      <a:rPr lang="en-US" altLang="ja-JP" b="0" i="1" u="none" smtClean="0">
                        <a:latin typeface="Cambria Math" panose="02040503050406030204" pitchFamily="18" charset="0"/>
                      </a:rPr>
                      <m:t>𝑂</m:t>
                    </m:r>
                    <m:r>
                      <a:rPr lang="en-US" altLang="ja-JP" b="0" i="1" u="none" smtClean="0">
                        <a:latin typeface="Cambria Math" panose="02040503050406030204" pitchFamily="18" charset="0"/>
                      </a:rPr>
                      <m:t>(</m:t>
                    </m:r>
                    <m:r>
                      <a:rPr lang="en-US" altLang="ja-JP" b="0" i="1" u="none" smtClean="0">
                        <a:latin typeface="Cambria Math" panose="02040503050406030204" pitchFamily="18" charset="0"/>
                      </a:rPr>
                      <m:t>𝑛</m:t>
                    </m:r>
                    <m:r>
                      <a:rPr lang="en-US" altLang="ja-JP" b="0" i="1" u="none" smtClean="0">
                        <a:latin typeface="Cambria Math" panose="02040503050406030204" pitchFamily="18" charset="0"/>
                      </a:rPr>
                      <m:t>)</m:t>
                    </m:r>
                  </m:oMath>
                </a14:m>
                <a:r>
                  <a:rPr lang="ja-JP" altLang="en-US" b="0" u="none" dirty="0" smtClean="0"/>
                  <a:t>の計測点，振動源数で再現領域全面の振動が再現可能な手法である</a:t>
                </a:r>
                <a:endParaRPr lang="en-US" altLang="ja-JP" b="0" u="none"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u="none" dirty="0" smtClean="0"/>
              </a:p>
              <a:p>
                <a:endParaRPr kumimoji="1" lang="ja-JP" altLang="en-US" b="0" u="none"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1" u="none" dirty="0" smtClean="0">
                    <a:latin typeface="Cambria Math" panose="02040503050406030204" pitchFamily="18" charset="0"/>
                  </a:rPr>
                  <a:t>2</a:t>
                </a:r>
                <a:r>
                  <a:rPr lang="ja-JP" altLang="en-US" b="0" i="1" u="none" dirty="0" smtClean="0">
                    <a:latin typeface="Cambria Math" panose="02040503050406030204" pitchFamily="18" charset="0"/>
                  </a:rPr>
                  <a:t>次元平面の振動を全面で再現</a:t>
                </a:r>
                <a:endParaRPr lang="en-US" altLang="ja-JP" b="0" i="1" u="none"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1" u="none" dirty="0" smtClean="0">
                    <a:latin typeface="Cambria Math" panose="02040503050406030204" pitchFamily="18" charset="0"/>
                  </a:rPr>
                  <a:t>全面計測しようとすると，</a:t>
                </a:r>
                <a:r>
                  <a:rPr lang="en-US" altLang="ja-JP" sz="1200" i="0" dirty="0" smtClean="0">
                    <a:latin typeface="Cambria Math" panose="02040503050406030204" pitchFamily="18" charset="0"/>
                  </a:rPr>
                  <a:t>O</a:t>
                </a:r>
                <a:r>
                  <a:rPr lang="en-US" altLang="ja-JP" sz="1200" i="0" dirty="0">
                    <a:latin typeface="Cambria Math" panose="02040503050406030204" pitchFamily="18" charset="0"/>
                  </a:rPr>
                  <a:t>(</a:t>
                </a:r>
                <a:r>
                  <a:rPr lang="en-US" altLang="ja-JP" sz="1200" b="0" i="0" dirty="0" smtClean="0">
                    <a:latin typeface="Cambria Math" panose="02040503050406030204" pitchFamily="18" charset="0"/>
                  </a:rPr>
                  <a:t>𝑛^2 )</a:t>
                </a:r>
                <a:r>
                  <a:rPr lang="ja-JP" altLang="en-US" b="0" i="1" u="none" dirty="0" smtClean="0">
                    <a:latin typeface="Cambria Math" panose="02040503050406030204" pitchFamily="18" charset="0"/>
                  </a:rPr>
                  <a:t>の計測点，振動源が必要になる→実装コスト大</a:t>
                </a:r>
                <a:endParaRPr lang="en-US" altLang="ja-JP" b="0" i="1" u="none"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u="none" smtClean="0">
                    <a:latin typeface="Cambria Math" panose="02040503050406030204" pitchFamily="18" charset="0"/>
                  </a:rPr>
                  <a:t>𝑂(𝑛)</a:t>
                </a:r>
                <a:r>
                  <a:rPr lang="ja-JP" altLang="en-US" b="0" u="none" dirty="0" smtClean="0"/>
                  <a:t>の計測点，振動源数で再現領域全面の振動が再現可能な</a:t>
                </a:r>
                <a:r>
                  <a:rPr lang="ja-JP" altLang="en-US" b="0" u="none" dirty="0" smtClean="0"/>
                  <a:t>手法である</a:t>
                </a:r>
                <a:endParaRPr lang="en-US" altLang="ja-JP" b="0" u="none"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u="none" dirty="0" smtClean="0"/>
                  <a:t>波面合成を用いる</a:t>
                </a:r>
                <a:endParaRPr lang="en-US" altLang="ja-JP" b="0" u="none" dirty="0" smtClean="0"/>
              </a:p>
              <a:p>
                <a:endParaRPr kumimoji="1" lang="ja-JP" altLang="en-US" b="0" u="none" dirty="0"/>
              </a:p>
            </p:txBody>
          </p:sp>
        </mc:Fallback>
      </mc:AlternateContent>
      <p:sp>
        <p:nvSpPr>
          <p:cNvPr id="4" name="スライド番号プレースホルダー 3"/>
          <p:cNvSpPr>
            <a:spLocks noGrp="1"/>
          </p:cNvSpPr>
          <p:nvPr>
            <p:ph type="sldNum" sz="quarter" idx="10"/>
          </p:nvPr>
        </p:nvSpPr>
        <p:spPr/>
        <p:txBody>
          <a:bodyPr/>
          <a:lstStyle/>
          <a:p>
            <a:fld id="{C861089D-D2FA-48B5-82AF-7AAF4712FA88}" type="slidenum">
              <a:rPr kumimoji="1" lang="ja-JP" altLang="en-US" smtClean="0"/>
              <a:t>7</a:t>
            </a:fld>
            <a:endParaRPr kumimoji="1" lang="ja-JP" altLang="en-US"/>
          </a:p>
        </p:txBody>
      </p:sp>
    </p:spTree>
    <p:extLst>
      <p:ext uri="{BB962C8B-B14F-4D97-AF65-F5344CB8AC3E}">
        <p14:creationId xmlns:p14="http://schemas.microsoft.com/office/powerpoint/2010/main" val="2418577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・波面合成について紹介</a:t>
            </a:r>
            <a:endParaRPr kumimoji="1" lang="en-US" altLang="ja-JP" dirty="0" smtClean="0"/>
          </a:p>
          <a:p>
            <a:r>
              <a:rPr kumimoji="1" lang="ja-JP" altLang="en-US" dirty="0" smtClean="0"/>
              <a:t>・閉空間</a:t>
            </a:r>
            <a:r>
              <a:rPr lang="ja-JP" altLang="en-US" dirty="0" smtClean="0"/>
              <a:t>閉空間内部の音場は境界面上の音圧，音圧勾配で表現可能である（式）ことから，</a:t>
            </a:r>
            <a:endParaRPr lang="en-US" altLang="ja-JP" dirty="0" smtClean="0"/>
          </a:p>
          <a:p>
            <a:r>
              <a:rPr lang="ja-JP" altLang="en-US" dirty="0" smtClean="0"/>
              <a:t>境界面上の各点での音の記録・再生により閉空間内の音場を別空間で再現するのが波面合成</a:t>
            </a:r>
            <a:endParaRPr lang="en-US" altLang="ja-JP" dirty="0" smtClean="0"/>
          </a:p>
          <a:p>
            <a:r>
              <a:rPr lang="ja-JP" altLang="en-US" dirty="0" smtClean="0"/>
              <a:t>・触覚への転用して</a:t>
            </a:r>
            <a:endParaRPr lang="en-US" altLang="ja-JP" dirty="0" smtClean="0"/>
          </a:p>
          <a:p>
            <a:r>
              <a:rPr lang="ja-JP" altLang="en-US" dirty="0" smtClean="0"/>
              <a:t>⇒計測点と振動源を再現領域を形成する境界線上の各点に配置する</a:t>
            </a:r>
            <a:endParaRPr lang="en-US" altLang="ja-JP" dirty="0" smtClean="0"/>
          </a:p>
          <a:p>
            <a:r>
              <a:rPr lang="ja-JP" altLang="en-US" dirty="0" smtClean="0"/>
              <a:t>計測点，振動源が形成する閉領域内で振動が再現可能</a:t>
            </a:r>
            <a:endParaRPr lang="en-US" altLang="ja-JP" dirty="0" smtClean="0"/>
          </a:p>
        </p:txBody>
      </p:sp>
      <p:sp>
        <p:nvSpPr>
          <p:cNvPr id="4" name="スライド番号プレースホルダー 3"/>
          <p:cNvSpPr>
            <a:spLocks noGrp="1"/>
          </p:cNvSpPr>
          <p:nvPr>
            <p:ph type="sldNum" sz="quarter" idx="10"/>
          </p:nvPr>
        </p:nvSpPr>
        <p:spPr/>
        <p:txBody>
          <a:bodyPr/>
          <a:lstStyle/>
          <a:p>
            <a:fld id="{C861089D-D2FA-48B5-82AF-7AAF4712FA88}" type="slidenum">
              <a:rPr kumimoji="1" lang="ja-JP" altLang="en-US" smtClean="0"/>
              <a:t>8</a:t>
            </a:fld>
            <a:endParaRPr kumimoji="1" lang="ja-JP" altLang="en-US"/>
          </a:p>
        </p:txBody>
      </p:sp>
    </p:spTree>
    <p:extLst>
      <p:ext uri="{BB962C8B-B14F-4D97-AF65-F5344CB8AC3E}">
        <p14:creationId xmlns:p14="http://schemas.microsoft.com/office/powerpoint/2010/main" val="1639794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・波面合成を用いた触覚伝送手法についての詳細</a:t>
            </a:r>
            <a:endParaRPr kumimoji="1" lang="en-US" altLang="ja-JP" dirty="0" smtClean="0"/>
          </a:p>
          <a:p>
            <a:r>
              <a:rPr kumimoji="1" lang="ja-JP" altLang="en-US" dirty="0" smtClean="0"/>
              <a:t>境界線上の各点に配置</a:t>
            </a:r>
            <a:endParaRPr kumimoji="1" lang="en-US" altLang="ja-JP" dirty="0" smtClean="0"/>
          </a:p>
          <a:p>
            <a:r>
              <a:rPr kumimoji="1" lang="ja-JP" altLang="en-US" dirty="0" smtClean="0"/>
              <a:t>＝全面の計測をしなくても、全面にわたって振動が再現できる</a:t>
            </a:r>
            <a:endParaRPr kumimoji="1" lang="en-US" altLang="ja-JP" dirty="0" smtClean="0"/>
          </a:p>
          <a:p>
            <a:r>
              <a:rPr kumimoji="1" lang="ja-JP" altLang="en-US" dirty="0" smtClean="0"/>
              <a:t>・同一の振動特性の計測器と提示装置を実現している</a:t>
            </a:r>
            <a:endParaRPr kumimoji="1" lang="en-US" altLang="ja-JP" dirty="0" smtClean="0"/>
          </a:p>
          <a:p>
            <a:r>
              <a:rPr kumimoji="1" lang="ja-JP" altLang="en-US" dirty="0" smtClean="0"/>
              <a:t>・振動面には水で支えられた膜を用いる＝人体とのインピーダンスマッチ</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C861089D-D2FA-48B5-82AF-7AAF4712FA88}" type="slidenum">
              <a:rPr kumimoji="1" lang="ja-JP" altLang="en-US" smtClean="0"/>
              <a:t>9</a:t>
            </a:fld>
            <a:endParaRPr kumimoji="1" lang="ja-JP" altLang="en-US"/>
          </a:p>
        </p:txBody>
      </p:sp>
    </p:spTree>
    <p:extLst>
      <p:ext uri="{BB962C8B-B14F-4D97-AF65-F5344CB8AC3E}">
        <p14:creationId xmlns:p14="http://schemas.microsoft.com/office/powerpoint/2010/main" val="778419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・実装した装置の概要（図）</a:t>
            </a:r>
            <a:endParaRPr kumimoji="1" lang="en-US" altLang="ja-JP" dirty="0" smtClean="0"/>
          </a:p>
          <a:p>
            <a:r>
              <a:rPr kumimoji="1" lang="ja-JP" altLang="en-US" dirty="0" smtClean="0"/>
              <a:t>・図の右側がセンサーを配置した触覚の送信側，左側がアクチュエーターを配置した受信側</a:t>
            </a:r>
            <a:endParaRPr kumimoji="1" lang="en-US" altLang="ja-JP" dirty="0" smtClean="0"/>
          </a:p>
          <a:p>
            <a:r>
              <a:rPr kumimoji="1" lang="ja-JP" altLang="en-US" dirty="0" smtClean="0"/>
              <a:t>⇒膜面上で同位置に対応するセンサーとアクチュエーターをアンプを介して接続</a:t>
            </a:r>
            <a:endParaRPr kumimoji="1" lang="en-US" altLang="ja-JP" dirty="0" smtClean="0"/>
          </a:p>
          <a:p>
            <a:r>
              <a:rPr kumimoji="1" lang="ja-JP" altLang="en-US" dirty="0" smtClean="0"/>
              <a:t>・膜面は皮膚に近いインピーダンスである人肌ゲルシート</a:t>
            </a:r>
            <a:endParaRPr kumimoji="1" lang="en-US" altLang="ja-JP" dirty="0" smtClean="0"/>
          </a:p>
          <a:p>
            <a:r>
              <a:rPr kumimoji="1" lang="ja-JP" altLang="en-US" dirty="0" smtClean="0"/>
              <a:t>・受信側の皮膚接触部分の波速：接触しない場合の</a:t>
            </a:r>
            <a:r>
              <a:rPr kumimoji="1" lang="en-US" altLang="ja-JP" dirty="0" smtClean="0"/>
              <a:t>1.18</a:t>
            </a:r>
            <a:r>
              <a:rPr kumimoji="1" lang="ja-JP" altLang="en-US" dirty="0" smtClean="0"/>
              <a:t>倍</a:t>
            </a:r>
            <a:endParaRPr kumimoji="1" lang="en-US" altLang="ja-JP" dirty="0" smtClean="0"/>
          </a:p>
          <a:p>
            <a:r>
              <a:rPr kumimoji="1" lang="ja-JP" altLang="en-US" dirty="0" smtClean="0"/>
              <a:t>⇒アクチュエーター間の距離をセンサー間の距離の</a:t>
            </a:r>
            <a:r>
              <a:rPr kumimoji="1" lang="en-US" altLang="ja-JP" dirty="0" smtClean="0"/>
              <a:t>1.18</a:t>
            </a:r>
            <a:r>
              <a:rPr kumimoji="1" lang="ja-JP" altLang="en-US" dirty="0" smtClean="0"/>
              <a:t>倍とした</a:t>
            </a:r>
            <a:endParaRPr kumimoji="1" lang="en-US" altLang="ja-JP" dirty="0" smtClean="0"/>
          </a:p>
          <a:p>
            <a:r>
              <a:rPr kumimoji="1" lang="ja-JP" altLang="en-US" dirty="0" smtClean="0"/>
              <a:t>　⇒これにより，送信側の波面を拡大した形で受信面側に再現</a:t>
            </a:r>
            <a:endParaRPr kumimoji="1" lang="en-US" altLang="ja-JP" dirty="0" smtClean="0"/>
          </a:p>
          <a:p>
            <a:r>
              <a:rPr kumimoji="1" lang="ja-JP" altLang="en-US" dirty="0" smtClean="0"/>
              <a:t>・皮膚接触部分での波速は</a:t>
            </a:r>
            <a:r>
              <a:rPr kumimoji="1" lang="en-US" altLang="ja-JP" dirty="0" smtClean="0"/>
              <a:t>2.72[m/s]</a:t>
            </a:r>
          </a:p>
          <a:p>
            <a:r>
              <a:rPr kumimoji="1" lang="ja-JP" altLang="en-US" dirty="0" smtClean="0"/>
              <a:t>⇒提示領域内に</a:t>
            </a:r>
            <a:r>
              <a:rPr kumimoji="1" lang="en-US" altLang="ja-JP" dirty="0" smtClean="0"/>
              <a:t>1</a:t>
            </a:r>
            <a:r>
              <a:rPr kumimoji="1" lang="ja-JP" altLang="en-US" dirty="0" smtClean="0"/>
              <a:t>波長以上が存在するのは</a:t>
            </a:r>
            <a:r>
              <a:rPr kumimoji="1" lang="en-US" altLang="ja-JP" dirty="0" smtClean="0"/>
              <a:t>20[Hz]</a:t>
            </a:r>
            <a:r>
              <a:rPr kumimoji="1" lang="ja-JP" altLang="en-US" dirty="0" smtClean="0"/>
              <a:t>以上＝</a:t>
            </a:r>
            <a:r>
              <a:rPr kumimoji="1" lang="en-US" altLang="ja-JP" dirty="0" smtClean="0"/>
              <a:t>20[Hz]</a:t>
            </a:r>
            <a:r>
              <a:rPr kumimoji="1" lang="ja-JP" altLang="en-US" dirty="0" smtClean="0"/>
              <a:t>以上の周波数で</a:t>
            </a:r>
            <a:r>
              <a:rPr kumimoji="1" lang="en-US" altLang="ja-JP" dirty="0" smtClean="0"/>
              <a:t>2</a:t>
            </a:r>
            <a:r>
              <a:rPr kumimoji="1" lang="ja-JP" altLang="en-US" dirty="0" smtClean="0"/>
              <a:t>点以上の同時提示が可能</a:t>
            </a:r>
            <a:endParaRPr kumimoji="1" lang="ja-JP" altLang="en-US" dirty="0"/>
          </a:p>
        </p:txBody>
      </p:sp>
      <p:sp>
        <p:nvSpPr>
          <p:cNvPr id="4" name="スライド番号プレースホルダー 3"/>
          <p:cNvSpPr>
            <a:spLocks noGrp="1"/>
          </p:cNvSpPr>
          <p:nvPr>
            <p:ph type="sldNum" sz="quarter" idx="10"/>
          </p:nvPr>
        </p:nvSpPr>
        <p:spPr/>
        <p:txBody>
          <a:bodyPr/>
          <a:lstStyle/>
          <a:p>
            <a:fld id="{C861089D-D2FA-48B5-82AF-7AAF4712FA88}" type="slidenum">
              <a:rPr kumimoji="1" lang="ja-JP" altLang="en-US" smtClean="0"/>
              <a:t>10</a:t>
            </a:fld>
            <a:endParaRPr kumimoji="1" lang="ja-JP" altLang="en-US"/>
          </a:p>
        </p:txBody>
      </p:sp>
    </p:spTree>
    <p:extLst>
      <p:ext uri="{BB962C8B-B14F-4D97-AF65-F5344CB8AC3E}">
        <p14:creationId xmlns:p14="http://schemas.microsoft.com/office/powerpoint/2010/main" val="3894247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D4F72C6A-F2CF-473D-9DD9-4EFEBA1B5C41}" type="datetimeFigureOut">
              <a:rPr kumimoji="1" lang="ja-JP" altLang="en-US" smtClean="0"/>
              <a:t>2019/2/12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EB69C63-2651-4410-8916-DE9BA95754EB}" type="slidenum">
              <a:rPr kumimoji="1" lang="ja-JP" altLang="en-US" smtClean="0"/>
              <a:t>‹#›</a:t>
            </a:fld>
            <a:endParaRPr kumimoji="1" lang="ja-JP" altLang="en-US"/>
          </a:p>
        </p:txBody>
      </p:sp>
    </p:spTree>
    <p:extLst>
      <p:ext uri="{BB962C8B-B14F-4D97-AF65-F5344CB8AC3E}">
        <p14:creationId xmlns:p14="http://schemas.microsoft.com/office/powerpoint/2010/main" val="839916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4F72C6A-F2CF-473D-9DD9-4EFEBA1B5C41}" type="datetimeFigureOut">
              <a:rPr kumimoji="1" lang="ja-JP" altLang="en-US" smtClean="0"/>
              <a:t>2019/2/12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EB69C63-2651-4410-8916-DE9BA95754EB}" type="slidenum">
              <a:rPr kumimoji="1" lang="ja-JP" altLang="en-US" smtClean="0"/>
              <a:t>‹#›</a:t>
            </a:fld>
            <a:endParaRPr kumimoji="1" lang="ja-JP" altLang="en-US"/>
          </a:p>
        </p:txBody>
      </p:sp>
    </p:spTree>
    <p:extLst>
      <p:ext uri="{BB962C8B-B14F-4D97-AF65-F5344CB8AC3E}">
        <p14:creationId xmlns:p14="http://schemas.microsoft.com/office/powerpoint/2010/main" val="1773896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4F72C6A-F2CF-473D-9DD9-4EFEBA1B5C41}" type="datetimeFigureOut">
              <a:rPr kumimoji="1" lang="ja-JP" altLang="en-US" smtClean="0"/>
              <a:t>2019/2/12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EB69C63-2651-4410-8916-DE9BA95754EB}" type="slidenum">
              <a:rPr kumimoji="1" lang="ja-JP" altLang="en-US" smtClean="0"/>
              <a:t>‹#›</a:t>
            </a:fld>
            <a:endParaRPr kumimoji="1" lang="ja-JP" altLang="en-US"/>
          </a:p>
        </p:txBody>
      </p:sp>
    </p:spTree>
    <p:extLst>
      <p:ext uri="{BB962C8B-B14F-4D97-AF65-F5344CB8AC3E}">
        <p14:creationId xmlns:p14="http://schemas.microsoft.com/office/powerpoint/2010/main" val="51659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4F72C6A-F2CF-473D-9DD9-4EFEBA1B5C41}" type="datetimeFigureOut">
              <a:rPr kumimoji="1" lang="ja-JP" altLang="en-US" smtClean="0"/>
              <a:t>2019/2/12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EB69C63-2651-4410-8916-DE9BA95754EB}" type="slidenum">
              <a:rPr kumimoji="1" lang="ja-JP" altLang="en-US" smtClean="0"/>
              <a:t>‹#›</a:t>
            </a:fld>
            <a:endParaRPr kumimoji="1" lang="ja-JP" altLang="en-US"/>
          </a:p>
        </p:txBody>
      </p:sp>
    </p:spTree>
    <p:extLst>
      <p:ext uri="{BB962C8B-B14F-4D97-AF65-F5344CB8AC3E}">
        <p14:creationId xmlns:p14="http://schemas.microsoft.com/office/powerpoint/2010/main" val="285191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4F72C6A-F2CF-473D-9DD9-4EFEBA1B5C41}" type="datetimeFigureOut">
              <a:rPr kumimoji="1" lang="ja-JP" altLang="en-US" smtClean="0"/>
              <a:t>2019/2/12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EB69C63-2651-4410-8916-DE9BA95754EB}" type="slidenum">
              <a:rPr kumimoji="1" lang="ja-JP" altLang="en-US" smtClean="0"/>
              <a:t>‹#›</a:t>
            </a:fld>
            <a:endParaRPr kumimoji="1" lang="ja-JP" altLang="en-US"/>
          </a:p>
        </p:txBody>
      </p:sp>
    </p:spTree>
    <p:extLst>
      <p:ext uri="{BB962C8B-B14F-4D97-AF65-F5344CB8AC3E}">
        <p14:creationId xmlns:p14="http://schemas.microsoft.com/office/powerpoint/2010/main" val="2956983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D4F72C6A-F2CF-473D-9DD9-4EFEBA1B5C41}" type="datetimeFigureOut">
              <a:rPr kumimoji="1" lang="ja-JP" altLang="en-US" smtClean="0"/>
              <a:t>2019/2/12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EB69C63-2651-4410-8916-DE9BA95754EB}" type="slidenum">
              <a:rPr kumimoji="1" lang="ja-JP" altLang="en-US" smtClean="0"/>
              <a:t>‹#›</a:t>
            </a:fld>
            <a:endParaRPr kumimoji="1" lang="ja-JP" altLang="en-US"/>
          </a:p>
        </p:txBody>
      </p:sp>
    </p:spTree>
    <p:extLst>
      <p:ext uri="{BB962C8B-B14F-4D97-AF65-F5344CB8AC3E}">
        <p14:creationId xmlns:p14="http://schemas.microsoft.com/office/powerpoint/2010/main" val="1196720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4F72C6A-F2CF-473D-9DD9-4EFEBA1B5C41}" type="datetimeFigureOut">
              <a:rPr kumimoji="1" lang="ja-JP" altLang="en-US" smtClean="0"/>
              <a:t>2019/2/12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EB69C63-2651-4410-8916-DE9BA95754EB}" type="slidenum">
              <a:rPr kumimoji="1" lang="ja-JP" altLang="en-US" smtClean="0"/>
              <a:t>‹#›</a:t>
            </a:fld>
            <a:endParaRPr kumimoji="1" lang="ja-JP" altLang="en-US"/>
          </a:p>
        </p:txBody>
      </p:sp>
    </p:spTree>
    <p:extLst>
      <p:ext uri="{BB962C8B-B14F-4D97-AF65-F5344CB8AC3E}">
        <p14:creationId xmlns:p14="http://schemas.microsoft.com/office/powerpoint/2010/main" val="812622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4F72C6A-F2CF-473D-9DD9-4EFEBA1B5C41}" type="datetimeFigureOut">
              <a:rPr kumimoji="1" lang="ja-JP" altLang="en-US" smtClean="0"/>
              <a:t>2019/2/12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EB69C63-2651-4410-8916-DE9BA95754EB}" type="slidenum">
              <a:rPr kumimoji="1" lang="ja-JP" altLang="en-US" smtClean="0"/>
              <a:t>‹#›</a:t>
            </a:fld>
            <a:endParaRPr kumimoji="1" lang="ja-JP" altLang="en-US"/>
          </a:p>
        </p:txBody>
      </p:sp>
    </p:spTree>
    <p:extLst>
      <p:ext uri="{BB962C8B-B14F-4D97-AF65-F5344CB8AC3E}">
        <p14:creationId xmlns:p14="http://schemas.microsoft.com/office/powerpoint/2010/main" val="652387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72C6A-F2CF-473D-9DD9-4EFEBA1B5C41}" type="datetimeFigureOut">
              <a:rPr kumimoji="1" lang="ja-JP" altLang="en-US" smtClean="0"/>
              <a:t>2019/2/12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EB69C63-2651-4410-8916-DE9BA95754EB}" type="slidenum">
              <a:rPr kumimoji="1" lang="ja-JP" altLang="en-US" smtClean="0"/>
              <a:t>‹#›</a:t>
            </a:fld>
            <a:endParaRPr kumimoji="1" lang="ja-JP" altLang="en-US"/>
          </a:p>
        </p:txBody>
      </p:sp>
    </p:spTree>
    <p:extLst>
      <p:ext uri="{BB962C8B-B14F-4D97-AF65-F5344CB8AC3E}">
        <p14:creationId xmlns:p14="http://schemas.microsoft.com/office/powerpoint/2010/main" val="376974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4F72C6A-F2CF-473D-9DD9-4EFEBA1B5C41}" type="datetimeFigureOut">
              <a:rPr kumimoji="1" lang="ja-JP" altLang="en-US" smtClean="0"/>
              <a:t>2019/2/12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EB69C63-2651-4410-8916-DE9BA95754EB}" type="slidenum">
              <a:rPr kumimoji="1" lang="ja-JP" altLang="en-US" smtClean="0"/>
              <a:t>‹#›</a:t>
            </a:fld>
            <a:endParaRPr kumimoji="1" lang="ja-JP" altLang="en-US"/>
          </a:p>
        </p:txBody>
      </p:sp>
    </p:spTree>
    <p:extLst>
      <p:ext uri="{BB962C8B-B14F-4D97-AF65-F5344CB8AC3E}">
        <p14:creationId xmlns:p14="http://schemas.microsoft.com/office/powerpoint/2010/main" val="1639377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4F72C6A-F2CF-473D-9DD9-4EFEBA1B5C41}" type="datetimeFigureOut">
              <a:rPr kumimoji="1" lang="ja-JP" altLang="en-US" smtClean="0"/>
              <a:t>2019/2/12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EB69C63-2651-4410-8916-DE9BA95754EB}" type="slidenum">
              <a:rPr kumimoji="1" lang="ja-JP" altLang="en-US" smtClean="0"/>
              <a:t>‹#›</a:t>
            </a:fld>
            <a:endParaRPr kumimoji="1" lang="ja-JP" altLang="en-US"/>
          </a:p>
        </p:txBody>
      </p:sp>
    </p:spTree>
    <p:extLst>
      <p:ext uri="{BB962C8B-B14F-4D97-AF65-F5344CB8AC3E}">
        <p14:creationId xmlns:p14="http://schemas.microsoft.com/office/powerpoint/2010/main" val="499332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F72C6A-F2CF-473D-9DD9-4EFEBA1B5C41}" type="datetimeFigureOut">
              <a:rPr kumimoji="1" lang="ja-JP" altLang="en-US" smtClean="0"/>
              <a:t>2019/2/12</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B69C63-2651-4410-8916-DE9BA95754EB}" type="slidenum">
              <a:rPr kumimoji="1" lang="ja-JP" altLang="en-US" smtClean="0"/>
              <a:t>‹#›</a:t>
            </a:fld>
            <a:endParaRPr kumimoji="1" lang="ja-JP" altLang="en-US"/>
          </a:p>
        </p:txBody>
      </p:sp>
    </p:spTree>
    <p:extLst>
      <p:ext uri="{BB962C8B-B14F-4D97-AF65-F5344CB8AC3E}">
        <p14:creationId xmlns:p14="http://schemas.microsoft.com/office/powerpoint/2010/main" val="2150398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ja-JP" sz="4000" dirty="0"/>
              <a:t>波面合成を用いた触覚伝送によるなぞり感覚の再現</a:t>
            </a:r>
            <a:endParaRPr kumimoji="1" lang="ja-JP" altLang="en-US" sz="4000" dirty="0"/>
          </a:p>
        </p:txBody>
      </p:sp>
      <p:sp>
        <p:nvSpPr>
          <p:cNvPr id="3" name="サブタイトル 2"/>
          <p:cNvSpPr>
            <a:spLocks noGrp="1"/>
          </p:cNvSpPr>
          <p:nvPr>
            <p:ph type="subTitle" idx="1"/>
          </p:nvPr>
        </p:nvSpPr>
        <p:spPr>
          <a:xfrm>
            <a:off x="1143000" y="4177145"/>
            <a:ext cx="6858000" cy="1080655"/>
          </a:xfrm>
        </p:spPr>
        <p:txBody>
          <a:bodyPr>
            <a:normAutofit/>
          </a:bodyPr>
          <a:lstStyle/>
          <a:p>
            <a:r>
              <a:rPr kumimoji="1" lang="en-US" altLang="ja-JP" dirty="0" smtClean="0"/>
              <a:t>2019</a:t>
            </a:r>
            <a:r>
              <a:rPr kumimoji="1" lang="ja-JP" altLang="en-US" dirty="0" smtClean="0"/>
              <a:t>年</a:t>
            </a:r>
            <a:r>
              <a:rPr kumimoji="1" lang="en-US" altLang="ja-JP" dirty="0" smtClean="0"/>
              <a:t>2</a:t>
            </a:r>
            <a:r>
              <a:rPr kumimoji="1" lang="ja-JP" altLang="en-US" dirty="0" smtClean="0"/>
              <a:t>月</a:t>
            </a:r>
            <a:r>
              <a:rPr kumimoji="1" lang="en-US" altLang="ja-JP" dirty="0" smtClean="0"/>
              <a:t>1</a:t>
            </a:r>
            <a:r>
              <a:rPr lang="en-US" altLang="ja-JP" dirty="0" smtClean="0"/>
              <a:t>2</a:t>
            </a:r>
            <a:r>
              <a:rPr lang="ja-JP" altLang="en-US" dirty="0" smtClean="0"/>
              <a:t>日　修士論文発表会</a:t>
            </a:r>
            <a:endParaRPr kumimoji="1" lang="en-US" altLang="ja-JP" dirty="0" smtClean="0"/>
          </a:p>
          <a:p>
            <a:r>
              <a:rPr kumimoji="1" lang="ja-JP" altLang="en-US" dirty="0" smtClean="0"/>
              <a:t>人間情報工学講座　前田研究室　根原直希</a:t>
            </a:r>
            <a:endParaRPr kumimoji="1" lang="ja-JP" altLang="en-US" dirty="0"/>
          </a:p>
        </p:txBody>
      </p:sp>
    </p:spTree>
    <p:extLst>
      <p:ext uri="{BB962C8B-B14F-4D97-AF65-F5344CB8AC3E}">
        <p14:creationId xmlns:p14="http://schemas.microsoft.com/office/powerpoint/2010/main" val="27594894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図5-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691" y="1156921"/>
            <a:ext cx="4592861" cy="25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コンテンツ プレースホルダー 2"/>
          <p:cNvSpPr txBox="1">
            <a:spLocks/>
          </p:cNvSpPr>
          <p:nvPr/>
        </p:nvSpPr>
        <p:spPr>
          <a:xfrm>
            <a:off x="504825" y="454026"/>
            <a:ext cx="7181850" cy="6000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600" dirty="0" smtClean="0"/>
              <a:t>触覚</a:t>
            </a:r>
            <a:r>
              <a:rPr lang="ja-JP" altLang="en-US" sz="3600" dirty="0"/>
              <a:t>伝送</a:t>
            </a:r>
            <a:r>
              <a:rPr lang="ja-JP" altLang="en-US" sz="3600" dirty="0" smtClean="0"/>
              <a:t>装置の実装</a:t>
            </a:r>
            <a:endParaRPr lang="en-US" altLang="ja-JP" sz="3600" dirty="0" smtClean="0"/>
          </a:p>
        </p:txBody>
      </p:sp>
      <p:sp>
        <p:nvSpPr>
          <p:cNvPr id="5" name="コンテンツ プレースホルダー 2"/>
          <p:cNvSpPr txBox="1">
            <a:spLocks/>
          </p:cNvSpPr>
          <p:nvPr/>
        </p:nvSpPr>
        <p:spPr>
          <a:xfrm>
            <a:off x="431063" y="4360387"/>
            <a:ext cx="8318082" cy="9597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a:t>・</a:t>
            </a:r>
            <a:r>
              <a:rPr lang="ja-JP" altLang="en-US" sz="2400" dirty="0" smtClean="0"/>
              <a:t>皮膚接触により受信面側の波速が</a:t>
            </a:r>
            <a:r>
              <a:rPr lang="en-US" altLang="ja-JP" sz="2400" dirty="0" smtClean="0"/>
              <a:t>1.18</a:t>
            </a:r>
            <a:r>
              <a:rPr lang="ja-JP" altLang="en-US" sz="2400" dirty="0" smtClean="0"/>
              <a:t>倍となる</a:t>
            </a:r>
            <a:endParaRPr lang="en-US" altLang="ja-JP" sz="2400" dirty="0" smtClean="0"/>
          </a:p>
          <a:p>
            <a:pPr marL="0" indent="0">
              <a:buFont typeface="Arial" panose="020B0604020202020204" pitchFamily="34" charset="0"/>
              <a:buNone/>
            </a:pPr>
            <a:r>
              <a:rPr lang="ja-JP" altLang="en-US" sz="2400" dirty="0" smtClean="0"/>
              <a:t>⇒振動源間距離を計測点間距離の</a:t>
            </a:r>
            <a:r>
              <a:rPr lang="en-US" altLang="ja-JP" sz="2400" dirty="0" smtClean="0"/>
              <a:t>1.18</a:t>
            </a:r>
            <a:r>
              <a:rPr lang="ja-JP" altLang="en-US" sz="2400" dirty="0" smtClean="0"/>
              <a:t>倍に拡大</a:t>
            </a:r>
            <a:endParaRPr lang="ja-JP" altLang="en-US" sz="2400" dirty="0"/>
          </a:p>
        </p:txBody>
      </p:sp>
      <p:sp>
        <p:nvSpPr>
          <p:cNvPr id="6" name="コンテンツ プレースホルダー 2"/>
          <p:cNvSpPr txBox="1">
            <a:spLocks/>
          </p:cNvSpPr>
          <p:nvPr/>
        </p:nvSpPr>
        <p:spPr>
          <a:xfrm>
            <a:off x="504825" y="3847971"/>
            <a:ext cx="8244320" cy="4570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・膜面：人肌のゲルシート＝</a:t>
            </a:r>
            <a:r>
              <a:rPr lang="ja-JP" altLang="en-US" sz="2400" u="sng" dirty="0" smtClean="0"/>
              <a:t>皮膚に近いインピーダンス</a:t>
            </a:r>
            <a:endParaRPr lang="en-US" altLang="ja-JP" sz="2400" u="sng" dirty="0" smtClean="0"/>
          </a:p>
        </p:txBody>
      </p:sp>
      <p:sp>
        <p:nvSpPr>
          <p:cNvPr id="7" name="コンテンツ プレースホルダー 2"/>
          <p:cNvSpPr txBox="1">
            <a:spLocks/>
          </p:cNvSpPr>
          <p:nvPr/>
        </p:nvSpPr>
        <p:spPr>
          <a:xfrm>
            <a:off x="431063" y="5310496"/>
            <a:ext cx="8562442" cy="14228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・波速（皮膚接触時）：</a:t>
            </a:r>
            <a:r>
              <a:rPr lang="en-US" altLang="ja-JP" sz="2400" dirty="0"/>
              <a:t>2.72 </a:t>
            </a:r>
            <a:r>
              <a:rPr lang="en-US" altLang="ja-JP" sz="2400" dirty="0" smtClean="0"/>
              <a:t>[m/s]</a:t>
            </a:r>
          </a:p>
          <a:p>
            <a:pPr marL="0" indent="0">
              <a:buNone/>
            </a:pPr>
            <a:r>
              <a:rPr lang="ja-JP" altLang="en-US" sz="2400" dirty="0"/>
              <a:t>⇒</a:t>
            </a:r>
            <a:r>
              <a:rPr lang="ja-JP" altLang="en-US" sz="2400" dirty="0" smtClean="0"/>
              <a:t>振動源距離間（</a:t>
            </a:r>
            <a:r>
              <a:rPr lang="en-US" altLang="ja-JP" sz="2400" dirty="0" smtClean="0"/>
              <a:t>13[cm]</a:t>
            </a:r>
            <a:r>
              <a:rPr lang="ja-JP" altLang="en-US" sz="2400" dirty="0" smtClean="0"/>
              <a:t>）に</a:t>
            </a:r>
            <a:r>
              <a:rPr lang="en-US" altLang="ja-JP" sz="2400" dirty="0"/>
              <a:t>1</a:t>
            </a:r>
            <a:r>
              <a:rPr lang="ja-JP" altLang="en-US" sz="2400" dirty="0" smtClean="0"/>
              <a:t>波長が存在する周波数：</a:t>
            </a:r>
            <a:r>
              <a:rPr lang="en-US" altLang="ja-JP" sz="2400" dirty="0"/>
              <a:t> 20[Hz]</a:t>
            </a:r>
            <a:endParaRPr lang="en-US" altLang="ja-JP" sz="2400" dirty="0" smtClean="0"/>
          </a:p>
          <a:p>
            <a:pPr marL="0" indent="0">
              <a:buNone/>
            </a:pPr>
            <a:r>
              <a:rPr lang="ja-JP" altLang="en-US" sz="2400" dirty="0"/>
              <a:t>＝</a:t>
            </a:r>
            <a:r>
              <a:rPr lang="en-US" altLang="ja-JP" sz="2400" dirty="0" smtClean="0"/>
              <a:t>20[Hz</a:t>
            </a:r>
            <a:r>
              <a:rPr lang="en-US" altLang="ja-JP" sz="2400" dirty="0"/>
              <a:t>]</a:t>
            </a:r>
            <a:r>
              <a:rPr lang="ja-JP" altLang="en-US" sz="2400" dirty="0" smtClean="0"/>
              <a:t>以上</a:t>
            </a:r>
            <a:r>
              <a:rPr lang="ja-JP" altLang="en-US" sz="2400" dirty="0"/>
              <a:t>で</a:t>
            </a:r>
            <a:r>
              <a:rPr lang="ja-JP" altLang="en-US" sz="2400" dirty="0" smtClean="0"/>
              <a:t>提示領域内に</a:t>
            </a:r>
            <a:r>
              <a:rPr lang="en-US" altLang="ja-JP" sz="2400" u="sng" dirty="0" smtClean="0"/>
              <a:t>2</a:t>
            </a:r>
            <a:r>
              <a:rPr lang="ja-JP" altLang="en-US" sz="2400" u="sng" dirty="0" smtClean="0"/>
              <a:t>点（波の山</a:t>
            </a:r>
            <a:r>
              <a:rPr lang="en-US" altLang="ja-JP" sz="2400" u="sng" dirty="0" smtClean="0"/>
              <a:t>2</a:t>
            </a:r>
            <a:r>
              <a:rPr lang="ja-JP" altLang="en-US" sz="2400" u="sng" dirty="0" smtClean="0"/>
              <a:t>つ）が提示可能</a:t>
            </a:r>
            <a:endParaRPr lang="ja-JP" altLang="en-US" sz="2400" u="sng" dirty="0"/>
          </a:p>
        </p:txBody>
      </p:sp>
      <p:grpSp>
        <p:nvGrpSpPr>
          <p:cNvPr id="23" name="グループ化 22"/>
          <p:cNvGrpSpPr/>
          <p:nvPr/>
        </p:nvGrpSpPr>
        <p:grpSpPr>
          <a:xfrm>
            <a:off x="5186671" y="1379478"/>
            <a:ext cx="3682594" cy="2071459"/>
            <a:chOff x="5186671" y="1639253"/>
            <a:chExt cx="3682594" cy="2071459"/>
          </a:xfrm>
        </p:grpSpPr>
        <p:pic>
          <p:nvPicPr>
            <p:cNvPr id="2" name="図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86671" y="1639253"/>
              <a:ext cx="3682594" cy="2071459"/>
            </a:xfrm>
            <a:prstGeom prst="rect">
              <a:avLst/>
            </a:prstGeom>
          </p:spPr>
        </p:pic>
        <p:cxnSp>
          <p:nvCxnSpPr>
            <p:cNvPr id="9" name="直線矢印コネクタ 8"/>
            <p:cNvCxnSpPr/>
            <p:nvPr/>
          </p:nvCxnSpPr>
          <p:spPr>
            <a:xfrm>
              <a:off x="5490664" y="2869969"/>
              <a:ext cx="876539"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18" idx="2"/>
            </p:cNvCxnSpPr>
            <p:nvPr/>
          </p:nvCxnSpPr>
          <p:spPr>
            <a:xfrm flipV="1">
              <a:off x="7685677" y="2720340"/>
              <a:ext cx="761837" cy="4279"/>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コンテンツ プレースホルダー 2"/>
            <p:cNvSpPr txBox="1">
              <a:spLocks/>
            </p:cNvSpPr>
            <p:nvPr/>
          </p:nvSpPr>
          <p:spPr>
            <a:xfrm>
              <a:off x="6608926" y="2291000"/>
              <a:ext cx="866551" cy="354697"/>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00" b="1" dirty="0" smtClean="0">
                  <a:solidFill>
                    <a:schemeClr val="accent4"/>
                  </a:solidFill>
                </a:rPr>
                <a:t>1.18</a:t>
              </a:r>
              <a:r>
                <a:rPr lang="ja-JP" altLang="en-US" sz="1800" b="1" dirty="0" smtClean="0">
                  <a:solidFill>
                    <a:schemeClr val="accent4"/>
                  </a:solidFill>
                </a:rPr>
                <a:t>倍</a:t>
              </a:r>
              <a:endParaRPr lang="en-US" altLang="ja-JP" sz="1800" b="1" u="sng" dirty="0" smtClean="0">
                <a:solidFill>
                  <a:schemeClr val="accent4"/>
                </a:solidFill>
              </a:endParaRPr>
            </a:p>
          </p:txBody>
        </p:sp>
      </p:grpSp>
      <p:sp>
        <p:nvSpPr>
          <p:cNvPr id="4" name="円/楕円 3"/>
          <p:cNvSpPr/>
          <p:nvPr/>
        </p:nvSpPr>
        <p:spPr>
          <a:xfrm>
            <a:off x="5490693" y="2168602"/>
            <a:ext cx="876510" cy="876510"/>
          </a:xfrm>
          <a:prstGeom prst="ellipse">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p:nvSpPr>
        <p:spPr>
          <a:xfrm>
            <a:off x="7685677" y="2083925"/>
            <a:ext cx="761837" cy="761837"/>
          </a:xfrm>
          <a:prstGeom prst="ellipse">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コンテンツ プレースホルダー 2"/>
          <p:cNvSpPr txBox="1">
            <a:spLocks/>
          </p:cNvSpPr>
          <p:nvPr/>
        </p:nvSpPr>
        <p:spPr>
          <a:xfrm>
            <a:off x="5490664" y="2208574"/>
            <a:ext cx="1009087" cy="354697"/>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00" dirty="0"/>
              <a:t>φ</a:t>
            </a:r>
            <a:r>
              <a:rPr lang="en-US" altLang="ja-JP" sz="1800" dirty="0" smtClean="0"/>
              <a:t>13[cm]</a:t>
            </a:r>
            <a:endParaRPr lang="en-US" altLang="ja-JP" sz="1800" u="sng" dirty="0" smtClean="0"/>
          </a:p>
        </p:txBody>
      </p:sp>
      <p:sp>
        <p:nvSpPr>
          <p:cNvPr id="26" name="コンテンツ プレースホルダー 2"/>
          <p:cNvSpPr txBox="1">
            <a:spLocks/>
          </p:cNvSpPr>
          <p:nvPr/>
        </p:nvSpPr>
        <p:spPr>
          <a:xfrm>
            <a:off x="7584653" y="2073790"/>
            <a:ext cx="1063831" cy="354697"/>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00" dirty="0" smtClean="0"/>
              <a:t>φ11[cm]</a:t>
            </a:r>
            <a:endParaRPr lang="en-US" altLang="ja-JP" sz="1800" u="sng" dirty="0" smtClean="0"/>
          </a:p>
        </p:txBody>
      </p:sp>
      <p:sp>
        <p:nvSpPr>
          <p:cNvPr id="20" name="右矢印 19"/>
          <p:cNvSpPr/>
          <p:nvPr/>
        </p:nvSpPr>
        <p:spPr>
          <a:xfrm rot="10800000">
            <a:off x="6617156" y="2403636"/>
            <a:ext cx="763437" cy="31927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64129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E:\修論-図\図5-ex1_abstract.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9076" y="2021971"/>
            <a:ext cx="2472709" cy="2466947"/>
          </a:xfrm>
          <a:prstGeom prst="rect">
            <a:avLst/>
          </a:prstGeom>
          <a:noFill/>
          <a:ln>
            <a:noFill/>
          </a:ln>
        </p:spPr>
      </p:pic>
      <p:sp>
        <p:nvSpPr>
          <p:cNvPr id="7" name="コンテンツ プレースホルダー 2"/>
          <p:cNvSpPr txBox="1">
            <a:spLocks/>
          </p:cNvSpPr>
          <p:nvPr/>
        </p:nvSpPr>
        <p:spPr>
          <a:xfrm>
            <a:off x="504824" y="454026"/>
            <a:ext cx="6638926" cy="6000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600" dirty="0" smtClean="0"/>
              <a:t>触覚提示実験</a:t>
            </a:r>
            <a:r>
              <a:rPr lang="en-US" altLang="ja-JP" sz="3600" dirty="0" smtClean="0"/>
              <a:t>1</a:t>
            </a:r>
            <a:r>
              <a:rPr lang="ja-JP" altLang="en-US" sz="3600" dirty="0" smtClean="0"/>
              <a:t>：刺激点数の弁別</a:t>
            </a:r>
            <a:endParaRPr lang="en-US" altLang="ja-JP" sz="3600" dirty="0" smtClean="0"/>
          </a:p>
        </p:txBody>
      </p:sp>
      <p:sp>
        <p:nvSpPr>
          <p:cNvPr id="9" name="コンテンツ プレースホルダー 2"/>
          <p:cNvSpPr txBox="1">
            <a:spLocks/>
          </p:cNvSpPr>
          <p:nvPr/>
        </p:nvSpPr>
        <p:spPr>
          <a:xfrm>
            <a:off x="461335" y="4530437"/>
            <a:ext cx="5690084" cy="8694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・被験者は提示された刺激がどちらであったかを回答</a:t>
            </a:r>
            <a:endParaRPr lang="ja-JP" altLang="en-US" sz="2400" dirty="0"/>
          </a:p>
        </p:txBody>
      </p:sp>
      <p:sp>
        <p:nvSpPr>
          <p:cNvPr id="10" name="コンテンツ プレースホルダー 2"/>
          <p:cNvSpPr txBox="1">
            <a:spLocks/>
          </p:cNvSpPr>
          <p:nvPr/>
        </p:nvSpPr>
        <p:spPr>
          <a:xfrm>
            <a:off x="504824" y="3061728"/>
            <a:ext cx="4168920" cy="12682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smtClean="0"/>
              <a:t>⇒被験者</a:t>
            </a:r>
            <a:r>
              <a:rPr lang="ja-JP" altLang="en-US" sz="2400" dirty="0"/>
              <a:t>に対し</a:t>
            </a:r>
            <a:r>
              <a:rPr lang="en-US" altLang="ja-JP" sz="2400" dirty="0"/>
              <a:t>1</a:t>
            </a:r>
            <a:r>
              <a:rPr lang="ja-JP" altLang="en-US" sz="2400" dirty="0"/>
              <a:t>点のなぞり</a:t>
            </a:r>
            <a:r>
              <a:rPr lang="ja-JP" altLang="en-US" sz="2400" dirty="0" smtClean="0"/>
              <a:t>と</a:t>
            </a:r>
            <a:endParaRPr lang="en-US" altLang="ja-JP" sz="2400" dirty="0" smtClean="0"/>
          </a:p>
          <a:p>
            <a:pPr marL="0" indent="0">
              <a:buNone/>
            </a:pPr>
            <a:r>
              <a:rPr lang="en-US" altLang="ja-JP" sz="2400" dirty="0" smtClean="0"/>
              <a:t>2</a:t>
            </a:r>
            <a:r>
              <a:rPr lang="ja-JP" altLang="en-US" sz="2400" dirty="0"/>
              <a:t>点のなぞり</a:t>
            </a:r>
            <a:r>
              <a:rPr lang="ja-JP" altLang="en-US" sz="2400" dirty="0" smtClean="0"/>
              <a:t>をランダム</a:t>
            </a:r>
            <a:r>
              <a:rPr lang="ja-JP" altLang="en-US" sz="2400" dirty="0"/>
              <a:t>な順で</a:t>
            </a:r>
            <a:r>
              <a:rPr lang="ja-JP" altLang="en-US" sz="2400" dirty="0" smtClean="0"/>
              <a:t>提示（記録した信号を再生）</a:t>
            </a:r>
            <a:endParaRPr lang="en-US" altLang="ja-JP" sz="2400" dirty="0"/>
          </a:p>
        </p:txBody>
      </p:sp>
      <p:sp>
        <p:nvSpPr>
          <p:cNvPr id="12" name="コンテンツ プレースホルダー 2"/>
          <p:cNvSpPr txBox="1">
            <a:spLocks/>
          </p:cNvSpPr>
          <p:nvPr/>
        </p:nvSpPr>
        <p:spPr>
          <a:xfrm>
            <a:off x="461335" y="5437745"/>
            <a:ext cx="5272715" cy="13452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a:t>
            </a:r>
            <a:r>
              <a:rPr lang="en-US" altLang="ja-JP" sz="2400" dirty="0" smtClean="0"/>
              <a:t>2</a:t>
            </a:r>
            <a:r>
              <a:rPr lang="ja-JP" altLang="en-US" sz="2400" dirty="0" smtClean="0"/>
              <a:t>点なぞり時の振幅スペクトル（右図）</a:t>
            </a:r>
            <a:endParaRPr lang="en-US" altLang="ja-JP" sz="2400" dirty="0" smtClean="0"/>
          </a:p>
          <a:p>
            <a:pPr marL="0" indent="0">
              <a:buFont typeface="Arial" panose="020B0604020202020204" pitchFamily="34" charset="0"/>
              <a:buNone/>
            </a:pPr>
            <a:r>
              <a:rPr lang="ja-JP" altLang="en-US" sz="2400" dirty="0"/>
              <a:t>　</a:t>
            </a:r>
            <a:r>
              <a:rPr lang="en-US" altLang="ja-JP" sz="2400" dirty="0" smtClean="0"/>
              <a:t>6.6[Hz], 23.8[Hz]</a:t>
            </a:r>
            <a:r>
              <a:rPr lang="ja-JP" altLang="en-US" sz="2400" dirty="0" smtClean="0"/>
              <a:t>にピークが存在</a:t>
            </a:r>
            <a:endParaRPr lang="en-US" altLang="ja-JP" sz="2400" dirty="0" smtClean="0"/>
          </a:p>
          <a:p>
            <a:pPr marL="0" indent="0">
              <a:buNone/>
            </a:pPr>
            <a:r>
              <a:rPr lang="ja-JP" altLang="en-US" sz="2400" dirty="0" smtClean="0"/>
              <a:t>　</a:t>
            </a:r>
            <a:r>
              <a:rPr lang="ja-JP" altLang="en-US" sz="2400" u="sng" dirty="0" smtClean="0"/>
              <a:t>⇒</a:t>
            </a:r>
            <a:r>
              <a:rPr lang="en-US" altLang="ja-JP" sz="2400" u="sng" dirty="0" smtClean="0"/>
              <a:t>23.8[Hz]</a:t>
            </a:r>
            <a:r>
              <a:rPr lang="ja-JP" altLang="en-US" sz="2400" u="sng" dirty="0" smtClean="0"/>
              <a:t>：本装置で</a:t>
            </a:r>
            <a:r>
              <a:rPr lang="en-US" altLang="ja-JP" sz="2400" u="sng" dirty="0" smtClean="0"/>
              <a:t>2</a:t>
            </a:r>
            <a:r>
              <a:rPr lang="ja-JP" altLang="en-US" sz="2400" u="sng" dirty="0" smtClean="0"/>
              <a:t>点提示可能</a:t>
            </a:r>
            <a:endParaRPr lang="ja-JP" altLang="en-US" sz="2400" u="sng" dirty="0"/>
          </a:p>
        </p:txBody>
      </p:sp>
      <p:sp>
        <p:nvSpPr>
          <p:cNvPr id="3" name="正方形/長方形 2"/>
          <p:cNvSpPr/>
          <p:nvPr/>
        </p:nvSpPr>
        <p:spPr>
          <a:xfrm>
            <a:off x="504823" y="1341560"/>
            <a:ext cx="8337841" cy="830997"/>
          </a:xfrm>
          <a:prstGeom prst="rect">
            <a:avLst/>
          </a:prstGeom>
        </p:spPr>
        <p:txBody>
          <a:bodyPr wrap="square">
            <a:spAutoFit/>
          </a:bodyPr>
          <a:lstStyle/>
          <a:p>
            <a:r>
              <a:rPr lang="ja-JP" altLang="en-US" sz="2400" dirty="0" smtClean="0"/>
              <a:t>・</a:t>
            </a:r>
            <a:r>
              <a:rPr lang="en-US" altLang="ja-JP" sz="2400" dirty="0" smtClean="0"/>
              <a:t>2</a:t>
            </a:r>
            <a:r>
              <a:rPr lang="ja-JP" altLang="en-US" sz="2400" dirty="0"/>
              <a:t>点同時刺激が可能であるか</a:t>
            </a:r>
            <a:r>
              <a:rPr lang="ja-JP" altLang="en-US" sz="2400" dirty="0" smtClean="0"/>
              <a:t>検証</a:t>
            </a:r>
            <a:endParaRPr lang="en-US" altLang="ja-JP" sz="2400" dirty="0" smtClean="0"/>
          </a:p>
          <a:p>
            <a:r>
              <a:rPr lang="ja-JP" altLang="en-US" sz="2400" dirty="0" smtClean="0"/>
              <a:t>⇒</a:t>
            </a:r>
            <a:r>
              <a:rPr lang="en-US" altLang="ja-JP" sz="2400" dirty="0" smtClean="0"/>
              <a:t>1</a:t>
            </a:r>
            <a:r>
              <a:rPr lang="ja-JP" altLang="en-US" sz="2400" dirty="0" smtClean="0"/>
              <a:t>点のなぞりと</a:t>
            </a:r>
            <a:r>
              <a:rPr lang="en-US" altLang="ja-JP" sz="2400" dirty="0" smtClean="0"/>
              <a:t>2</a:t>
            </a:r>
            <a:r>
              <a:rPr lang="ja-JP" altLang="en-US" sz="2400" dirty="0" smtClean="0"/>
              <a:t>点のなぞりの弁別実験</a:t>
            </a:r>
            <a:endParaRPr lang="en-US" altLang="ja-JP" sz="2400" dirty="0"/>
          </a:p>
        </p:txBody>
      </p:sp>
      <p:pic>
        <p:nvPicPr>
          <p:cNvPr id="4" name="図 3"/>
          <p:cNvPicPr>
            <a:picLocks noChangeAspect="1"/>
          </p:cNvPicPr>
          <p:nvPr/>
        </p:nvPicPr>
        <p:blipFill rotWithShape="1">
          <a:blip r:embed="rId4">
            <a:extLst>
              <a:ext uri="{28A0092B-C50C-407E-A947-70E740481C1C}">
                <a14:useLocalDpi xmlns:a14="http://schemas.microsoft.com/office/drawing/2010/main" val="0"/>
              </a:ext>
            </a:extLst>
          </a:blip>
          <a:srcRect l="5152"/>
          <a:stretch/>
        </p:blipFill>
        <p:spPr>
          <a:xfrm>
            <a:off x="6608255" y="4892214"/>
            <a:ext cx="2391184" cy="1890807"/>
          </a:xfrm>
          <a:prstGeom prst="rect">
            <a:avLst/>
          </a:prstGeom>
        </p:spPr>
      </p:pic>
      <p:pic>
        <p:nvPicPr>
          <p:cNvPr id="11" name="図 10"/>
          <p:cNvPicPr>
            <a:picLocks noChangeAspect="1"/>
          </p:cNvPicPr>
          <p:nvPr/>
        </p:nvPicPr>
        <p:blipFill rotWithShape="1">
          <a:blip r:embed="rId5" cstate="print">
            <a:extLst>
              <a:ext uri="{28A0092B-C50C-407E-A947-70E740481C1C}">
                <a14:useLocalDpi xmlns:a14="http://schemas.microsoft.com/office/drawing/2010/main" val="0"/>
              </a:ext>
            </a:extLst>
          </a:blip>
          <a:srcRect l="14432" r="16023"/>
          <a:stretch/>
        </p:blipFill>
        <p:spPr>
          <a:xfrm>
            <a:off x="4673743" y="3050355"/>
            <a:ext cx="1786894" cy="1445282"/>
          </a:xfrm>
          <a:prstGeom prst="rect">
            <a:avLst/>
          </a:prstGeom>
        </p:spPr>
      </p:pic>
      <p:sp>
        <p:nvSpPr>
          <p:cNvPr id="13" name="コンテンツ プレースホルダー 2"/>
          <p:cNvSpPr txBox="1">
            <a:spLocks/>
          </p:cNvSpPr>
          <p:nvPr/>
        </p:nvSpPr>
        <p:spPr>
          <a:xfrm>
            <a:off x="461334" y="2445725"/>
            <a:ext cx="5690084" cy="4597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・被験者は装置受信面上に手掌部を置く</a:t>
            </a:r>
            <a:endParaRPr lang="en-US" altLang="ja-JP" sz="2400" dirty="0" smtClean="0"/>
          </a:p>
          <a:p>
            <a:pPr marL="0" indent="0">
              <a:buNone/>
            </a:pPr>
            <a:endParaRPr lang="en-US" altLang="ja-JP" sz="2400" dirty="0"/>
          </a:p>
        </p:txBody>
      </p:sp>
    </p:spTree>
    <p:extLst>
      <p:ext uri="{BB962C8B-B14F-4D97-AF65-F5344CB8AC3E}">
        <p14:creationId xmlns:p14="http://schemas.microsoft.com/office/powerpoint/2010/main" val="23730046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p:cNvSpPr txBox="1">
            <a:spLocks/>
          </p:cNvSpPr>
          <p:nvPr/>
        </p:nvSpPr>
        <p:spPr>
          <a:xfrm>
            <a:off x="504824" y="454026"/>
            <a:ext cx="6638926" cy="6000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600" dirty="0" smtClean="0"/>
              <a:t>実験結果</a:t>
            </a:r>
            <a:r>
              <a:rPr lang="en-US" altLang="ja-JP" sz="3600" dirty="0" smtClean="0"/>
              <a:t>1</a:t>
            </a:r>
            <a:r>
              <a:rPr lang="ja-JP" altLang="en-US" sz="3600" dirty="0" smtClean="0"/>
              <a:t>：刺激点数の弁別</a:t>
            </a:r>
            <a:endParaRPr lang="en-US" altLang="ja-JP" sz="3600" dirty="0" smtClean="0"/>
          </a:p>
        </p:txBody>
      </p:sp>
      <p:sp>
        <p:nvSpPr>
          <p:cNvPr id="6" name="コンテンツ プレースホルダー 2"/>
          <p:cNvSpPr txBox="1">
            <a:spLocks/>
          </p:cNvSpPr>
          <p:nvPr/>
        </p:nvSpPr>
        <p:spPr>
          <a:xfrm>
            <a:off x="589585" y="4803128"/>
            <a:ext cx="8088556" cy="18574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・被験者</a:t>
            </a:r>
            <a:r>
              <a:rPr lang="en-US" altLang="ja-JP" sz="2400" dirty="0" smtClean="0"/>
              <a:t>1</a:t>
            </a:r>
            <a:r>
              <a:rPr lang="ja-JP" altLang="en-US" sz="2400" dirty="0" smtClean="0"/>
              <a:t>は</a:t>
            </a:r>
            <a:r>
              <a:rPr lang="en-US" altLang="ja-JP" sz="2400" dirty="0" smtClean="0"/>
              <a:t>1</a:t>
            </a:r>
            <a:r>
              <a:rPr lang="ja-JP" altLang="en-US" sz="2400" dirty="0" smtClean="0"/>
              <a:t>点と</a:t>
            </a:r>
            <a:r>
              <a:rPr lang="en-US" altLang="ja-JP" sz="2400" dirty="0" smtClean="0"/>
              <a:t>2</a:t>
            </a:r>
            <a:r>
              <a:rPr lang="ja-JP" altLang="en-US" sz="2400" dirty="0" smtClean="0"/>
              <a:t>点を弁別可能であった</a:t>
            </a:r>
            <a:endParaRPr lang="en-US" altLang="ja-JP" sz="2400" dirty="0" smtClean="0"/>
          </a:p>
          <a:p>
            <a:pPr marL="0" indent="0">
              <a:buFont typeface="Arial" panose="020B0604020202020204" pitchFamily="34" charset="0"/>
              <a:buNone/>
            </a:pPr>
            <a:r>
              <a:rPr lang="ja-JP" altLang="en-US" sz="2400" dirty="0" smtClean="0"/>
              <a:t>⇒</a:t>
            </a:r>
            <a:r>
              <a:rPr lang="en-US" altLang="ja-JP" sz="2400" dirty="0" smtClean="0"/>
              <a:t>2</a:t>
            </a:r>
            <a:r>
              <a:rPr lang="ja-JP" altLang="en-US" sz="2400" dirty="0" smtClean="0"/>
              <a:t>点が知覚可能</a:t>
            </a:r>
            <a:endParaRPr lang="en-US" altLang="ja-JP" sz="2400" dirty="0" smtClean="0"/>
          </a:p>
          <a:p>
            <a:pPr marL="0" indent="0">
              <a:buFont typeface="Arial" panose="020B0604020202020204" pitchFamily="34" charset="0"/>
              <a:buNone/>
            </a:pPr>
            <a:r>
              <a:rPr lang="ja-JP" altLang="en-US" sz="2400" dirty="0" smtClean="0"/>
              <a:t>・被験者</a:t>
            </a:r>
            <a:r>
              <a:rPr lang="en-US" altLang="ja-JP" sz="2400" dirty="0" smtClean="0"/>
              <a:t>2, </a:t>
            </a:r>
            <a:r>
              <a:rPr lang="ja-JP" altLang="en-US" sz="2400" dirty="0" smtClean="0"/>
              <a:t>被験者</a:t>
            </a:r>
            <a:r>
              <a:rPr lang="en-US" altLang="ja-JP" sz="2400" dirty="0" smtClean="0"/>
              <a:t>3</a:t>
            </a:r>
            <a:r>
              <a:rPr lang="ja-JP" altLang="en-US" sz="2400" dirty="0" smtClean="0"/>
              <a:t>は弁別が行えていない</a:t>
            </a:r>
            <a:endParaRPr lang="en-US" altLang="ja-JP" sz="2400" dirty="0" smtClean="0"/>
          </a:p>
          <a:p>
            <a:pPr marL="0" indent="0">
              <a:buFont typeface="Arial" panose="020B0604020202020204" pitchFamily="34" charset="0"/>
              <a:buNone/>
            </a:pPr>
            <a:r>
              <a:rPr lang="ja-JP" altLang="en-US" sz="2400" dirty="0" smtClean="0"/>
              <a:t>⇒皮膚接触部分の波速が装置設計と不一致であった可能性</a:t>
            </a:r>
            <a:endParaRPr lang="en-US" altLang="ja-JP" sz="2400"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7328" y="1590265"/>
            <a:ext cx="5097863" cy="2857044"/>
          </a:xfrm>
          <a:prstGeom prst="rect">
            <a:avLst/>
          </a:prstGeom>
        </p:spPr>
      </p:pic>
    </p:spTree>
    <p:extLst>
      <p:ext uri="{BB962C8B-B14F-4D97-AF65-F5344CB8AC3E}">
        <p14:creationId xmlns:p14="http://schemas.microsoft.com/office/powerpoint/2010/main" val="34245391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p:cNvSpPr txBox="1">
            <a:spLocks/>
          </p:cNvSpPr>
          <p:nvPr/>
        </p:nvSpPr>
        <p:spPr>
          <a:xfrm>
            <a:off x="524603" y="1424220"/>
            <a:ext cx="5689162" cy="4357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・被験者ごとに皮膚接触部分の波速を計測</a:t>
            </a:r>
            <a:endParaRPr lang="en-US" altLang="ja-JP" sz="2400" dirty="0" smtClean="0"/>
          </a:p>
        </p:txBody>
      </p:sp>
      <p:sp>
        <p:nvSpPr>
          <p:cNvPr id="5" name="コンテンツ プレースホルダー 2"/>
          <p:cNvSpPr txBox="1">
            <a:spLocks/>
          </p:cNvSpPr>
          <p:nvPr/>
        </p:nvSpPr>
        <p:spPr>
          <a:xfrm>
            <a:off x="504824" y="454026"/>
            <a:ext cx="6638926" cy="6000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600" dirty="0" smtClean="0"/>
              <a:t>実験考察</a:t>
            </a:r>
            <a:r>
              <a:rPr lang="en-US" altLang="ja-JP" sz="3600" dirty="0" smtClean="0"/>
              <a:t>1</a:t>
            </a:r>
            <a:r>
              <a:rPr lang="ja-JP" altLang="en-US" sz="3600" dirty="0" smtClean="0"/>
              <a:t>：刺激点数の弁別</a:t>
            </a:r>
            <a:endParaRPr lang="en-US" altLang="ja-JP" sz="3600" dirty="0" smtClean="0"/>
          </a:p>
        </p:txBody>
      </p:sp>
      <p:sp>
        <p:nvSpPr>
          <p:cNvPr id="6" name="コンテンツ プレースホルダー 2"/>
          <p:cNvSpPr txBox="1">
            <a:spLocks/>
          </p:cNvSpPr>
          <p:nvPr/>
        </p:nvSpPr>
        <p:spPr>
          <a:xfrm>
            <a:off x="524603" y="4145423"/>
            <a:ext cx="8484315" cy="10396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smtClean="0"/>
              <a:t>・</a:t>
            </a:r>
            <a:r>
              <a:rPr lang="ja-JP" altLang="en-US" sz="2400" dirty="0"/>
              <a:t>提示</a:t>
            </a:r>
            <a:r>
              <a:rPr lang="ja-JP" altLang="en-US" sz="2400" dirty="0" smtClean="0"/>
              <a:t>した</a:t>
            </a:r>
            <a:r>
              <a:rPr lang="en-US" altLang="ja-JP" sz="2400" dirty="0" smtClean="0"/>
              <a:t>2</a:t>
            </a:r>
            <a:r>
              <a:rPr lang="ja-JP" altLang="en-US" sz="2400" dirty="0" smtClean="0"/>
              <a:t>点なぞりの主成分は</a:t>
            </a:r>
            <a:r>
              <a:rPr lang="en-US" altLang="ja-JP" sz="2400" dirty="0" smtClean="0"/>
              <a:t>6.6[Hz</a:t>
            </a:r>
            <a:r>
              <a:rPr lang="en-US" altLang="ja-JP" sz="2400" dirty="0"/>
              <a:t>], 23.8[Hz</a:t>
            </a:r>
            <a:r>
              <a:rPr lang="en-US" altLang="ja-JP" sz="2400" dirty="0" smtClean="0"/>
              <a:t>]</a:t>
            </a:r>
          </a:p>
          <a:p>
            <a:pPr marL="0" indent="0">
              <a:buNone/>
            </a:pPr>
            <a:r>
              <a:rPr lang="ja-JP" altLang="en-US" sz="2400" dirty="0" smtClean="0"/>
              <a:t>⇒被験者</a:t>
            </a:r>
            <a:r>
              <a:rPr lang="en-US" altLang="ja-JP" sz="2400" dirty="0" smtClean="0"/>
              <a:t>3</a:t>
            </a:r>
            <a:r>
              <a:rPr lang="ja-JP" altLang="en-US" sz="2400" dirty="0" smtClean="0"/>
              <a:t>の場合は提示刺激による</a:t>
            </a:r>
            <a:r>
              <a:rPr lang="en-US" altLang="ja-JP" sz="2400" dirty="0" smtClean="0"/>
              <a:t>2</a:t>
            </a:r>
            <a:r>
              <a:rPr lang="ja-JP" altLang="en-US" sz="2400" dirty="0" smtClean="0"/>
              <a:t>点提示が行えない</a:t>
            </a:r>
            <a:endParaRPr lang="en-US" altLang="ja-JP" sz="2400" dirty="0" smtClean="0"/>
          </a:p>
        </p:txBody>
      </p:sp>
      <p:graphicFrame>
        <p:nvGraphicFramePr>
          <p:cNvPr id="3" name="表 2"/>
          <p:cNvGraphicFramePr>
            <a:graphicFrameLocks noGrp="1"/>
          </p:cNvGraphicFramePr>
          <p:nvPr>
            <p:extLst>
              <p:ext uri="{D42A27DB-BD31-4B8C-83A1-F6EECF244321}">
                <p14:modId xmlns:p14="http://schemas.microsoft.com/office/powerpoint/2010/main" val="2664930606"/>
              </p:ext>
            </p:extLst>
          </p:nvPr>
        </p:nvGraphicFramePr>
        <p:xfrm>
          <a:off x="798364" y="2028550"/>
          <a:ext cx="7493581" cy="1854200"/>
        </p:xfrm>
        <a:graphic>
          <a:graphicData uri="http://schemas.openxmlformats.org/drawingml/2006/table">
            <a:tbl>
              <a:tblPr firstRow="1" bandRow="1">
                <a:tableStyleId>{5940675A-B579-460E-94D1-54222C63F5DA}</a:tableStyleId>
              </a:tblPr>
              <a:tblGrid>
                <a:gridCol w="2875396"/>
                <a:gridCol w="1584040"/>
                <a:gridCol w="3034145"/>
              </a:tblGrid>
              <a:tr h="370840">
                <a:tc>
                  <a:txBody>
                    <a:bodyPr/>
                    <a:lstStyle/>
                    <a:p>
                      <a:endParaRPr kumimoji="1" lang="ja-JP" altLang="en-US" dirty="0"/>
                    </a:p>
                  </a:txBody>
                  <a:tcPr/>
                </a:tc>
                <a:tc>
                  <a:txBody>
                    <a:bodyPr/>
                    <a:lstStyle/>
                    <a:p>
                      <a:pPr algn="ctr"/>
                      <a:r>
                        <a:rPr kumimoji="1" lang="ja-JP" altLang="en-US" dirty="0" smtClean="0"/>
                        <a:t>波速</a:t>
                      </a:r>
                      <a:endParaRPr kumimoji="1" lang="ja-JP" altLang="en-US" dirty="0">
                        <a:solidFill>
                          <a:schemeClr val="tx1"/>
                        </a:solidFill>
                      </a:endParaRPr>
                    </a:p>
                  </a:txBody>
                  <a:tcPr/>
                </a:tc>
                <a:tc>
                  <a:txBody>
                    <a:bodyPr/>
                    <a:lstStyle/>
                    <a:p>
                      <a:pPr algn="ctr"/>
                      <a:r>
                        <a:rPr kumimoji="1" lang="en-US" altLang="ja-JP" dirty="0" smtClean="0"/>
                        <a:t>2</a:t>
                      </a:r>
                      <a:r>
                        <a:rPr kumimoji="1" lang="ja-JP" altLang="en-US" dirty="0" smtClean="0"/>
                        <a:t>点提示可能な最低周波数</a:t>
                      </a:r>
                      <a:endParaRPr kumimoji="1" lang="ja-JP" altLang="en-US" dirty="0">
                        <a:solidFill>
                          <a:schemeClr val="tx1"/>
                        </a:solidFill>
                      </a:endParaRPr>
                    </a:p>
                  </a:txBody>
                  <a:tcPr/>
                </a:tc>
              </a:tr>
              <a:tr h="370840">
                <a:tc>
                  <a:txBody>
                    <a:bodyPr/>
                    <a:lstStyle/>
                    <a:p>
                      <a:pPr algn="ctr"/>
                      <a:r>
                        <a:rPr kumimoji="1" lang="ja-JP" altLang="en-US" dirty="0" smtClean="0"/>
                        <a:t>装置の設計</a:t>
                      </a:r>
                      <a:endParaRPr kumimoji="1" lang="ja-JP" altLang="en-US" dirty="0"/>
                    </a:p>
                  </a:txBody>
                  <a:tcPr/>
                </a:tc>
                <a:tc>
                  <a:txBody>
                    <a:bodyPr/>
                    <a:lstStyle/>
                    <a:p>
                      <a:pPr algn="ctr"/>
                      <a:r>
                        <a:rPr kumimoji="1" lang="en-US" altLang="ja-JP" dirty="0" smtClean="0"/>
                        <a:t>2.7[m/s]</a:t>
                      </a:r>
                      <a:endParaRPr kumimoji="1" lang="ja-JP" altLang="en-US" dirty="0"/>
                    </a:p>
                  </a:txBody>
                  <a:tcPr/>
                </a:tc>
                <a:tc>
                  <a:txBody>
                    <a:bodyPr/>
                    <a:lstStyle/>
                    <a:p>
                      <a:pPr algn="ctr"/>
                      <a:r>
                        <a:rPr lang="en-US" altLang="ja-JP" sz="1800" dirty="0" smtClean="0">
                          <a:solidFill>
                            <a:srgbClr val="00B050"/>
                          </a:solidFill>
                        </a:rPr>
                        <a:t>20[Hz]</a:t>
                      </a:r>
                      <a:endParaRPr kumimoji="1" lang="ja-JP" altLang="en-US" dirty="0">
                        <a:solidFill>
                          <a:srgbClr val="00B050"/>
                        </a:solidFill>
                      </a:endParaRPr>
                    </a:p>
                  </a:txBody>
                  <a:tcPr/>
                </a:tc>
              </a:tr>
              <a:tr h="370840">
                <a:tc>
                  <a:txBody>
                    <a:bodyPr/>
                    <a:lstStyle/>
                    <a:p>
                      <a:pPr algn="ctr"/>
                      <a:r>
                        <a:rPr kumimoji="1" lang="ja-JP" altLang="en-US" dirty="0" smtClean="0"/>
                        <a:t>被験者</a:t>
                      </a:r>
                      <a:r>
                        <a:rPr kumimoji="1" lang="en-US" altLang="ja-JP" dirty="0" smtClean="0"/>
                        <a:t>1</a:t>
                      </a:r>
                      <a:r>
                        <a:rPr kumimoji="1" lang="ja-JP" altLang="en-US" dirty="0" smtClean="0"/>
                        <a:t>（正答率</a:t>
                      </a:r>
                      <a:r>
                        <a:rPr kumimoji="1" lang="en-US" altLang="ja-JP" dirty="0" smtClean="0"/>
                        <a:t>80</a:t>
                      </a:r>
                      <a:r>
                        <a:rPr kumimoji="1" lang="ja-JP" altLang="en-US" dirty="0" smtClean="0"/>
                        <a:t>％）</a:t>
                      </a:r>
                      <a:endParaRPr kumimoji="1" lang="ja-JP" altLang="en-US" dirty="0"/>
                    </a:p>
                  </a:txBody>
                  <a:tcPr/>
                </a:tc>
                <a:tc>
                  <a:txBody>
                    <a:bodyPr/>
                    <a:lstStyle/>
                    <a:p>
                      <a:pPr algn="ctr"/>
                      <a:r>
                        <a:rPr kumimoji="1" lang="en-US" altLang="ja-JP" dirty="0" smtClean="0"/>
                        <a:t>2.3[m/s]</a:t>
                      </a:r>
                      <a:endParaRPr kumimoji="1" lang="ja-JP" altLang="en-US" dirty="0"/>
                    </a:p>
                  </a:txBody>
                  <a:tcPr/>
                </a:tc>
                <a:tc>
                  <a:txBody>
                    <a:bodyPr/>
                    <a:lstStyle/>
                    <a:p>
                      <a:pPr algn="ctr"/>
                      <a:r>
                        <a:rPr kumimoji="1" lang="en-US" altLang="ja-JP" dirty="0" smtClean="0">
                          <a:solidFill>
                            <a:srgbClr val="00B050"/>
                          </a:solidFill>
                        </a:rPr>
                        <a:t>17.7[Hz]</a:t>
                      </a:r>
                      <a:endParaRPr kumimoji="1" lang="ja-JP" altLang="en-US" dirty="0">
                        <a:solidFill>
                          <a:srgbClr val="00B050"/>
                        </a:solidFill>
                      </a:endParaRPr>
                    </a:p>
                  </a:txBody>
                  <a:tcPr/>
                </a:tc>
              </a:tr>
              <a:tr h="370840">
                <a:tc>
                  <a:txBody>
                    <a:bodyPr/>
                    <a:lstStyle/>
                    <a:p>
                      <a:pPr algn="ctr"/>
                      <a:r>
                        <a:rPr kumimoji="1" lang="ja-JP" altLang="en-US" dirty="0" smtClean="0"/>
                        <a:t>被験者</a:t>
                      </a:r>
                      <a:r>
                        <a:rPr kumimoji="1" lang="en-US" altLang="ja-JP" dirty="0" smtClean="0"/>
                        <a:t>2</a:t>
                      </a:r>
                      <a:r>
                        <a:rPr kumimoji="1" lang="ja-JP" altLang="en-US" dirty="0" smtClean="0"/>
                        <a:t>（正答率</a:t>
                      </a:r>
                      <a:r>
                        <a:rPr kumimoji="1" lang="en-US" altLang="ja-JP" dirty="0" smtClean="0"/>
                        <a:t>60</a:t>
                      </a:r>
                      <a:r>
                        <a:rPr kumimoji="1" lang="ja-JP" altLang="en-US" dirty="0" smtClean="0"/>
                        <a:t>％）</a:t>
                      </a:r>
                      <a:endParaRPr kumimoji="1" lang="ja-JP" altLang="en-US" dirty="0"/>
                    </a:p>
                  </a:txBody>
                  <a:tcPr/>
                </a:tc>
                <a:tc>
                  <a:txBody>
                    <a:bodyPr/>
                    <a:lstStyle/>
                    <a:p>
                      <a:pPr algn="ctr"/>
                      <a:r>
                        <a:rPr kumimoji="1" lang="en-US" altLang="ja-JP" dirty="0" smtClean="0"/>
                        <a:t>3.1[m/s]</a:t>
                      </a:r>
                      <a:endParaRPr kumimoji="1" lang="ja-JP" altLang="en-US" dirty="0"/>
                    </a:p>
                  </a:txBody>
                  <a:tcPr/>
                </a:tc>
                <a:tc>
                  <a:txBody>
                    <a:bodyPr/>
                    <a:lstStyle/>
                    <a:p>
                      <a:pPr algn="ctr"/>
                      <a:r>
                        <a:rPr kumimoji="1" lang="en-US" altLang="ja-JP" dirty="0" smtClean="0">
                          <a:solidFill>
                            <a:srgbClr val="FFC000"/>
                          </a:solidFill>
                        </a:rPr>
                        <a:t>23.8[Hz]</a:t>
                      </a:r>
                      <a:endParaRPr kumimoji="1" lang="ja-JP" altLang="en-US" dirty="0">
                        <a:solidFill>
                          <a:srgbClr val="FFC000"/>
                        </a:solidFill>
                      </a:endParaRPr>
                    </a:p>
                  </a:txBody>
                  <a:tcPr/>
                </a:tc>
              </a:tr>
              <a:tr h="370840">
                <a:tc>
                  <a:txBody>
                    <a:bodyPr/>
                    <a:lstStyle/>
                    <a:p>
                      <a:pPr algn="ctr"/>
                      <a:r>
                        <a:rPr kumimoji="1" lang="ja-JP" altLang="en-US" dirty="0" smtClean="0"/>
                        <a:t>被験者</a:t>
                      </a:r>
                      <a:r>
                        <a:rPr kumimoji="1" lang="en-US" altLang="ja-JP" dirty="0" smtClean="0"/>
                        <a:t>3</a:t>
                      </a:r>
                      <a:r>
                        <a:rPr kumimoji="1" lang="ja-JP" altLang="en-US" dirty="0" smtClean="0"/>
                        <a:t>（正答率</a:t>
                      </a:r>
                      <a:r>
                        <a:rPr kumimoji="1" lang="en-US" altLang="ja-JP" dirty="0" smtClean="0"/>
                        <a:t>50</a:t>
                      </a:r>
                      <a:r>
                        <a:rPr kumimoji="1" lang="ja-JP" altLang="en-US" dirty="0" smtClean="0"/>
                        <a:t>％）</a:t>
                      </a:r>
                      <a:endParaRPr kumimoji="1" lang="ja-JP" altLang="en-US" dirty="0"/>
                    </a:p>
                  </a:txBody>
                  <a:tcPr/>
                </a:tc>
                <a:tc>
                  <a:txBody>
                    <a:bodyPr/>
                    <a:lstStyle/>
                    <a:p>
                      <a:pPr algn="ctr"/>
                      <a:r>
                        <a:rPr kumimoji="1" lang="en-US" altLang="ja-JP" dirty="0" smtClean="0"/>
                        <a:t>3.5[m/s]</a:t>
                      </a:r>
                      <a:endParaRPr kumimoji="1" lang="ja-JP" altLang="en-US" dirty="0"/>
                    </a:p>
                  </a:txBody>
                  <a:tcPr/>
                </a:tc>
                <a:tc>
                  <a:txBody>
                    <a:bodyPr/>
                    <a:lstStyle/>
                    <a:p>
                      <a:pPr algn="ctr"/>
                      <a:r>
                        <a:rPr kumimoji="1" lang="en-US" altLang="ja-JP" dirty="0" smtClean="0">
                          <a:solidFill>
                            <a:srgbClr val="FF0000"/>
                          </a:solidFill>
                        </a:rPr>
                        <a:t>26.9[Hz]</a:t>
                      </a:r>
                      <a:endParaRPr kumimoji="1" lang="ja-JP" altLang="en-US" dirty="0">
                        <a:solidFill>
                          <a:srgbClr val="FF0000"/>
                        </a:solidFill>
                      </a:endParaRPr>
                    </a:p>
                  </a:txBody>
                  <a:tcPr/>
                </a:tc>
              </a:tr>
            </a:tbl>
          </a:graphicData>
        </a:graphic>
      </p:graphicFrame>
      <p:sp>
        <p:nvSpPr>
          <p:cNvPr id="7" name="コンテンツ プレースホルダー 2"/>
          <p:cNvSpPr txBox="1">
            <a:spLocks/>
          </p:cNvSpPr>
          <p:nvPr/>
        </p:nvSpPr>
        <p:spPr>
          <a:xfrm>
            <a:off x="1441948" y="5962381"/>
            <a:ext cx="6206407" cy="4116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u="sng" dirty="0" smtClean="0"/>
              <a:t>個人間の波速差を解消する機構が必要</a:t>
            </a:r>
            <a:endParaRPr lang="en-US" altLang="ja-JP" u="sng" dirty="0" smtClean="0"/>
          </a:p>
        </p:txBody>
      </p:sp>
      <p:sp>
        <p:nvSpPr>
          <p:cNvPr id="8" name="下矢印 7"/>
          <p:cNvSpPr/>
          <p:nvPr/>
        </p:nvSpPr>
        <p:spPr>
          <a:xfrm>
            <a:off x="4127583" y="5107068"/>
            <a:ext cx="835139" cy="681338"/>
          </a:xfrm>
          <a:prstGeom prst="downArrow">
            <a:avLst/>
          </a:prstGeom>
          <a:solidFill>
            <a:srgbClr val="00B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373818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p:cNvSpPr txBox="1">
            <a:spLocks/>
          </p:cNvSpPr>
          <p:nvPr/>
        </p:nvSpPr>
        <p:spPr>
          <a:xfrm>
            <a:off x="504824" y="454026"/>
            <a:ext cx="7124701" cy="6000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600" dirty="0" smtClean="0"/>
              <a:t>触覚提示実験</a:t>
            </a:r>
            <a:r>
              <a:rPr lang="en-US" altLang="ja-JP" sz="3600" dirty="0" smtClean="0"/>
              <a:t>2</a:t>
            </a:r>
            <a:r>
              <a:rPr lang="ja-JP" altLang="en-US" sz="3600" dirty="0" smtClean="0"/>
              <a:t>：なぞり方向の弁別</a:t>
            </a:r>
            <a:endParaRPr lang="en-US" altLang="ja-JP" sz="3600" dirty="0" smtClean="0"/>
          </a:p>
        </p:txBody>
      </p:sp>
      <p:sp>
        <p:nvSpPr>
          <p:cNvPr id="9" name="コンテンツ プレースホルダー 2"/>
          <p:cNvSpPr txBox="1">
            <a:spLocks/>
          </p:cNvSpPr>
          <p:nvPr/>
        </p:nvSpPr>
        <p:spPr>
          <a:xfrm>
            <a:off x="504824" y="1431925"/>
            <a:ext cx="5476876" cy="10049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・刺激点の動きが知覚可能か検証</a:t>
            </a:r>
            <a:endParaRPr lang="en-US" altLang="ja-JP" sz="2400" dirty="0" smtClean="0"/>
          </a:p>
          <a:p>
            <a:pPr marL="0" indent="0">
              <a:buFont typeface="Arial" panose="020B0604020202020204" pitchFamily="34" charset="0"/>
              <a:buNone/>
            </a:pPr>
            <a:r>
              <a:rPr lang="ja-JP" altLang="en-US" sz="2400" dirty="0" smtClean="0"/>
              <a:t>⇒なぞり方向の弁別実験</a:t>
            </a:r>
            <a:endParaRPr lang="ja-JP" altLang="en-US" sz="2400" dirty="0"/>
          </a:p>
        </p:txBody>
      </p:sp>
      <p:sp>
        <p:nvSpPr>
          <p:cNvPr id="10" name="コンテンツ プレースホルダー 2"/>
          <p:cNvSpPr txBox="1">
            <a:spLocks/>
          </p:cNvSpPr>
          <p:nvPr/>
        </p:nvSpPr>
        <p:spPr>
          <a:xfrm>
            <a:off x="504824" y="2491502"/>
            <a:ext cx="5734053" cy="16417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・被験者は装置受信面上に手掌部を置く</a:t>
            </a:r>
            <a:endParaRPr lang="en-US" altLang="ja-JP" sz="2400" dirty="0" smtClean="0"/>
          </a:p>
          <a:p>
            <a:pPr marL="0" indent="0">
              <a:buNone/>
            </a:pPr>
            <a:r>
              <a:rPr lang="ja-JP" altLang="en-US" sz="2400" dirty="0" smtClean="0"/>
              <a:t>⇒被験者</a:t>
            </a:r>
            <a:r>
              <a:rPr lang="ja-JP" altLang="en-US" sz="2400" dirty="0"/>
              <a:t>に</a:t>
            </a:r>
            <a:r>
              <a:rPr lang="ja-JP" altLang="en-US" sz="2400" dirty="0" smtClean="0"/>
              <a:t>対し</a:t>
            </a:r>
            <a:r>
              <a:rPr lang="en-US" altLang="ja-JP" sz="2400" dirty="0" smtClean="0"/>
              <a:t>6</a:t>
            </a:r>
            <a:r>
              <a:rPr lang="ja-JP" altLang="en-US" sz="2400" dirty="0" smtClean="0"/>
              <a:t>方向のなぞり（上，下，左，右，時計回り，反時計回り方向）をランダムな順で提示（記録した信号を</a:t>
            </a:r>
            <a:r>
              <a:rPr lang="ja-JP" altLang="en-US" sz="2400" dirty="0"/>
              <a:t>再生</a:t>
            </a:r>
            <a:r>
              <a:rPr lang="ja-JP" altLang="en-US" sz="2400" dirty="0" smtClean="0"/>
              <a:t>）</a:t>
            </a:r>
            <a:endParaRPr lang="ja-JP" altLang="en-US" sz="2400" dirty="0"/>
          </a:p>
        </p:txBody>
      </p:sp>
      <p:sp>
        <p:nvSpPr>
          <p:cNvPr id="11" name="コンテンツ プレースホルダー 2"/>
          <p:cNvSpPr txBox="1">
            <a:spLocks/>
          </p:cNvSpPr>
          <p:nvPr/>
        </p:nvSpPr>
        <p:spPr>
          <a:xfrm>
            <a:off x="504822" y="4187873"/>
            <a:ext cx="5562602" cy="4693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・被験者は提示されたと感じた方向を回答</a:t>
            </a:r>
            <a:endParaRPr lang="ja-JP" altLang="en-US" sz="2400" dirty="0"/>
          </a:p>
        </p:txBody>
      </p:sp>
      <p:sp>
        <p:nvSpPr>
          <p:cNvPr id="12" name="コンテンツ プレースホルダー 2"/>
          <p:cNvSpPr txBox="1">
            <a:spLocks/>
          </p:cNvSpPr>
          <p:nvPr/>
        </p:nvSpPr>
        <p:spPr>
          <a:xfrm>
            <a:off x="504821" y="4711843"/>
            <a:ext cx="5734055" cy="14032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a:t>
            </a:r>
            <a:r>
              <a:rPr lang="en-US" altLang="ja-JP" sz="2400" dirty="0" smtClean="0"/>
              <a:t>4</a:t>
            </a:r>
            <a:r>
              <a:rPr lang="ja-JP" altLang="en-US" sz="2400" dirty="0"/>
              <a:t>条件</a:t>
            </a:r>
            <a:r>
              <a:rPr lang="ja-JP" altLang="en-US" sz="2400" dirty="0" smtClean="0"/>
              <a:t>の移動量で刺激を提示（右図）</a:t>
            </a:r>
            <a:endParaRPr lang="en-US" altLang="ja-JP" sz="2400" dirty="0" smtClean="0"/>
          </a:p>
          <a:p>
            <a:pPr marL="0" indent="0">
              <a:buFont typeface="Arial" panose="020B0604020202020204" pitchFamily="34" charset="0"/>
              <a:buNone/>
            </a:pPr>
            <a:r>
              <a:rPr lang="ja-JP" altLang="en-US" sz="2400" dirty="0"/>
              <a:t>　</a:t>
            </a:r>
            <a:r>
              <a:rPr lang="ja-JP" altLang="en-US" sz="2400" dirty="0" smtClean="0"/>
              <a:t>受信面側で</a:t>
            </a:r>
            <a:r>
              <a:rPr lang="en-US" altLang="ja-JP" sz="2400" dirty="0" smtClean="0"/>
              <a:t>3, 4, 6, 7[cm]</a:t>
            </a:r>
            <a:r>
              <a:rPr lang="ja-JP" altLang="en-US" sz="2400" dirty="0" smtClean="0"/>
              <a:t>の提示</a:t>
            </a:r>
            <a:endParaRPr lang="en-US" altLang="ja-JP" sz="2400" dirty="0" smtClean="0"/>
          </a:p>
          <a:p>
            <a:pPr marL="0" indent="0">
              <a:buFont typeface="Arial" panose="020B0604020202020204" pitchFamily="34" charset="0"/>
              <a:buNone/>
            </a:pPr>
            <a:r>
              <a:rPr lang="ja-JP" altLang="en-US" sz="2400" dirty="0" smtClean="0"/>
              <a:t>　⇒送信面側では</a:t>
            </a:r>
            <a:r>
              <a:rPr lang="en-US" altLang="ja-JP" sz="2400" dirty="0" smtClean="0"/>
              <a:t>1/1.18</a:t>
            </a:r>
            <a:r>
              <a:rPr lang="ja-JP" altLang="en-US" sz="2400" dirty="0" smtClean="0"/>
              <a:t>倍の距離でなぞる</a:t>
            </a:r>
            <a:endParaRPr lang="ja-JP" altLang="en-US" sz="2400" dirty="0"/>
          </a:p>
        </p:txBody>
      </p:sp>
      <p:pic>
        <p:nvPicPr>
          <p:cNvPr id="3" name="図 2"/>
          <p:cNvPicPr>
            <a:picLocks noChangeAspect="1"/>
          </p:cNvPicPr>
          <p:nvPr/>
        </p:nvPicPr>
        <p:blipFill rotWithShape="1">
          <a:blip r:embed="rId3" cstate="print">
            <a:extLst>
              <a:ext uri="{28A0092B-C50C-407E-A947-70E740481C1C}">
                <a14:useLocalDpi xmlns:a14="http://schemas.microsoft.com/office/drawing/2010/main" val="0"/>
              </a:ext>
            </a:extLst>
          </a:blip>
          <a:srcRect r="52686"/>
          <a:stretch/>
        </p:blipFill>
        <p:spPr>
          <a:xfrm>
            <a:off x="6346643" y="1367637"/>
            <a:ext cx="2673057" cy="2658453"/>
          </a:xfrm>
          <a:prstGeom prst="rect">
            <a:avLst/>
          </a:prstGeom>
        </p:spPr>
      </p:pic>
      <p:pic>
        <p:nvPicPr>
          <p:cNvPr id="4" name="図 3"/>
          <p:cNvPicPr>
            <a:picLocks noChangeAspect="1"/>
          </p:cNvPicPr>
          <p:nvPr/>
        </p:nvPicPr>
        <p:blipFill rotWithShape="1">
          <a:blip r:embed="rId3" cstate="print">
            <a:extLst>
              <a:ext uri="{28A0092B-C50C-407E-A947-70E740481C1C}">
                <a14:useLocalDpi xmlns:a14="http://schemas.microsoft.com/office/drawing/2010/main" val="0"/>
              </a:ext>
            </a:extLst>
          </a:blip>
          <a:srcRect l="52878"/>
          <a:stretch/>
        </p:blipFill>
        <p:spPr>
          <a:xfrm>
            <a:off x="6343588" y="4103797"/>
            <a:ext cx="2676112" cy="2672315"/>
          </a:xfrm>
          <a:prstGeom prst="rect">
            <a:avLst/>
          </a:prstGeom>
        </p:spPr>
      </p:pic>
    </p:spTree>
    <p:extLst>
      <p:ext uri="{BB962C8B-B14F-4D97-AF65-F5344CB8AC3E}">
        <p14:creationId xmlns:p14="http://schemas.microsoft.com/office/powerpoint/2010/main" val="28413156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p:cNvSpPr txBox="1">
            <a:spLocks/>
          </p:cNvSpPr>
          <p:nvPr/>
        </p:nvSpPr>
        <p:spPr>
          <a:xfrm>
            <a:off x="504824" y="454026"/>
            <a:ext cx="7124701" cy="6000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600" dirty="0" smtClean="0"/>
              <a:t>実験結果</a:t>
            </a:r>
            <a:r>
              <a:rPr lang="en-US" altLang="ja-JP" sz="3600" dirty="0" smtClean="0"/>
              <a:t>2</a:t>
            </a:r>
            <a:r>
              <a:rPr lang="ja-JP" altLang="en-US" sz="3600" dirty="0" smtClean="0"/>
              <a:t>：なぞり方向の弁別</a:t>
            </a:r>
            <a:endParaRPr lang="en-US" altLang="ja-JP" sz="3600" dirty="0" smtClean="0"/>
          </a:p>
        </p:txBody>
      </p:sp>
      <p:sp>
        <p:nvSpPr>
          <p:cNvPr id="6" name="コンテンツ プレースホルダー 2"/>
          <p:cNvSpPr txBox="1">
            <a:spLocks/>
          </p:cNvSpPr>
          <p:nvPr/>
        </p:nvSpPr>
        <p:spPr>
          <a:xfrm>
            <a:off x="303132" y="3648899"/>
            <a:ext cx="3595767" cy="256265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a:t>
            </a:r>
            <a:r>
              <a:rPr lang="en-US" altLang="ja-JP" sz="2400" dirty="0" smtClean="0"/>
              <a:t>60</a:t>
            </a:r>
            <a:r>
              <a:rPr lang="ja-JP" altLang="en-US" sz="2400" dirty="0" smtClean="0"/>
              <a:t>％弁別閾</a:t>
            </a:r>
            <a:endParaRPr lang="en-US" altLang="ja-JP" sz="2400" dirty="0" smtClean="0"/>
          </a:p>
          <a:p>
            <a:pPr marL="0" indent="0">
              <a:buFont typeface="Arial" panose="020B0604020202020204" pitchFamily="34" charset="0"/>
              <a:buNone/>
            </a:pPr>
            <a:r>
              <a:rPr lang="ja-JP" altLang="en-US" sz="2400" dirty="0"/>
              <a:t>　</a:t>
            </a:r>
            <a:r>
              <a:rPr lang="en-US" altLang="ja-JP" sz="2400" dirty="0" smtClean="0"/>
              <a:t>DOWN : 3.3[cm]</a:t>
            </a:r>
          </a:p>
          <a:p>
            <a:pPr marL="0" indent="0">
              <a:buFont typeface="Arial" panose="020B0604020202020204" pitchFamily="34" charset="0"/>
              <a:buNone/>
            </a:pPr>
            <a:r>
              <a:rPr lang="ja-JP" altLang="en-US" sz="2400" dirty="0"/>
              <a:t>　</a:t>
            </a:r>
            <a:r>
              <a:rPr lang="en-US" altLang="ja-JP" sz="2400" dirty="0" smtClean="0"/>
              <a:t>LEFT     : 2[cm]</a:t>
            </a:r>
          </a:p>
          <a:p>
            <a:pPr marL="0" indent="0">
              <a:buFont typeface="Arial" panose="020B0604020202020204" pitchFamily="34" charset="0"/>
              <a:buNone/>
            </a:pPr>
            <a:r>
              <a:rPr lang="ja-JP" altLang="en-US" sz="2400" dirty="0"/>
              <a:t>　</a:t>
            </a:r>
            <a:r>
              <a:rPr lang="en-US" altLang="ja-JP" sz="2400" dirty="0" smtClean="0"/>
              <a:t>RIGHT  : 5[cm]</a:t>
            </a:r>
            <a:r>
              <a:rPr lang="ja-JP" altLang="en-US" sz="2400" dirty="0" smtClean="0"/>
              <a:t>　程である</a:t>
            </a:r>
            <a:endParaRPr lang="en-US" altLang="ja-JP" sz="2400" dirty="0" smtClean="0"/>
          </a:p>
          <a:p>
            <a:pPr marL="0" indent="0">
              <a:buFont typeface="Arial" panose="020B0604020202020204" pitchFamily="34" charset="0"/>
              <a:buNone/>
            </a:pPr>
            <a:r>
              <a:rPr lang="ja-JP" altLang="en-US" sz="2400" dirty="0"/>
              <a:t>⇒</a:t>
            </a:r>
            <a:r>
              <a:rPr lang="en-US" altLang="ja-JP" sz="2400" dirty="0" smtClean="0"/>
              <a:t>5[cm]</a:t>
            </a:r>
            <a:r>
              <a:rPr lang="ja-JP" altLang="en-US" sz="2400" dirty="0" smtClean="0"/>
              <a:t>の移動で</a:t>
            </a:r>
            <a:r>
              <a:rPr lang="en-US" altLang="ja-JP" sz="2400" dirty="0" smtClean="0"/>
              <a:t>3</a:t>
            </a:r>
            <a:r>
              <a:rPr lang="ja-JP" altLang="en-US" sz="2400" dirty="0" smtClean="0"/>
              <a:t>方向間の弁別が可能</a:t>
            </a:r>
            <a:endParaRPr lang="en-US" altLang="ja-JP" sz="2400" dirty="0"/>
          </a:p>
        </p:txBody>
      </p:sp>
      <mc:AlternateContent xmlns:mc="http://schemas.openxmlformats.org/markup-compatibility/2006" xmlns:a14="http://schemas.microsoft.com/office/drawing/2010/main">
        <mc:Choice Requires="a14">
          <p:sp>
            <p:nvSpPr>
              <p:cNvPr id="7" name="コンテンツ プレースホルダー 2"/>
              <p:cNvSpPr txBox="1">
                <a:spLocks/>
              </p:cNvSpPr>
              <p:nvPr/>
            </p:nvSpPr>
            <p:spPr>
              <a:xfrm>
                <a:off x="425965" y="2782503"/>
                <a:ext cx="3140079" cy="9055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𝑦</m:t>
                      </m:r>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1+</m:t>
                          </m:r>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𝑒</m:t>
                              </m:r>
                            </m:e>
                            <m:sup>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𝑎</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𝑏</m:t>
                              </m:r>
                              <m:r>
                                <a:rPr lang="en-US" altLang="ja-JP" sz="2000" b="0" i="1" smtClean="0">
                                  <a:latin typeface="Cambria Math" panose="02040503050406030204" pitchFamily="18" charset="0"/>
                                </a:rPr>
                                <m:t>)</m:t>
                              </m:r>
                            </m:sup>
                          </m:sSup>
                        </m:den>
                      </m:f>
                    </m:oMath>
                  </m:oMathPara>
                </a14:m>
                <a:endParaRPr lang="en-US" altLang="ja-JP" sz="2000" dirty="0">
                  <a:latin typeface="Times New Roman" panose="02020603050405020304" pitchFamily="18" charset="0"/>
                  <a:cs typeface="Times New Roman" panose="02020603050405020304" pitchFamily="18" charset="0"/>
                </a:endParaRPr>
              </a:p>
            </p:txBody>
          </p:sp>
        </mc:Choice>
        <mc:Fallback xmlns="">
          <p:sp>
            <p:nvSpPr>
              <p:cNvPr id="7" name="コンテンツ プレースホルダー 2"/>
              <p:cNvSpPr txBox="1">
                <a:spLocks noRot="1" noChangeAspect="1" noMove="1" noResize="1" noEditPoints="1" noAdjustHandles="1" noChangeArrowheads="1" noChangeShapeType="1" noTextEdit="1"/>
              </p:cNvSpPr>
              <p:nvPr/>
            </p:nvSpPr>
            <p:spPr>
              <a:xfrm>
                <a:off x="425965" y="2782503"/>
                <a:ext cx="3140079" cy="905529"/>
              </a:xfrm>
              <a:prstGeom prst="rect">
                <a:avLst/>
              </a:prstGeom>
              <a:blipFill rotWithShape="0">
                <a:blip r:embed="rId3"/>
                <a:stretch>
                  <a:fillRect/>
                </a:stretch>
              </a:blipFill>
            </p:spPr>
            <p:txBody>
              <a:bodyPr/>
              <a:lstStyle/>
              <a:p>
                <a:r>
                  <a:rPr lang="ja-JP" altLang="en-US">
                    <a:noFill/>
                  </a:rPr>
                  <a:t> </a:t>
                </a:r>
              </a:p>
            </p:txBody>
          </p:sp>
        </mc:Fallback>
      </mc:AlternateContent>
      <p:sp>
        <p:nvSpPr>
          <p:cNvPr id="5" name="コンテンツ プレースホルダー 2"/>
          <p:cNvSpPr txBox="1">
            <a:spLocks/>
          </p:cNvSpPr>
          <p:nvPr/>
        </p:nvSpPr>
        <p:spPr>
          <a:xfrm>
            <a:off x="261534" y="1289665"/>
            <a:ext cx="3464481" cy="1613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・被験者</a:t>
            </a:r>
            <a:r>
              <a:rPr lang="en-US" altLang="ja-JP" sz="2400" dirty="0" smtClean="0"/>
              <a:t>1</a:t>
            </a:r>
            <a:r>
              <a:rPr lang="ja-JP" altLang="en-US" sz="2400" dirty="0" smtClean="0"/>
              <a:t>における</a:t>
            </a:r>
            <a:endParaRPr lang="en-US" altLang="ja-JP" sz="2400" dirty="0"/>
          </a:p>
          <a:p>
            <a:pPr marL="0" indent="0">
              <a:buNone/>
            </a:pPr>
            <a:r>
              <a:rPr lang="ja-JP" altLang="en-US" sz="2400" dirty="0" smtClean="0"/>
              <a:t>移動量ごとの正答確率分布，シグモイド</a:t>
            </a:r>
            <a:r>
              <a:rPr lang="ja-JP" altLang="en-US" sz="2400" dirty="0"/>
              <a:t>関数との近似</a:t>
            </a:r>
            <a:r>
              <a:rPr lang="ja-JP" altLang="en-US" sz="2400" dirty="0" smtClean="0"/>
              <a:t>曲線</a:t>
            </a:r>
            <a:endParaRPr lang="en-US" altLang="ja-JP" sz="2400" dirty="0"/>
          </a:p>
        </p:txBody>
      </p:sp>
      <p:pic>
        <p:nvPicPr>
          <p:cNvPr id="3" name="図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26015" y="1237692"/>
            <a:ext cx="5363393" cy="5138382"/>
          </a:xfrm>
          <a:prstGeom prst="rect">
            <a:avLst/>
          </a:prstGeom>
        </p:spPr>
      </p:pic>
      <p:cxnSp>
        <p:nvCxnSpPr>
          <p:cNvPr id="10" name="直線コネクタ 9"/>
          <p:cNvCxnSpPr/>
          <p:nvPr/>
        </p:nvCxnSpPr>
        <p:spPr>
          <a:xfrm>
            <a:off x="6734175" y="1933575"/>
            <a:ext cx="752475" cy="0"/>
          </a:xfrm>
          <a:prstGeom prst="line">
            <a:avLst/>
          </a:prstGeom>
          <a:ln w="12700">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4143375" y="3648899"/>
            <a:ext cx="428625" cy="0"/>
          </a:xfrm>
          <a:prstGeom prst="line">
            <a:avLst/>
          </a:prstGeom>
          <a:ln w="12700">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6734175" y="3658424"/>
            <a:ext cx="1143000" cy="0"/>
          </a:xfrm>
          <a:prstGeom prst="line">
            <a:avLst/>
          </a:prstGeom>
          <a:ln w="12700">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rot="5400000">
            <a:off x="7110412" y="2309813"/>
            <a:ext cx="752475" cy="0"/>
          </a:xfrm>
          <a:prstGeom prst="line">
            <a:avLst/>
          </a:prstGeom>
          <a:ln w="12700">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4572000" y="3648899"/>
            <a:ext cx="0" cy="656404"/>
          </a:xfrm>
          <a:prstGeom prst="line">
            <a:avLst/>
          </a:prstGeom>
          <a:ln w="12700">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7867650" y="3658424"/>
            <a:ext cx="0" cy="656404"/>
          </a:xfrm>
          <a:prstGeom prst="line">
            <a:avLst/>
          </a:prstGeom>
          <a:ln w="12700">
            <a:solidFill>
              <a:srgbClr val="00B050"/>
            </a:solidFill>
            <a:prstDash val="lgDash"/>
          </a:ln>
        </p:spPr>
        <p:style>
          <a:lnRef idx="1">
            <a:schemeClr val="accent1"/>
          </a:lnRef>
          <a:fillRef idx="0">
            <a:schemeClr val="accent1"/>
          </a:fillRef>
          <a:effectRef idx="0">
            <a:schemeClr val="accent1"/>
          </a:effectRef>
          <a:fontRef idx="minor">
            <a:schemeClr val="tx1"/>
          </a:fontRef>
        </p:style>
      </p:cxnSp>
      <p:sp>
        <p:nvSpPr>
          <p:cNvPr id="19" name="コンテンツ プレースホルダー 2"/>
          <p:cNvSpPr txBox="1">
            <a:spLocks/>
          </p:cNvSpPr>
          <p:nvPr/>
        </p:nvSpPr>
        <p:spPr>
          <a:xfrm>
            <a:off x="303133" y="6211550"/>
            <a:ext cx="3595767" cy="4647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a:t>
            </a:r>
            <a:r>
              <a:rPr lang="en-US" altLang="ja-JP" sz="2400" dirty="0" smtClean="0"/>
              <a:t>UP, CW, CCW : </a:t>
            </a:r>
            <a:r>
              <a:rPr lang="ja-JP" altLang="en-US" sz="2400" dirty="0" smtClean="0"/>
              <a:t>近似困難</a:t>
            </a:r>
            <a:endParaRPr lang="en-US" altLang="ja-JP" sz="2400" dirty="0"/>
          </a:p>
        </p:txBody>
      </p:sp>
    </p:spTree>
    <p:extLst>
      <p:ext uri="{BB962C8B-B14F-4D97-AF65-F5344CB8AC3E}">
        <p14:creationId xmlns:p14="http://schemas.microsoft.com/office/powerpoint/2010/main" val="1430659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コンテンツ プレースホルダー 2"/>
          <p:cNvSpPr txBox="1">
            <a:spLocks/>
          </p:cNvSpPr>
          <p:nvPr/>
        </p:nvSpPr>
        <p:spPr>
          <a:xfrm>
            <a:off x="504824" y="454026"/>
            <a:ext cx="7124701" cy="6000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600" dirty="0" smtClean="0"/>
              <a:t>実験考察</a:t>
            </a:r>
            <a:r>
              <a:rPr lang="en-US" altLang="ja-JP" sz="3600" dirty="0" smtClean="0"/>
              <a:t>2</a:t>
            </a:r>
            <a:r>
              <a:rPr lang="ja-JP" altLang="en-US" sz="3600" dirty="0" smtClean="0"/>
              <a:t>：なぞり方向の弁別</a:t>
            </a:r>
            <a:endParaRPr lang="en-US" altLang="ja-JP" sz="3600" dirty="0" smtClean="0"/>
          </a:p>
        </p:txBody>
      </p:sp>
      <p:sp>
        <p:nvSpPr>
          <p:cNvPr id="6" name="コンテンツ プレースホルダー 2"/>
          <p:cNvSpPr txBox="1">
            <a:spLocks/>
          </p:cNvSpPr>
          <p:nvPr/>
        </p:nvSpPr>
        <p:spPr>
          <a:xfrm>
            <a:off x="265947" y="1380318"/>
            <a:ext cx="3782928" cy="7818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・各方向の提示刺激の振幅スペクトル（移動量</a:t>
            </a:r>
            <a:r>
              <a:rPr lang="en-US" altLang="ja-JP" sz="2400" dirty="0" smtClean="0"/>
              <a:t>7[cm]</a:t>
            </a:r>
            <a:r>
              <a:rPr lang="ja-JP" altLang="en-US" sz="2400" dirty="0" smtClean="0"/>
              <a:t>）</a:t>
            </a:r>
            <a:endParaRPr lang="ja-JP" altLang="en-US" sz="2400" dirty="0"/>
          </a:p>
        </p:txBody>
      </p:sp>
      <p:sp>
        <p:nvSpPr>
          <p:cNvPr id="7" name="コンテンツ プレースホルダー 2"/>
          <p:cNvSpPr txBox="1">
            <a:spLocks/>
          </p:cNvSpPr>
          <p:nvPr/>
        </p:nvSpPr>
        <p:spPr>
          <a:xfrm>
            <a:off x="265947" y="2159903"/>
            <a:ext cx="4129408" cy="11755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smtClean="0"/>
              <a:t>・</a:t>
            </a:r>
            <a:r>
              <a:rPr lang="en-US" altLang="ja-JP" sz="2400" dirty="0" smtClean="0"/>
              <a:t>6</a:t>
            </a:r>
            <a:r>
              <a:rPr lang="ja-JP" altLang="en-US" sz="2400" dirty="0" smtClean="0"/>
              <a:t>方向共通 </a:t>
            </a:r>
            <a:r>
              <a:rPr lang="en-US" altLang="ja-JP" sz="2400" dirty="0" smtClean="0"/>
              <a:t>: </a:t>
            </a:r>
            <a:r>
              <a:rPr lang="en-US" altLang="ja-JP" sz="2400" dirty="0"/>
              <a:t>6</a:t>
            </a:r>
            <a:r>
              <a:rPr lang="ja-JP" altLang="en-US" sz="2400" dirty="0"/>
              <a:t>～</a:t>
            </a:r>
            <a:r>
              <a:rPr lang="en-US" altLang="ja-JP" sz="2400" dirty="0"/>
              <a:t>10[Hz]</a:t>
            </a:r>
            <a:r>
              <a:rPr lang="ja-JP" altLang="en-US" sz="2400" dirty="0"/>
              <a:t>にピークが</a:t>
            </a:r>
            <a:r>
              <a:rPr lang="ja-JP" altLang="en-US" sz="2400" dirty="0" smtClean="0"/>
              <a:t>存在（接触による膜の法線方向変形と考えられる）</a:t>
            </a:r>
            <a:endParaRPr lang="en-US" altLang="ja-JP" sz="2400" dirty="0" smtClean="0"/>
          </a:p>
        </p:txBody>
      </p:sp>
      <p:grpSp>
        <p:nvGrpSpPr>
          <p:cNvPr id="13" name="グループ化 12"/>
          <p:cNvGrpSpPr/>
          <p:nvPr/>
        </p:nvGrpSpPr>
        <p:grpSpPr>
          <a:xfrm>
            <a:off x="4100946" y="1206368"/>
            <a:ext cx="4939145" cy="5490575"/>
            <a:chOff x="4080164" y="967375"/>
            <a:chExt cx="4939145" cy="5490575"/>
          </a:xfrm>
        </p:grpSpPr>
        <p:pic>
          <p:nvPicPr>
            <p:cNvPr id="4" name="図 3"/>
            <p:cNvPicPr>
              <a:picLocks noChangeAspect="1"/>
            </p:cNvPicPr>
            <p:nvPr/>
          </p:nvPicPr>
          <p:blipFill rotWithShape="1">
            <a:blip r:embed="rId3">
              <a:extLst>
                <a:ext uri="{28A0092B-C50C-407E-A947-70E740481C1C}">
                  <a14:useLocalDpi xmlns:a14="http://schemas.microsoft.com/office/drawing/2010/main" val="0"/>
                </a:ext>
              </a:extLst>
            </a:blip>
            <a:srcRect l="7669" t="4584" r="8354" b="6527"/>
            <a:stretch/>
          </p:blipFill>
          <p:spPr>
            <a:xfrm>
              <a:off x="4080164" y="967375"/>
              <a:ext cx="4939145" cy="5490575"/>
            </a:xfrm>
            <a:prstGeom prst="rect">
              <a:avLst/>
            </a:prstGeom>
          </p:spPr>
        </p:pic>
        <p:sp>
          <p:nvSpPr>
            <p:cNvPr id="5" name="円/楕円 4"/>
            <p:cNvSpPr/>
            <p:nvPr/>
          </p:nvSpPr>
          <p:spPr>
            <a:xfrm>
              <a:off x="4572001" y="3834244"/>
              <a:ext cx="417368" cy="488373"/>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p:nvSpPr>
          <p:spPr>
            <a:xfrm>
              <a:off x="7146120" y="1876426"/>
              <a:ext cx="478095" cy="5715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7273635" y="3834245"/>
              <a:ext cx="355889" cy="457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コンテンツ プレースホルダー 2"/>
          <p:cNvSpPr txBox="1">
            <a:spLocks/>
          </p:cNvSpPr>
          <p:nvPr/>
        </p:nvSpPr>
        <p:spPr>
          <a:xfrm>
            <a:off x="182819" y="5551777"/>
            <a:ext cx="4129408" cy="12594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スティックスリップ自体を大きく</a:t>
            </a:r>
            <a:endParaRPr lang="en-US" altLang="ja-JP" sz="2400" dirty="0" smtClean="0"/>
          </a:p>
          <a:p>
            <a:pPr marL="0" indent="0">
              <a:buFont typeface="Arial" panose="020B0604020202020204" pitchFamily="34" charset="0"/>
              <a:buNone/>
            </a:pPr>
            <a:r>
              <a:rPr lang="ja-JP" altLang="en-US" sz="2400" u="sng" dirty="0" smtClean="0"/>
              <a:t>＝膜のせん断方向変形を抑えることで改善</a:t>
            </a:r>
            <a:endParaRPr lang="en-US" altLang="ja-JP" sz="2400" u="sng" dirty="0" smtClean="0"/>
          </a:p>
        </p:txBody>
      </p:sp>
      <p:sp>
        <p:nvSpPr>
          <p:cNvPr id="18" name="下矢印 17"/>
          <p:cNvSpPr/>
          <p:nvPr/>
        </p:nvSpPr>
        <p:spPr>
          <a:xfrm>
            <a:off x="1904062" y="5184372"/>
            <a:ext cx="506698" cy="367405"/>
          </a:xfrm>
          <a:prstGeom prst="downArrow">
            <a:avLst/>
          </a:prstGeom>
          <a:solidFill>
            <a:srgbClr val="00B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コンテンツ プレースホルダー 2"/>
          <p:cNvSpPr txBox="1">
            <a:spLocks/>
          </p:cNvSpPr>
          <p:nvPr/>
        </p:nvSpPr>
        <p:spPr>
          <a:xfrm>
            <a:off x="265947" y="3257682"/>
            <a:ext cx="3994325" cy="12147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a:t>
            </a:r>
            <a:r>
              <a:rPr lang="en-US" altLang="ja-JP" sz="2400" dirty="0" smtClean="0"/>
              <a:t>DOWN, LEFT, RIGHT : </a:t>
            </a:r>
          </a:p>
          <a:p>
            <a:pPr marL="0" indent="0">
              <a:buFont typeface="Arial" panose="020B0604020202020204" pitchFamily="34" charset="0"/>
              <a:buNone/>
            </a:pPr>
            <a:r>
              <a:rPr lang="en-US" altLang="ja-JP" sz="2400" dirty="0" smtClean="0"/>
              <a:t>35</a:t>
            </a:r>
            <a:r>
              <a:rPr lang="ja-JP" altLang="en-US" sz="2400" dirty="0" smtClean="0"/>
              <a:t>～</a:t>
            </a:r>
            <a:r>
              <a:rPr lang="en-US" altLang="ja-JP" sz="2400" dirty="0" smtClean="0"/>
              <a:t>50[Hz]</a:t>
            </a:r>
            <a:r>
              <a:rPr lang="ja-JP" altLang="en-US" sz="2400" dirty="0" smtClean="0"/>
              <a:t>付近</a:t>
            </a:r>
            <a:r>
              <a:rPr lang="en-US" altLang="ja-JP" sz="2400" dirty="0" smtClean="0"/>
              <a:t> </a:t>
            </a:r>
            <a:r>
              <a:rPr lang="ja-JP" altLang="en-US" sz="2400" dirty="0" smtClean="0"/>
              <a:t>の成分のパワーが大きい</a:t>
            </a:r>
            <a:endParaRPr lang="en-US" altLang="ja-JP" sz="2400" dirty="0" smtClean="0"/>
          </a:p>
        </p:txBody>
      </p:sp>
      <p:sp>
        <p:nvSpPr>
          <p:cNvPr id="19" name="コンテンツ プレースホルダー 2"/>
          <p:cNvSpPr txBox="1">
            <a:spLocks/>
          </p:cNvSpPr>
          <p:nvPr/>
        </p:nvSpPr>
        <p:spPr>
          <a:xfrm>
            <a:off x="265947" y="4421333"/>
            <a:ext cx="3994325" cy="8253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⇒この成分の大きさが知覚感度の差の要因と考えられる</a:t>
            </a:r>
            <a:endParaRPr lang="en-US" altLang="ja-JP" sz="2400" dirty="0" smtClean="0"/>
          </a:p>
        </p:txBody>
      </p:sp>
    </p:spTree>
    <p:extLst>
      <p:ext uri="{BB962C8B-B14F-4D97-AF65-F5344CB8AC3E}">
        <p14:creationId xmlns:p14="http://schemas.microsoft.com/office/powerpoint/2010/main" val="2742281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p:cNvSpPr txBox="1">
            <a:spLocks/>
          </p:cNvSpPr>
          <p:nvPr/>
        </p:nvSpPr>
        <p:spPr>
          <a:xfrm>
            <a:off x="504824" y="454026"/>
            <a:ext cx="1677267" cy="6000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600" dirty="0" smtClean="0"/>
              <a:t>まとめ</a:t>
            </a:r>
            <a:endParaRPr lang="en-US" altLang="ja-JP" sz="3600" dirty="0" smtClean="0"/>
          </a:p>
        </p:txBody>
      </p:sp>
      <p:sp>
        <p:nvSpPr>
          <p:cNvPr id="8" name="コンテンツ プレースホルダー 2"/>
          <p:cNvSpPr txBox="1">
            <a:spLocks/>
          </p:cNvSpPr>
          <p:nvPr/>
        </p:nvSpPr>
        <p:spPr>
          <a:xfrm>
            <a:off x="847721" y="1227212"/>
            <a:ext cx="8105776" cy="8444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smtClean="0"/>
              <a:t>・波面合成を用いた触覚伝送により，面上の剛体運動が再現可能か検証</a:t>
            </a:r>
            <a:endParaRPr lang="en-US" altLang="ja-JP" sz="2400" dirty="0" smtClean="0"/>
          </a:p>
        </p:txBody>
      </p:sp>
      <p:sp>
        <p:nvSpPr>
          <p:cNvPr id="11" name="コンテンツ プレースホルダー 2"/>
          <p:cNvSpPr txBox="1">
            <a:spLocks/>
          </p:cNvSpPr>
          <p:nvPr/>
        </p:nvSpPr>
        <p:spPr>
          <a:xfrm>
            <a:off x="847720" y="1962439"/>
            <a:ext cx="8296279" cy="9177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smtClean="0"/>
              <a:t>・</a:t>
            </a:r>
            <a:r>
              <a:rPr lang="en-US" altLang="ja-JP" sz="2400" dirty="0" smtClean="0"/>
              <a:t>3</a:t>
            </a:r>
            <a:r>
              <a:rPr lang="ja-JP" altLang="en-US" sz="2400" dirty="0" smtClean="0"/>
              <a:t>人中</a:t>
            </a:r>
            <a:r>
              <a:rPr lang="en-US" altLang="ja-JP" sz="2400" dirty="0" smtClean="0"/>
              <a:t>1</a:t>
            </a:r>
            <a:r>
              <a:rPr lang="ja-JP" altLang="en-US" sz="2400" dirty="0" smtClean="0"/>
              <a:t>人の被験者が</a:t>
            </a:r>
            <a:r>
              <a:rPr lang="en-US" altLang="ja-JP" sz="2400" dirty="0" smtClean="0"/>
              <a:t>2</a:t>
            </a:r>
            <a:r>
              <a:rPr lang="ja-JP" altLang="en-US" sz="2400" dirty="0" smtClean="0"/>
              <a:t>点を知覚可能</a:t>
            </a:r>
            <a:r>
              <a:rPr lang="en-US" altLang="ja-JP" sz="2400" dirty="0" smtClean="0"/>
              <a:t>,2</a:t>
            </a:r>
            <a:r>
              <a:rPr lang="ja-JP" altLang="en-US" sz="2400" dirty="0" smtClean="0"/>
              <a:t>人が知覚困難であった</a:t>
            </a:r>
            <a:endParaRPr lang="en-US" altLang="ja-JP" sz="2400" dirty="0" smtClean="0"/>
          </a:p>
          <a:p>
            <a:pPr marL="0" indent="0">
              <a:buNone/>
            </a:pPr>
            <a:r>
              <a:rPr lang="ja-JP" altLang="en-US" sz="2400" dirty="0" smtClean="0"/>
              <a:t>⇒装置設計との波速の差異が要因と考えられる</a:t>
            </a:r>
            <a:endParaRPr lang="en-US" altLang="ja-JP" sz="2400" dirty="0" smtClean="0"/>
          </a:p>
        </p:txBody>
      </p:sp>
      <p:sp>
        <p:nvSpPr>
          <p:cNvPr id="13" name="コンテンツ プレースホルダー 2"/>
          <p:cNvSpPr txBox="1">
            <a:spLocks/>
          </p:cNvSpPr>
          <p:nvPr/>
        </p:nvSpPr>
        <p:spPr>
          <a:xfrm>
            <a:off x="847721" y="2879587"/>
            <a:ext cx="8105776" cy="175134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smtClean="0"/>
              <a:t>・</a:t>
            </a:r>
            <a:r>
              <a:rPr lang="en-US" altLang="ja-JP" sz="2400" dirty="0" smtClean="0"/>
              <a:t>2</a:t>
            </a:r>
            <a:r>
              <a:rPr lang="ja-JP" altLang="en-US" sz="2400" dirty="0" smtClean="0"/>
              <a:t>点が知覚可能な被験者において</a:t>
            </a:r>
            <a:r>
              <a:rPr lang="en-US" altLang="ja-JP" sz="2400" dirty="0" smtClean="0"/>
              <a:t>,</a:t>
            </a:r>
            <a:r>
              <a:rPr lang="ja-JP" altLang="en-US" sz="2400" dirty="0" smtClean="0"/>
              <a:t>下</a:t>
            </a:r>
            <a:r>
              <a:rPr lang="en-US" altLang="ja-JP" sz="2400" dirty="0" smtClean="0"/>
              <a:t>,</a:t>
            </a:r>
            <a:r>
              <a:rPr lang="ja-JP" altLang="en-US" sz="2400" dirty="0" smtClean="0"/>
              <a:t>左</a:t>
            </a:r>
            <a:r>
              <a:rPr lang="en-US" altLang="ja-JP" sz="2400" dirty="0" smtClean="0"/>
              <a:t>,</a:t>
            </a:r>
            <a:r>
              <a:rPr lang="ja-JP" altLang="en-US" sz="2400" dirty="0" smtClean="0"/>
              <a:t>右の</a:t>
            </a:r>
            <a:r>
              <a:rPr lang="en-US" altLang="ja-JP" sz="2400" dirty="0" smtClean="0"/>
              <a:t>3</a:t>
            </a:r>
            <a:r>
              <a:rPr lang="ja-JP" altLang="en-US" sz="2400" dirty="0" smtClean="0"/>
              <a:t>方向間は</a:t>
            </a:r>
            <a:r>
              <a:rPr lang="en-US" altLang="ja-JP" sz="2400" dirty="0" smtClean="0"/>
              <a:t>5[cm]</a:t>
            </a:r>
            <a:r>
              <a:rPr lang="ja-JP" altLang="en-US" sz="2400" dirty="0" smtClean="0"/>
              <a:t>程のなぞりで方向弁別可能だが，</a:t>
            </a:r>
            <a:r>
              <a:rPr lang="ja-JP" altLang="en-US" sz="2400" dirty="0"/>
              <a:t>上</a:t>
            </a:r>
            <a:r>
              <a:rPr lang="en-US" altLang="ja-JP" sz="2400" dirty="0"/>
              <a:t>,</a:t>
            </a:r>
            <a:r>
              <a:rPr lang="ja-JP" altLang="en-US" sz="2400" dirty="0"/>
              <a:t>時計回り</a:t>
            </a:r>
            <a:r>
              <a:rPr lang="en-US" altLang="ja-JP" sz="2400" dirty="0"/>
              <a:t>,</a:t>
            </a:r>
            <a:r>
              <a:rPr lang="ja-JP" altLang="en-US" sz="2400" dirty="0"/>
              <a:t>反時計回り</a:t>
            </a:r>
            <a:r>
              <a:rPr lang="ja-JP" altLang="en-US" sz="2400" dirty="0" smtClean="0"/>
              <a:t>方向は弁別</a:t>
            </a:r>
            <a:r>
              <a:rPr lang="ja-JP" altLang="en-US" sz="2400" dirty="0"/>
              <a:t>困難</a:t>
            </a:r>
            <a:endParaRPr lang="en-US" altLang="ja-JP" sz="2400" dirty="0" smtClean="0"/>
          </a:p>
          <a:p>
            <a:pPr marL="0" indent="0">
              <a:buNone/>
            </a:pPr>
            <a:r>
              <a:rPr lang="ja-JP" altLang="en-US" sz="2400" dirty="0" smtClean="0"/>
              <a:t>⇒弁別困難な方向においてスティックスリップによる振動成分が小さかったためと考えられる</a:t>
            </a:r>
            <a:endParaRPr lang="en-US" altLang="ja-JP" sz="2400" dirty="0" smtClean="0"/>
          </a:p>
        </p:txBody>
      </p:sp>
      <p:sp>
        <p:nvSpPr>
          <p:cNvPr id="14" name="下矢印 13"/>
          <p:cNvSpPr/>
          <p:nvPr/>
        </p:nvSpPr>
        <p:spPr>
          <a:xfrm>
            <a:off x="4393911" y="4553077"/>
            <a:ext cx="506698" cy="435071"/>
          </a:xfrm>
          <a:prstGeom prst="downArrow">
            <a:avLst/>
          </a:prstGeom>
          <a:solidFill>
            <a:srgbClr val="00B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コンテンツ プレースホルダー 2"/>
          <p:cNvSpPr txBox="1">
            <a:spLocks/>
          </p:cNvSpPr>
          <p:nvPr/>
        </p:nvSpPr>
        <p:spPr>
          <a:xfrm>
            <a:off x="847720" y="5022376"/>
            <a:ext cx="8105777" cy="1760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smtClean="0"/>
              <a:t>個人間の波速差を解消する機構</a:t>
            </a:r>
            <a:r>
              <a:rPr lang="en-US" altLang="ja-JP" sz="2400" dirty="0" smtClean="0"/>
              <a:t>,</a:t>
            </a:r>
            <a:r>
              <a:rPr lang="ja-JP" altLang="en-US" sz="2400" dirty="0" smtClean="0"/>
              <a:t>せん断方向変形を抑えた膜の導入により，</a:t>
            </a:r>
            <a:r>
              <a:rPr lang="en-US" altLang="ja-JP" sz="2400" dirty="0" smtClean="0"/>
              <a:t>2</a:t>
            </a:r>
            <a:r>
              <a:rPr lang="ja-JP" altLang="en-US" sz="2400" dirty="0" smtClean="0"/>
              <a:t>点知覚と方向弁別を実現</a:t>
            </a:r>
            <a:endParaRPr lang="en-US" altLang="ja-JP" sz="2400" dirty="0" smtClean="0"/>
          </a:p>
          <a:p>
            <a:pPr marL="0" indent="0">
              <a:buNone/>
            </a:pPr>
            <a:r>
              <a:rPr lang="ja-JP" altLang="en-US" sz="2400" dirty="0" smtClean="0"/>
              <a:t>＝接触面上の</a:t>
            </a:r>
            <a:r>
              <a:rPr lang="en-US" altLang="ja-JP" sz="2400" dirty="0" smtClean="0"/>
              <a:t>3</a:t>
            </a:r>
            <a:r>
              <a:rPr lang="ja-JP" altLang="en-US" sz="2400" dirty="0" smtClean="0"/>
              <a:t>自由度の運動情報が再現可能に</a:t>
            </a:r>
            <a:endParaRPr lang="en-US" altLang="ja-JP" sz="2400" dirty="0" smtClean="0"/>
          </a:p>
          <a:p>
            <a:pPr marL="0" indent="0">
              <a:buNone/>
            </a:pPr>
            <a:r>
              <a:rPr lang="ja-JP" altLang="en-US" sz="2400" dirty="0" smtClean="0"/>
              <a:t>⇒なぞり触覚の伝送による形状把握の実現へ</a:t>
            </a:r>
            <a:endParaRPr lang="en-US" altLang="ja-JP" sz="2400" dirty="0" smtClean="0"/>
          </a:p>
        </p:txBody>
      </p:sp>
    </p:spTree>
    <p:extLst>
      <p:ext uri="{BB962C8B-B14F-4D97-AF65-F5344CB8AC3E}">
        <p14:creationId xmlns:p14="http://schemas.microsoft.com/office/powerpoint/2010/main" val="21292719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コンテンツ プレースホルダー 2"/>
          <p:cNvSpPr txBox="1">
            <a:spLocks/>
          </p:cNvSpPr>
          <p:nvPr/>
        </p:nvSpPr>
        <p:spPr>
          <a:xfrm>
            <a:off x="504824" y="454026"/>
            <a:ext cx="7124701" cy="6000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600" dirty="0" smtClean="0"/>
              <a:t>実験考察</a:t>
            </a:r>
            <a:r>
              <a:rPr lang="en-US" altLang="ja-JP" sz="3600" dirty="0" smtClean="0"/>
              <a:t>2</a:t>
            </a:r>
            <a:r>
              <a:rPr lang="ja-JP" altLang="en-US" sz="3600" dirty="0" smtClean="0"/>
              <a:t>：なぞり方向の弁別</a:t>
            </a:r>
            <a:endParaRPr lang="en-US" altLang="ja-JP" sz="3600" dirty="0" smtClean="0"/>
          </a:p>
        </p:txBody>
      </p:sp>
      <p:graphicFrame>
        <p:nvGraphicFramePr>
          <p:cNvPr id="2" name="表 1"/>
          <p:cNvGraphicFramePr>
            <a:graphicFrameLocks noGrp="1"/>
          </p:cNvGraphicFramePr>
          <p:nvPr>
            <p:extLst/>
          </p:nvPr>
        </p:nvGraphicFramePr>
        <p:xfrm>
          <a:off x="3554925" y="2563080"/>
          <a:ext cx="5371133" cy="1842512"/>
        </p:xfrm>
        <a:graphic>
          <a:graphicData uri="http://schemas.openxmlformats.org/drawingml/2006/table">
            <a:tbl>
              <a:tblPr firstRow="1" bandRow="1">
                <a:tableStyleId>{5940675A-B579-460E-94D1-54222C63F5DA}</a:tableStyleId>
              </a:tblPr>
              <a:tblGrid>
                <a:gridCol w="1127418"/>
                <a:gridCol w="645055"/>
                <a:gridCol w="719732"/>
                <a:gridCol w="719732"/>
                <a:gridCol w="719732"/>
                <a:gridCol w="719732"/>
                <a:gridCol w="719732"/>
              </a:tblGrid>
              <a:tr h="261260">
                <a:tc>
                  <a:txBody>
                    <a:bodyPr/>
                    <a:lstStyle/>
                    <a:p>
                      <a:pPr algn="ctr"/>
                      <a:r>
                        <a:rPr kumimoji="1" lang="ja-JP" altLang="en-US" sz="1300" dirty="0" smtClean="0"/>
                        <a:t>移動量：</a:t>
                      </a:r>
                      <a:r>
                        <a:rPr kumimoji="1" lang="en-US" altLang="ja-JP" sz="1300" dirty="0" smtClean="0"/>
                        <a:t>3[cm]</a:t>
                      </a:r>
                      <a:endParaRPr kumimoji="1" lang="ja-JP" altLang="en-US" sz="1300" dirty="0"/>
                    </a:p>
                  </a:txBody>
                  <a:tcPr marL="65096" marR="65096" marT="32548" marB="32548">
                    <a:lnT w="12700" cap="flat" cmpd="sng" algn="ctr">
                      <a:solidFill>
                        <a:schemeClr val="tx1"/>
                      </a:solidFill>
                      <a:prstDash val="solid"/>
                      <a:round/>
                      <a:headEnd type="none" w="med" len="med"/>
                      <a:tailEnd type="none" w="med" len="med"/>
                    </a:lnT>
                  </a:tcPr>
                </a:tc>
                <a:tc>
                  <a:txBody>
                    <a:bodyPr/>
                    <a:lstStyle/>
                    <a:p>
                      <a:pPr algn="ctr"/>
                      <a:r>
                        <a:rPr kumimoji="1" lang="en-US" altLang="ja-JP" sz="1300" dirty="0" smtClean="0"/>
                        <a:t>UP</a:t>
                      </a:r>
                    </a:p>
                  </a:txBody>
                  <a:tcPr marL="65096" marR="65096" marT="32548" marB="32548">
                    <a:lnT w="12700" cap="flat" cmpd="sng" algn="ctr">
                      <a:solidFill>
                        <a:schemeClr val="tx1"/>
                      </a:solidFill>
                      <a:prstDash val="solid"/>
                      <a:round/>
                      <a:headEnd type="none" w="med" len="med"/>
                      <a:tailEnd type="none" w="med" len="med"/>
                    </a:lnT>
                  </a:tcPr>
                </a:tc>
                <a:tc>
                  <a:txBody>
                    <a:bodyPr/>
                    <a:lstStyle/>
                    <a:p>
                      <a:pPr algn="ctr"/>
                      <a:r>
                        <a:rPr kumimoji="1" lang="en-US" altLang="ja-JP" sz="1300" dirty="0" smtClean="0"/>
                        <a:t>DOWN</a:t>
                      </a:r>
                      <a:endParaRPr kumimoji="1" lang="ja-JP" altLang="en-US" sz="1300" dirty="0"/>
                    </a:p>
                  </a:txBody>
                  <a:tcPr marL="65096" marR="65096" marT="32548" marB="32548">
                    <a:lnT w="12700" cap="flat" cmpd="sng" algn="ctr">
                      <a:solidFill>
                        <a:schemeClr val="tx1"/>
                      </a:solidFill>
                      <a:prstDash val="solid"/>
                      <a:round/>
                      <a:headEnd type="none" w="med" len="med"/>
                      <a:tailEnd type="none" w="med" len="med"/>
                    </a:lnT>
                  </a:tcPr>
                </a:tc>
                <a:tc>
                  <a:txBody>
                    <a:bodyPr/>
                    <a:lstStyle/>
                    <a:p>
                      <a:pPr algn="ctr"/>
                      <a:r>
                        <a:rPr kumimoji="1" lang="en-US" altLang="ja-JP" sz="1300" dirty="0" smtClean="0"/>
                        <a:t>LEFT</a:t>
                      </a:r>
                      <a:endParaRPr kumimoji="1" lang="ja-JP" altLang="en-US" sz="1300" dirty="0"/>
                    </a:p>
                  </a:txBody>
                  <a:tcPr marL="65096" marR="65096" marT="32548" marB="32548">
                    <a:lnT w="12700" cap="flat" cmpd="sng" algn="ctr">
                      <a:solidFill>
                        <a:schemeClr val="tx1"/>
                      </a:solidFill>
                      <a:prstDash val="solid"/>
                      <a:round/>
                      <a:headEnd type="none" w="med" len="med"/>
                      <a:tailEnd type="none" w="med" len="med"/>
                    </a:lnT>
                  </a:tcPr>
                </a:tc>
                <a:tc>
                  <a:txBody>
                    <a:bodyPr/>
                    <a:lstStyle/>
                    <a:p>
                      <a:pPr algn="ctr"/>
                      <a:r>
                        <a:rPr kumimoji="1" lang="en-US" altLang="ja-JP" sz="1300" dirty="0" smtClean="0"/>
                        <a:t>RIGHT</a:t>
                      </a:r>
                      <a:endParaRPr kumimoji="1" lang="ja-JP" altLang="en-US" sz="1300" dirty="0"/>
                    </a:p>
                  </a:txBody>
                  <a:tcPr marL="65096" marR="65096" marT="32548" marB="32548">
                    <a:lnT w="12700" cap="flat" cmpd="sng" algn="ctr">
                      <a:solidFill>
                        <a:schemeClr val="tx1"/>
                      </a:solidFill>
                      <a:prstDash val="solid"/>
                      <a:round/>
                      <a:headEnd type="none" w="med" len="med"/>
                      <a:tailEnd type="none" w="med" len="med"/>
                    </a:lnT>
                  </a:tcPr>
                </a:tc>
                <a:tc>
                  <a:txBody>
                    <a:bodyPr/>
                    <a:lstStyle/>
                    <a:p>
                      <a:pPr algn="ctr"/>
                      <a:r>
                        <a:rPr kumimoji="1" lang="en-US" altLang="ja-JP" sz="1300" dirty="0" smtClean="0"/>
                        <a:t>CW</a:t>
                      </a:r>
                      <a:endParaRPr kumimoji="1" lang="ja-JP" altLang="en-US" sz="1300" dirty="0"/>
                    </a:p>
                  </a:txBody>
                  <a:tcPr marL="65096" marR="65096" marT="32548" marB="32548">
                    <a:lnT w="12700" cap="flat" cmpd="sng" algn="ctr">
                      <a:solidFill>
                        <a:schemeClr val="tx1"/>
                      </a:solidFill>
                      <a:prstDash val="solid"/>
                      <a:round/>
                      <a:headEnd type="none" w="med" len="med"/>
                      <a:tailEnd type="none" w="med" len="med"/>
                    </a:lnT>
                  </a:tcPr>
                </a:tc>
                <a:tc>
                  <a:txBody>
                    <a:bodyPr/>
                    <a:lstStyle/>
                    <a:p>
                      <a:pPr algn="ctr"/>
                      <a:r>
                        <a:rPr kumimoji="1" lang="en-US" altLang="ja-JP" sz="1300" dirty="0" smtClean="0"/>
                        <a:t>CCW</a:t>
                      </a:r>
                      <a:endParaRPr kumimoji="1" lang="ja-JP" altLang="en-US" sz="1300" dirty="0"/>
                    </a:p>
                  </a:txBody>
                  <a:tcPr marL="65096" marR="65096" marT="32548" marB="32548">
                    <a:lnT w="12700" cap="flat" cmpd="sng" algn="ctr">
                      <a:solidFill>
                        <a:schemeClr val="tx1"/>
                      </a:solidFill>
                      <a:prstDash val="solid"/>
                      <a:round/>
                      <a:headEnd type="none" w="med" len="med"/>
                      <a:tailEnd type="none" w="med" len="med"/>
                    </a:lnT>
                  </a:tcPr>
                </a:tc>
              </a:tr>
              <a:tr h="261260">
                <a:tc>
                  <a:txBody>
                    <a:bodyPr/>
                    <a:lstStyle/>
                    <a:p>
                      <a:pPr algn="ctr"/>
                      <a:r>
                        <a:rPr kumimoji="1" lang="en-US" altLang="ja-JP" sz="1300" dirty="0" smtClean="0"/>
                        <a:t>UP</a:t>
                      </a:r>
                      <a:endParaRPr kumimoji="1" lang="ja-JP" altLang="en-US" sz="1300" dirty="0"/>
                    </a:p>
                  </a:txBody>
                  <a:tcPr marL="65096" marR="65096" marT="32548" marB="32548"/>
                </a:tc>
                <a:tc>
                  <a:txBody>
                    <a:bodyPr/>
                    <a:lstStyle/>
                    <a:p>
                      <a:pPr algn="ctr"/>
                      <a:r>
                        <a:rPr kumimoji="1" lang="en-US" altLang="ja-JP" sz="1300" dirty="0" smtClean="0"/>
                        <a:t>10</a:t>
                      </a:r>
                      <a:endParaRPr kumimoji="1" lang="ja-JP" altLang="en-US" sz="1300" dirty="0"/>
                    </a:p>
                  </a:txBody>
                  <a:tcPr marL="65096" marR="65096" marT="32548" marB="32548"/>
                </a:tc>
                <a:tc>
                  <a:txBody>
                    <a:bodyPr/>
                    <a:lstStyle/>
                    <a:p>
                      <a:pPr algn="ctr"/>
                      <a:r>
                        <a:rPr kumimoji="1" lang="en-US" altLang="ja-JP" sz="1300" dirty="0" smtClean="0"/>
                        <a:t>20</a:t>
                      </a:r>
                      <a:endParaRPr kumimoji="1" lang="ja-JP" altLang="en-US" sz="1300" dirty="0"/>
                    </a:p>
                  </a:txBody>
                  <a:tcPr marL="65096" marR="65096" marT="32548" marB="32548">
                    <a:noFill/>
                  </a:tcPr>
                </a:tc>
                <a:tc>
                  <a:txBody>
                    <a:bodyPr/>
                    <a:lstStyle/>
                    <a:p>
                      <a:pPr algn="ctr"/>
                      <a:r>
                        <a:rPr kumimoji="1" lang="en-US" altLang="ja-JP" sz="1300" dirty="0" smtClean="0"/>
                        <a:t>0</a:t>
                      </a:r>
                      <a:endParaRPr kumimoji="1" lang="ja-JP" altLang="en-US" sz="1300" dirty="0"/>
                    </a:p>
                  </a:txBody>
                  <a:tcPr marL="65096" marR="65096" marT="32548" marB="32548"/>
                </a:tc>
                <a:tc>
                  <a:txBody>
                    <a:bodyPr/>
                    <a:lstStyle/>
                    <a:p>
                      <a:pPr algn="ctr"/>
                      <a:r>
                        <a:rPr kumimoji="1" lang="en-US" altLang="ja-JP" sz="1300" dirty="0" smtClean="0"/>
                        <a:t>10</a:t>
                      </a:r>
                      <a:endParaRPr kumimoji="1" lang="ja-JP" altLang="en-US" sz="1300" dirty="0"/>
                    </a:p>
                  </a:txBody>
                  <a:tcPr marL="65096" marR="65096" marT="32548" marB="32548"/>
                </a:tc>
                <a:tc>
                  <a:txBody>
                    <a:bodyPr/>
                    <a:lstStyle/>
                    <a:p>
                      <a:pPr algn="ctr"/>
                      <a:r>
                        <a:rPr kumimoji="1" lang="en-US" altLang="ja-JP" sz="1300" dirty="0" smtClean="0"/>
                        <a:t>20</a:t>
                      </a:r>
                      <a:endParaRPr kumimoji="1" lang="ja-JP" altLang="en-US" sz="1300" dirty="0"/>
                    </a:p>
                  </a:txBody>
                  <a:tcPr marL="65096" marR="65096" marT="32548" marB="32548">
                    <a:noFill/>
                  </a:tcPr>
                </a:tc>
                <a:tc>
                  <a:txBody>
                    <a:bodyPr/>
                    <a:lstStyle/>
                    <a:p>
                      <a:pPr algn="ctr"/>
                      <a:r>
                        <a:rPr kumimoji="1" lang="en-US" altLang="ja-JP" sz="1300" dirty="0" smtClean="0"/>
                        <a:t>40</a:t>
                      </a:r>
                      <a:endParaRPr kumimoji="1" lang="ja-JP" altLang="en-US" sz="1300" dirty="0"/>
                    </a:p>
                  </a:txBody>
                  <a:tcPr marL="65096" marR="65096" marT="32548" marB="32548">
                    <a:solidFill>
                      <a:srgbClr val="FF0000"/>
                    </a:solidFill>
                  </a:tcPr>
                </a:tc>
              </a:tr>
              <a:tr h="261260">
                <a:tc>
                  <a:txBody>
                    <a:bodyPr/>
                    <a:lstStyle/>
                    <a:p>
                      <a:pPr algn="ctr"/>
                      <a:r>
                        <a:rPr kumimoji="1" lang="en-US" altLang="ja-JP" sz="1300" dirty="0" smtClean="0"/>
                        <a:t>DOWN</a:t>
                      </a:r>
                      <a:endParaRPr kumimoji="1" lang="ja-JP" altLang="en-US" sz="1300" dirty="0"/>
                    </a:p>
                  </a:txBody>
                  <a:tcPr marL="65096" marR="65096" marT="32548" marB="32548"/>
                </a:tc>
                <a:tc>
                  <a:txBody>
                    <a:bodyPr/>
                    <a:lstStyle/>
                    <a:p>
                      <a:pPr algn="ctr"/>
                      <a:r>
                        <a:rPr kumimoji="1" lang="en-US" altLang="ja-JP" sz="1300" dirty="0" smtClean="0"/>
                        <a:t>20</a:t>
                      </a:r>
                      <a:endParaRPr kumimoji="1" lang="ja-JP" altLang="en-US" sz="1300" dirty="0"/>
                    </a:p>
                  </a:txBody>
                  <a:tcPr marL="65096" marR="65096" marT="32548" marB="32548">
                    <a:noFill/>
                  </a:tcPr>
                </a:tc>
                <a:tc>
                  <a:txBody>
                    <a:bodyPr/>
                    <a:lstStyle/>
                    <a:p>
                      <a:pPr algn="ctr"/>
                      <a:r>
                        <a:rPr kumimoji="1" lang="en-US" altLang="ja-JP" sz="1300" dirty="0" smtClean="0"/>
                        <a:t>50</a:t>
                      </a:r>
                      <a:endParaRPr kumimoji="1" lang="ja-JP" altLang="en-US" sz="1300" dirty="0"/>
                    </a:p>
                  </a:txBody>
                  <a:tcPr marL="65096" marR="65096" marT="32548" marB="32548">
                    <a:solidFill>
                      <a:srgbClr val="FF0000"/>
                    </a:solidFill>
                  </a:tcPr>
                </a:tc>
                <a:tc>
                  <a:txBody>
                    <a:bodyPr/>
                    <a:lstStyle/>
                    <a:p>
                      <a:pPr algn="ctr"/>
                      <a:r>
                        <a:rPr kumimoji="1" lang="en-US" altLang="ja-JP" sz="1300" dirty="0" smtClean="0"/>
                        <a:t>0</a:t>
                      </a:r>
                      <a:endParaRPr kumimoji="1" lang="ja-JP" altLang="en-US" sz="1300" dirty="0"/>
                    </a:p>
                  </a:txBody>
                  <a:tcPr marL="65096" marR="65096" marT="32548" marB="32548"/>
                </a:tc>
                <a:tc>
                  <a:txBody>
                    <a:bodyPr/>
                    <a:lstStyle/>
                    <a:p>
                      <a:pPr algn="ctr"/>
                      <a:r>
                        <a:rPr kumimoji="1" lang="en-US" altLang="ja-JP" sz="1300" dirty="0" smtClean="0"/>
                        <a:t>0</a:t>
                      </a:r>
                      <a:endParaRPr kumimoji="1" lang="ja-JP" altLang="en-US" sz="1300" dirty="0"/>
                    </a:p>
                  </a:txBody>
                  <a:tcPr marL="65096" marR="65096" marT="32548" marB="32548"/>
                </a:tc>
                <a:tc>
                  <a:txBody>
                    <a:bodyPr/>
                    <a:lstStyle/>
                    <a:p>
                      <a:pPr algn="ctr"/>
                      <a:r>
                        <a:rPr kumimoji="1" lang="en-US" altLang="ja-JP" sz="1300" dirty="0" smtClean="0"/>
                        <a:t>20</a:t>
                      </a:r>
                      <a:endParaRPr kumimoji="1" lang="ja-JP" altLang="en-US" sz="1300" dirty="0"/>
                    </a:p>
                  </a:txBody>
                  <a:tcPr marL="65096" marR="65096" marT="32548" marB="32548">
                    <a:noFill/>
                  </a:tcPr>
                </a:tc>
                <a:tc>
                  <a:txBody>
                    <a:bodyPr/>
                    <a:lstStyle/>
                    <a:p>
                      <a:pPr algn="ctr"/>
                      <a:r>
                        <a:rPr kumimoji="1" lang="en-US" altLang="ja-JP" sz="1300" dirty="0" smtClean="0"/>
                        <a:t>10</a:t>
                      </a:r>
                      <a:endParaRPr kumimoji="1" lang="ja-JP" altLang="en-US" sz="1300" dirty="0"/>
                    </a:p>
                  </a:txBody>
                  <a:tcPr marL="65096" marR="65096" marT="32548" marB="32548"/>
                </a:tc>
              </a:tr>
              <a:tr h="261260">
                <a:tc>
                  <a:txBody>
                    <a:bodyPr/>
                    <a:lstStyle/>
                    <a:p>
                      <a:pPr algn="ctr"/>
                      <a:r>
                        <a:rPr kumimoji="1" lang="en-US" altLang="ja-JP" sz="1300" dirty="0" smtClean="0"/>
                        <a:t>LEFT</a:t>
                      </a:r>
                      <a:endParaRPr kumimoji="1" lang="ja-JP" altLang="en-US" sz="1300" dirty="0"/>
                    </a:p>
                  </a:txBody>
                  <a:tcPr marL="65096" marR="65096" marT="32548" marB="32548"/>
                </a:tc>
                <a:tc>
                  <a:txBody>
                    <a:bodyPr/>
                    <a:lstStyle/>
                    <a:p>
                      <a:pPr algn="ctr"/>
                      <a:r>
                        <a:rPr kumimoji="1" lang="en-US" altLang="ja-JP" sz="1300" dirty="0" smtClean="0"/>
                        <a:t>10</a:t>
                      </a:r>
                      <a:endParaRPr kumimoji="1" lang="ja-JP" altLang="en-US" sz="1300" dirty="0"/>
                    </a:p>
                  </a:txBody>
                  <a:tcPr marL="65096" marR="65096" marT="32548" marB="32548"/>
                </a:tc>
                <a:tc>
                  <a:txBody>
                    <a:bodyPr/>
                    <a:lstStyle/>
                    <a:p>
                      <a:pPr algn="ctr"/>
                      <a:r>
                        <a:rPr kumimoji="1" lang="en-US" altLang="ja-JP" sz="1300" dirty="0" smtClean="0"/>
                        <a:t>0</a:t>
                      </a:r>
                      <a:endParaRPr kumimoji="1" lang="ja-JP" altLang="en-US" sz="1300" dirty="0"/>
                    </a:p>
                  </a:txBody>
                  <a:tcPr marL="65096" marR="65096" marT="32548" marB="32548"/>
                </a:tc>
                <a:tc>
                  <a:txBody>
                    <a:bodyPr/>
                    <a:lstStyle/>
                    <a:p>
                      <a:pPr algn="ctr"/>
                      <a:r>
                        <a:rPr kumimoji="1" lang="en-US" altLang="ja-JP" sz="1300" dirty="0" smtClean="0"/>
                        <a:t>60</a:t>
                      </a:r>
                      <a:endParaRPr kumimoji="1" lang="ja-JP" altLang="en-US" sz="1300" dirty="0"/>
                    </a:p>
                  </a:txBody>
                  <a:tcPr marL="65096" marR="65096" marT="32548" marB="32548">
                    <a:solidFill>
                      <a:srgbClr val="FF0000"/>
                    </a:solidFill>
                  </a:tcPr>
                </a:tc>
                <a:tc>
                  <a:txBody>
                    <a:bodyPr/>
                    <a:lstStyle/>
                    <a:p>
                      <a:pPr algn="ctr"/>
                      <a:r>
                        <a:rPr kumimoji="1" lang="en-US" altLang="ja-JP" sz="1300" dirty="0" smtClean="0"/>
                        <a:t>0</a:t>
                      </a:r>
                      <a:endParaRPr kumimoji="1" lang="ja-JP" altLang="en-US" sz="1300" dirty="0"/>
                    </a:p>
                  </a:txBody>
                  <a:tcPr marL="65096" marR="65096" marT="32548" marB="32548"/>
                </a:tc>
                <a:tc>
                  <a:txBody>
                    <a:bodyPr/>
                    <a:lstStyle/>
                    <a:p>
                      <a:pPr algn="ctr"/>
                      <a:r>
                        <a:rPr kumimoji="1" lang="en-US" altLang="ja-JP" sz="1300" dirty="0" smtClean="0"/>
                        <a:t>20</a:t>
                      </a:r>
                      <a:endParaRPr kumimoji="1" lang="ja-JP" altLang="en-US" sz="1300" dirty="0"/>
                    </a:p>
                  </a:txBody>
                  <a:tcPr marL="65096" marR="65096" marT="32548" marB="32548">
                    <a:noFill/>
                  </a:tcPr>
                </a:tc>
                <a:tc>
                  <a:txBody>
                    <a:bodyPr/>
                    <a:lstStyle/>
                    <a:p>
                      <a:pPr algn="ctr"/>
                      <a:r>
                        <a:rPr kumimoji="1" lang="en-US" altLang="ja-JP" sz="1300" dirty="0" smtClean="0"/>
                        <a:t>10</a:t>
                      </a:r>
                      <a:endParaRPr kumimoji="1" lang="ja-JP" altLang="en-US" sz="1300" dirty="0"/>
                    </a:p>
                  </a:txBody>
                  <a:tcPr marL="65096" marR="65096" marT="32548" marB="32548"/>
                </a:tc>
              </a:tr>
              <a:tr h="261260">
                <a:tc>
                  <a:txBody>
                    <a:bodyPr/>
                    <a:lstStyle/>
                    <a:p>
                      <a:pPr algn="ctr"/>
                      <a:r>
                        <a:rPr kumimoji="1" lang="en-US" altLang="ja-JP" sz="1300" dirty="0" smtClean="0"/>
                        <a:t>RIGHT</a:t>
                      </a:r>
                      <a:endParaRPr kumimoji="1" lang="ja-JP" altLang="en-US" sz="1300" dirty="0"/>
                    </a:p>
                  </a:txBody>
                  <a:tcPr marL="65096" marR="65096" marT="32548" marB="32548"/>
                </a:tc>
                <a:tc>
                  <a:txBody>
                    <a:bodyPr/>
                    <a:lstStyle/>
                    <a:p>
                      <a:pPr algn="ctr"/>
                      <a:r>
                        <a:rPr kumimoji="1" lang="en-US" altLang="ja-JP" sz="1300" dirty="0" smtClean="0"/>
                        <a:t>0</a:t>
                      </a:r>
                      <a:endParaRPr kumimoji="1" lang="ja-JP" altLang="en-US" sz="1300" dirty="0"/>
                    </a:p>
                  </a:txBody>
                  <a:tcPr marL="65096" marR="65096" marT="32548" marB="32548"/>
                </a:tc>
                <a:tc>
                  <a:txBody>
                    <a:bodyPr/>
                    <a:lstStyle/>
                    <a:p>
                      <a:pPr algn="ctr"/>
                      <a:r>
                        <a:rPr kumimoji="1" lang="en-US" altLang="ja-JP" sz="1300" dirty="0" smtClean="0"/>
                        <a:t>0</a:t>
                      </a:r>
                      <a:endParaRPr kumimoji="1" lang="ja-JP" altLang="en-US" sz="1300" dirty="0"/>
                    </a:p>
                  </a:txBody>
                  <a:tcPr marL="65096" marR="65096" marT="32548" marB="32548"/>
                </a:tc>
                <a:tc>
                  <a:txBody>
                    <a:bodyPr/>
                    <a:lstStyle/>
                    <a:p>
                      <a:pPr algn="ctr"/>
                      <a:r>
                        <a:rPr kumimoji="1" lang="en-US" altLang="ja-JP" sz="1300" dirty="0" smtClean="0"/>
                        <a:t>10</a:t>
                      </a:r>
                      <a:endParaRPr kumimoji="1" lang="ja-JP" altLang="en-US" sz="1300" dirty="0"/>
                    </a:p>
                  </a:txBody>
                  <a:tcPr marL="65096" marR="65096" marT="32548" marB="32548"/>
                </a:tc>
                <a:tc>
                  <a:txBody>
                    <a:bodyPr/>
                    <a:lstStyle/>
                    <a:p>
                      <a:pPr algn="ctr"/>
                      <a:r>
                        <a:rPr kumimoji="1" lang="en-US" altLang="ja-JP" sz="1300" dirty="0" smtClean="0"/>
                        <a:t>10</a:t>
                      </a:r>
                      <a:endParaRPr kumimoji="1" lang="ja-JP" altLang="en-US" sz="1300" dirty="0"/>
                    </a:p>
                  </a:txBody>
                  <a:tcPr marL="65096" marR="65096" marT="32548" marB="32548"/>
                </a:tc>
                <a:tc>
                  <a:txBody>
                    <a:bodyPr/>
                    <a:lstStyle/>
                    <a:p>
                      <a:pPr algn="ctr"/>
                      <a:r>
                        <a:rPr kumimoji="1" lang="en-US" altLang="ja-JP" sz="1300" dirty="0" smtClean="0"/>
                        <a:t>30</a:t>
                      </a:r>
                      <a:endParaRPr kumimoji="1" lang="ja-JP" altLang="en-US" sz="1300" dirty="0"/>
                    </a:p>
                  </a:txBody>
                  <a:tcPr marL="65096" marR="65096" marT="32548" marB="32548">
                    <a:solidFill>
                      <a:srgbClr val="FF0000">
                        <a:alpha val="50196"/>
                      </a:srgbClr>
                    </a:solidFill>
                  </a:tcPr>
                </a:tc>
                <a:tc>
                  <a:txBody>
                    <a:bodyPr/>
                    <a:lstStyle/>
                    <a:p>
                      <a:pPr algn="ctr"/>
                      <a:r>
                        <a:rPr kumimoji="1" lang="en-US" altLang="ja-JP" sz="1300" dirty="0" smtClean="0"/>
                        <a:t>50</a:t>
                      </a:r>
                      <a:endParaRPr kumimoji="1" lang="ja-JP" altLang="en-US" sz="1300" dirty="0"/>
                    </a:p>
                  </a:txBody>
                  <a:tcPr marL="65096" marR="65096" marT="32548" marB="32548">
                    <a:solidFill>
                      <a:srgbClr val="FF0000"/>
                    </a:solidFill>
                  </a:tcPr>
                </a:tc>
              </a:tr>
              <a:tr h="261260">
                <a:tc>
                  <a:txBody>
                    <a:bodyPr/>
                    <a:lstStyle/>
                    <a:p>
                      <a:pPr algn="ctr"/>
                      <a:r>
                        <a:rPr kumimoji="1" lang="en-US" altLang="ja-JP" sz="1300" dirty="0" smtClean="0"/>
                        <a:t>CW</a:t>
                      </a:r>
                      <a:endParaRPr kumimoji="1" lang="ja-JP" altLang="en-US" sz="1300" dirty="0"/>
                    </a:p>
                  </a:txBody>
                  <a:tcPr marL="65096" marR="65096" marT="32548" marB="32548"/>
                </a:tc>
                <a:tc>
                  <a:txBody>
                    <a:bodyPr/>
                    <a:lstStyle/>
                    <a:p>
                      <a:pPr algn="ctr"/>
                      <a:r>
                        <a:rPr kumimoji="1" lang="en-US" altLang="ja-JP" sz="1300" dirty="0" smtClean="0"/>
                        <a:t>0</a:t>
                      </a:r>
                      <a:endParaRPr kumimoji="1" lang="ja-JP" altLang="en-US" sz="1300" dirty="0"/>
                    </a:p>
                  </a:txBody>
                  <a:tcPr marL="65096" marR="65096" marT="32548" marB="32548"/>
                </a:tc>
                <a:tc>
                  <a:txBody>
                    <a:bodyPr/>
                    <a:lstStyle/>
                    <a:p>
                      <a:pPr algn="ctr"/>
                      <a:r>
                        <a:rPr kumimoji="1" lang="en-US" altLang="ja-JP" sz="1300" dirty="0" smtClean="0"/>
                        <a:t>0</a:t>
                      </a:r>
                      <a:endParaRPr kumimoji="1" lang="ja-JP" altLang="en-US" sz="1300" dirty="0"/>
                    </a:p>
                  </a:txBody>
                  <a:tcPr marL="65096" marR="65096" marT="32548" marB="32548"/>
                </a:tc>
                <a:tc>
                  <a:txBody>
                    <a:bodyPr/>
                    <a:lstStyle/>
                    <a:p>
                      <a:pPr algn="ctr"/>
                      <a:r>
                        <a:rPr kumimoji="1" lang="en-US" altLang="ja-JP" sz="1300" dirty="0" smtClean="0"/>
                        <a:t>10</a:t>
                      </a:r>
                      <a:endParaRPr kumimoji="1" lang="ja-JP" altLang="en-US" sz="1300" dirty="0"/>
                    </a:p>
                  </a:txBody>
                  <a:tcPr marL="65096" marR="65096" marT="32548" marB="32548"/>
                </a:tc>
                <a:tc>
                  <a:txBody>
                    <a:bodyPr/>
                    <a:lstStyle/>
                    <a:p>
                      <a:pPr algn="ctr"/>
                      <a:r>
                        <a:rPr kumimoji="1" lang="en-US" altLang="ja-JP" sz="1300" dirty="0" smtClean="0"/>
                        <a:t>0</a:t>
                      </a:r>
                      <a:endParaRPr kumimoji="1" lang="ja-JP" altLang="en-US" sz="1300" dirty="0"/>
                    </a:p>
                  </a:txBody>
                  <a:tcPr marL="65096" marR="65096" marT="32548" marB="32548"/>
                </a:tc>
                <a:tc>
                  <a:txBody>
                    <a:bodyPr/>
                    <a:lstStyle/>
                    <a:p>
                      <a:pPr algn="ctr"/>
                      <a:r>
                        <a:rPr kumimoji="1" lang="en-US" altLang="ja-JP" sz="1300" dirty="0" smtClean="0"/>
                        <a:t>40</a:t>
                      </a:r>
                      <a:endParaRPr kumimoji="1" lang="ja-JP" altLang="en-US" sz="1300" dirty="0"/>
                    </a:p>
                  </a:txBody>
                  <a:tcPr marL="65096" marR="65096" marT="32548" marB="32548">
                    <a:solidFill>
                      <a:srgbClr val="FF0000">
                        <a:alpha val="50196"/>
                      </a:srgbClr>
                    </a:solidFill>
                  </a:tcPr>
                </a:tc>
                <a:tc>
                  <a:txBody>
                    <a:bodyPr/>
                    <a:lstStyle/>
                    <a:p>
                      <a:pPr algn="ctr"/>
                      <a:r>
                        <a:rPr kumimoji="1" lang="en-US" altLang="ja-JP" sz="1300" dirty="0" smtClean="0"/>
                        <a:t>50</a:t>
                      </a:r>
                      <a:endParaRPr kumimoji="1" lang="ja-JP" altLang="en-US" sz="1300" dirty="0"/>
                    </a:p>
                  </a:txBody>
                  <a:tcPr marL="65096" marR="65096" marT="32548" marB="32548">
                    <a:solidFill>
                      <a:srgbClr val="FF0000"/>
                    </a:solidFill>
                  </a:tcPr>
                </a:tc>
              </a:tr>
              <a:tr h="261260">
                <a:tc>
                  <a:txBody>
                    <a:bodyPr/>
                    <a:lstStyle/>
                    <a:p>
                      <a:pPr algn="ctr"/>
                      <a:r>
                        <a:rPr kumimoji="1" lang="en-US" altLang="ja-JP" sz="1300" dirty="0" smtClean="0"/>
                        <a:t>CCW</a:t>
                      </a:r>
                      <a:endParaRPr kumimoji="1" lang="ja-JP" altLang="en-US" sz="1300" dirty="0"/>
                    </a:p>
                  </a:txBody>
                  <a:tcPr marL="65096" marR="65096" marT="32548" marB="32548"/>
                </a:tc>
                <a:tc>
                  <a:txBody>
                    <a:bodyPr/>
                    <a:lstStyle/>
                    <a:p>
                      <a:pPr algn="ctr"/>
                      <a:r>
                        <a:rPr kumimoji="1" lang="en-US" altLang="ja-JP" sz="1300" dirty="0" smtClean="0"/>
                        <a:t>0</a:t>
                      </a:r>
                      <a:endParaRPr kumimoji="1" lang="ja-JP" altLang="en-US" sz="1300" dirty="0"/>
                    </a:p>
                  </a:txBody>
                  <a:tcPr marL="65096" marR="65096" marT="32548" marB="32548"/>
                </a:tc>
                <a:tc>
                  <a:txBody>
                    <a:bodyPr/>
                    <a:lstStyle/>
                    <a:p>
                      <a:pPr algn="ctr"/>
                      <a:r>
                        <a:rPr kumimoji="1" lang="en-US" altLang="ja-JP" sz="1300" dirty="0" smtClean="0"/>
                        <a:t>30</a:t>
                      </a:r>
                      <a:endParaRPr kumimoji="1" lang="ja-JP" altLang="en-US" sz="1300" dirty="0"/>
                    </a:p>
                  </a:txBody>
                  <a:tcPr marL="65096" marR="65096" marT="32548" marB="32548">
                    <a:solidFill>
                      <a:srgbClr val="FF0000"/>
                    </a:solidFill>
                  </a:tcPr>
                </a:tc>
                <a:tc>
                  <a:txBody>
                    <a:bodyPr/>
                    <a:lstStyle/>
                    <a:p>
                      <a:pPr algn="ctr"/>
                      <a:r>
                        <a:rPr kumimoji="1" lang="en-US" altLang="ja-JP" sz="1300" dirty="0" smtClean="0"/>
                        <a:t>20</a:t>
                      </a:r>
                      <a:endParaRPr kumimoji="1" lang="ja-JP" altLang="en-US" sz="1300" dirty="0"/>
                    </a:p>
                  </a:txBody>
                  <a:tcPr marL="65096" marR="65096" marT="32548" marB="32548">
                    <a:noFill/>
                  </a:tcPr>
                </a:tc>
                <a:tc>
                  <a:txBody>
                    <a:bodyPr/>
                    <a:lstStyle/>
                    <a:p>
                      <a:pPr algn="ctr"/>
                      <a:r>
                        <a:rPr kumimoji="1" lang="en-US" altLang="ja-JP" sz="1300" dirty="0" smtClean="0"/>
                        <a:t>20</a:t>
                      </a:r>
                      <a:endParaRPr kumimoji="1" lang="ja-JP" altLang="en-US" sz="1300" dirty="0"/>
                    </a:p>
                  </a:txBody>
                  <a:tcPr marL="65096" marR="65096" marT="32548" marB="32548">
                    <a:noFill/>
                  </a:tcPr>
                </a:tc>
                <a:tc>
                  <a:txBody>
                    <a:bodyPr/>
                    <a:lstStyle/>
                    <a:p>
                      <a:pPr algn="ctr"/>
                      <a:r>
                        <a:rPr kumimoji="1" lang="en-US" altLang="ja-JP" sz="1300" dirty="0" smtClean="0"/>
                        <a:t>20</a:t>
                      </a:r>
                      <a:endParaRPr kumimoji="1" lang="ja-JP" altLang="en-US" sz="1300" dirty="0"/>
                    </a:p>
                  </a:txBody>
                  <a:tcPr marL="65096" marR="65096" marT="32548" marB="32548">
                    <a:noFill/>
                  </a:tcPr>
                </a:tc>
                <a:tc>
                  <a:txBody>
                    <a:bodyPr/>
                    <a:lstStyle/>
                    <a:p>
                      <a:pPr algn="ctr"/>
                      <a:r>
                        <a:rPr kumimoji="1" lang="en-US" altLang="ja-JP" sz="1300" dirty="0" smtClean="0"/>
                        <a:t>10</a:t>
                      </a:r>
                      <a:endParaRPr kumimoji="1" lang="ja-JP" altLang="en-US" sz="1300" dirty="0"/>
                    </a:p>
                  </a:txBody>
                  <a:tcPr marL="65096" marR="65096" marT="32548" marB="32548"/>
                </a:tc>
              </a:tr>
            </a:tbl>
          </a:graphicData>
        </a:graphic>
      </p:graphicFrame>
      <p:sp>
        <p:nvSpPr>
          <p:cNvPr id="8" name="コンテンツ プレースホルダー 2"/>
          <p:cNvSpPr txBox="1">
            <a:spLocks/>
          </p:cNvSpPr>
          <p:nvPr/>
        </p:nvSpPr>
        <p:spPr>
          <a:xfrm>
            <a:off x="3009052" y="3943088"/>
            <a:ext cx="545873" cy="12703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dirty="0" smtClean="0"/>
              <a:t>提示方向</a:t>
            </a:r>
            <a:endParaRPr lang="ja-JP" altLang="en-US" sz="2000" dirty="0"/>
          </a:p>
        </p:txBody>
      </p:sp>
      <p:sp>
        <p:nvSpPr>
          <p:cNvPr id="9" name="コンテンツ プレースホルダー 2"/>
          <p:cNvSpPr txBox="1">
            <a:spLocks/>
          </p:cNvSpPr>
          <p:nvPr/>
        </p:nvSpPr>
        <p:spPr>
          <a:xfrm>
            <a:off x="5732022" y="2101586"/>
            <a:ext cx="1310044" cy="461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dirty="0" smtClean="0"/>
              <a:t>回答方向</a:t>
            </a:r>
            <a:endParaRPr lang="ja-JP" altLang="en-US" sz="2000" dirty="0"/>
          </a:p>
        </p:txBody>
      </p:sp>
      <p:graphicFrame>
        <p:nvGraphicFramePr>
          <p:cNvPr id="10" name="表 9"/>
          <p:cNvGraphicFramePr>
            <a:graphicFrameLocks noGrp="1"/>
          </p:cNvGraphicFramePr>
          <p:nvPr>
            <p:extLst/>
          </p:nvPr>
        </p:nvGraphicFramePr>
        <p:xfrm>
          <a:off x="3554925" y="4578267"/>
          <a:ext cx="5371137" cy="1950816"/>
        </p:xfrm>
        <a:graphic>
          <a:graphicData uri="http://schemas.openxmlformats.org/drawingml/2006/table">
            <a:tbl>
              <a:tblPr firstRow="1" bandRow="1">
                <a:tableStyleId>{5940675A-B579-460E-94D1-54222C63F5DA}</a:tableStyleId>
              </a:tblPr>
              <a:tblGrid>
                <a:gridCol w="1136617"/>
                <a:gridCol w="618490"/>
                <a:gridCol w="712259"/>
                <a:gridCol w="747289"/>
                <a:gridCol w="712259"/>
                <a:gridCol w="723936"/>
                <a:gridCol w="720287"/>
              </a:tblGrid>
              <a:tr h="276730">
                <a:tc>
                  <a:txBody>
                    <a:bodyPr/>
                    <a:lstStyle/>
                    <a:p>
                      <a:pPr algn="ctr"/>
                      <a:r>
                        <a:rPr kumimoji="1" lang="ja-JP" altLang="en-US" sz="1300" dirty="0" smtClean="0"/>
                        <a:t>移動量：</a:t>
                      </a:r>
                      <a:r>
                        <a:rPr kumimoji="1" lang="en-US" altLang="ja-JP" sz="1300" dirty="0" smtClean="0"/>
                        <a:t>4[cm]</a:t>
                      </a:r>
                      <a:endParaRPr kumimoji="1" lang="ja-JP" altLang="en-US" sz="1300" dirty="0"/>
                    </a:p>
                  </a:txBody>
                  <a:tcPr marL="80567" marR="80567" marT="40284" marB="40284"/>
                </a:tc>
                <a:tc>
                  <a:txBody>
                    <a:bodyPr/>
                    <a:lstStyle/>
                    <a:p>
                      <a:pPr algn="ctr"/>
                      <a:r>
                        <a:rPr kumimoji="1" lang="en-US" altLang="ja-JP" sz="1300" dirty="0" smtClean="0"/>
                        <a:t>UP</a:t>
                      </a:r>
                    </a:p>
                  </a:txBody>
                  <a:tcPr marL="80567" marR="80567" marT="40284" marB="40284"/>
                </a:tc>
                <a:tc>
                  <a:txBody>
                    <a:bodyPr/>
                    <a:lstStyle/>
                    <a:p>
                      <a:pPr algn="ctr"/>
                      <a:r>
                        <a:rPr kumimoji="1" lang="en-US" altLang="ja-JP" sz="1300" dirty="0" smtClean="0"/>
                        <a:t>DOWN</a:t>
                      </a:r>
                      <a:endParaRPr kumimoji="1" lang="ja-JP" altLang="en-US" sz="1300" dirty="0"/>
                    </a:p>
                  </a:txBody>
                  <a:tcPr marL="80567" marR="80567" marT="40284" marB="40284"/>
                </a:tc>
                <a:tc>
                  <a:txBody>
                    <a:bodyPr/>
                    <a:lstStyle/>
                    <a:p>
                      <a:pPr algn="ctr"/>
                      <a:r>
                        <a:rPr kumimoji="1" lang="en-US" altLang="ja-JP" sz="1300" dirty="0" smtClean="0"/>
                        <a:t>LEFT</a:t>
                      </a:r>
                      <a:endParaRPr kumimoji="1" lang="ja-JP" altLang="en-US" sz="1300" dirty="0"/>
                    </a:p>
                  </a:txBody>
                  <a:tcPr marL="80567" marR="80567" marT="40284" marB="40284"/>
                </a:tc>
                <a:tc>
                  <a:txBody>
                    <a:bodyPr/>
                    <a:lstStyle/>
                    <a:p>
                      <a:pPr algn="ctr"/>
                      <a:r>
                        <a:rPr kumimoji="1" lang="en-US" altLang="ja-JP" sz="1300" dirty="0" smtClean="0"/>
                        <a:t>RIGHT</a:t>
                      </a:r>
                      <a:endParaRPr kumimoji="1" lang="ja-JP" altLang="en-US" sz="1300" dirty="0"/>
                    </a:p>
                  </a:txBody>
                  <a:tcPr marL="80567" marR="80567" marT="40284" marB="40284"/>
                </a:tc>
                <a:tc>
                  <a:txBody>
                    <a:bodyPr/>
                    <a:lstStyle/>
                    <a:p>
                      <a:pPr algn="ctr"/>
                      <a:r>
                        <a:rPr kumimoji="1" lang="en-US" altLang="ja-JP" sz="1300" dirty="0" smtClean="0"/>
                        <a:t>CW</a:t>
                      </a:r>
                      <a:endParaRPr kumimoji="1" lang="ja-JP" altLang="en-US" sz="1300" dirty="0"/>
                    </a:p>
                  </a:txBody>
                  <a:tcPr marL="80567" marR="80567" marT="40284" marB="40284"/>
                </a:tc>
                <a:tc>
                  <a:txBody>
                    <a:bodyPr/>
                    <a:lstStyle/>
                    <a:p>
                      <a:pPr algn="ctr"/>
                      <a:r>
                        <a:rPr kumimoji="1" lang="en-US" altLang="ja-JP" sz="1300" dirty="0" smtClean="0"/>
                        <a:t>CCW</a:t>
                      </a:r>
                      <a:endParaRPr kumimoji="1" lang="ja-JP" altLang="en-US" sz="1300" dirty="0"/>
                    </a:p>
                  </a:txBody>
                  <a:tcPr marL="80567" marR="80567" marT="40284" marB="40284"/>
                </a:tc>
              </a:tr>
              <a:tr h="276730">
                <a:tc>
                  <a:txBody>
                    <a:bodyPr/>
                    <a:lstStyle/>
                    <a:p>
                      <a:pPr algn="ctr"/>
                      <a:r>
                        <a:rPr kumimoji="1" lang="en-US" altLang="ja-JP" sz="1300" dirty="0" smtClean="0"/>
                        <a:t>UP</a:t>
                      </a:r>
                      <a:endParaRPr kumimoji="1" lang="ja-JP" altLang="en-US" sz="1300" dirty="0"/>
                    </a:p>
                  </a:txBody>
                  <a:tcPr marL="80567" marR="80567" marT="40284" marB="40284"/>
                </a:tc>
                <a:tc>
                  <a:txBody>
                    <a:bodyPr/>
                    <a:lstStyle/>
                    <a:p>
                      <a:pPr algn="ctr"/>
                      <a:r>
                        <a:rPr kumimoji="1" lang="en-US" altLang="ja-JP" sz="1300" dirty="0" smtClean="0"/>
                        <a:t>20</a:t>
                      </a:r>
                      <a:endParaRPr kumimoji="1" lang="ja-JP" altLang="en-US" sz="1300" dirty="0"/>
                    </a:p>
                  </a:txBody>
                  <a:tcPr marL="80567" marR="80567" marT="40284" marB="40284">
                    <a:noFill/>
                  </a:tcPr>
                </a:tc>
                <a:tc>
                  <a:txBody>
                    <a:bodyPr/>
                    <a:lstStyle/>
                    <a:p>
                      <a:pPr algn="ctr"/>
                      <a:r>
                        <a:rPr kumimoji="1" lang="en-US" altLang="ja-JP" sz="1300" dirty="0" smtClean="0"/>
                        <a:t>0</a:t>
                      </a:r>
                    </a:p>
                  </a:txBody>
                  <a:tcPr marL="80567" marR="80567" marT="40284" marB="40284"/>
                </a:tc>
                <a:tc>
                  <a:txBody>
                    <a:bodyPr/>
                    <a:lstStyle/>
                    <a:p>
                      <a:pPr algn="ctr"/>
                      <a:r>
                        <a:rPr kumimoji="1" lang="en-US" altLang="ja-JP" sz="1300" dirty="0" smtClean="0"/>
                        <a:t>10</a:t>
                      </a:r>
                      <a:endParaRPr kumimoji="1" lang="ja-JP" altLang="en-US" sz="1300" dirty="0"/>
                    </a:p>
                  </a:txBody>
                  <a:tcPr marL="80567" marR="80567" marT="40284" marB="40284"/>
                </a:tc>
                <a:tc>
                  <a:txBody>
                    <a:bodyPr/>
                    <a:lstStyle/>
                    <a:p>
                      <a:pPr algn="ctr"/>
                      <a:r>
                        <a:rPr kumimoji="1" lang="en-US" altLang="ja-JP" sz="1300" dirty="0" smtClean="0"/>
                        <a:t>10</a:t>
                      </a:r>
                      <a:endParaRPr kumimoji="1" lang="ja-JP" altLang="en-US" sz="1300" dirty="0"/>
                    </a:p>
                  </a:txBody>
                  <a:tcPr marL="80567" marR="80567" marT="40284" marB="40284"/>
                </a:tc>
                <a:tc>
                  <a:txBody>
                    <a:bodyPr/>
                    <a:lstStyle/>
                    <a:p>
                      <a:pPr algn="ctr"/>
                      <a:r>
                        <a:rPr kumimoji="1" lang="en-US" altLang="ja-JP" sz="1300" dirty="0" smtClean="0"/>
                        <a:t>50</a:t>
                      </a:r>
                      <a:endParaRPr kumimoji="1" lang="ja-JP" altLang="en-US" sz="1300" dirty="0"/>
                    </a:p>
                  </a:txBody>
                  <a:tcPr marL="80567" marR="80567" marT="40284" marB="40284">
                    <a:solidFill>
                      <a:srgbClr val="FF0000"/>
                    </a:solidFill>
                  </a:tcPr>
                </a:tc>
                <a:tc>
                  <a:txBody>
                    <a:bodyPr/>
                    <a:lstStyle/>
                    <a:p>
                      <a:pPr algn="ctr"/>
                      <a:r>
                        <a:rPr kumimoji="1" lang="en-US" altLang="ja-JP" sz="1300" dirty="0" smtClean="0"/>
                        <a:t>10</a:t>
                      </a:r>
                      <a:endParaRPr kumimoji="1" lang="ja-JP" altLang="en-US" sz="1300" dirty="0"/>
                    </a:p>
                  </a:txBody>
                  <a:tcPr marL="80567" marR="80567" marT="40284" marB="40284"/>
                </a:tc>
              </a:tr>
              <a:tr h="276730">
                <a:tc>
                  <a:txBody>
                    <a:bodyPr/>
                    <a:lstStyle/>
                    <a:p>
                      <a:pPr algn="ctr"/>
                      <a:r>
                        <a:rPr kumimoji="1" lang="en-US" altLang="ja-JP" sz="1300" dirty="0" smtClean="0"/>
                        <a:t>DOWN</a:t>
                      </a:r>
                      <a:endParaRPr kumimoji="1" lang="ja-JP" altLang="en-US" sz="1300" dirty="0"/>
                    </a:p>
                  </a:txBody>
                  <a:tcPr marL="80567" marR="80567" marT="40284" marB="40284"/>
                </a:tc>
                <a:tc>
                  <a:txBody>
                    <a:bodyPr/>
                    <a:lstStyle/>
                    <a:p>
                      <a:pPr algn="ctr"/>
                      <a:r>
                        <a:rPr kumimoji="1" lang="en-US" altLang="ja-JP" sz="1300" dirty="0" smtClean="0"/>
                        <a:t>0</a:t>
                      </a:r>
                      <a:endParaRPr kumimoji="1" lang="ja-JP" altLang="en-US" sz="1300" dirty="0"/>
                    </a:p>
                  </a:txBody>
                  <a:tcPr marL="80567" marR="80567" marT="40284" marB="40284"/>
                </a:tc>
                <a:tc>
                  <a:txBody>
                    <a:bodyPr/>
                    <a:lstStyle/>
                    <a:p>
                      <a:pPr algn="ctr"/>
                      <a:r>
                        <a:rPr kumimoji="1" lang="en-US" altLang="ja-JP" sz="1300" dirty="0" smtClean="0"/>
                        <a:t>80</a:t>
                      </a:r>
                      <a:endParaRPr kumimoji="1" lang="ja-JP" altLang="en-US" sz="1300" dirty="0"/>
                    </a:p>
                  </a:txBody>
                  <a:tcPr marL="80567" marR="80567" marT="40284" marB="40284">
                    <a:solidFill>
                      <a:srgbClr val="FF0000"/>
                    </a:solidFill>
                  </a:tcPr>
                </a:tc>
                <a:tc>
                  <a:txBody>
                    <a:bodyPr/>
                    <a:lstStyle/>
                    <a:p>
                      <a:pPr algn="ctr"/>
                      <a:r>
                        <a:rPr kumimoji="1" lang="en-US" altLang="ja-JP" sz="1300" dirty="0" smtClean="0"/>
                        <a:t>0</a:t>
                      </a:r>
                      <a:endParaRPr kumimoji="1" lang="ja-JP" altLang="en-US" sz="1300" dirty="0"/>
                    </a:p>
                  </a:txBody>
                  <a:tcPr marL="80567" marR="80567" marT="40284" marB="40284"/>
                </a:tc>
                <a:tc>
                  <a:txBody>
                    <a:bodyPr/>
                    <a:lstStyle/>
                    <a:p>
                      <a:pPr algn="ctr"/>
                      <a:r>
                        <a:rPr kumimoji="1" lang="en-US" altLang="ja-JP" sz="1300" dirty="0" smtClean="0"/>
                        <a:t>0</a:t>
                      </a:r>
                      <a:endParaRPr kumimoji="1" lang="ja-JP" altLang="en-US" sz="1300" dirty="0"/>
                    </a:p>
                  </a:txBody>
                  <a:tcPr marL="80567" marR="80567" marT="40284" marB="40284"/>
                </a:tc>
                <a:tc>
                  <a:txBody>
                    <a:bodyPr/>
                    <a:lstStyle/>
                    <a:p>
                      <a:pPr algn="ctr"/>
                      <a:r>
                        <a:rPr kumimoji="1" lang="en-US" altLang="ja-JP" sz="1300" dirty="0" smtClean="0"/>
                        <a:t>20</a:t>
                      </a:r>
                      <a:endParaRPr kumimoji="1" lang="ja-JP" altLang="en-US" sz="1300" dirty="0"/>
                    </a:p>
                  </a:txBody>
                  <a:tcPr marL="80567" marR="80567" marT="40284" marB="40284">
                    <a:noFill/>
                  </a:tcPr>
                </a:tc>
                <a:tc>
                  <a:txBody>
                    <a:bodyPr/>
                    <a:lstStyle/>
                    <a:p>
                      <a:pPr algn="ctr"/>
                      <a:r>
                        <a:rPr kumimoji="1" lang="en-US" altLang="ja-JP" sz="1300" dirty="0" smtClean="0"/>
                        <a:t>0</a:t>
                      </a:r>
                      <a:endParaRPr kumimoji="1" lang="ja-JP" altLang="en-US" sz="1300" dirty="0"/>
                    </a:p>
                  </a:txBody>
                  <a:tcPr marL="80567" marR="80567" marT="40284" marB="40284"/>
                </a:tc>
              </a:tr>
              <a:tr h="276730">
                <a:tc>
                  <a:txBody>
                    <a:bodyPr/>
                    <a:lstStyle/>
                    <a:p>
                      <a:pPr algn="ctr"/>
                      <a:r>
                        <a:rPr kumimoji="1" lang="en-US" altLang="ja-JP" sz="1300" dirty="0" smtClean="0"/>
                        <a:t>LEFT</a:t>
                      </a:r>
                      <a:endParaRPr kumimoji="1" lang="ja-JP" altLang="en-US" sz="1300" dirty="0"/>
                    </a:p>
                  </a:txBody>
                  <a:tcPr marL="80567" marR="80567" marT="40284" marB="40284"/>
                </a:tc>
                <a:tc>
                  <a:txBody>
                    <a:bodyPr/>
                    <a:lstStyle/>
                    <a:p>
                      <a:pPr algn="ctr"/>
                      <a:r>
                        <a:rPr kumimoji="1" lang="en-US" altLang="ja-JP" sz="1300" dirty="0" smtClean="0"/>
                        <a:t>10</a:t>
                      </a:r>
                      <a:endParaRPr kumimoji="1" lang="ja-JP" altLang="en-US" sz="1300" dirty="0"/>
                    </a:p>
                  </a:txBody>
                  <a:tcPr marL="80567" marR="80567" marT="40284" marB="40284"/>
                </a:tc>
                <a:tc>
                  <a:txBody>
                    <a:bodyPr/>
                    <a:lstStyle/>
                    <a:p>
                      <a:pPr algn="ctr"/>
                      <a:r>
                        <a:rPr kumimoji="1" lang="en-US" altLang="ja-JP" sz="1300" dirty="0" smtClean="0"/>
                        <a:t>0</a:t>
                      </a:r>
                      <a:endParaRPr kumimoji="1" lang="ja-JP" altLang="en-US" sz="1300" dirty="0"/>
                    </a:p>
                  </a:txBody>
                  <a:tcPr marL="80567" marR="80567" marT="40284" marB="40284"/>
                </a:tc>
                <a:tc>
                  <a:txBody>
                    <a:bodyPr/>
                    <a:lstStyle/>
                    <a:p>
                      <a:pPr algn="ctr"/>
                      <a:r>
                        <a:rPr kumimoji="1" lang="en-US" altLang="ja-JP" sz="1300" dirty="0" smtClean="0"/>
                        <a:t>80</a:t>
                      </a:r>
                      <a:endParaRPr kumimoji="1" lang="ja-JP" altLang="en-US" sz="1300" dirty="0"/>
                    </a:p>
                  </a:txBody>
                  <a:tcPr marL="80567" marR="80567" marT="40284" marB="40284">
                    <a:solidFill>
                      <a:srgbClr val="FF0000"/>
                    </a:solidFill>
                  </a:tcPr>
                </a:tc>
                <a:tc>
                  <a:txBody>
                    <a:bodyPr/>
                    <a:lstStyle/>
                    <a:p>
                      <a:pPr algn="ctr"/>
                      <a:r>
                        <a:rPr kumimoji="1" lang="en-US" altLang="ja-JP" sz="1300" dirty="0" smtClean="0"/>
                        <a:t>0</a:t>
                      </a:r>
                      <a:endParaRPr kumimoji="1" lang="ja-JP" altLang="en-US" sz="1300" dirty="0"/>
                    </a:p>
                  </a:txBody>
                  <a:tcPr marL="80567" marR="80567" marT="40284" marB="40284"/>
                </a:tc>
                <a:tc>
                  <a:txBody>
                    <a:bodyPr/>
                    <a:lstStyle/>
                    <a:p>
                      <a:pPr algn="ctr"/>
                      <a:r>
                        <a:rPr kumimoji="1" lang="en-US" altLang="ja-JP" sz="1300" dirty="0" smtClean="0"/>
                        <a:t>10</a:t>
                      </a:r>
                      <a:endParaRPr kumimoji="1" lang="ja-JP" altLang="en-US" sz="1300" dirty="0"/>
                    </a:p>
                  </a:txBody>
                  <a:tcPr marL="80567" marR="80567" marT="40284" marB="40284"/>
                </a:tc>
                <a:tc>
                  <a:txBody>
                    <a:bodyPr/>
                    <a:lstStyle/>
                    <a:p>
                      <a:pPr algn="ctr"/>
                      <a:r>
                        <a:rPr kumimoji="1" lang="en-US" altLang="ja-JP" sz="1300" dirty="0" smtClean="0"/>
                        <a:t>0</a:t>
                      </a:r>
                      <a:endParaRPr kumimoji="1" lang="ja-JP" altLang="en-US" sz="1300" dirty="0"/>
                    </a:p>
                  </a:txBody>
                  <a:tcPr marL="80567" marR="80567" marT="40284" marB="40284"/>
                </a:tc>
              </a:tr>
              <a:tr h="276730">
                <a:tc>
                  <a:txBody>
                    <a:bodyPr/>
                    <a:lstStyle/>
                    <a:p>
                      <a:pPr algn="ctr"/>
                      <a:r>
                        <a:rPr kumimoji="1" lang="en-US" altLang="ja-JP" sz="1300" dirty="0" smtClean="0"/>
                        <a:t>RIGHT</a:t>
                      </a:r>
                      <a:endParaRPr kumimoji="1" lang="ja-JP" altLang="en-US" sz="1300" dirty="0"/>
                    </a:p>
                  </a:txBody>
                  <a:tcPr marL="80567" marR="80567" marT="40284" marB="40284"/>
                </a:tc>
                <a:tc>
                  <a:txBody>
                    <a:bodyPr/>
                    <a:lstStyle/>
                    <a:p>
                      <a:pPr algn="ctr"/>
                      <a:r>
                        <a:rPr kumimoji="1" lang="en-US" altLang="ja-JP" sz="1300" dirty="0" smtClean="0"/>
                        <a:t>0</a:t>
                      </a:r>
                      <a:endParaRPr kumimoji="1" lang="ja-JP" altLang="en-US" sz="1300" dirty="0"/>
                    </a:p>
                  </a:txBody>
                  <a:tcPr marL="80567" marR="80567" marT="40284" marB="40284"/>
                </a:tc>
                <a:tc>
                  <a:txBody>
                    <a:bodyPr/>
                    <a:lstStyle/>
                    <a:p>
                      <a:pPr algn="ctr"/>
                      <a:r>
                        <a:rPr kumimoji="1" lang="en-US" altLang="ja-JP" sz="1300" dirty="0" smtClean="0"/>
                        <a:t>10</a:t>
                      </a:r>
                      <a:endParaRPr kumimoji="1" lang="ja-JP" altLang="en-US" sz="1300" dirty="0"/>
                    </a:p>
                  </a:txBody>
                  <a:tcPr marL="80567" marR="80567" marT="40284" marB="40284"/>
                </a:tc>
                <a:tc>
                  <a:txBody>
                    <a:bodyPr/>
                    <a:lstStyle/>
                    <a:p>
                      <a:pPr algn="ctr"/>
                      <a:r>
                        <a:rPr kumimoji="1" lang="en-US" altLang="ja-JP" sz="1300" dirty="0" smtClean="0"/>
                        <a:t>10</a:t>
                      </a:r>
                      <a:endParaRPr kumimoji="1" lang="ja-JP" altLang="en-US" sz="1300" dirty="0"/>
                    </a:p>
                  </a:txBody>
                  <a:tcPr marL="80567" marR="80567" marT="40284" marB="40284"/>
                </a:tc>
                <a:tc>
                  <a:txBody>
                    <a:bodyPr/>
                    <a:lstStyle/>
                    <a:p>
                      <a:pPr algn="ctr"/>
                      <a:r>
                        <a:rPr kumimoji="1" lang="en-US" altLang="ja-JP" sz="1300" dirty="0" smtClean="0"/>
                        <a:t>60</a:t>
                      </a:r>
                      <a:endParaRPr kumimoji="1" lang="ja-JP" altLang="en-US" sz="1300" dirty="0"/>
                    </a:p>
                  </a:txBody>
                  <a:tcPr marL="80567" marR="80567" marT="40284" marB="40284">
                    <a:solidFill>
                      <a:srgbClr val="FF0000"/>
                    </a:solidFill>
                  </a:tcPr>
                </a:tc>
                <a:tc>
                  <a:txBody>
                    <a:bodyPr/>
                    <a:lstStyle/>
                    <a:p>
                      <a:pPr algn="ctr"/>
                      <a:r>
                        <a:rPr kumimoji="1" lang="en-US" altLang="ja-JP" sz="1300" dirty="0" smtClean="0"/>
                        <a:t>10</a:t>
                      </a:r>
                      <a:endParaRPr kumimoji="1" lang="ja-JP" altLang="en-US" sz="1300" dirty="0"/>
                    </a:p>
                  </a:txBody>
                  <a:tcPr marL="80567" marR="80567" marT="40284" marB="40284"/>
                </a:tc>
                <a:tc>
                  <a:txBody>
                    <a:bodyPr/>
                    <a:lstStyle/>
                    <a:p>
                      <a:pPr algn="ctr"/>
                      <a:r>
                        <a:rPr kumimoji="1" lang="en-US" altLang="ja-JP" sz="1300" dirty="0" smtClean="0"/>
                        <a:t>10</a:t>
                      </a:r>
                      <a:endParaRPr kumimoji="1" lang="ja-JP" altLang="en-US" sz="1300" dirty="0"/>
                    </a:p>
                  </a:txBody>
                  <a:tcPr marL="80567" marR="80567" marT="40284" marB="40284"/>
                </a:tc>
              </a:tr>
              <a:tr h="276730">
                <a:tc>
                  <a:txBody>
                    <a:bodyPr/>
                    <a:lstStyle/>
                    <a:p>
                      <a:pPr algn="ctr"/>
                      <a:r>
                        <a:rPr kumimoji="1" lang="en-US" altLang="ja-JP" sz="1300" dirty="0" smtClean="0"/>
                        <a:t>CW</a:t>
                      </a:r>
                      <a:endParaRPr kumimoji="1" lang="ja-JP" altLang="en-US" sz="1300" dirty="0"/>
                    </a:p>
                  </a:txBody>
                  <a:tcPr marL="80567" marR="80567" marT="40284" marB="40284"/>
                </a:tc>
                <a:tc>
                  <a:txBody>
                    <a:bodyPr/>
                    <a:lstStyle/>
                    <a:p>
                      <a:pPr algn="ctr"/>
                      <a:r>
                        <a:rPr kumimoji="1" lang="en-US" altLang="ja-JP" sz="1300" dirty="0" smtClean="0"/>
                        <a:t>0</a:t>
                      </a:r>
                      <a:endParaRPr kumimoji="1" lang="ja-JP" altLang="en-US" sz="1300" dirty="0"/>
                    </a:p>
                  </a:txBody>
                  <a:tcPr marL="80567" marR="80567" marT="40284" marB="40284"/>
                </a:tc>
                <a:tc>
                  <a:txBody>
                    <a:bodyPr/>
                    <a:lstStyle/>
                    <a:p>
                      <a:pPr algn="ctr"/>
                      <a:r>
                        <a:rPr kumimoji="1" lang="en-US" altLang="ja-JP" sz="1300" dirty="0" smtClean="0"/>
                        <a:t>10</a:t>
                      </a:r>
                      <a:endParaRPr kumimoji="1" lang="ja-JP" altLang="en-US" sz="1300" dirty="0"/>
                    </a:p>
                  </a:txBody>
                  <a:tcPr marL="80567" marR="80567" marT="40284" marB="40284"/>
                </a:tc>
                <a:tc>
                  <a:txBody>
                    <a:bodyPr/>
                    <a:lstStyle/>
                    <a:p>
                      <a:pPr algn="ctr"/>
                      <a:r>
                        <a:rPr kumimoji="1" lang="en-US" altLang="ja-JP" sz="1300" dirty="0" smtClean="0"/>
                        <a:t>0</a:t>
                      </a:r>
                      <a:endParaRPr kumimoji="1" lang="ja-JP" altLang="en-US" sz="1300" dirty="0"/>
                    </a:p>
                  </a:txBody>
                  <a:tcPr marL="80567" marR="80567" marT="40284" marB="40284"/>
                </a:tc>
                <a:tc>
                  <a:txBody>
                    <a:bodyPr/>
                    <a:lstStyle/>
                    <a:p>
                      <a:pPr algn="ctr"/>
                      <a:r>
                        <a:rPr kumimoji="1" lang="en-US" altLang="ja-JP" sz="1300" dirty="0" smtClean="0"/>
                        <a:t>0</a:t>
                      </a:r>
                      <a:endParaRPr kumimoji="1" lang="ja-JP" altLang="en-US" sz="1300" dirty="0"/>
                    </a:p>
                  </a:txBody>
                  <a:tcPr marL="80567" marR="80567" marT="40284" marB="40284"/>
                </a:tc>
                <a:tc>
                  <a:txBody>
                    <a:bodyPr/>
                    <a:lstStyle/>
                    <a:p>
                      <a:pPr algn="ctr"/>
                      <a:r>
                        <a:rPr kumimoji="1" lang="en-US" altLang="ja-JP" sz="1300" dirty="0" smtClean="0"/>
                        <a:t>40</a:t>
                      </a:r>
                      <a:endParaRPr kumimoji="1" lang="ja-JP" altLang="en-US" sz="1300" dirty="0"/>
                    </a:p>
                  </a:txBody>
                  <a:tcPr marL="80567" marR="80567" marT="40284" marB="40284">
                    <a:solidFill>
                      <a:srgbClr val="FF0000">
                        <a:alpha val="50196"/>
                      </a:srgbClr>
                    </a:solidFill>
                  </a:tcPr>
                </a:tc>
                <a:tc>
                  <a:txBody>
                    <a:bodyPr/>
                    <a:lstStyle/>
                    <a:p>
                      <a:pPr algn="ctr"/>
                      <a:r>
                        <a:rPr kumimoji="1" lang="en-US" altLang="ja-JP" sz="1300" dirty="0" smtClean="0"/>
                        <a:t>50</a:t>
                      </a:r>
                      <a:endParaRPr kumimoji="1" lang="ja-JP" altLang="en-US" sz="1300" dirty="0"/>
                    </a:p>
                  </a:txBody>
                  <a:tcPr marL="80567" marR="80567" marT="40284" marB="40284">
                    <a:solidFill>
                      <a:srgbClr val="FF0000"/>
                    </a:solidFill>
                  </a:tcPr>
                </a:tc>
              </a:tr>
              <a:tr h="276730">
                <a:tc>
                  <a:txBody>
                    <a:bodyPr/>
                    <a:lstStyle/>
                    <a:p>
                      <a:pPr algn="ctr"/>
                      <a:r>
                        <a:rPr kumimoji="1" lang="en-US" altLang="ja-JP" sz="1300" dirty="0" smtClean="0"/>
                        <a:t>CCW</a:t>
                      </a:r>
                      <a:endParaRPr kumimoji="1" lang="ja-JP" altLang="en-US" sz="1300" dirty="0"/>
                    </a:p>
                  </a:txBody>
                  <a:tcPr marL="80567" marR="80567" marT="40284" marB="40284"/>
                </a:tc>
                <a:tc>
                  <a:txBody>
                    <a:bodyPr/>
                    <a:lstStyle/>
                    <a:p>
                      <a:pPr algn="ctr"/>
                      <a:r>
                        <a:rPr kumimoji="1" lang="en-US" altLang="ja-JP" sz="1300" dirty="0" smtClean="0"/>
                        <a:t>0</a:t>
                      </a:r>
                      <a:endParaRPr kumimoji="1" lang="ja-JP" altLang="en-US" sz="1300" dirty="0"/>
                    </a:p>
                  </a:txBody>
                  <a:tcPr marL="80567" marR="80567" marT="40284" marB="40284"/>
                </a:tc>
                <a:tc>
                  <a:txBody>
                    <a:bodyPr/>
                    <a:lstStyle/>
                    <a:p>
                      <a:pPr algn="ctr"/>
                      <a:r>
                        <a:rPr kumimoji="1" lang="en-US" altLang="ja-JP" sz="1300" dirty="0" smtClean="0"/>
                        <a:t>10</a:t>
                      </a:r>
                      <a:endParaRPr kumimoji="1" lang="ja-JP" altLang="en-US" sz="1300" dirty="0"/>
                    </a:p>
                  </a:txBody>
                  <a:tcPr marL="80567" marR="80567" marT="40284" marB="40284"/>
                </a:tc>
                <a:tc>
                  <a:txBody>
                    <a:bodyPr/>
                    <a:lstStyle/>
                    <a:p>
                      <a:pPr algn="ctr"/>
                      <a:r>
                        <a:rPr kumimoji="1" lang="en-US" altLang="ja-JP" sz="1300" dirty="0" smtClean="0"/>
                        <a:t>20</a:t>
                      </a:r>
                      <a:endParaRPr kumimoji="1" lang="ja-JP" altLang="en-US" sz="1300" dirty="0"/>
                    </a:p>
                  </a:txBody>
                  <a:tcPr marL="80567" marR="80567" marT="40284" marB="40284"/>
                </a:tc>
                <a:tc>
                  <a:txBody>
                    <a:bodyPr/>
                    <a:lstStyle/>
                    <a:p>
                      <a:pPr algn="ctr"/>
                      <a:r>
                        <a:rPr kumimoji="1" lang="en-US" altLang="ja-JP" sz="1300" dirty="0" smtClean="0"/>
                        <a:t>40</a:t>
                      </a:r>
                      <a:endParaRPr kumimoji="1" lang="ja-JP" altLang="en-US" sz="1300" dirty="0"/>
                    </a:p>
                  </a:txBody>
                  <a:tcPr marL="80567" marR="80567" marT="40284" marB="40284">
                    <a:solidFill>
                      <a:srgbClr val="FF0000"/>
                    </a:solidFill>
                  </a:tcPr>
                </a:tc>
                <a:tc>
                  <a:txBody>
                    <a:bodyPr/>
                    <a:lstStyle/>
                    <a:p>
                      <a:pPr algn="ctr"/>
                      <a:r>
                        <a:rPr kumimoji="1" lang="en-US" altLang="ja-JP" sz="1300" dirty="0" smtClean="0"/>
                        <a:t>10</a:t>
                      </a:r>
                      <a:endParaRPr kumimoji="1" lang="ja-JP" altLang="en-US" sz="1300" dirty="0"/>
                    </a:p>
                  </a:txBody>
                  <a:tcPr marL="80567" marR="80567" marT="40284" marB="40284"/>
                </a:tc>
                <a:tc>
                  <a:txBody>
                    <a:bodyPr/>
                    <a:lstStyle/>
                    <a:p>
                      <a:pPr algn="ctr"/>
                      <a:r>
                        <a:rPr kumimoji="1" lang="en-US" altLang="ja-JP" sz="1300" dirty="0" smtClean="0"/>
                        <a:t>20</a:t>
                      </a:r>
                      <a:endParaRPr kumimoji="1" lang="ja-JP" altLang="en-US" sz="1300" dirty="0"/>
                    </a:p>
                  </a:txBody>
                  <a:tcPr marL="80567" marR="80567" marT="40284" marB="40284"/>
                </a:tc>
              </a:tr>
            </a:tbl>
          </a:graphicData>
        </a:graphic>
      </p:graphicFrame>
      <p:sp>
        <p:nvSpPr>
          <p:cNvPr id="22" name="コンテンツ プレースホルダー 2"/>
          <p:cNvSpPr txBox="1">
            <a:spLocks/>
          </p:cNvSpPr>
          <p:nvPr/>
        </p:nvSpPr>
        <p:spPr>
          <a:xfrm>
            <a:off x="350922" y="1551768"/>
            <a:ext cx="4848876" cy="5136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・移動量ごとの回答割合</a:t>
            </a:r>
            <a:r>
              <a:rPr lang="en-US" altLang="ja-JP" sz="2400" dirty="0" smtClean="0"/>
              <a:t>[%]</a:t>
            </a:r>
            <a:r>
              <a:rPr lang="ja-JP" altLang="en-US" sz="2400" dirty="0" smtClean="0"/>
              <a:t>を確認</a:t>
            </a:r>
            <a:endParaRPr lang="ja-JP" altLang="en-US" sz="2400" dirty="0"/>
          </a:p>
        </p:txBody>
      </p:sp>
    </p:spTree>
    <p:extLst>
      <p:ext uri="{BB962C8B-B14F-4D97-AF65-F5344CB8AC3E}">
        <p14:creationId xmlns:p14="http://schemas.microsoft.com/office/powerpoint/2010/main" val="2697472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コンテンツ プレースホルダー 2"/>
          <p:cNvSpPr txBox="1">
            <a:spLocks/>
          </p:cNvSpPr>
          <p:nvPr/>
        </p:nvSpPr>
        <p:spPr>
          <a:xfrm>
            <a:off x="3008439" y="3851675"/>
            <a:ext cx="546484" cy="15734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dirty="0" smtClean="0"/>
              <a:t>提示方向</a:t>
            </a:r>
            <a:endParaRPr lang="ja-JP" altLang="en-US" sz="2000" dirty="0"/>
          </a:p>
        </p:txBody>
      </p:sp>
      <p:sp>
        <p:nvSpPr>
          <p:cNvPr id="6" name="コンテンツ プレースホルダー 2"/>
          <p:cNvSpPr txBox="1">
            <a:spLocks/>
          </p:cNvSpPr>
          <p:nvPr/>
        </p:nvSpPr>
        <p:spPr>
          <a:xfrm>
            <a:off x="5498671" y="2041303"/>
            <a:ext cx="1483637" cy="5136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dirty="0" smtClean="0"/>
              <a:t>回答方向</a:t>
            </a:r>
            <a:endParaRPr lang="ja-JP" altLang="en-US" sz="2000" dirty="0"/>
          </a:p>
        </p:txBody>
      </p:sp>
      <p:graphicFrame>
        <p:nvGraphicFramePr>
          <p:cNvPr id="14" name="表 13"/>
          <p:cNvGraphicFramePr>
            <a:graphicFrameLocks noGrp="1"/>
          </p:cNvGraphicFramePr>
          <p:nvPr>
            <p:extLst/>
          </p:nvPr>
        </p:nvGraphicFramePr>
        <p:xfrm>
          <a:off x="3554923" y="4638387"/>
          <a:ext cx="5341107" cy="1898890"/>
        </p:xfrm>
        <a:graphic>
          <a:graphicData uri="http://schemas.openxmlformats.org/drawingml/2006/table">
            <a:tbl>
              <a:tblPr firstRow="1" bandRow="1">
                <a:tableStyleId>{5940675A-B579-460E-94D1-54222C63F5DA}</a:tableStyleId>
              </a:tblPr>
              <a:tblGrid>
                <a:gridCol w="1115769"/>
                <a:gridCol w="633239"/>
                <a:gridCol w="731499"/>
                <a:gridCol w="731499"/>
                <a:gridCol w="720581"/>
                <a:gridCol w="709664"/>
                <a:gridCol w="698856"/>
              </a:tblGrid>
              <a:tr h="270309">
                <a:tc>
                  <a:txBody>
                    <a:bodyPr/>
                    <a:lstStyle/>
                    <a:p>
                      <a:pPr algn="ctr"/>
                      <a:r>
                        <a:rPr kumimoji="1" lang="ja-JP" altLang="en-US" sz="1300" dirty="0" smtClean="0"/>
                        <a:t>移動量</a:t>
                      </a:r>
                      <a:r>
                        <a:rPr kumimoji="1" lang="en-US" altLang="ja-JP" sz="1300" dirty="0" smtClean="0"/>
                        <a:t>:7[cm]</a:t>
                      </a:r>
                      <a:endParaRPr kumimoji="1" lang="ja-JP" altLang="en-US" sz="1300" dirty="0"/>
                    </a:p>
                  </a:txBody>
                  <a:tcPr marL="73150" marR="73150" marT="36575" marB="36575"/>
                </a:tc>
                <a:tc>
                  <a:txBody>
                    <a:bodyPr/>
                    <a:lstStyle/>
                    <a:p>
                      <a:pPr algn="ctr"/>
                      <a:r>
                        <a:rPr kumimoji="1" lang="en-US" altLang="ja-JP" sz="1300" dirty="0" smtClean="0"/>
                        <a:t>UP</a:t>
                      </a:r>
                    </a:p>
                  </a:txBody>
                  <a:tcPr marL="73150" marR="73150" marT="36575" marB="36575"/>
                </a:tc>
                <a:tc>
                  <a:txBody>
                    <a:bodyPr/>
                    <a:lstStyle/>
                    <a:p>
                      <a:pPr algn="ctr"/>
                      <a:r>
                        <a:rPr kumimoji="1" lang="en-US" altLang="ja-JP" sz="1300" dirty="0" smtClean="0"/>
                        <a:t>DOWN</a:t>
                      </a:r>
                      <a:endParaRPr kumimoji="1" lang="ja-JP" altLang="en-US" sz="1300" dirty="0"/>
                    </a:p>
                  </a:txBody>
                  <a:tcPr marL="73150" marR="73150" marT="36575" marB="36575"/>
                </a:tc>
                <a:tc>
                  <a:txBody>
                    <a:bodyPr/>
                    <a:lstStyle/>
                    <a:p>
                      <a:pPr algn="ctr"/>
                      <a:r>
                        <a:rPr kumimoji="1" lang="en-US" altLang="ja-JP" sz="1300" dirty="0" smtClean="0"/>
                        <a:t>LEFT</a:t>
                      </a:r>
                      <a:endParaRPr kumimoji="1" lang="ja-JP" altLang="en-US" sz="1300" dirty="0"/>
                    </a:p>
                  </a:txBody>
                  <a:tcPr marL="73150" marR="73150" marT="36575" marB="36575"/>
                </a:tc>
                <a:tc>
                  <a:txBody>
                    <a:bodyPr/>
                    <a:lstStyle/>
                    <a:p>
                      <a:pPr algn="ctr"/>
                      <a:r>
                        <a:rPr kumimoji="1" lang="en-US" altLang="ja-JP" sz="1300" dirty="0" smtClean="0"/>
                        <a:t>RIGHT</a:t>
                      </a:r>
                      <a:endParaRPr kumimoji="1" lang="ja-JP" altLang="en-US" sz="1300" dirty="0"/>
                    </a:p>
                  </a:txBody>
                  <a:tcPr marL="73150" marR="73150" marT="36575" marB="36575"/>
                </a:tc>
                <a:tc>
                  <a:txBody>
                    <a:bodyPr/>
                    <a:lstStyle/>
                    <a:p>
                      <a:pPr algn="ctr"/>
                      <a:r>
                        <a:rPr kumimoji="1" lang="en-US" altLang="ja-JP" sz="1300" dirty="0" smtClean="0"/>
                        <a:t>CW</a:t>
                      </a:r>
                      <a:endParaRPr kumimoji="1" lang="ja-JP" altLang="en-US" sz="1300" dirty="0"/>
                    </a:p>
                  </a:txBody>
                  <a:tcPr marL="73150" marR="73150" marT="36575" marB="36575"/>
                </a:tc>
                <a:tc>
                  <a:txBody>
                    <a:bodyPr/>
                    <a:lstStyle/>
                    <a:p>
                      <a:pPr algn="ctr"/>
                      <a:r>
                        <a:rPr kumimoji="1" lang="en-US" altLang="ja-JP" sz="1300" dirty="0" smtClean="0"/>
                        <a:t>CCW</a:t>
                      </a:r>
                      <a:endParaRPr kumimoji="1" lang="ja-JP" altLang="en-US" sz="1300" dirty="0"/>
                    </a:p>
                  </a:txBody>
                  <a:tcPr marL="73150" marR="73150" marT="36575" marB="36575"/>
                </a:tc>
              </a:tr>
              <a:tr h="270309">
                <a:tc>
                  <a:txBody>
                    <a:bodyPr/>
                    <a:lstStyle/>
                    <a:p>
                      <a:pPr algn="ctr"/>
                      <a:r>
                        <a:rPr kumimoji="1" lang="en-US" altLang="ja-JP" sz="1300" dirty="0" smtClean="0"/>
                        <a:t>UP</a:t>
                      </a:r>
                      <a:endParaRPr kumimoji="1" lang="ja-JP" altLang="en-US" sz="1300" dirty="0"/>
                    </a:p>
                  </a:txBody>
                  <a:tcPr marL="73150" marR="73150" marT="36575" marB="36575"/>
                </a:tc>
                <a:tc>
                  <a:txBody>
                    <a:bodyPr/>
                    <a:lstStyle/>
                    <a:p>
                      <a:pPr algn="ctr"/>
                      <a:r>
                        <a:rPr kumimoji="1" lang="en-US" altLang="ja-JP" sz="1300" dirty="0" smtClean="0"/>
                        <a:t>10</a:t>
                      </a:r>
                      <a:endParaRPr kumimoji="1" lang="ja-JP" altLang="en-US" sz="1300" dirty="0"/>
                    </a:p>
                  </a:txBody>
                  <a:tcPr marL="73150" marR="73150" marT="36575" marB="36575"/>
                </a:tc>
                <a:tc>
                  <a:txBody>
                    <a:bodyPr/>
                    <a:lstStyle/>
                    <a:p>
                      <a:pPr algn="ctr"/>
                      <a:r>
                        <a:rPr kumimoji="1" lang="en-US" altLang="ja-JP" sz="1300" dirty="0" smtClean="0"/>
                        <a:t>0</a:t>
                      </a:r>
                      <a:endParaRPr kumimoji="1" lang="ja-JP" altLang="en-US" sz="1300" dirty="0"/>
                    </a:p>
                  </a:txBody>
                  <a:tcPr marL="73150" marR="73150" marT="36575" marB="36575"/>
                </a:tc>
                <a:tc>
                  <a:txBody>
                    <a:bodyPr/>
                    <a:lstStyle/>
                    <a:p>
                      <a:pPr algn="ctr"/>
                      <a:r>
                        <a:rPr kumimoji="1" lang="en-US" altLang="ja-JP" sz="1300" dirty="0" smtClean="0"/>
                        <a:t>20</a:t>
                      </a:r>
                      <a:endParaRPr kumimoji="1" lang="ja-JP" altLang="en-US" sz="1300" dirty="0"/>
                    </a:p>
                  </a:txBody>
                  <a:tcPr marL="73150" marR="73150" marT="36575" marB="36575"/>
                </a:tc>
                <a:tc>
                  <a:txBody>
                    <a:bodyPr/>
                    <a:lstStyle/>
                    <a:p>
                      <a:pPr algn="ctr"/>
                      <a:r>
                        <a:rPr kumimoji="1" lang="en-US" altLang="ja-JP" sz="1300" dirty="0" smtClean="0"/>
                        <a:t>50</a:t>
                      </a:r>
                      <a:endParaRPr kumimoji="1" lang="ja-JP" altLang="en-US" sz="1300" dirty="0"/>
                    </a:p>
                  </a:txBody>
                  <a:tcPr marL="73150" marR="73150" marT="36575" marB="36575">
                    <a:solidFill>
                      <a:srgbClr val="FF0000"/>
                    </a:solidFill>
                  </a:tcPr>
                </a:tc>
                <a:tc>
                  <a:txBody>
                    <a:bodyPr/>
                    <a:lstStyle/>
                    <a:p>
                      <a:pPr algn="ctr"/>
                      <a:r>
                        <a:rPr kumimoji="1" lang="en-US" altLang="ja-JP" sz="1300" dirty="0" smtClean="0"/>
                        <a:t>10</a:t>
                      </a:r>
                      <a:endParaRPr kumimoji="1" lang="ja-JP" altLang="en-US" sz="1300" dirty="0"/>
                    </a:p>
                  </a:txBody>
                  <a:tcPr marL="73150" marR="73150" marT="36575" marB="36575"/>
                </a:tc>
                <a:tc>
                  <a:txBody>
                    <a:bodyPr/>
                    <a:lstStyle/>
                    <a:p>
                      <a:pPr algn="ctr"/>
                      <a:r>
                        <a:rPr kumimoji="1" lang="en-US" altLang="ja-JP" sz="1300" dirty="0" smtClean="0"/>
                        <a:t>10</a:t>
                      </a:r>
                      <a:endParaRPr kumimoji="1" lang="ja-JP" altLang="en-US" sz="1300" dirty="0"/>
                    </a:p>
                  </a:txBody>
                  <a:tcPr marL="73150" marR="73150" marT="36575" marB="36575"/>
                </a:tc>
              </a:tr>
              <a:tr h="270309">
                <a:tc>
                  <a:txBody>
                    <a:bodyPr/>
                    <a:lstStyle/>
                    <a:p>
                      <a:pPr algn="ctr"/>
                      <a:r>
                        <a:rPr kumimoji="1" lang="en-US" altLang="ja-JP" sz="1300" dirty="0" smtClean="0"/>
                        <a:t>DOWN</a:t>
                      </a:r>
                      <a:endParaRPr kumimoji="1" lang="ja-JP" altLang="en-US" sz="1300" dirty="0"/>
                    </a:p>
                  </a:txBody>
                  <a:tcPr marL="73150" marR="73150" marT="36575" marB="36575"/>
                </a:tc>
                <a:tc>
                  <a:txBody>
                    <a:bodyPr/>
                    <a:lstStyle/>
                    <a:p>
                      <a:pPr algn="ctr"/>
                      <a:r>
                        <a:rPr kumimoji="1" lang="en-US" altLang="ja-JP" sz="1300" dirty="0" smtClean="0"/>
                        <a:t>0</a:t>
                      </a:r>
                      <a:endParaRPr kumimoji="1" lang="ja-JP" altLang="en-US" sz="1300" dirty="0"/>
                    </a:p>
                  </a:txBody>
                  <a:tcPr marL="73150" marR="73150" marT="36575" marB="36575"/>
                </a:tc>
                <a:tc>
                  <a:txBody>
                    <a:bodyPr/>
                    <a:lstStyle/>
                    <a:p>
                      <a:pPr algn="ctr"/>
                      <a:r>
                        <a:rPr kumimoji="1" lang="en-US" altLang="ja-JP" sz="1300" dirty="0" smtClean="0"/>
                        <a:t>90</a:t>
                      </a:r>
                      <a:endParaRPr kumimoji="1" lang="ja-JP" altLang="en-US" sz="1300" dirty="0"/>
                    </a:p>
                  </a:txBody>
                  <a:tcPr marL="73150" marR="73150" marT="36575" marB="36575">
                    <a:solidFill>
                      <a:srgbClr val="FF0000"/>
                    </a:solidFill>
                  </a:tcPr>
                </a:tc>
                <a:tc>
                  <a:txBody>
                    <a:bodyPr/>
                    <a:lstStyle/>
                    <a:p>
                      <a:pPr algn="ctr"/>
                      <a:r>
                        <a:rPr kumimoji="1" lang="en-US" altLang="ja-JP" sz="1300" dirty="0" smtClean="0"/>
                        <a:t>0</a:t>
                      </a:r>
                      <a:endParaRPr kumimoji="1" lang="ja-JP" altLang="en-US" sz="1300" dirty="0"/>
                    </a:p>
                  </a:txBody>
                  <a:tcPr marL="73150" marR="73150" marT="36575" marB="36575"/>
                </a:tc>
                <a:tc>
                  <a:txBody>
                    <a:bodyPr/>
                    <a:lstStyle/>
                    <a:p>
                      <a:pPr algn="ctr"/>
                      <a:r>
                        <a:rPr kumimoji="1" lang="en-US" altLang="ja-JP" sz="1300" dirty="0" smtClean="0"/>
                        <a:t>10</a:t>
                      </a:r>
                      <a:endParaRPr kumimoji="1" lang="ja-JP" altLang="en-US" sz="1300" dirty="0"/>
                    </a:p>
                  </a:txBody>
                  <a:tcPr marL="73150" marR="73150" marT="36575" marB="36575"/>
                </a:tc>
                <a:tc>
                  <a:txBody>
                    <a:bodyPr/>
                    <a:lstStyle/>
                    <a:p>
                      <a:pPr algn="ctr"/>
                      <a:r>
                        <a:rPr kumimoji="1" lang="en-US" altLang="ja-JP" sz="1300" dirty="0" smtClean="0"/>
                        <a:t>0</a:t>
                      </a:r>
                      <a:endParaRPr kumimoji="1" lang="ja-JP" altLang="en-US" sz="1300" dirty="0"/>
                    </a:p>
                  </a:txBody>
                  <a:tcPr marL="73150" marR="73150" marT="36575" marB="36575"/>
                </a:tc>
                <a:tc>
                  <a:txBody>
                    <a:bodyPr/>
                    <a:lstStyle/>
                    <a:p>
                      <a:pPr algn="ctr"/>
                      <a:r>
                        <a:rPr kumimoji="1" lang="en-US" altLang="ja-JP" sz="1300" dirty="0" smtClean="0"/>
                        <a:t>0</a:t>
                      </a:r>
                      <a:endParaRPr kumimoji="1" lang="ja-JP" altLang="en-US" sz="1300" dirty="0"/>
                    </a:p>
                  </a:txBody>
                  <a:tcPr marL="73150" marR="73150" marT="36575" marB="36575"/>
                </a:tc>
              </a:tr>
              <a:tr h="270309">
                <a:tc>
                  <a:txBody>
                    <a:bodyPr/>
                    <a:lstStyle/>
                    <a:p>
                      <a:pPr algn="ctr"/>
                      <a:r>
                        <a:rPr kumimoji="1" lang="en-US" altLang="ja-JP" sz="1300" dirty="0" smtClean="0"/>
                        <a:t>LEFT</a:t>
                      </a:r>
                      <a:endParaRPr kumimoji="1" lang="ja-JP" altLang="en-US" sz="1300" dirty="0"/>
                    </a:p>
                  </a:txBody>
                  <a:tcPr marL="73150" marR="73150" marT="36575" marB="36575"/>
                </a:tc>
                <a:tc>
                  <a:txBody>
                    <a:bodyPr/>
                    <a:lstStyle/>
                    <a:p>
                      <a:pPr algn="ctr"/>
                      <a:r>
                        <a:rPr kumimoji="1" lang="en-US" altLang="ja-JP" sz="1300" dirty="0" smtClean="0"/>
                        <a:t>20</a:t>
                      </a:r>
                      <a:endParaRPr kumimoji="1" lang="ja-JP" altLang="en-US" sz="1300" dirty="0"/>
                    </a:p>
                  </a:txBody>
                  <a:tcPr marL="73150" marR="73150" marT="36575" marB="36575"/>
                </a:tc>
                <a:tc>
                  <a:txBody>
                    <a:bodyPr/>
                    <a:lstStyle/>
                    <a:p>
                      <a:pPr algn="ctr"/>
                      <a:r>
                        <a:rPr kumimoji="1" lang="en-US" altLang="ja-JP" sz="1300" dirty="0" smtClean="0"/>
                        <a:t>0</a:t>
                      </a:r>
                      <a:endParaRPr kumimoji="1" lang="ja-JP" altLang="en-US" sz="1300" dirty="0"/>
                    </a:p>
                  </a:txBody>
                  <a:tcPr marL="73150" marR="73150" marT="36575" marB="36575"/>
                </a:tc>
                <a:tc>
                  <a:txBody>
                    <a:bodyPr/>
                    <a:lstStyle/>
                    <a:p>
                      <a:pPr algn="ctr"/>
                      <a:r>
                        <a:rPr kumimoji="1" lang="en-US" altLang="ja-JP" sz="1300" dirty="0" smtClean="0"/>
                        <a:t>80</a:t>
                      </a:r>
                      <a:endParaRPr kumimoji="1" lang="ja-JP" altLang="en-US" sz="1300" dirty="0"/>
                    </a:p>
                  </a:txBody>
                  <a:tcPr marL="73150" marR="73150" marT="36575" marB="36575">
                    <a:solidFill>
                      <a:srgbClr val="FF0000"/>
                    </a:solidFill>
                  </a:tcPr>
                </a:tc>
                <a:tc>
                  <a:txBody>
                    <a:bodyPr/>
                    <a:lstStyle/>
                    <a:p>
                      <a:pPr algn="ctr"/>
                      <a:r>
                        <a:rPr kumimoji="1" lang="en-US" altLang="ja-JP" sz="1300" dirty="0" smtClean="0"/>
                        <a:t>0</a:t>
                      </a:r>
                      <a:endParaRPr kumimoji="1" lang="ja-JP" altLang="en-US" sz="1300" dirty="0"/>
                    </a:p>
                  </a:txBody>
                  <a:tcPr marL="73150" marR="73150" marT="36575" marB="36575"/>
                </a:tc>
                <a:tc>
                  <a:txBody>
                    <a:bodyPr/>
                    <a:lstStyle/>
                    <a:p>
                      <a:pPr algn="ctr"/>
                      <a:r>
                        <a:rPr kumimoji="1" lang="en-US" altLang="ja-JP" sz="1300" dirty="0" smtClean="0"/>
                        <a:t>0</a:t>
                      </a:r>
                      <a:endParaRPr kumimoji="1" lang="ja-JP" altLang="en-US" sz="1300" dirty="0"/>
                    </a:p>
                  </a:txBody>
                  <a:tcPr marL="73150" marR="73150" marT="36575" marB="36575"/>
                </a:tc>
                <a:tc>
                  <a:txBody>
                    <a:bodyPr/>
                    <a:lstStyle/>
                    <a:p>
                      <a:pPr algn="ctr"/>
                      <a:r>
                        <a:rPr kumimoji="1" lang="en-US" altLang="ja-JP" sz="1300" dirty="0" smtClean="0"/>
                        <a:t>0</a:t>
                      </a:r>
                      <a:endParaRPr kumimoji="1" lang="ja-JP" altLang="en-US" sz="1300" dirty="0"/>
                    </a:p>
                  </a:txBody>
                  <a:tcPr marL="73150" marR="73150" marT="36575" marB="36575"/>
                </a:tc>
              </a:tr>
              <a:tr h="270309">
                <a:tc>
                  <a:txBody>
                    <a:bodyPr/>
                    <a:lstStyle/>
                    <a:p>
                      <a:pPr algn="ctr"/>
                      <a:r>
                        <a:rPr kumimoji="1" lang="en-US" altLang="ja-JP" sz="1300" dirty="0" smtClean="0"/>
                        <a:t>RIGHT</a:t>
                      </a:r>
                      <a:endParaRPr kumimoji="1" lang="ja-JP" altLang="en-US" sz="1300" dirty="0"/>
                    </a:p>
                  </a:txBody>
                  <a:tcPr marL="73150" marR="73150" marT="36575" marB="36575"/>
                </a:tc>
                <a:tc>
                  <a:txBody>
                    <a:bodyPr/>
                    <a:lstStyle/>
                    <a:p>
                      <a:pPr algn="ctr"/>
                      <a:r>
                        <a:rPr kumimoji="1" lang="en-US" altLang="ja-JP" sz="1300" dirty="0" smtClean="0"/>
                        <a:t>0</a:t>
                      </a:r>
                      <a:endParaRPr kumimoji="1" lang="ja-JP" altLang="en-US" sz="1300" dirty="0"/>
                    </a:p>
                  </a:txBody>
                  <a:tcPr marL="73150" marR="73150" marT="36575" marB="36575"/>
                </a:tc>
                <a:tc>
                  <a:txBody>
                    <a:bodyPr/>
                    <a:lstStyle/>
                    <a:p>
                      <a:pPr algn="ctr"/>
                      <a:r>
                        <a:rPr kumimoji="1" lang="en-US" altLang="ja-JP" sz="1300" dirty="0" smtClean="0"/>
                        <a:t>10</a:t>
                      </a:r>
                      <a:endParaRPr kumimoji="1" lang="ja-JP" altLang="en-US" sz="1300" dirty="0"/>
                    </a:p>
                  </a:txBody>
                  <a:tcPr marL="73150" marR="73150" marT="36575" marB="36575"/>
                </a:tc>
                <a:tc>
                  <a:txBody>
                    <a:bodyPr/>
                    <a:lstStyle/>
                    <a:p>
                      <a:pPr algn="ctr"/>
                      <a:r>
                        <a:rPr kumimoji="1" lang="en-US" altLang="ja-JP" sz="1300" dirty="0" smtClean="0"/>
                        <a:t>0</a:t>
                      </a:r>
                      <a:endParaRPr kumimoji="1" lang="ja-JP" altLang="en-US" sz="1300" dirty="0"/>
                    </a:p>
                  </a:txBody>
                  <a:tcPr marL="73150" marR="73150" marT="36575" marB="36575"/>
                </a:tc>
                <a:tc>
                  <a:txBody>
                    <a:bodyPr/>
                    <a:lstStyle/>
                    <a:p>
                      <a:pPr algn="ctr"/>
                      <a:r>
                        <a:rPr kumimoji="1" lang="en-US" altLang="ja-JP" sz="1300" dirty="0" smtClean="0"/>
                        <a:t>80</a:t>
                      </a:r>
                      <a:endParaRPr kumimoji="1" lang="ja-JP" altLang="en-US" sz="1300" dirty="0"/>
                    </a:p>
                  </a:txBody>
                  <a:tcPr marL="73150" marR="73150" marT="36575" marB="36575">
                    <a:solidFill>
                      <a:srgbClr val="FF0000"/>
                    </a:solidFill>
                  </a:tcPr>
                </a:tc>
                <a:tc>
                  <a:txBody>
                    <a:bodyPr/>
                    <a:lstStyle/>
                    <a:p>
                      <a:pPr algn="ctr"/>
                      <a:r>
                        <a:rPr kumimoji="1" lang="en-US" altLang="ja-JP" sz="1300" dirty="0" smtClean="0"/>
                        <a:t>10</a:t>
                      </a:r>
                      <a:endParaRPr kumimoji="1" lang="ja-JP" altLang="en-US" sz="1300" dirty="0"/>
                    </a:p>
                  </a:txBody>
                  <a:tcPr marL="73150" marR="73150" marT="36575" marB="36575"/>
                </a:tc>
                <a:tc>
                  <a:txBody>
                    <a:bodyPr/>
                    <a:lstStyle/>
                    <a:p>
                      <a:pPr algn="ctr"/>
                      <a:r>
                        <a:rPr kumimoji="1" lang="en-US" altLang="ja-JP" sz="1300" dirty="0" smtClean="0"/>
                        <a:t>0</a:t>
                      </a:r>
                      <a:endParaRPr kumimoji="1" lang="ja-JP" altLang="en-US" sz="1300" dirty="0"/>
                    </a:p>
                  </a:txBody>
                  <a:tcPr marL="73150" marR="73150" marT="36575" marB="36575"/>
                </a:tc>
              </a:tr>
              <a:tr h="270309">
                <a:tc>
                  <a:txBody>
                    <a:bodyPr/>
                    <a:lstStyle/>
                    <a:p>
                      <a:pPr algn="ctr"/>
                      <a:r>
                        <a:rPr kumimoji="1" lang="en-US" altLang="ja-JP" sz="1300" dirty="0" smtClean="0"/>
                        <a:t>CW</a:t>
                      </a:r>
                      <a:endParaRPr kumimoji="1" lang="ja-JP" altLang="en-US" sz="1300" dirty="0"/>
                    </a:p>
                  </a:txBody>
                  <a:tcPr marL="73150" marR="73150" marT="36575" marB="36575"/>
                </a:tc>
                <a:tc>
                  <a:txBody>
                    <a:bodyPr/>
                    <a:lstStyle/>
                    <a:p>
                      <a:pPr algn="ctr"/>
                      <a:r>
                        <a:rPr kumimoji="1" lang="en-US" altLang="ja-JP" sz="1300" dirty="0" smtClean="0"/>
                        <a:t>20</a:t>
                      </a:r>
                      <a:endParaRPr kumimoji="1" lang="ja-JP" altLang="en-US" sz="1300" dirty="0"/>
                    </a:p>
                  </a:txBody>
                  <a:tcPr marL="73150" marR="73150" marT="36575" marB="36575"/>
                </a:tc>
                <a:tc>
                  <a:txBody>
                    <a:bodyPr/>
                    <a:lstStyle/>
                    <a:p>
                      <a:pPr algn="ctr"/>
                      <a:r>
                        <a:rPr kumimoji="1" lang="en-US" altLang="ja-JP" sz="1300" dirty="0" smtClean="0"/>
                        <a:t>10</a:t>
                      </a:r>
                      <a:endParaRPr kumimoji="1" lang="ja-JP" altLang="en-US" sz="1300" dirty="0"/>
                    </a:p>
                  </a:txBody>
                  <a:tcPr marL="73150" marR="73150" marT="36575" marB="36575"/>
                </a:tc>
                <a:tc>
                  <a:txBody>
                    <a:bodyPr/>
                    <a:lstStyle/>
                    <a:p>
                      <a:pPr algn="ctr"/>
                      <a:r>
                        <a:rPr kumimoji="1" lang="en-US" altLang="ja-JP" sz="1300" dirty="0" smtClean="0"/>
                        <a:t>40</a:t>
                      </a:r>
                      <a:endParaRPr kumimoji="1" lang="ja-JP" altLang="en-US" sz="1300" dirty="0"/>
                    </a:p>
                  </a:txBody>
                  <a:tcPr marL="73150" marR="73150" marT="36575" marB="36575">
                    <a:solidFill>
                      <a:srgbClr val="FF0000"/>
                    </a:solidFill>
                  </a:tcPr>
                </a:tc>
                <a:tc>
                  <a:txBody>
                    <a:bodyPr/>
                    <a:lstStyle/>
                    <a:p>
                      <a:pPr algn="ctr"/>
                      <a:r>
                        <a:rPr kumimoji="1" lang="en-US" altLang="ja-JP" sz="1300" dirty="0" smtClean="0"/>
                        <a:t>0</a:t>
                      </a:r>
                      <a:endParaRPr kumimoji="1" lang="ja-JP" altLang="en-US" sz="1300" dirty="0"/>
                    </a:p>
                  </a:txBody>
                  <a:tcPr marL="73150" marR="73150" marT="36575" marB="36575"/>
                </a:tc>
                <a:tc>
                  <a:txBody>
                    <a:bodyPr/>
                    <a:lstStyle/>
                    <a:p>
                      <a:pPr algn="ctr"/>
                      <a:r>
                        <a:rPr kumimoji="1" lang="en-US" altLang="ja-JP" sz="1300" dirty="0" smtClean="0"/>
                        <a:t>30</a:t>
                      </a:r>
                      <a:endParaRPr kumimoji="1" lang="ja-JP" altLang="en-US" sz="1300" dirty="0"/>
                    </a:p>
                  </a:txBody>
                  <a:tcPr marL="73150" marR="73150" marT="36575" marB="36575">
                    <a:solidFill>
                      <a:srgbClr val="FF0000">
                        <a:alpha val="50196"/>
                      </a:srgbClr>
                    </a:solidFill>
                  </a:tcPr>
                </a:tc>
                <a:tc>
                  <a:txBody>
                    <a:bodyPr/>
                    <a:lstStyle/>
                    <a:p>
                      <a:pPr algn="ctr"/>
                      <a:r>
                        <a:rPr kumimoji="1" lang="en-US" altLang="ja-JP" sz="1300" dirty="0" smtClean="0"/>
                        <a:t>0</a:t>
                      </a:r>
                      <a:endParaRPr kumimoji="1" lang="ja-JP" altLang="en-US" sz="1300" dirty="0"/>
                    </a:p>
                  </a:txBody>
                  <a:tcPr marL="73150" marR="73150" marT="36575" marB="36575"/>
                </a:tc>
              </a:tr>
              <a:tr h="270309">
                <a:tc>
                  <a:txBody>
                    <a:bodyPr/>
                    <a:lstStyle/>
                    <a:p>
                      <a:pPr algn="ctr"/>
                      <a:r>
                        <a:rPr kumimoji="1" lang="en-US" altLang="ja-JP" sz="1300" dirty="0" smtClean="0"/>
                        <a:t>CCW</a:t>
                      </a:r>
                      <a:endParaRPr kumimoji="1" lang="ja-JP" altLang="en-US" sz="1300" dirty="0"/>
                    </a:p>
                  </a:txBody>
                  <a:tcPr marL="73150" marR="73150" marT="36575" marB="36575"/>
                </a:tc>
                <a:tc>
                  <a:txBody>
                    <a:bodyPr/>
                    <a:lstStyle/>
                    <a:p>
                      <a:pPr algn="ctr"/>
                      <a:r>
                        <a:rPr kumimoji="1" lang="en-US" altLang="ja-JP" sz="1300" dirty="0" smtClean="0"/>
                        <a:t>0</a:t>
                      </a:r>
                      <a:endParaRPr kumimoji="1" lang="ja-JP" altLang="en-US" sz="1300" dirty="0"/>
                    </a:p>
                  </a:txBody>
                  <a:tcPr marL="73150" marR="73150" marT="36575" marB="36575"/>
                </a:tc>
                <a:tc>
                  <a:txBody>
                    <a:bodyPr/>
                    <a:lstStyle/>
                    <a:p>
                      <a:pPr algn="ctr"/>
                      <a:r>
                        <a:rPr kumimoji="1" lang="en-US" altLang="ja-JP" sz="1300" dirty="0" smtClean="0"/>
                        <a:t>70</a:t>
                      </a:r>
                      <a:endParaRPr kumimoji="1" lang="ja-JP" altLang="en-US" sz="1300" dirty="0"/>
                    </a:p>
                  </a:txBody>
                  <a:tcPr marL="73150" marR="73150" marT="36575" marB="36575">
                    <a:solidFill>
                      <a:srgbClr val="FF0000"/>
                    </a:solidFill>
                  </a:tcPr>
                </a:tc>
                <a:tc>
                  <a:txBody>
                    <a:bodyPr/>
                    <a:lstStyle/>
                    <a:p>
                      <a:pPr algn="ctr"/>
                      <a:r>
                        <a:rPr kumimoji="1" lang="en-US" altLang="ja-JP" sz="1300" dirty="0" smtClean="0"/>
                        <a:t>10</a:t>
                      </a:r>
                      <a:endParaRPr kumimoji="1" lang="ja-JP" altLang="en-US" sz="1300" dirty="0"/>
                    </a:p>
                  </a:txBody>
                  <a:tcPr marL="73150" marR="73150" marT="36575" marB="36575"/>
                </a:tc>
                <a:tc>
                  <a:txBody>
                    <a:bodyPr/>
                    <a:lstStyle/>
                    <a:p>
                      <a:pPr algn="ctr"/>
                      <a:r>
                        <a:rPr kumimoji="1" lang="en-US" altLang="ja-JP" sz="1300" dirty="0" smtClean="0"/>
                        <a:t>0</a:t>
                      </a:r>
                      <a:endParaRPr kumimoji="1" lang="ja-JP" altLang="en-US" sz="1300" dirty="0"/>
                    </a:p>
                  </a:txBody>
                  <a:tcPr marL="73150" marR="73150" marT="36575" marB="36575"/>
                </a:tc>
                <a:tc>
                  <a:txBody>
                    <a:bodyPr/>
                    <a:lstStyle/>
                    <a:p>
                      <a:pPr algn="ctr"/>
                      <a:r>
                        <a:rPr kumimoji="1" lang="en-US" altLang="ja-JP" sz="1300" dirty="0" smtClean="0"/>
                        <a:t>10</a:t>
                      </a:r>
                      <a:endParaRPr kumimoji="1" lang="ja-JP" altLang="en-US" sz="1300" dirty="0"/>
                    </a:p>
                  </a:txBody>
                  <a:tcPr marL="73150" marR="73150" marT="36575" marB="36575"/>
                </a:tc>
                <a:tc>
                  <a:txBody>
                    <a:bodyPr/>
                    <a:lstStyle/>
                    <a:p>
                      <a:pPr algn="ctr"/>
                      <a:r>
                        <a:rPr kumimoji="1" lang="en-US" altLang="ja-JP" sz="1300" dirty="0" smtClean="0"/>
                        <a:t>10</a:t>
                      </a:r>
                      <a:endParaRPr kumimoji="1" lang="ja-JP" altLang="en-US" sz="1300" dirty="0"/>
                    </a:p>
                  </a:txBody>
                  <a:tcPr marL="73150" marR="73150" marT="36575" marB="36575"/>
                </a:tc>
              </a:tr>
            </a:tbl>
          </a:graphicData>
        </a:graphic>
      </p:graphicFrame>
      <p:graphicFrame>
        <p:nvGraphicFramePr>
          <p:cNvPr id="15" name="表 14"/>
          <p:cNvGraphicFramePr>
            <a:graphicFrameLocks noGrp="1"/>
          </p:cNvGraphicFramePr>
          <p:nvPr>
            <p:extLst/>
          </p:nvPr>
        </p:nvGraphicFramePr>
        <p:xfrm>
          <a:off x="3554923" y="2554947"/>
          <a:ext cx="5371134" cy="1861594"/>
        </p:xfrm>
        <a:graphic>
          <a:graphicData uri="http://schemas.openxmlformats.org/drawingml/2006/table">
            <a:tbl>
              <a:tblPr firstRow="1" bandRow="1">
                <a:tableStyleId>{5940675A-B579-460E-94D1-54222C63F5DA}</a:tableStyleId>
              </a:tblPr>
              <a:tblGrid>
                <a:gridCol w="1114995"/>
                <a:gridCol w="636798"/>
                <a:gridCol w="757571"/>
                <a:gridCol w="702674"/>
                <a:gridCol w="735611"/>
                <a:gridCol w="713654"/>
                <a:gridCol w="709831"/>
              </a:tblGrid>
              <a:tr h="265942">
                <a:tc>
                  <a:txBody>
                    <a:bodyPr/>
                    <a:lstStyle/>
                    <a:p>
                      <a:pPr algn="ctr"/>
                      <a:r>
                        <a:rPr kumimoji="1" lang="ja-JP" altLang="en-US" sz="1200" dirty="0" smtClean="0"/>
                        <a:t>移動量</a:t>
                      </a:r>
                      <a:r>
                        <a:rPr kumimoji="1" lang="en-US" altLang="ja-JP" sz="1200" dirty="0" smtClean="0"/>
                        <a:t>:6[cm]</a:t>
                      </a:r>
                      <a:endParaRPr kumimoji="1" lang="ja-JP" altLang="en-US" sz="1200" dirty="0"/>
                    </a:p>
                  </a:txBody>
                  <a:tcPr marL="67852" marR="67852" marT="33926" marB="33926"/>
                </a:tc>
                <a:tc>
                  <a:txBody>
                    <a:bodyPr/>
                    <a:lstStyle/>
                    <a:p>
                      <a:pPr algn="ctr"/>
                      <a:r>
                        <a:rPr kumimoji="1" lang="en-US" altLang="ja-JP" sz="1200" dirty="0" smtClean="0"/>
                        <a:t>UP</a:t>
                      </a:r>
                    </a:p>
                  </a:txBody>
                  <a:tcPr marL="67852" marR="67852" marT="33926" marB="33926"/>
                </a:tc>
                <a:tc>
                  <a:txBody>
                    <a:bodyPr/>
                    <a:lstStyle/>
                    <a:p>
                      <a:pPr algn="ctr"/>
                      <a:r>
                        <a:rPr kumimoji="1" lang="en-US" altLang="ja-JP" sz="1200" dirty="0" smtClean="0"/>
                        <a:t>DOWN</a:t>
                      </a:r>
                      <a:endParaRPr kumimoji="1" lang="ja-JP" altLang="en-US" sz="1200" dirty="0"/>
                    </a:p>
                  </a:txBody>
                  <a:tcPr marL="67852" marR="67852" marT="33926" marB="33926"/>
                </a:tc>
                <a:tc>
                  <a:txBody>
                    <a:bodyPr/>
                    <a:lstStyle/>
                    <a:p>
                      <a:pPr algn="ctr"/>
                      <a:r>
                        <a:rPr kumimoji="1" lang="en-US" altLang="ja-JP" sz="1200" dirty="0" smtClean="0"/>
                        <a:t>LEFT</a:t>
                      </a:r>
                      <a:endParaRPr kumimoji="1" lang="ja-JP" altLang="en-US" sz="1200" dirty="0"/>
                    </a:p>
                  </a:txBody>
                  <a:tcPr marL="67852" marR="67852" marT="33926" marB="33926"/>
                </a:tc>
                <a:tc>
                  <a:txBody>
                    <a:bodyPr/>
                    <a:lstStyle/>
                    <a:p>
                      <a:pPr algn="ctr"/>
                      <a:r>
                        <a:rPr kumimoji="1" lang="en-US" altLang="ja-JP" sz="1200" dirty="0" smtClean="0"/>
                        <a:t>RIGHT</a:t>
                      </a:r>
                      <a:endParaRPr kumimoji="1" lang="ja-JP" altLang="en-US" sz="1200" dirty="0"/>
                    </a:p>
                  </a:txBody>
                  <a:tcPr marL="67852" marR="67852" marT="33926" marB="33926"/>
                </a:tc>
                <a:tc>
                  <a:txBody>
                    <a:bodyPr/>
                    <a:lstStyle/>
                    <a:p>
                      <a:pPr algn="ctr"/>
                      <a:r>
                        <a:rPr kumimoji="1" lang="en-US" altLang="ja-JP" sz="1200" dirty="0" smtClean="0"/>
                        <a:t>CW</a:t>
                      </a:r>
                      <a:endParaRPr kumimoji="1" lang="ja-JP" altLang="en-US" sz="1200" dirty="0"/>
                    </a:p>
                  </a:txBody>
                  <a:tcPr marL="67852" marR="67852" marT="33926" marB="33926"/>
                </a:tc>
                <a:tc>
                  <a:txBody>
                    <a:bodyPr/>
                    <a:lstStyle/>
                    <a:p>
                      <a:pPr algn="ctr"/>
                      <a:r>
                        <a:rPr kumimoji="1" lang="en-US" altLang="ja-JP" sz="1200" dirty="0" smtClean="0"/>
                        <a:t>CCW</a:t>
                      </a:r>
                      <a:endParaRPr kumimoji="1" lang="ja-JP" altLang="en-US" sz="1200" dirty="0"/>
                    </a:p>
                  </a:txBody>
                  <a:tcPr marL="67852" marR="67852" marT="33926" marB="33926"/>
                </a:tc>
              </a:tr>
              <a:tr h="265942">
                <a:tc>
                  <a:txBody>
                    <a:bodyPr/>
                    <a:lstStyle/>
                    <a:p>
                      <a:pPr algn="ctr"/>
                      <a:r>
                        <a:rPr kumimoji="1" lang="en-US" altLang="ja-JP" sz="1200" dirty="0" smtClean="0"/>
                        <a:t>UP</a:t>
                      </a:r>
                      <a:endParaRPr kumimoji="1" lang="ja-JP" altLang="en-US" sz="1200" dirty="0"/>
                    </a:p>
                  </a:txBody>
                  <a:tcPr marL="67852" marR="67852" marT="33926" marB="33926"/>
                </a:tc>
                <a:tc>
                  <a:txBody>
                    <a:bodyPr/>
                    <a:lstStyle/>
                    <a:p>
                      <a:pPr algn="ctr"/>
                      <a:r>
                        <a:rPr kumimoji="1" lang="en-US" altLang="ja-JP" sz="1200" dirty="0" smtClean="0"/>
                        <a:t>30</a:t>
                      </a:r>
                      <a:endParaRPr kumimoji="1" lang="ja-JP" altLang="en-US" sz="1200" dirty="0"/>
                    </a:p>
                  </a:txBody>
                  <a:tcPr marL="67852" marR="67852" marT="33926" marB="33926">
                    <a:solidFill>
                      <a:srgbClr val="FF0000">
                        <a:alpha val="50196"/>
                      </a:srgbClr>
                    </a:solidFill>
                  </a:tcPr>
                </a:tc>
                <a:tc>
                  <a:txBody>
                    <a:bodyPr/>
                    <a:lstStyle/>
                    <a:p>
                      <a:pPr algn="ctr"/>
                      <a:r>
                        <a:rPr kumimoji="1" lang="en-US" altLang="ja-JP" sz="1200" dirty="0" smtClean="0"/>
                        <a:t>0</a:t>
                      </a:r>
                      <a:endParaRPr kumimoji="1" lang="ja-JP" altLang="en-US" sz="1200" dirty="0"/>
                    </a:p>
                  </a:txBody>
                  <a:tcPr marL="67852" marR="67852" marT="33926" marB="33926"/>
                </a:tc>
                <a:tc>
                  <a:txBody>
                    <a:bodyPr/>
                    <a:lstStyle/>
                    <a:p>
                      <a:pPr algn="ctr"/>
                      <a:r>
                        <a:rPr kumimoji="1" lang="en-US" altLang="ja-JP" sz="1200" dirty="0" smtClean="0"/>
                        <a:t>0</a:t>
                      </a:r>
                      <a:endParaRPr kumimoji="1" lang="ja-JP" altLang="en-US" sz="1200" dirty="0"/>
                    </a:p>
                  </a:txBody>
                  <a:tcPr marL="67852" marR="67852" marT="33926" marB="33926"/>
                </a:tc>
                <a:tc>
                  <a:txBody>
                    <a:bodyPr/>
                    <a:lstStyle/>
                    <a:p>
                      <a:pPr algn="ctr"/>
                      <a:r>
                        <a:rPr kumimoji="1" lang="en-US" altLang="ja-JP" sz="1200" dirty="0" smtClean="0"/>
                        <a:t>40</a:t>
                      </a:r>
                      <a:endParaRPr kumimoji="1" lang="ja-JP" altLang="en-US" sz="1200" dirty="0"/>
                    </a:p>
                  </a:txBody>
                  <a:tcPr marL="67852" marR="67852" marT="33926" marB="33926">
                    <a:solidFill>
                      <a:srgbClr val="FF0000"/>
                    </a:solidFill>
                  </a:tcPr>
                </a:tc>
                <a:tc>
                  <a:txBody>
                    <a:bodyPr/>
                    <a:lstStyle/>
                    <a:p>
                      <a:pPr algn="ctr"/>
                      <a:r>
                        <a:rPr kumimoji="1" lang="en-US" altLang="ja-JP" sz="1200" dirty="0" smtClean="0"/>
                        <a:t>20</a:t>
                      </a:r>
                      <a:endParaRPr kumimoji="1" lang="ja-JP" altLang="en-US" sz="1200" dirty="0"/>
                    </a:p>
                  </a:txBody>
                  <a:tcPr marL="67852" marR="67852" marT="33926" marB="33926"/>
                </a:tc>
                <a:tc>
                  <a:txBody>
                    <a:bodyPr/>
                    <a:lstStyle/>
                    <a:p>
                      <a:pPr algn="ctr"/>
                      <a:r>
                        <a:rPr kumimoji="1" lang="en-US" altLang="ja-JP" sz="1200" dirty="0" smtClean="0"/>
                        <a:t>10</a:t>
                      </a:r>
                      <a:endParaRPr kumimoji="1" lang="ja-JP" altLang="en-US" sz="1200" dirty="0"/>
                    </a:p>
                  </a:txBody>
                  <a:tcPr marL="67852" marR="67852" marT="33926" marB="33926"/>
                </a:tc>
              </a:tr>
              <a:tr h="265942">
                <a:tc>
                  <a:txBody>
                    <a:bodyPr/>
                    <a:lstStyle/>
                    <a:p>
                      <a:pPr algn="ctr"/>
                      <a:r>
                        <a:rPr kumimoji="1" lang="en-US" altLang="ja-JP" sz="1200" dirty="0" smtClean="0"/>
                        <a:t>DOWN</a:t>
                      </a:r>
                      <a:endParaRPr kumimoji="1" lang="ja-JP" altLang="en-US" sz="1200" dirty="0"/>
                    </a:p>
                  </a:txBody>
                  <a:tcPr marL="67852" marR="67852" marT="33926" marB="33926"/>
                </a:tc>
                <a:tc>
                  <a:txBody>
                    <a:bodyPr/>
                    <a:lstStyle/>
                    <a:p>
                      <a:pPr algn="ctr"/>
                      <a:r>
                        <a:rPr kumimoji="1" lang="en-US" altLang="ja-JP" sz="1200" dirty="0" smtClean="0"/>
                        <a:t>0</a:t>
                      </a:r>
                      <a:endParaRPr kumimoji="1" lang="ja-JP" altLang="en-US" sz="1200" dirty="0"/>
                    </a:p>
                  </a:txBody>
                  <a:tcPr marL="67852" marR="67852" marT="33926" marB="33926"/>
                </a:tc>
                <a:tc>
                  <a:txBody>
                    <a:bodyPr/>
                    <a:lstStyle/>
                    <a:p>
                      <a:pPr algn="ctr"/>
                      <a:r>
                        <a:rPr kumimoji="1" lang="en-US" altLang="ja-JP" sz="1200" dirty="0" smtClean="0"/>
                        <a:t>100</a:t>
                      </a:r>
                      <a:endParaRPr kumimoji="1" lang="ja-JP" altLang="en-US" sz="1200" dirty="0"/>
                    </a:p>
                  </a:txBody>
                  <a:tcPr marL="67852" marR="67852" marT="33926" marB="33926">
                    <a:solidFill>
                      <a:srgbClr val="FF0000"/>
                    </a:solidFill>
                  </a:tcPr>
                </a:tc>
                <a:tc>
                  <a:txBody>
                    <a:bodyPr/>
                    <a:lstStyle/>
                    <a:p>
                      <a:pPr algn="ctr"/>
                      <a:r>
                        <a:rPr kumimoji="1" lang="en-US" altLang="ja-JP" sz="1200" dirty="0" smtClean="0"/>
                        <a:t>0</a:t>
                      </a:r>
                      <a:endParaRPr kumimoji="1" lang="ja-JP" altLang="en-US" sz="1200" dirty="0"/>
                    </a:p>
                  </a:txBody>
                  <a:tcPr marL="67852" marR="67852" marT="33926" marB="33926"/>
                </a:tc>
                <a:tc>
                  <a:txBody>
                    <a:bodyPr/>
                    <a:lstStyle/>
                    <a:p>
                      <a:pPr algn="ctr"/>
                      <a:r>
                        <a:rPr kumimoji="1" lang="en-US" altLang="ja-JP" sz="1200" dirty="0" smtClean="0"/>
                        <a:t>0</a:t>
                      </a:r>
                      <a:endParaRPr kumimoji="1" lang="ja-JP" altLang="en-US" sz="1200" dirty="0"/>
                    </a:p>
                  </a:txBody>
                  <a:tcPr marL="67852" marR="67852" marT="33926" marB="33926"/>
                </a:tc>
                <a:tc>
                  <a:txBody>
                    <a:bodyPr/>
                    <a:lstStyle/>
                    <a:p>
                      <a:pPr algn="ctr"/>
                      <a:r>
                        <a:rPr kumimoji="1" lang="en-US" altLang="ja-JP" sz="1200" dirty="0" smtClean="0"/>
                        <a:t>0</a:t>
                      </a:r>
                      <a:endParaRPr kumimoji="1" lang="ja-JP" altLang="en-US" sz="1200" dirty="0"/>
                    </a:p>
                  </a:txBody>
                  <a:tcPr marL="67852" marR="67852" marT="33926" marB="33926"/>
                </a:tc>
                <a:tc>
                  <a:txBody>
                    <a:bodyPr/>
                    <a:lstStyle/>
                    <a:p>
                      <a:pPr algn="ctr"/>
                      <a:r>
                        <a:rPr kumimoji="1" lang="en-US" altLang="ja-JP" sz="1200" dirty="0" smtClean="0"/>
                        <a:t>0</a:t>
                      </a:r>
                      <a:endParaRPr kumimoji="1" lang="ja-JP" altLang="en-US" sz="1200" dirty="0"/>
                    </a:p>
                  </a:txBody>
                  <a:tcPr marL="67852" marR="67852" marT="33926" marB="33926"/>
                </a:tc>
              </a:tr>
              <a:tr h="265942">
                <a:tc>
                  <a:txBody>
                    <a:bodyPr/>
                    <a:lstStyle/>
                    <a:p>
                      <a:pPr algn="ctr"/>
                      <a:r>
                        <a:rPr kumimoji="1" lang="en-US" altLang="ja-JP" sz="1200" dirty="0" smtClean="0"/>
                        <a:t>LEFT</a:t>
                      </a:r>
                      <a:endParaRPr kumimoji="1" lang="ja-JP" altLang="en-US" sz="1200" dirty="0"/>
                    </a:p>
                  </a:txBody>
                  <a:tcPr marL="67852" marR="67852" marT="33926" marB="33926"/>
                </a:tc>
                <a:tc>
                  <a:txBody>
                    <a:bodyPr/>
                    <a:lstStyle/>
                    <a:p>
                      <a:pPr algn="ctr"/>
                      <a:r>
                        <a:rPr kumimoji="1" lang="en-US" altLang="ja-JP" sz="1200" dirty="0" smtClean="0"/>
                        <a:t>20</a:t>
                      </a:r>
                      <a:endParaRPr kumimoji="1" lang="ja-JP" altLang="en-US" sz="1200" dirty="0"/>
                    </a:p>
                  </a:txBody>
                  <a:tcPr marL="67852" marR="67852" marT="33926" marB="33926"/>
                </a:tc>
                <a:tc>
                  <a:txBody>
                    <a:bodyPr/>
                    <a:lstStyle/>
                    <a:p>
                      <a:pPr algn="ctr"/>
                      <a:r>
                        <a:rPr kumimoji="1" lang="en-US" altLang="ja-JP" sz="1200" dirty="0" smtClean="0"/>
                        <a:t>0</a:t>
                      </a:r>
                      <a:endParaRPr kumimoji="1" lang="ja-JP" altLang="en-US" sz="1200" dirty="0"/>
                    </a:p>
                  </a:txBody>
                  <a:tcPr marL="67852" marR="67852" marT="33926" marB="33926"/>
                </a:tc>
                <a:tc>
                  <a:txBody>
                    <a:bodyPr/>
                    <a:lstStyle/>
                    <a:p>
                      <a:pPr algn="ctr"/>
                      <a:r>
                        <a:rPr kumimoji="1" lang="en-US" altLang="ja-JP" sz="1200" dirty="0" smtClean="0"/>
                        <a:t>80</a:t>
                      </a:r>
                      <a:endParaRPr kumimoji="1" lang="ja-JP" altLang="en-US" sz="1200" dirty="0"/>
                    </a:p>
                  </a:txBody>
                  <a:tcPr marL="67852" marR="67852" marT="33926" marB="33926">
                    <a:solidFill>
                      <a:srgbClr val="FF0000"/>
                    </a:solidFill>
                  </a:tcPr>
                </a:tc>
                <a:tc>
                  <a:txBody>
                    <a:bodyPr/>
                    <a:lstStyle/>
                    <a:p>
                      <a:pPr algn="ctr"/>
                      <a:r>
                        <a:rPr kumimoji="1" lang="en-US" altLang="ja-JP" sz="1200" dirty="0" smtClean="0"/>
                        <a:t>0</a:t>
                      </a:r>
                      <a:endParaRPr kumimoji="1" lang="ja-JP" altLang="en-US" sz="1200" dirty="0"/>
                    </a:p>
                  </a:txBody>
                  <a:tcPr marL="67852" marR="67852" marT="33926" marB="33926"/>
                </a:tc>
                <a:tc>
                  <a:txBody>
                    <a:bodyPr/>
                    <a:lstStyle/>
                    <a:p>
                      <a:pPr algn="ctr"/>
                      <a:r>
                        <a:rPr kumimoji="1" lang="en-US" altLang="ja-JP" sz="1200" dirty="0" smtClean="0"/>
                        <a:t>0</a:t>
                      </a:r>
                      <a:endParaRPr kumimoji="1" lang="ja-JP" altLang="en-US" sz="1200" dirty="0"/>
                    </a:p>
                  </a:txBody>
                  <a:tcPr marL="67852" marR="67852" marT="33926" marB="33926"/>
                </a:tc>
                <a:tc>
                  <a:txBody>
                    <a:bodyPr/>
                    <a:lstStyle/>
                    <a:p>
                      <a:pPr algn="ctr"/>
                      <a:r>
                        <a:rPr kumimoji="1" lang="en-US" altLang="ja-JP" sz="1200" dirty="0" smtClean="0"/>
                        <a:t>0</a:t>
                      </a:r>
                      <a:endParaRPr kumimoji="1" lang="ja-JP" altLang="en-US" sz="1200" dirty="0"/>
                    </a:p>
                  </a:txBody>
                  <a:tcPr marL="67852" marR="67852" marT="33926" marB="33926"/>
                </a:tc>
              </a:tr>
              <a:tr h="265942">
                <a:tc>
                  <a:txBody>
                    <a:bodyPr/>
                    <a:lstStyle/>
                    <a:p>
                      <a:pPr algn="ctr"/>
                      <a:r>
                        <a:rPr kumimoji="1" lang="en-US" altLang="ja-JP" sz="1200" dirty="0" smtClean="0"/>
                        <a:t>RIGHT</a:t>
                      </a:r>
                      <a:endParaRPr kumimoji="1" lang="ja-JP" altLang="en-US" sz="1200" dirty="0"/>
                    </a:p>
                  </a:txBody>
                  <a:tcPr marL="67852" marR="67852" marT="33926" marB="33926"/>
                </a:tc>
                <a:tc>
                  <a:txBody>
                    <a:bodyPr/>
                    <a:lstStyle/>
                    <a:p>
                      <a:pPr algn="ctr"/>
                      <a:r>
                        <a:rPr kumimoji="1" lang="en-US" altLang="ja-JP" sz="1200" dirty="0" smtClean="0"/>
                        <a:t>0</a:t>
                      </a:r>
                      <a:endParaRPr kumimoji="1" lang="ja-JP" altLang="en-US" sz="1200" dirty="0"/>
                    </a:p>
                  </a:txBody>
                  <a:tcPr marL="67852" marR="67852" marT="33926" marB="33926"/>
                </a:tc>
                <a:tc>
                  <a:txBody>
                    <a:bodyPr/>
                    <a:lstStyle/>
                    <a:p>
                      <a:pPr algn="ctr"/>
                      <a:r>
                        <a:rPr kumimoji="1" lang="en-US" altLang="ja-JP" sz="1200" dirty="0" smtClean="0"/>
                        <a:t>0</a:t>
                      </a:r>
                      <a:endParaRPr kumimoji="1" lang="ja-JP" altLang="en-US" sz="1200" dirty="0"/>
                    </a:p>
                  </a:txBody>
                  <a:tcPr marL="67852" marR="67852" marT="33926" marB="33926"/>
                </a:tc>
                <a:tc>
                  <a:txBody>
                    <a:bodyPr/>
                    <a:lstStyle/>
                    <a:p>
                      <a:pPr algn="ctr"/>
                      <a:r>
                        <a:rPr kumimoji="1" lang="en-US" altLang="ja-JP" sz="1200" dirty="0" smtClean="0"/>
                        <a:t>10</a:t>
                      </a:r>
                      <a:endParaRPr kumimoji="1" lang="ja-JP" altLang="en-US" sz="1200" dirty="0"/>
                    </a:p>
                  </a:txBody>
                  <a:tcPr marL="67852" marR="67852" marT="33926" marB="33926"/>
                </a:tc>
                <a:tc>
                  <a:txBody>
                    <a:bodyPr/>
                    <a:lstStyle/>
                    <a:p>
                      <a:pPr algn="ctr"/>
                      <a:r>
                        <a:rPr kumimoji="1" lang="en-US" altLang="ja-JP" sz="1200" dirty="0" smtClean="0"/>
                        <a:t>70</a:t>
                      </a:r>
                      <a:endParaRPr kumimoji="1" lang="ja-JP" altLang="en-US" sz="1200" dirty="0"/>
                    </a:p>
                  </a:txBody>
                  <a:tcPr marL="67852" marR="67852" marT="33926" marB="33926">
                    <a:solidFill>
                      <a:srgbClr val="FF0000"/>
                    </a:solidFill>
                  </a:tcPr>
                </a:tc>
                <a:tc>
                  <a:txBody>
                    <a:bodyPr/>
                    <a:lstStyle/>
                    <a:p>
                      <a:pPr algn="ctr"/>
                      <a:r>
                        <a:rPr kumimoji="1" lang="en-US" altLang="ja-JP" sz="1200" dirty="0" smtClean="0"/>
                        <a:t>10</a:t>
                      </a:r>
                      <a:endParaRPr kumimoji="1" lang="ja-JP" altLang="en-US" sz="1200" dirty="0"/>
                    </a:p>
                  </a:txBody>
                  <a:tcPr marL="67852" marR="67852" marT="33926" marB="33926"/>
                </a:tc>
                <a:tc>
                  <a:txBody>
                    <a:bodyPr/>
                    <a:lstStyle/>
                    <a:p>
                      <a:pPr algn="ctr"/>
                      <a:r>
                        <a:rPr kumimoji="1" lang="en-US" altLang="ja-JP" sz="1200" dirty="0" smtClean="0"/>
                        <a:t>10</a:t>
                      </a:r>
                      <a:endParaRPr kumimoji="1" lang="ja-JP" altLang="en-US" sz="1200" dirty="0"/>
                    </a:p>
                  </a:txBody>
                  <a:tcPr marL="67852" marR="67852" marT="33926" marB="33926"/>
                </a:tc>
              </a:tr>
              <a:tr h="265942">
                <a:tc>
                  <a:txBody>
                    <a:bodyPr/>
                    <a:lstStyle/>
                    <a:p>
                      <a:pPr algn="ctr"/>
                      <a:r>
                        <a:rPr kumimoji="1" lang="en-US" altLang="ja-JP" sz="1200" dirty="0" smtClean="0"/>
                        <a:t>CW</a:t>
                      </a:r>
                      <a:endParaRPr kumimoji="1" lang="ja-JP" altLang="en-US" sz="1200" dirty="0"/>
                    </a:p>
                  </a:txBody>
                  <a:tcPr marL="67852" marR="67852" marT="33926" marB="33926"/>
                </a:tc>
                <a:tc>
                  <a:txBody>
                    <a:bodyPr/>
                    <a:lstStyle/>
                    <a:p>
                      <a:pPr algn="ctr"/>
                      <a:r>
                        <a:rPr kumimoji="1" lang="en-US" altLang="ja-JP" sz="1200" dirty="0" smtClean="0"/>
                        <a:t>0</a:t>
                      </a:r>
                      <a:endParaRPr kumimoji="1" lang="ja-JP" altLang="en-US" sz="1200" dirty="0"/>
                    </a:p>
                  </a:txBody>
                  <a:tcPr marL="67852" marR="67852" marT="33926" marB="33926"/>
                </a:tc>
                <a:tc>
                  <a:txBody>
                    <a:bodyPr/>
                    <a:lstStyle/>
                    <a:p>
                      <a:pPr algn="ctr"/>
                      <a:r>
                        <a:rPr kumimoji="1" lang="en-US" altLang="ja-JP" sz="1200" dirty="0" smtClean="0"/>
                        <a:t>10</a:t>
                      </a:r>
                      <a:endParaRPr kumimoji="1" lang="ja-JP" altLang="en-US" sz="1200" dirty="0"/>
                    </a:p>
                  </a:txBody>
                  <a:tcPr marL="67852" marR="67852" marT="33926" marB="33926"/>
                </a:tc>
                <a:tc>
                  <a:txBody>
                    <a:bodyPr/>
                    <a:lstStyle/>
                    <a:p>
                      <a:pPr algn="ctr"/>
                      <a:r>
                        <a:rPr kumimoji="1" lang="en-US" altLang="ja-JP" sz="1200" dirty="0" smtClean="0"/>
                        <a:t>10</a:t>
                      </a:r>
                      <a:endParaRPr kumimoji="1" lang="ja-JP" altLang="en-US" sz="1200" dirty="0"/>
                    </a:p>
                  </a:txBody>
                  <a:tcPr marL="67852" marR="67852" marT="33926" marB="33926"/>
                </a:tc>
                <a:tc>
                  <a:txBody>
                    <a:bodyPr/>
                    <a:lstStyle/>
                    <a:p>
                      <a:pPr algn="ctr"/>
                      <a:r>
                        <a:rPr kumimoji="1" lang="en-US" altLang="ja-JP" sz="1200" dirty="0" smtClean="0"/>
                        <a:t>20</a:t>
                      </a:r>
                      <a:endParaRPr kumimoji="1" lang="ja-JP" altLang="en-US" sz="1200" dirty="0"/>
                    </a:p>
                  </a:txBody>
                  <a:tcPr marL="67852" marR="67852" marT="33926" marB="33926"/>
                </a:tc>
                <a:tc>
                  <a:txBody>
                    <a:bodyPr/>
                    <a:lstStyle/>
                    <a:p>
                      <a:pPr algn="ctr"/>
                      <a:r>
                        <a:rPr kumimoji="1" lang="en-US" altLang="ja-JP" sz="1200" dirty="0" smtClean="0"/>
                        <a:t>30</a:t>
                      </a:r>
                      <a:endParaRPr kumimoji="1" lang="ja-JP" altLang="en-US" sz="1200" dirty="0"/>
                    </a:p>
                  </a:txBody>
                  <a:tcPr marL="67852" marR="67852" marT="33926" marB="33926">
                    <a:solidFill>
                      <a:srgbClr val="FF0000"/>
                    </a:solidFill>
                  </a:tcPr>
                </a:tc>
                <a:tc>
                  <a:txBody>
                    <a:bodyPr/>
                    <a:lstStyle/>
                    <a:p>
                      <a:pPr algn="ctr"/>
                      <a:r>
                        <a:rPr kumimoji="1" lang="en-US" altLang="ja-JP" sz="1200" dirty="0" smtClean="0"/>
                        <a:t>20</a:t>
                      </a:r>
                      <a:endParaRPr kumimoji="1" lang="ja-JP" altLang="en-US" sz="1200" dirty="0"/>
                    </a:p>
                  </a:txBody>
                  <a:tcPr marL="67852" marR="67852" marT="33926" marB="33926"/>
                </a:tc>
              </a:tr>
              <a:tr h="265942">
                <a:tc>
                  <a:txBody>
                    <a:bodyPr/>
                    <a:lstStyle/>
                    <a:p>
                      <a:pPr algn="ctr"/>
                      <a:r>
                        <a:rPr kumimoji="1" lang="en-US" altLang="ja-JP" sz="1200" dirty="0" smtClean="0"/>
                        <a:t>CCW</a:t>
                      </a:r>
                      <a:endParaRPr kumimoji="1" lang="ja-JP" altLang="en-US" sz="1200" dirty="0"/>
                    </a:p>
                  </a:txBody>
                  <a:tcPr marL="67852" marR="67852" marT="33926" marB="33926"/>
                </a:tc>
                <a:tc>
                  <a:txBody>
                    <a:bodyPr/>
                    <a:lstStyle/>
                    <a:p>
                      <a:pPr algn="ctr"/>
                      <a:r>
                        <a:rPr kumimoji="1" lang="en-US" altLang="ja-JP" sz="1200" dirty="0" smtClean="0"/>
                        <a:t>0</a:t>
                      </a:r>
                      <a:endParaRPr kumimoji="1" lang="ja-JP" altLang="en-US" sz="1200" dirty="0"/>
                    </a:p>
                  </a:txBody>
                  <a:tcPr marL="67852" marR="67852" marT="33926" marB="33926"/>
                </a:tc>
                <a:tc>
                  <a:txBody>
                    <a:bodyPr/>
                    <a:lstStyle/>
                    <a:p>
                      <a:pPr algn="ctr"/>
                      <a:r>
                        <a:rPr kumimoji="1" lang="en-US" altLang="ja-JP" sz="1200" dirty="0" smtClean="0"/>
                        <a:t>60</a:t>
                      </a:r>
                      <a:endParaRPr kumimoji="1" lang="ja-JP" altLang="en-US" sz="1200" dirty="0"/>
                    </a:p>
                  </a:txBody>
                  <a:tcPr marL="67852" marR="67852" marT="33926" marB="33926">
                    <a:solidFill>
                      <a:srgbClr val="FF0000"/>
                    </a:solidFill>
                  </a:tcPr>
                </a:tc>
                <a:tc>
                  <a:txBody>
                    <a:bodyPr/>
                    <a:lstStyle/>
                    <a:p>
                      <a:pPr algn="ctr"/>
                      <a:r>
                        <a:rPr kumimoji="1" lang="en-US" altLang="ja-JP" sz="1200" dirty="0" smtClean="0"/>
                        <a:t>0</a:t>
                      </a:r>
                      <a:endParaRPr kumimoji="1" lang="ja-JP" altLang="en-US" sz="1200" dirty="0"/>
                    </a:p>
                  </a:txBody>
                  <a:tcPr marL="67852" marR="67852" marT="33926" marB="33926"/>
                </a:tc>
                <a:tc>
                  <a:txBody>
                    <a:bodyPr/>
                    <a:lstStyle/>
                    <a:p>
                      <a:pPr algn="ctr"/>
                      <a:r>
                        <a:rPr kumimoji="1" lang="en-US" altLang="ja-JP" sz="1200" dirty="0" smtClean="0"/>
                        <a:t>30</a:t>
                      </a:r>
                      <a:endParaRPr kumimoji="1" lang="ja-JP" altLang="en-US" sz="1200" dirty="0"/>
                    </a:p>
                  </a:txBody>
                  <a:tcPr marL="67852" marR="67852" marT="33926" marB="33926">
                    <a:solidFill>
                      <a:srgbClr val="FF0000">
                        <a:alpha val="50196"/>
                      </a:srgbClr>
                    </a:solidFill>
                  </a:tcPr>
                </a:tc>
                <a:tc>
                  <a:txBody>
                    <a:bodyPr/>
                    <a:lstStyle/>
                    <a:p>
                      <a:pPr algn="ctr"/>
                      <a:r>
                        <a:rPr kumimoji="1" lang="en-US" altLang="ja-JP" sz="1200" dirty="0" smtClean="0"/>
                        <a:t>0</a:t>
                      </a:r>
                      <a:endParaRPr kumimoji="1" lang="ja-JP" altLang="en-US" sz="1200" dirty="0"/>
                    </a:p>
                  </a:txBody>
                  <a:tcPr marL="67852" marR="67852" marT="33926" marB="33926"/>
                </a:tc>
                <a:tc>
                  <a:txBody>
                    <a:bodyPr/>
                    <a:lstStyle/>
                    <a:p>
                      <a:pPr algn="ctr"/>
                      <a:r>
                        <a:rPr kumimoji="1" lang="en-US" altLang="ja-JP" sz="1200" dirty="0" smtClean="0"/>
                        <a:t>10</a:t>
                      </a:r>
                      <a:endParaRPr kumimoji="1" lang="ja-JP" altLang="en-US" sz="1200" dirty="0"/>
                    </a:p>
                  </a:txBody>
                  <a:tcPr marL="67852" marR="67852" marT="33926" marB="33926"/>
                </a:tc>
              </a:tr>
            </a:tbl>
          </a:graphicData>
        </a:graphic>
      </p:graphicFrame>
      <p:sp>
        <p:nvSpPr>
          <p:cNvPr id="16" name="コンテンツ プレースホルダー 2"/>
          <p:cNvSpPr txBox="1">
            <a:spLocks/>
          </p:cNvSpPr>
          <p:nvPr/>
        </p:nvSpPr>
        <p:spPr>
          <a:xfrm>
            <a:off x="504824" y="454026"/>
            <a:ext cx="7124701" cy="6000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600" dirty="0" smtClean="0"/>
              <a:t>実験考察</a:t>
            </a:r>
            <a:r>
              <a:rPr lang="en-US" altLang="ja-JP" sz="3600" dirty="0" smtClean="0"/>
              <a:t>2</a:t>
            </a:r>
            <a:r>
              <a:rPr lang="ja-JP" altLang="en-US" sz="3600" dirty="0" smtClean="0"/>
              <a:t>：なぞり方向の弁別</a:t>
            </a:r>
            <a:endParaRPr lang="en-US" altLang="ja-JP" sz="3600" dirty="0" smtClean="0"/>
          </a:p>
        </p:txBody>
      </p:sp>
    </p:spTree>
    <p:extLst>
      <p:ext uri="{BB962C8B-B14F-4D97-AF65-F5344CB8AC3E}">
        <p14:creationId xmlns:p14="http://schemas.microsoft.com/office/powerpoint/2010/main" val="782813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55625" y="504825"/>
            <a:ext cx="2505075" cy="527050"/>
          </a:xfrm>
        </p:spPr>
        <p:txBody>
          <a:bodyPr>
            <a:noAutofit/>
          </a:bodyPr>
          <a:lstStyle/>
          <a:p>
            <a:pPr marL="0" indent="0">
              <a:buNone/>
            </a:pPr>
            <a:r>
              <a:rPr kumimoji="1" lang="ja-JP" altLang="en-US" sz="3600" dirty="0" smtClean="0"/>
              <a:t>研究背景</a:t>
            </a:r>
            <a:endParaRPr kumimoji="1" lang="ja-JP" altLang="en-US" sz="3600" dirty="0"/>
          </a:p>
        </p:txBody>
      </p:sp>
      <p:sp>
        <p:nvSpPr>
          <p:cNvPr id="4" name="コンテンツ プレースホルダー 2"/>
          <p:cNvSpPr txBox="1">
            <a:spLocks/>
          </p:cNvSpPr>
          <p:nvPr/>
        </p:nvSpPr>
        <p:spPr>
          <a:xfrm>
            <a:off x="847725" y="1470599"/>
            <a:ext cx="7470775" cy="9534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・触覚提示に関する研究への期待</a:t>
            </a:r>
            <a:endParaRPr lang="en-US" altLang="ja-JP" sz="2400" dirty="0" smtClean="0"/>
          </a:p>
          <a:p>
            <a:pPr marL="0" indent="0">
              <a:buNone/>
            </a:pPr>
            <a:r>
              <a:rPr lang="ja-JP" altLang="en-US" sz="2400" dirty="0" smtClean="0"/>
              <a:t>⇒</a:t>
            </a:r>
            <a:r>
              <a:rPr lang="en-US" altLang="ja-JP" sz="2400" dirty="0" smtClean="0"/>
              <a:t>VR</a:t>
            </a:r>
            <a:r>
              <a:rPr lang="ja-JP" altLang="en-US" sz="2400" dirty="0" smtClean="0"/>
              <a:t>環境や遠隔での訓練・作業への応用</a:t>
            </a:r>
            <a:endParaRPr lang="ja-JP" altLang="en-US" sz="2400" dirty="0"/>
          </a:p>
        </p:txBody>
      </p:sp>
      <p:sp>
        <p:nvSpPr>
          <p:cNvPr id="7" name="コンテンツ プレースホルダー 2"/>
          <p:cNvSpPr txBox="1">
            <a:spLocks/>
          </p:cNvSpPr>
          <p:nvPr/>
        </p:nvSpPr>
        <p:spPr>
          <a:xfrm>
            <a:off x="847725" y="2506450"/>
            <a:ext cx="7915276" cy="9791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・作業時に重要な情報：</a:t>
            </a:r>
            <a:r>
              <a:rPr lang="ja-JP" altLang="en-US" sz="2400" u="sng" dirty="0" smtClean="0"/>
              <a:t>作業空間や対象物の形状</a:t>
            </a:r>
            <a:endParaRPr lang="en-US" altLang="ja-JP" sz="2400" u="sng" dirty="0" smtClean="0"/>
          </a:p>
          <a:p>
            <a:pPr marL="0" indent="0">
              <a:buFont typeface="Arial" panose="020B0604020202020204" pitchFamily="34" charset="0"/>
              <a:buNone/>
            </a:pPr>
            <a:r>
              <a:rPr lang="ja-JP" altLang="en-US" sz="2400" dirty="0" smtClean="0"/>
              <a:t>⇒主に空間や対象物</a:t>
            </a:r>
            <a:r>
              <a:rPr lang="ja-JP" altLang="en-US" sz="2400" u="sng" dirty="0" smtClean="0"/>
              <a:t>なぞる</a:t>
            </a:r>
            <a:r>
              <a:rPr lang="ja-JP" altLang="en-US" sz="2400" dirty="0" smtClean="0"/>
              <a:t>ことによって認識可能</a:t>
            </a:r>
            <a:endParaRPr lang="ja-JP" altLang="en-US" sz="2400" dirty="0"/>
          </a:p>
        </p:txBody>
      </p:sp>
      <p:sp>
        <p:nvSpPr>
          <p:cNvPr id="8" name="コンテンツ プレースホルダー 2"/>
          <p:cNvSpPr txBox="1">
            <a:spLocks/>
          </p:cNvSpPr>
          <p:nvPr/>
        </p:nvSpPr>
        <p:spPr>
          <a:xfrm>
            <a:off x="836501" y="4470134"/>
            <a:ext cx="3858343" cy="18214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なぞり触覚情報の伝達による形状把握</a:t>
            </a:r>
            <a:endParaRPr lang="en-US" altLang="ja-JP" dirty="0" smtClean="0"/>
          </a:p>
          <a:p>
            <a:pPr marL="0" indent="0">
              <a:buFont typeface="Arial" panose="020B0604020202020204" pitchFamily="34" charset="0"/>
              <a:buNone/>
            </a:pPr>
            <a:r>
              <a:rPr lang="ja-JP" altLang="en-US" dirty="0" smtClean="0"/>
              <a:t>⇒作業パフォーマンスや没入感の向上に期待</a:t>
            </a:r>
            <a:endParaRPr lang="ja-JP" altLang="en-US" dirty="0"/>
          </a:p>
        </p:txBody>
      </p:sp>
      <p:sp>
        <p:nvSpPr>
          <p:cNvPr id="52" name="下矢印 51"/>
          <p:cNvSpPr/>
          <p:nvPr/>
        </p:nvSpPr>
        <p:spPr>
          <a:xfrm>
            <a:off x="2348102" y="3581002"/>
            <a:ext cx="835139" cy="681338"/>
          </a:xfrm>
          <a:prstGeom prst="downArrow">
            <a:avLst/>
          </a:prstGeom>
          <a:solidFill>
            <a:srgbClr val="00B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2" name="グループ化 1"/>
          <p:cNvGrpSpPr/>
          <p:nvPr/>
        </p:nvGrpSpPr>
        <p:grpSpPr>
          <a:xfrm>
            <a:off x="4783200" y="3953180"/>
            <a:ext cx="3979801" cy="2119148"/>
            <a:chOff x="4625839" y="4052616"/>
            <a:chExt cx="4277837" cy="2277845"/>
          </a:xfrm>
        </p:grpSpPr>
        <p:sp>
          <p:nvSpPr>
            <p:cNvPr id="61" name="円/楕円 60"/>
            <p:cNvSpPr/>
            <p:nvPr/>
          </p:nvSpPr>
          <p:spPr>
            <a:xfrm rot="20330353">
              <a:off x="5454672" y="4785711"/>
              <a:ext cx="150056" cy="379030"/>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p:cNvGrpSpPr/>
            <p:nvPr/>
          </p:nvGrpSpPr>
          <p:grpSpPr>
            <a:xfrm>
              <a:off x="4625839" y="4052616"/>
              <a:ext cx="4277837" cy="2277845"/>
              <a:chOff x="215900" y="283883"/>
              <a:chExt cx="5562600" cy="2961950"/>
            </a:xfrm>
          </p:grpSpPr>
          <p:sp>
            <p:nvSpPr>
              <p:cNvPr id="11" name="円/楕円 10"/>
              <p:cNvSpPr/>
              <p:nvPr/>
            </p:nvSpPr>
            <p:spPr>
              <a:xfrm rot="5400000">
                <a:off x="1288741" y="1715356"/>
                <a:ext cx="653501" cy="2331098"/>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p:nvSpPr>
            <p:spPr>
              <a:xfrm>
                <a:off x="2461905" y="2090057"/>
                <a:ext cx="379783" cy="957219"/>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角丸四角形 12"/>
              <p:cNvSpPr/>
              <p:nvPr/>
            </p:nvSpPr>
            <p:spPr>
              <a:xfrm>
                <a:off x="1988107" y="980661"/>
                <a:ext cx="747270" cy="81149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p:nvGrpSpPr>
            <p:grpSpPr>
              <a:xfrm rot="20483425">
                <a:off x="2166546" y="905964"/>
                <a:ext cx="558303" cy="1590954"/>
                <a:chOff x="4733971" y="1115941"/>
                <a:chExt cx="600278" cy="1710568"/>
              </a:xfrm>
            </p:grpSpPr>
            <p:sp>
              <p:nvSpPr>
                <p:cNvPr id="43" name="円/楕円 42"/>
                <p:cNvSpPr/>
                <p:nvPr/>
              </p:nvSpPr>
              <p:spPr>
                <a:xfrm>
                  <a:off x="4859833" y="1800723"/>
                  <a:ext cx="406103" cy="1025786"/>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p:cNvGrpSpPr/>
                <p:nvPr/>
              </p:nvGrpSpPr>
              <p:grpSpPr>
                <a:xfrm>
                  <a:off x="4733971" y="1115941"/>
                  <a:ext cx="600278" cy="977756"/>
                  <a:chOff x="1828557" y="3815543"/>
                  <a:chExt cx="1034569" cy="1685145"/>
                </a:xfrm>
              </p:grpSpPr>
              <p:sp>
                <p:nvSpPr>
                  <p:cNvPr id="45" name="円/楕円 44"/>
                  <p:cNvSpPr/>
                  <p:nvPr/>
                </p:nvSpPr>
                <p:spPr>
                  <a:xfrm>
                    <a:off x="1961804" y="4039985"/>
                    <a:ext cx="224443" cy="1055717"/>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6" name="円/楕円 45"/>
                  <p:cNvSpPr/>
                  <p:nvPr/>
                </p:nvSpPr>
                <p:spPr>
                  <a:xfrm>
                    <a:off x="2186247" y="3815543"/>
                    <a:ext cx="224443" cy="1280160"/>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7" name="円/楕円 46"/>
                  <p:cNvSpPr/>
                  <p:nvPr/>
                </p:nvSpPr>
                <p:spPr>
                  <a:xfrm>
                    <a:off x="2410690" y="3973485"/>
                    <a:ext cx="224443" cy="1122218"/>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8" name="円/楕円 47"/>
                  <p:cNvSpPr/>
                  <p:nvPr/>
                </p:nvSpPr>
                <p:spPr>
                  <a:xfrm>
                    <a:off x="2638683" y="4193164"/>
                    <a:ext cx="224443" cy="897776"/>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9" name="円/楕円 48"/>
                  <p:cNvSpPr/>
                  <p:nvPr/>
                </p:nvSpPr>
                <p:spPr>
                  <a:xfrm rot="19990190">
                    <a:off x="1828557" y="4528107"/>
                    <a:ext cx="248242" cy="897776"/>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0" name="フリーフォーム 49"/>
                  <p:cNvSpPr/>
                  <p:nvPr/>
                </p:nvSpPr>
                <p:spPr>
                  <a:xfrm>
                    <a:off x="2016919" y="4943475"/>
                    <a:ext cx="807244" cy="557213"/>
                  </a:xfrm>
                  <a:custGeom>
                    <a:avLst/>
                    <a:gdLst>
                      <a:gd name="connsiteX0" fmla="*/ 804862 w 807244"/>
                      <a:gd name="connsiteY0" fmla="*/ 0 h 557213"/>
                      <a:gd name="connsiteX1" fmla="*/ 807244 w 807244"/>
                      <a:gd name="connsiteY1" fmla="*/ 88106 h 557213"/>
                      <a:gd name="connsiteX2" fmla="*/ 802481 w 807244"/>
                      <a:gd name="connsiteY2" fmla="*/ 159544 h 557213"/>
                      <a:gd name="connsiteX3" fmla="*/ 797719 w 807244"/>
                      <a:gd name="connsiteY3" fmla="*/ 176213 h 557213"/>
                      <a:gd name="connsiteX4" fmla="*/ 792956 w 807244"/>
                      <a:gd name="connsiteY4" fmla="*/ 200025 h 557213"/>
                      <a:gd name="connsiteX5" fmla="*/ 790575 w 807244"/>
                      <a:gd name="connsiteY5" fmla="*/ 211931 h 557213"/>
                      <a:gd name="connsiteX6" fmla="*/ 788194 w 807244"/>
                      <a:gd name="connsiteY6" fmla="*/ 219075 h 557213"/>
                      <a:gd name="connsiteX7" fmla="*/ 778669 w 807244"/>
                      <a:gd name="connsiteY7" fmla="*/ 257175 h 557213"/>
                      <a:gd name="connsiteX8" fmla="*/ 776287 w 807244"/>
                      <a:gd name="connsiteY8" fmla="*/ 264319 h 557213"/>
                      <a:gd name="connsiteX9" fmla="*/ 771525 w 807244"/>
                      <a:gd name="connsiteY9" fmla="*/ 271463 h 557213"/>
                      <a:gd name="connsiteX10" fmla="*/ 766762 w 807244"/>
                      <a:gd name="connsiteY10" fmla="*/ 285750 h 557213"/>
                      <a:gd name="connsiteX11" fmla="*/ 762000 w 807244"/>
                      <a:gd name="connsiteY11" fmla="*/ 300038 h 557213"/>
                      <a:gd name="connsiteX12" fmla="*/ 759619 w 807244"/>
                      <a:gd name="connsiteY12" fmla="*/ 307181 h 557213"/>
                      <a:gd name="connsiteX13" fmla="*/ 754856 w 807244"/>
                      <a:gd name="connsiteY13" fmla="*/ 314325 h 557213"/>
                      <a:gd name="connsiteX14" fmla="*/ 742950 w 807244"/>
                      <a:gd name="connsiteY14" fmla="*/ 335756 h 557213"/>
                      <a:gd name="connsiteX15" fmla="*/ 733425 w 807244"/>
                      <a:gd name="connsiteY15" fmla="*/ 350044 h 557213"/>
                      <a:gd name="connsiteX16" fmla="*/ 728662 w 807244"/>
                      <a:gd name="connsiteY16" fmla="*/ 357188 h 557213"/>
                      <a:gd name="connsiteX17" fmla="*/ 721519 w 807244"/>
                      <a:gd name="connsiteY17" fmla="*/ 361950 h 557213"/>
                      <a:gd name="connsiteX18" fmla="*/ 711994 w 807244"/>
                      <a:gd name="connsiteY18" fmla="*/ 373856 h 557213"/>
                      <a:gd name="connsiteX19" fmla="*/ 702469 w 807244"/>
                      <a:gd name="connsiteY19" fmla="*/ 388144 h 557213"/>
                      <a:gd name="connsiteX20" fmla="*/ 697706 w 807244"/>
                      <a:gd name="connsiteY20" fmla="*/ 395288 h 557213"/>
                      <a:gd name="connsiteX21" fmla="*/ 692944 w 807244"/>
                      <a:gd name="connsiteY21" fmla="*/ 402431 h 557213"/>
                      <a:gd name="connsiteX22" fmla="*/ 685800 w 807244"/>
                      <a:gd name="connsiteY22" fmla="*/ 407194 h 557213"/>
                      <a:gd name="connsiteX23" fmla="*/ 673894 w 807244"/>
                      <a:gd name="connsiteY23" fmla="*/ 419100 h 557213"/>
                      <a:gd name="connsiteX24" fmla="*/ 669131 w 807244"/>
                      <a:gd name="connsiteY24" fmla="*/ 426244 h 557213"/>
                      <a:gd name="connsiteX25" fmla="*/ 661987 w 807244"/>
                      <a:gd name="connsiteY25" fmla="*/ 433388 h 557213"/>
                      <a:gd name="connsiteX26" fmla="*/ 659606 w 807244"/>
                      <a:gd name="connsiteY26" fmla="*/ 440531 h 557213"/>
                      <a:gd name="connsiteX27" fmla="*/ 645319 w 807244"/>
                      <a:gd name="connsiteY27" fmla="*/ 450056 h 557213"/>
                      <a:gd name="connsiteX28" fmla="*/ 638175 w 807244"/>
                      <a:gd name="connsiteY28" fmla="*/ 454819 h 557213"/>
                      <a:gd name="connsiteX29" fmla="*/ 631031 w 807244"/>
                      <a:gd name="connsiteY29" fmla="*/ 459581 h 557213"/>
                      <a:gd name="connsiteX30" fmla="*/ 623887 w 807244"/>
                      <a:gd name="connsiteY30" fmla="*/ 464344 h 557213"/>
                      <a:gd name="connsiteX31" fmla="*/ 611981 w 807244"/>
                      <a:gd name="connsiteY31" fmla="*/ 473869 h 557213"/>
                      <a:gd name="connsiteX32" fmla="*/ 597694 w 807244"/>
                      <a:gd name="connsiteY32" fmla="*/ 483394 h 557213"/>
                      <a:gd name="connsiteX33" fmla="*/ 590550 w 807244"/>
                      <a:gd name="connsiteY33" fmla="*/ 488156 h 557213"/>
                      <a:gd name="connsiteX34" fmla="*/ 576262 w 807244"/>
                      <a:gd name="connsiteY34" fmla="*/ 492919 h 557213"/>
                      <a:gd name="connsiteX35" fmla="*/ 569119 w 807244"/>
                      <a:gd name="connsiteY35" fmla="*/ 497681 h 557213"/>
                      <a:gd name="connsiteX36" fmla="*/ 561975 w 807244"/>
                      <a:gd name="connsiteY36" fmla="*/ 500063 h 557213"/>
                      <a:gd name="connsiteX37" fmla="*/ 547687 w 807244"/>
                      <a:gd name="connsiteY37" fmla="*/ 509588 h 557213"/>
                      <a:gd name="connsiteX38" fmla="*/ 540544 w 807244"/>
                      <a:gd name="connsiteY38" fmla="*/ 514350 h 557213"/>
                      <a:gd name="connsiteX39" fmla="*/ 533400 w 807244"/>
                      <a:gd name="connsiteY39" fmla="*/ 516731 h 557213"/>
                      <a:gd name="connsiteX40" fmla="*/ 519112 w 807244"/>
                      <a:gd name="connsiteY40" fmla="*/ 523875 h 557213"/>
                      <a:gd name="connsiteX41" fmla="*/ 511969 w 807244"/>
                      <a:gd name="connsiteY41" fmla="*/ 528638 h 557213"/>
                      <a:gd name="connsiteX42" fmla="*/ 497681 w 807244"/>
                      <a:gd name="connsiteY42" fmla="*/ 533400 h 557213"/>
                      <a:gd name="connsiteX43" fmla="*/ 476250 w 807244"/>
                      <a:gd name="connsiteY43" fmla="*/ 542925 h 557213"/>
                      <a:gd name="connsiteX44" fmla="*/ 469106 w 807244"/>
                      <a:gd name="connsiteY44" fmla="*/ 545306 h 557213"/>
                      <a:gd name="connsiteX45" fmla="*/ 461962 w 807244"/>
                      <a:gd name="connsiteY45" fmla="*/ 547688 h 557213"/>
                      <a:gd name="connsiteX46" fmla="*/ 423862 w 807244"/>
                      <a:gd name="connsiteY46" fmla="*/ 552450 h 557213"/>
                      <a:gd name="connsiteX47" fmla="*/ 376237 w 807244"/>
                      <a:gd name="connsiteY47" fmla="*/ 557213 h 557213"/>
                      <a:gd name="connsiteX48" fmla="*/ 326231 w 807244"/>
                      <a:gd name="connsiteY48" fmla="*/ 554831 h 557213"/>
                      <a:gd name="connsiteX49" fmla="*/ 319087 w 807244"/>
                      <a:gd name="connsiteY49" fmla="*/ 552450 h 557213"/>
                      <a:gd name="connsiteX50" fmla="*/ 307181 w 807244"/>
                      <a:gd name="connsiteY50" fmla="*/ 550069 h 557213"/>
                      <a:gd name="connsiteX51" fmla="*/ 276225 w 807244"/>
                      <a:gd name="connsiteY51" fmla="*/ 545306 h 557213"/>
                      <a:gd name="connsiteX52" fmla="*/ 269081 w 807244"/>
                      <a:gd name="connsiteY52" fmla="*/ 542925 h 557213"/>
                      <a:gd name="connsiteX53" fmla="*/ 250031 w 807244"/>
                      <a:gd name="connsiteY53" fmla="*/ 538163 h 557213"/>
                      <a:gd name="connsiteX54" fmla="*/ 242887 w 807244"/>
                      <a:gd name="connsiteY54" fmla="*/ 535781 h 557213"/>
                      <a:gd name="connsiteX55" fmla="*/ 233362 w 807244"/>
                      <a:gd name="connsiteY55" fmla="*/ 533400 h 557213"/>
                      <a:gd name="connsiteX56" fmla="*/ 211931 w 807244"/>
                      <a:gd name="connsiteY56" fmla="*/ 526256 h 557213"/>
                      <a:gd name="connsiteX57" fmla="*/ 204787 w 807244"/>
                      <a:gd name="connsiteY57" fmla="*/ 523875 h 557213"/>
                      <a:gd name="connsiteX58" fmla="*/ 197644 w 807244"/>
                      <a:gd name="connsiteY58" fmla="*/ 519113 h 557213"/>
                      <a:gd name="connsiteX59" fmla="*/ 183356 w 807244"/>
                      <a:gd name="connsiteY59" fmla="*/ 514350 h 557213"/>
                      <a:gd name="connsiteX60" fmla="*/ 176212 w 807244"/>
                      <a:gd name="connsiteY60" fmla="*/ 509588 h 557213"/>
                      <a:gd name="connsiteX61" fmla="*/ 169069 w 807244"/>
                      <a:gd name="connsiteY61" fmla="*/ 507206 h 557213"/>
                      <a:gd name="connsiteX62" fmla="*/ 154781 w 807244"/>
                      <a:gd name="connsiteY62" fmla="*/ 497681 h 557213"/>
                      <a:gd name="connsiteX63" fmla="*/ 147637 w 807244"/>
                      <a:gd name="connsiteY63" fmla="*/ 492919 h 557213"/>
                      <a:gd name="connsiteX64" fmla="*/ 140494 w 807244"/>
                      <a:gd name="connsiteY64" fmla="*/ 490538 h 557213"/>
                      <a:gd name="connsiteX65" fmla="*/ 126206 w 807244"/>
                      <a:gd name="connsiteY65" fmla="*/ 481013 h 557213"/>
                      <a:gd name="connsiteX66" fmla="*/ 119062 w 807244"/>
                      <a:gd name="connsiteY66" fmla="*/ 476250 h 557213"/>
                      <a:gd name="connsiteX67" fmla="*/ 111919 w 807244"/>
                      <a:gd name="connsiteY67" fmla="*/ 473869 h 557213"/>
                      <a:gd name="connsiteX68" fmla="*/ 97631 w 807244"/>
                      <a:gd name="connsiteY68" fmla="*/ 464344 h 557213"/>
                      <a:gd name="connsiteX69" fmla="*/ 90487 w 807244"/>
                      <a:gd name="connsiteY69" fmla="*/ 459581 h 557213"/>
                      <a:gd name="connsiteX70" fmla="*/ 80962 w 807244"/>
                      <a:gd name="connsiteY70" fmla="*/ 447675 h 557213"/>
                      <a:gd name="connsiteX71" fmla="*/ 78581 w 807244"/>
                      <a:gd name="connsiteY71" fmla="*/ 440531 h 557213"/>
                      <a:gd name="connsiteX72" fmla="*/ 64294 w 807244"/>
                      <a:gd name="connsiteY72" fmla="*/ 431006 h 557213"/>
                      <a:gd name="connsiteX73" fmla="*/ 50006 w 807244"/>
                      <a:gd name="connsiteY73" fmla="*/ 409575 h 557213"/>
                      <a:gd name="connsiteX74" fmla="*/ 45244 w 807244"/>
                      <a:gd name="connsiteY74" fmla="*/ 402431 h 557213"/>
                      <a:gd name="connsiteX75" fmla="*/ 38100 w 807244"/>
                      <a:gd name="connsiteY75" fmla="*/ 397669 h 557213"/>
                      <a:gd name="connsiteX76" fmla="*/ 21431 w 807244"/>
                      <a:gd name="connsiteY76" fmla="*/ 378619 h 557213"/>
                      <a:gd name="connsiteX77" fmla="*/ 11906 w 807244"/>
                      <a:gd name="connsiteY77" fmla="*/ 364331 h 557213"/>
                      <a:gd name="connsiteX78" fmla="*/ 4762 w 807244"/>
                      <a:gd name="connsiteY78" fmla="*/ 357188 h 557213"/>
                      <a:gd name="connsiteX79" fmla="*/ 0 w 807244"/>
                      <a:gd name="connsiteY79" fmla="*/ 350044 h 5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807244" h="557213">
                        <a:moveTo>
                          <a:pt x="804862" y="0"/>
                        </a:moveTo>
                        <a:cubicBezTo>
                          <a:pt x="805656" y="29369"/>
                          <a:pt x="807244" y="58727"/>
                          <a:pt x="807244" y="88106"/>
                        </a:cubicBezTo>
                        <a:cubicBezTo>
                          <a:pt x="807244" y="93413"/>
                          <a:pt x="803610" y="149951"/>
                          <a:pt x="802481" y="159544"/>
                        </a:cubicBezTo>
                        <a:cubicBezTo>
                          <a:pt x="801296" y="169621"/>
                          <a:pt x="799751" y="167408"/>
                          <a:pt x="797719" y="176213"/>
                        </a:cubicBezTo>
                        <a:cubicBezTo>
                          <a:pt x="795899" y="184100"/>
                          <a:pt x="794544" y="192088"/>
                          <a:pt x="792956" y="200025"/>
                        </a:cubicBezTo>
                        <a:cubicBezTo>
                          <a:pt x="792162" y="203994"/>
                          <a:pt x="791855" y="208091"/>
                          <a:pt x="790575" y="211931"/>
                        </a:cubicBezTo>
                        <a:cubicBezTo>
                          <a:pt x="789781" y="214312"/>
                          <a:pt x="788758" y="216629"/>
                          <a:pt x="788194" y="219075"/>
                        </a:cubicBezTo>
                        <a:cubicBezTo>
                          <a:pt x="779578" y="256412"/>
                          <a:pt x="787770" y="229874"/>
                          <a:pt x="778669" y="257175"/>
                        </a:cubicBezTo>
                        <a:cubicBezTo>
                          <a:pt x="777875" y="259556"/>
                          <a:pt x="777679" y="262230"/>
                          <a:pt x="776287" y="264319"/>
                        </a:cubicBezTo>
                        <a:cubicBezTo>
                          <a:pt x="774700" y="266700"/>
                          <a:pt x="772687" y="268848"/>
                          <a:pt x="771525" y="271463"/>
                        </a:cubicBezTo>
                        <a:cubicBezTo>
                          <a:pt x="769486" y="276050"/>
                          <a:pt x="768350" y="280988"/>
                          <a:pt x="766762" y="285750"/>
                        </a:cubicBezTo>
                        <a:lnTo>
                          <a:pt x="762000" y="300038"/>
                        </a:lnTo>
                        <a:cubicBezTo>
                          <a:pt x="761206" y="302419"/>
                          <a:pt x="761011" y="305093"/>
                          <a:pt x="759619" y="307181"/>
                        </a:cubicBezTo>
                        <a:lnTo>
                          <a:pt x="754856" y="314325"/>
                        </a:lnTo>
                        <a:cubicBezTo>
                          <a:pt x="750665" y="326899"/>
                          <a:pt x="753867" y="319381"/>
                          <a:pt x="742950" y="335756"/>
                        </a:cubicBezTo>
                        <a:lnTo>
                          <a:pt x="733425" y="350044"/>
                        </a:lnTo>
                        <a:cubicBezTo>
                          <a:pt x="731837" y="352425"/>
                          <a:pt x="731043" y="355600"/>
                          <a:pt x="728662" y="357188"/>
                        </a:cubicBezTo>
                        <a:lnTo>
                          <a:pt x="721519" y="361950"/>
                        </a:lnTo>
                        <a:cubicBezTo>
                          <a:pt x="716154" y="378040"/>
                          <a:pt x="723594" y="360598"/>
                          <a:pt x="711994" y="373856"/>
                        </a:cubicBezTo>
                        <a:cubicBezTo>
                          <a:pt x="708225" y="378164"/>
                          <a:pt x="705644" y="383381"/>
                          <a:pt x="702469" y="388144"/>
                        </a:cubicBezTo>
                        <a:lnTo>
                          <a:pt x="697706" y="395288"/>
                        </a:lnTo>
                        <a:cubicBezTo>
                          <a:pt x="696119" y="397669"/>
                          <a:pt x="695325" y="400844"/>
                          <a:pt x="692944" y="402431"/>
                        </a:cubicBezTo>
                        <a:lnTo>
                          <a:pt x="685800" y="407194"/>
                        </a:lnTo>
                        <a:cubicBezTo>
                          <a:pt x="673098" y="426246"/>
                          <a:pt x="689769" y="403225"/>
                          <a:pt x="673894" y="419100"/>
                        </a:cubicBezTo>
                        <a:cubicBezTo>
                          <a:pt x="671870" y="421124"/>
                          <a:pt x="670963" y="424045"/>
                          <a:pt x="669131" y="426244"/>
                        </a:cubicBezTo>
                        <a:cubicBezTo>
                          <a:pt x="666975" y="428831"/>
                          <a:pt x="664368" y="431007"/>
                          <a:pt x="661987" y="433388"/>
                        </a:cubicBezTo>
                        <a:cubicBezTo>
                          <a:pt x="661193" y="435769"/>
                          <a:pt x="661381" y="438756"/>
                          <a:pt x="659606" y="440531"/>
                        </a:cubicBezTo>
                        <a:cubicBezTo>
                          <a:pt x="655559" y="444578"/>
                          <a:pt x="650081" y="446881"/>
                          <a:pt x="645319" y="450056"/>
                        </a:cubicBezTo>
                        <a:lnTo>
                          <a:pt x="638175" y="454819"/>
                        </a:lnTo>
                        <a:lnTo>
                          <a:pt x="631031" y="459581"/>
                        </a:lnTo>
                        <a:lnTo>
                          <a:pt x="623887" y="464344"/>
                        </a:lnTo>
                        <a:cubicBezTo>
                          <a:pt x="615088" y="477544"/>
                          <a:pt x="624160" y="467103"/>
                          <a:pt x="611981" y="473869"/>
                        </a:cubicBezTo>
                        <a:cubicBezTo>
                          <a:pt x="606978" y="476649"/>
                          <a:pt x="602456" y="480219"/>
                          <a:pt x="597694" y="483394"/>
                        </a:cubicBezTo>
                        <a:cubicBezTo>
                          <a:pt x="595313" y="484981"/>
                          <a:pt x="593265" y="487251"/>
                          <a:pt x="590550" y="488156"/>
                        </a:cubicBezTo>
                        <a:lnTo>
                          <a:pt x="576262" y="492919"/>
                        </a:lnTo>
                        <a:cubicBezTo>
                          <a:pt x="573881" y="494506"/>
                          <a:pt x="571678" y="496401"/>
                          <a:pt x="569119" y="497681"/>
                        </a:cubicBezTo>
                        <a:cubicBezTo>
                          <a:pt x="566874" y="498804"/>
                          <a:pt x="564169" y="498844"/>
                          <a:pt x="561975" y="500063"/>
                        </a:cubicBezTo>
                        <a:cubicBezTo>
                          <a:pt x="556971" y="502843"/>
                          <a:pt x="552450" y="506413"/>
                          <a:pt x="547687" y="509588"/>
                        </a:cubicBezTo>
                        <a:cubicBezTo>
                          <a:pt x="545306" y="511175"/>
                          <a:pt x="543259" y="513445"/>
                          <a:pt x="540544" y="514350"/>
                        </a:cubicBezTo>
                        <a:lnTo>
                          <a:pt x="533400" y="516731"/>
                        </a:lnTo>
                        <a:cubicBezTo>
                          <a:pt x="512921" y="530385"/>
                          <a:pt x="538835" y="514013"/>
                          <a:pt x="519112" y="523875"/>
                        </a:cubicBezTo>
                        <a:cubicBezTo>
                          <a:pt x="516552" y="525155"/>
                          <a:pt x="514584" y="527476"/>
                          <a:pt x="511969" y="528638"/>
                        </a:cubicBezTo>
                        <a:cubicBezTo>
                          <a:pt x="507381" y="530677"/>
                          <a:pt x="497681" y="533400"/>
                          <a:pt x="497681" y="533400"/>
                        </a:cubicBezTo>
                        <a:cubicBezTo>
                          <a:pt x="486361" y="540948"/>
                          <a:pt x="493252" y="537258"/>
                          <a:pt x="476250" y="542925"/>
                        </a:cubicBezTo>
                        <a:lnTo>
                          <a:pt x="469106" y="545306"/>
                        </a:lnTo>
                        <a:cubicBezTo>
                          <a:pt x="466725" y="546100"/>
                          <a:pt x="464453" y="547377"/>
                          <a:pt x="461962" y="547688"/>
                        </a:cubicBezTo>
                        <a:cubicBezTo>
                          <a:pt x="449262" y="549275"/>
                          <a:pt x="436412" y="549940"/>
                          <a:pt x="423862" y="552450"/>
                        </a:cubicBezTo>
                        <a:cubicBezTo>
                          <a:pt x="400255" y="557171"/>
                          <a:pt x="415994" y="554562"/>
                          <a:pt x="376237" y="557213"/>
                        </a:cubicBezTo>
                        <a:cubicBezTo>
                          <a:pt x="359568" y="556419"/>
                          <a:pt x="342861" y="556217"/>
                          <a:pt x="326231" y="554831"/>
                        </a:cubicBezTo>
                        <a:cubicBezTo>
                          <a:pt x="323730" y="554623"/>
                          <a:pt x="321522" y="553059"/>
                          <a:pt x="319087" y="552450"/>
                        </a:cubicBezTo>
                        <a:cubicBezTo>
                          <a:pt x="315161" y="551468"/>
                          <a:pt x="311173" y="550734"/>
                          <a:pt x="307181" y="550069"/>
                        </a:cubicBezTo>
                        <a:cubicBezTo>
                          <a:pt x="299561" y="548799"/>
                          <a:pt x="284153" y="547068"/>
                          <a:pt x="276225" y="545306"/>
                        </a:cubicBezTo>
                        <a:cubicBezTo>
                          <a:pt x="273775" y="544761"/>
                          <a:pt x="271503" y="543585"/>
                          <a:pt x="269081" y="542925"/>
                        </a:cubicBezTo>
                        <a:cubicBezTo>
                          <a:pt x="262766" y="541203"/>
                          <a:pt x="256240" y="540233"/>
                          <a:pt x="250031" y="538163"/>
                        </a:cubicBezTo>
                        <a:cubicBezTo>
                          <a:pt x="247650" y="537369"/>
                          <a:pt x="245301" y="536471"/>
                          <a:pt x="242887" y="535781"/>
                        </a:cubicBezTo>
                        <a:cubicBezTo>
                          <a:pt x="239740" y="534882"/>
                          <a:pt x="236497" y="534340"/>
                          <a:pt x="233362" y="533400"/>
                        </a:cubicBezTo>
                        <a:cubicBezTo>
                          <a:pt x="233289" y="533378"/>
                          <a:pt x="215539" y="527459"/>
                          <a:pt x="211931" y="526256"/>
                        </a:cubicBezTo>
                        <a:lnTo>
                          <a:pt x="204787" y="523875"/>
                        </a:lnTo>
                        <a:cubicBezTo>
                          <a:pt x="202406" y="522288"/>
                          <a:pt x="200259" y="520275"/>
                          <a:pt x="197644" y="519113"/>
                        </a:cubicBezTo>
                        <a:cubicBezTo>
                          <a:pt x="193056" y="517074"/>
                          <a:pt x="187533" y="517135"/>
                          <a:pt x="183356" y="514350"/>
                        </a:cubicBezTo>
                        <a:cubicBezTo>
                          <a:pt x="180975" y="512763"/>
                          <a:pt x="178772" y="510868"/>
                          <a:pt x="176212" y="509588"/>
                        </a:cubicBezTo>
                        <a:cubicBezTo>
                          <a:pt x="173967" y="508465"/>
                          <a:pt x="171263" y="508425"/>
                          <a:pt x="169069" y="507206"/>
                        </a:cubicBezTo>
                        <a:cubicBezTo>
                          <a:pt x="164065" y="504426"/>
                          <a:pt x="159544" y="500856"/>
                          <a:pt x="154781" y="497681"/>
                        </a:cubicBezTo>
                        <a:cubicBezTo>
                          <a:pt x="152400" y="496094"/>
                          <a:pt x="150352" y="493824"/>
                          <a:pt x="147637" y="492919"/>
                        </a:cubicBezTo>
                        <a:lnTo>
                          <a:pt x="140494" y="490538"/>
                        </a:lnTo>
                        <a:lnTo>
                          <a:pt x="126206" y="481013"/>
                        </a:lnTo>
                        <a:cubicBezTo>
                          <a:pt x="123825" y="479425"/>
                          <a:pt x="121777" y="477155"/>
                          <a:pt x="119062" y="476250"/>
                        </a:cubicBezTo>
                        <a:lnTo>
                          <a:pt x="111919" y="473869"/>
                        </a:lnTo>
                        <a:lnTo>
                          <a:pt x="97631" y="464344"/>
                        </a:lnTo>
                        <a:lnTo>
                          <a:pt x="90487" y="459581"/>
                        </a:lnTo>
                        <a:cubicBezTo>
                          <a:pt x="84502" y="441626"/>
                          <a:pt x="93272" y="463063"/>
                          <a:pt x="80962" y="447675"/>
                        </a:cubicBezTo>
                        <a:cubicBezTo>
                          <a:pt x="79394" y="445715"/>
                          <a:pt x="80356" y="442306"/>
                          <a:pt x="78581" y="440531"/>
                        </a:cubicBezTo>
                        <a:cubicBezTo>
                          <a:pt x="74534" y="436484"/>
                          <a:pt x="64294" y="431006"/>
                          <a:pt x="64294" y="431006"/>
                        </a:cubicBezTo>
                        <a:lnTo>
                          <a:pt x="50006" y="409575"/>
                        </a:lnTo>
                        <a:cubicBezTo>
                          <a:pt x="48419" y="407194"/>
                          <a:pt x="47625" y="404018"/>
                          <a:pt x="45244" y="402431"/>
                        </a:cubicBezTo>
                        <a:lnTo>
                          <a:pt x="38100" y="397669"/>
                        </a:lnTo>
                        <a:cubicBezTo>
                          <a:pt x="26988" y="381000"/>
                          <a:pt x="33338" y="386556"/>
                          <a:pt x="21431" y="378619"/>
                        </a:cubicBezTo>
                        <a:cubicBezTo>
                          <a:pt x="18256" y="373856"/>
                          <a:pt x="15954" y="368378"/>
                          <a:pt x="11906" y="364331"/>
                        </a:cubicBezTo>
                        <a:cubicBezTo>
                          <a:pt x="9525" y="361950"/>
                          <a:pt x="6918" y="359775"/>
                          <a:pt x="4762" y="357188"/>
                        </a:cubicBezTo>
                        <a:cubicBezTo>
                          <a:pt x="2930" y="354989"/>
                          <a:pt x="0" y="350044"/>
                          <a:pt x="0" y="350044"/>
                        </a:cubicBezTo>
                      </a:path>
                    </a:pathLst>
                  </a:cu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1" name="円/楕円 50"/>
                  <p:cNvSpPr/>
                  <p:nvPr/>
                </p:nvSpPr>
                <p:spPr>
                  <a:xfrm>
                    <a:off x="1944107" y="4543470"/>
                    <a:ext cx="881149" cy="952453"/>
                  </a:xfrm>
                  <a:prstGeom prst="ellipse">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nvGrpSpPr>
              <p:cNvPr id="15" name="グループ化 14"/>
              <p:cNvGrpSpPr/>
              <p:nvPr/>
            </p:nvGrpSpPr>
            <p:grpSpPr>
              <a:xfrm>
                <a:off x="1037253" y="1825795"/>
                <a:ext cx="1146627" cy="1381861"/>
                <a:chOff x="1037253" y="1825795"/>
                <a:chExt cx="1146627" cy="1381861"/>
              </a:xfrm>
            </p:grpSpPr>
            <p:sp>
              <p:nvSpPr>
                <p:cNvPr id="41" name="二等辺三角形 40"/>
                <p:cNvSpPr/>
                <p:nvPr/>
              </p:nvSpPr>
              <p:spPr>
                <a:xfrm>
                  <a:off x="1464426" y="1825795"/>
                  <a:ext cx="292279" cy="264262"/>
                </a:xfrm>
                <a:prstGeom prst="triangl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p:nvSpPr>
              <p:spPr>
                <a:xfrm>
                  <a:off x="1037253" y="2061029"/>
                  <a:ext cx="1146627" cy="1146627"/>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フリーフォーム 15"/>
              <p:cNvSpPr/>
              <p:nvPr/>
            </p:nvSpPr>
            <p:spPr>
              <a:xfrm rot="20270689">
                <a:off x="2262907" y="1503725"/>
                <a:ext cx="442931" cy="299181"/>
              </a:xfrm>
              <a:custGeom>
                <a:avLst/>
                <a:gdLst>
                  <a:gd name="connsiteX0" fmla="*/ 442931 w 442931"/>
                  <a:gd name="connsiteY0" fmla="*/ 0 h 299181"/>
                  <a:gd name="connsiteX1" fmla="*/ 438168 w 442931"/>
                  <a:gd name="connsiteY1" fmla="*/ 100013 h 299181"/>
                  <a:gd name="connsiteX2" fmla="*/ 435787 w 442931"/>
                  <a:gd name="connsiteY2" fmla="*/ 107157 h 299181"/>
                  <a:gd name="connsiteX3" fmla="*/ 431025 w 442931"/>
                  <a:gd name="connsiteY3" fmla="*/ 114300 h 299181"/>
                  <a:gd name="connsiteX4" fmla="*/ 426262 w 442931"/>
                  <a:gd name="connsiteY4" fmla="*/ 130969 h 299181"/>
                  <a:gd name="connsiteX5" fmla="*/ 421500 w 442931"/>
                  <a:gd name="connsiteY5" fmla="*/ 138113 h 299181"/>
                  <a:gd name="connsiteX6" fmla="*/ 414356 w 442931"/>
                  <a:gd name="connsiteY6" fmla="*/ 164307 h 299181"/>
                  <a:gd name="connsiteX7" fmla="*/ 411975 w 442931"/>
                  <a:gd name="connsiteY7" fmla="*/ 171450 h 299181"/>
                  <a:gd name="connsiteX8" fmla="*/ 407212 w 442931"/>
                  <a:gd name="connsiteY8" fmla="*/ 178594 h 299181"/>
                  <a:gd name="connsiteX9" fmla="*/ 402450 w 442931"/>
                  <a:gd name="connsiteY9" fmla="*/ 192882 h 299181"/>
                  <a:gd name="connsiteX10" fmla="*/ 388162 w 442931"/>
                  <a:gd name="connsiteY10" fmla="*/ 202407 h 299181"/>
                  <a:gd name="connsiteX11" fmla="*/ 381018 w 442931"/>
                  <a:gd name="connsiteY11" fmla="*/ 216694 h 299181"/>
                  <a:gd name="connsiteX12" fmla="*/ 378637 w 442931"/>
                  <a:gd name="connsiteY12" fmla="*/ 223838 h 299181"/>
                  <a:gd name="connsiteX13" fmla="*/ 371493 w 442931"/>
                  <a:gd name="connsiteY13" fmla="*/ 228600 h 299181"/>
                  <a:gd name="connsiteX14" fmla="*/ 366731 w 442931"/>
                  <a:gd name="connsiteY14" fmla="*/ 235744 h 299181"/>
                  <a:gd name="connsiteX15" fmla="*/ 352443 w 442931"/>
                  <a:gd name="connsiteY15" fmla="*/ 245269 h 299181"/>
                  <a:gd name="connsiteX16" fmla="*/ 347681 w 442931"/>
                  <a:gd name="connsiteY16" fmla="*/ 252413 h 299181"/>
                  <a:gd name="connsiteX17" fmla="*/ 333393 w 442931"/>
                  <a:gd name="connsiteY17" fmla="*/ 261938 h 299181"/>
                  <a:gd name="connsiteX18" fmla="*/ 328631 w 442931"/>
                  <a:gd name="connsiteY18" fmla="*/ 271463 h 299181"/>
                  <a:gd name="connsiteX19" fmla="*/ 321487 w 442931"/>
                  <a:gd name="connsiteY19" fmla="*/ 273844 h 299181"/>
                  <a:gd name="connsiteX20" fmla="*/ 304818 w 442931"/>
                  <a:gd name="connsiteY20" fmla="*/ 276225 h 299181"/>
                  <a:gd name="connsiteX21" fmla="*/ 290531 w 442931"/>
                  <a:gd name="connsiteY21" fmla="*/ 285750 h 299181"/>
                  <a:gd name="connsiteX22" fmla="*/ 283387 w 442931"/>
                  <a:gd name="connsiteY22" fmla="*/ 288132 h 299181"/>
                  <a:gd name="connsiteX23" fmla="*/ 231000 w 442931"/>
                  <a:gd name="connsiteY23" fmla="*/ 292894 h 299181"/>
                  <a:gd name="connsiteX24" fmla="*/ 159562 w 442931"/>
                  <a:gd name="connsiteY24" fmla="*/ 295275 h 299181"/>
                  <a:gd name="connsiteX25" fmla="*/ 138131 w 442931"/>
                  <a:gd name="connsiteY25" fmla="*/ 285750 h 299181"/>
                  <a:gd name="connsiteX26" fmla="*/ 130987 w 442931"/>
                  <a:gd name="connsiteY26" fmla="*/ 283369 h 299181"/>
                  <a:gd name="connsiteX27" fmla="*/ 128606 w 442931"/>
                  <a:gd name="connsiteY27" fmla="*/ 273844 h 299181"/>
                  <a:gd name="connsiteX28" fmla="*/ 114318 w 442931"/>
                  <a:gd name="connsiteY28" fmla="*/ 271463 h 299181"/>
                  <a:gd name="connsiteX29" fmla="*/ 104793 w 442931"/>
                  <a:gd name="connsiteY29" fmla="*/ 269082 h 299181"/>
                  <a:gd name="connsiteX30" fmla="*/ 83362 w 442931"/>
                  <a:gd name="connsiteY30" fmla="*/ 259557 h 299181"/>
                  <a:gd name="connsiteX31" fmla="*/ 76218 w 442931"/>
                  <a:gd name="connsiteY31" fmla="*/ 257175 h 299181"/>
                  <a:gd name="connsiteX32" fmla="*/ 69075 w 442931"/>
                  <a:gd name="connsiteY32" fmla="*/ 252413 h 299181"/>
                  <a:gd name="connsiteX33" fmla="*/ 47643 w 442931"/>
                  <a:gd name="connsiteY33" fmla="*/ 242888 h 299181"/>
                  <a:gd name="connsiteX34" fmla="*/ 40500 w 442931"/>
                  <a:gd name="connsiteY34" fmla="*/ 235744 h 299181"/>
                  <a:gd name="connsiteX35" fmla="*/ 30975 w 442931"/>
                  <a:gd name="connsiteY35" fmla="*/ 226219 h 299181"/>
                  <a:gd name="connsiteX36" fmla="*/ 26212 w 442931"/>
                  <a:gd name="connsiteY36" fmla="*/ 219075 h 299181"/>
                  <a:gd name="connsiteX37" fmla="*/ 11925 w 442931"/>
                  <a:gd name="connsiteY37" fmla="*/ 209550 h 299181"/>
                  <a:gd name="connsiteX38" fmla="*/ 9543 w 442931"/>
                  <a:gd name="connsiteY38" fmla="*/ 202407 h 299181"/>
                  <a:gd name="connsiteX39" fmla="*/ 18 w 442931"/>
                  <a:gd name="connsiteY39" fmla="*/ 183357 h 299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42931" h="299181">
                    <a:moveTo>
                      <a:pt x="442931" y="0"/>
                    </a:moveTo>
                    <a:cubicBezTo>
                      <a:pt x="441343" y="33338"/>
                      <a:pt x="440388" y="66711"/>
                      <a:pt x="438168" y="100013"/>
                    </a:cubicBezTo>
                    <a:cubicBezTo>
                      <a:pt x="438001" y="102518"/>
                      <a:pt x="436909" y="104912"/>
                      <a:pt x="435787" y="107157"/>
                    </a:cubicBezTo>
                    <a:cubicBezTo>
                      <a:pt x="434507" y="109717"/>
                      <a:pt x="432305" y="111741"/>
                      <a:pt x="431025" y="114300"/>
                    </a:cubicBezTo>
                    <a:cubicBezTo>
                      <a:pt x="426387" y="123576"/>
                      <a:pt x="430844" y="120277"/>
                      <a:pt x="426262" y="130969"/>
                    </a:cubicBezTo>
                    <a:cubicBezTo>
                      <a:pt x="425135" y="133600"/>
                      <a:pt x="423087" y="135732"/>
                      <a:pt x="421500" y="138113"/>
                    </a:cubicBezTo>
                    <a:cubicBezTo>
                      <a:pt x="418133" y="154940"/>
                      <a:pt x="420397" y="146181"/>
                      <a:pt x="414356" y="164307"/>
                    </a:cubicBezTo>
                    <a:cubicBezTo>
                      <a:pt x="413562" y="166688"/>
                      <a:pt x="413367" y="169362"/>
                      <a:pt x="411975" y="171450"/>
                    </a:cubicBezTo>
                    <a:lnTo>
                      <a:pt x="407212" y="178594"/>
                    </a:lnTo>
                    <a:cubicBezTo>
                      <a:pt x="405625" y="183357"/>
                      <a:pt x="406627" y="190097"/>
                      <a:pt x="402450" y="192882"/>
                    </a:cubicBezTo>
                    <a:lnTo>
                      <a:pt x="388162" y="202407"/>
                    </a:lnTo>
                    <a:cubicBezTo>
                      <a:pt x="382177" y="220363"/>
                      <a:pt x="390252" y="198227"/>
                      <a:pt x="381018" y="216694"/>
                    </a:cubicBezTo>
                    <a:cubicBezTo>
                      <a:pt x="379895" y="218939"/>
                      <a:pt x="380205" y="221878"/>
                      <a:pt x="378637" y="223838"/>
                    </a:cubicBezTo>
                    <a:cubicBezTo>
                      <a:pt x="376849" y="226073"/>
                      <a:pt x="373874" y="227013"/>
                      <a:pt x="371493" y="228600"/>
                    </a:cubicBezTo>
                    <a:cubicBezTo>
                      <a:pt x="369906" y="230981"/>
                      <a:pt x="368885" y="233859"/>
                      <a:pt x="366731" y="235744"/>
                    </a:cubicBezTo>
                    <a:cubicBezTo>
                      <a:pt x="362423" y="239513"/>
                      <a:pt x="352443" y="245269"/>
                      <a:pt x="352443" y="245269"/>
                    </a:cubicBezTo>
                    <a:cubicBezTo>
                      <a:pt x="350856" y="247650"/>
                      <a:pt x="349835" y="250528"/>
                      <a:pt x="347681" y="252413"/>
                    </a:cubicBezTo>
                    <a:cubicBezTo>
                      <a:pt x="343373" y="256182"/>
                      <a:pt x="333393" y="261938"/>
                      <a:pt x="333393" y="261938"/>
                    </a:cubicBezTo>
                    <a:cubicBezTo>
                      <a:pt x="331806" y="265113"/>
                      <a:pt x="331141" y="268953"/>
                      <a:pt x="328631" y="271463"/>
                    </a:cubicBezTo>
                    <a:cubicBezTo>
                      <a:pt x="326856" y="273238"/>
                      <a:pt x="323948" y="273352"/>
                      <a:pt x="321487" y="273844"/>
                    </a:cubicBezTo>
                    <a:cubicBezTo>
                      <a:pt x="315983" y="274945"/>
                      <a:pt x="310374" y="275431"/>
                      <a:pt x="304818" y="276225"/>
                    </a:cubicBezTo>
                    <a:cubicBezTo>
                      <a:pt x="300056" y="279400"/>
                      <a:pt x="295961" y="283940"/>
                      <a:pt x="290531" y="285750"/>
                    </a:cubicBezTo>
                    <a:cubicBezTo>
                      <a:pt x="288150" y="286544"/>
                      <a:pt x="285822" y="287523"/>
                      <a:pt x="283387" y="288132"/>
                    </a:cubicBezTo>
                    <a:cubicBezTo>
                      <a:pt x="264811" y="292776"/>
                      <a:pt x="253529" y="291569"/>
                      <a:pt x="231000" y="292894"/>
                    </a:cubicBezTo>
                    <a:cubicBezTo>
                      <a:pt x="198624" y="303687"/>
                      <a:pt x="221728" y="297866"/>
                      <a:pt x="159562" y="295275"/>
                    </a:cubicBezTo>
                    <a:cubicBezTo>
                      <a:pt x="148242" y="287729"/>
                      <a:pt x="155131" y="291417"/>
                      <a:pt x="138131" y="285750"/>
                    </a:cubicBezTo>
                    <a:lnTo>
                      <a:pt x="130987" y="283369"/>
                    </a:lnTo>
                    <a:cubicBezTo>
                      <a:pt x="130193" y="280194"/>
                      <a:pt x="131269" y="275746"/>
                      <a:pt x="128606" y="273844"/>
                    </a:cubicBezTo>
                    <a:cubicBezTo>
                      <a:pt x="124677" y="271038"/>
                      <a:pt x="119053" y="272410"/>
                      <a:pt x="114318" y="271463"/>
                    </a:cubicBezTo>
                    <a:cubicBezTo>
                      <a:pt x="111109" y="270821"/>
                      <a:pt x="107928" y="270022"/>
                      <a:pt x="104793" y="269082"/>
                    </a:cubicBezTo>
                    <a:cubicBezTo>
                      <a:pt x="74087" y="259870"/>
                      <a:pt x="102496" y="269124"/>
                      <a:pt x="83362" y="259557"/>
                    </a:cubicBezTo>
                    <a:cubicBezTo>
                      <a:pt x="81117" y="258434"/>
                      <a:pt x="78463" y="258298"/>
                      <a:pt x="76218" y="257175"/>
                    </a:cubicBezTo>
                    <a:cubicBezTo>
                      <a:pt x="73659" y="255895"/>
                      <a:pt x="71690" y="253575"/>
                      <a:pt x="69075" y="252413"/>
                    </a:cubicBezTo>
                    <a:cubicBezTo>
                      <a:pt x="55731" y="246482"/>
                      <a:pt x="56878" y="250584"/>
                      <a:pt x="47643" y="242888"/>
                    </a:cubicBezTo>
                    <a:cubicBezTo>
                      <a:pt x="45056" y="240732"/>
                      <a:pt x="42881" y="238125"/>
                      <a:pt x="40500" y="235744"/>
                    </a:cubicBezTo>
                    <a:cubicBezTo>
                      <a:pt x="35303" y="220156"/>
                      <a:pt x="42521" y="235456"/>
                      <a:pt x="30975" y="226219"/>
                    </a:cubicBezTo>
                    <a:cubicBezTo>
                      <a:pt x="28740" y="224431"/>
                      <a:pt x="28366" y="220960"/>
                      <a:pt x="26212" y="219075"/>
                    </a:cubicBezTo>
                    <a:cubicBezTo>
                      <a:pt x="21905" y="215306"/>
                      <a:pt x="11925" y="209550"/>
                      <a:pt x="11925" y="209550"/>
                    </a:cubicBezTo>
                    <a:cubicBezTo>
                      <a:pt x="11131" y="207169"/>
                      <a:pt x="10762" y="204601"/>
                      <a:pt x="9543" y="202407"/>
                    </a:cubicBezTo>
                    <a:cubicBezTo>
                      <a:pt x="-862" y="183679"/>
                      <a:pt x="18" y="194708"/>
                      <a:pt x="18" y="183357"/>
                    </a:cubicBezTo>
                  </a:path>
                </a:pathLst>
              </a:custGeom>
              <a:ln w="1270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7" name="正方形/長方形 16"/>
              <p:cNvSpPr/>
              <p:nvPr/>
            </p:nvSpPr>
            <p:spPr>
              <a:xfrm>
                <a:off x="215900" y="482601"/>
                <a:ext cx="3280243" cy="27632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p:cNvGrpSpPr/>
              <p:nvPr/>
            </p:nvGrpSpPr>
            <p:grpSpPr>
              <a:xfrm>
                <a:off x="3849936" y="283883"/>
                <a:ext cx="1928564" cy="2022793"/>
                <a:chOff x="4818857" y="265620"/>
                <a:chExt cx="1928564" cy="2022793"/>
              </a:xfrm>
            </p:grpSpPr>
            <p:grpSp>
              <p:nvGrpSpPr>
                <p:cNvPr id="29" name="グループ化 28"/>
                <p:cNvGrpSpPr/>
                <p:nvPr/>
              </p:nvGrpSpPr>
              <p:grpSpPr>
                <a:xfrm>
                  <a:off x="4818857" y="488642"/>
                  <a:ext cx="1928564" cy="1799771"/>
                  <a:chOff x="4209143" y="397440"/>
                  <a:chExt cx="1928564" cy="1799771"/>
                </a:xfrm>
              </p:grpSpPr>
              <p:sp>
                <p:nvSpPr>
                  <p:cNvPr id="33" name="円柱 32"/>
                  <p:cNvSpPr/>
                  <p:nvPr/>
                </p:nvSpPr>
                <p:spPr>
                  <a:xfrm>
                    <a:off x="4623540" y="756676"/>
                    <a:ext cx="600261" cy="394575"/>
                  </a:xfrm>
                  <a:prstGeom prst="ca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4" name="グループ化 33"/>
                  <p:cNvGrpSpPr/>
                  <p:nvPr/>
                </p:nvGrpSpPr>
                <p:grpSpPr>
                  <a:xfrm>
                    <a:off x="5037687" y="701377"/>
                    <a:ext cx="776940" cy="1495834"/>
                    <a:chOff x="1865865" y="2148127"/>
                    <a:chExt cx="1235477" cy="2378654"/>
                  </a:xfrm>
                </p:grpSpPr>
                <p:sp>
                  <p:nvSpPr>
                    <p:cNvPr id="36" name="正方形/長方形 35"/>
                    <p:cNvSpPr/>
                    <p:nvPr/>
                  </p:nvSpPr>
                  <p:spPr>
                    <a:xfrm>
                      <a:off x="2622244" y="3345542"/>
                      <a:ext cx="416140" cy="1181239"/>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rot="19575949">
                      <a:off x="2351220" y="2475310"/>
                      <a:ext cx="416140" cy="1181239"/>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p:nvSpPr>
                  <p:spPr>
                    <a:xfrm>
                      <a:off x="2559289" y="3188955"/>
                      <a:ext cx="542053" cy="542053"/>
                    </a:xfrm>
                    <a:prstGeom prst="ellips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p:nvSpPr>
                  <p:spPr>
                    <a:xfrm>
                      <a:off x="1865865" y="2148127"/>
                      <a:ext cx="542052" cy="542053"/>
                    </a:xfrm>
                    <a:prstGeom prst="ellips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2722636" y="3385180"/>
                      <a:ext cx="215357" cy="177840"/>
                    </a:xfrm>
                    <a:prstGeom prst="ellips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5" name="正方形/長方形 34"/>
                  <p:cNvSpPr/>
                  <p:nvPr/>
                </p:nvSpPr>
                <p:spPr>
                  <a:xfrm>
                    <a:off x="4209143" y="397440"/>
                    <a:ext cx="1928564" cy="17997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フリーフォーム 29"/>
                <p:cNvSpPr/>
                <p:nvPr/>
              </p:nvSpPr>
              <p:spPr>
                <a:xfrm>
                  <a:off x="5685900" y="691569"/>
                  <a:ext cx="314777" cy="75199"/>
                </a:xfrm>
                <a:custGeom>
                  <a:avLst/>
                  <a:gdLst>
                    <a:gd name="connsiteX0" fmla="*/ 0 w 166688"/>
                    <a:gd name="connsiteY0" fmla="*/ 43075 h 43075"/>
                    <a:gd name="connsiteX1" fmla="*/ 11907 w 166688"/>
                    <a:gd name="connsiteY1" fmla="*/ 35931 h 43075"/>
                    <a:gd name="connsiteX2" fmla="*/ 19050 w 166688"/>
                    <a:gd name="connsiteY2" fmla="*/ 31169 h 43075"/>
                    <a:gd name="connsiteX3" fmla="*/ 30957 w 166688"/>
                    <a:gd name="connsiteY3" fmla="*/ 21644 h 43075"/>
                    <a:gd name="connsiteX4" fmla="*/ 35719 w 166688"/>
                    <a:gd name="connsiteY4" fmla="*/ 14500 h 43075"/>
                    <a:gd name="connsiteX5" fmla="*/ 50007 w 166688"/>
                    <a:gd name="connsiteY5" fmla="*/ 7356 h 43075"/>
                    <a:gd name="connsiteX6" fmla="*/ 85725 w 166688"/>
                    <a:gd name="connsiteY6" fmla="*/ 212 h 43075"/>
                    <a:gd name="connsiteX7" fmla="*/ 166688 w 166688"/>
                    <a:gd name="connsiteY7" fmla="*/ 2594 h 4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688" h="43075">
                      <a:moveTo>
                        <a:pt x="0" y="43075"/>
                      </a:moveTo>
                      <a:cubicBezTo>
                        <a:pt x="3969" y="40694"/>
                        <a:pt x="7982" y="38384"/>
                        <a:pt x="11907" y="35931"/>
                      </a:cubicBezTo>
                      <a:cubicBezTo>
                        <a:pt x="14334" y="34414"/>
                        <a:pt x="17027" y="33192"/>
                        <a:pt x="19050" y="31169"/>
                      </a:cubicBezTo>
                      <a:cubicBezTo>
                        <a:pt x="29821" y="20398"/>
                        <a:pt x="17050" y="26279"/>
                        <a:pt x="30957" y="21644"/>
                      </a:cubicBezTo>
                      <a:cubicBezTo>
                        <a:pt x="32544" y="19263"/>
                        <a:pt x="33695" y="16524"/>
                        <a:pt x="35719" y="14500"/>
                      </a:cubicBezTo>
                      <a:cubicBezTo>
                        <a:pt x="40336" y="9883"/>
                        <a:pt x="44196" y="9293"/>
                        <a:pt x="50007" y="7356"/>
                      </a:cubicBezTo>
                      <a:cubicBezTo>
                        <a:pt x="63926" y="-1924"/>
                        <a:pt x="58228" y="212"/>
                        <a:pt x="85725" y="212"/>
                      </a:cubicBezTo>
                      <a:cubicBezTo>
                        <a:pt x="112724" y="212"/>
                        <a:pt x="166688" y="2594"/>
                        <a:pt x="166688" y="2594"/>
                      </a:cubicBez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31" name="フリーフォーム 30"/>
                <p:cNvSpPr/>
                <p:nvPr/>
              </p:nvSpPr>
              <p:spPr>
                <a:xfrm>
                  <a:off x="5636401" y="648011"/>
                  <a:ext cx="314777" cy="75199"/>
                </a:xfrm>
                <a:custGeom>
                  <a:avLst/>
                  <a:gdLst>
                    <a:gd name="connsiteX0" fmla="*/ 0 w 166688"/>
                    <a:gd name="connsiteY0" fmla="*/ 43075 h 43075"/>
                    <a:gd name="connsiteX1" fmla="*/ 11907 w 166688"/>
                    <a:gd name="connsiteY1" fmla="*/ 35931 h 43075"/>
                    <a:gd name="connsiteX2" fmla="*/ 19050 w 166688"/>
                    <a:gd name="connsiteY2" fmla="*/ 31169 h 43075"/>
                    <a:gd name="connsiteX3" fmla="*/ 30957 w 166688"/>
                    <a:gd name="connsiteY3" fmla="*/ 21644 h 43075"/>
                    <a:gd name="connsiteX4" fmla="*/ 35719 w 166688"/>
                    <a:gd name="connsiteY4" fmla="*/ 14500 h 43075"/>
                    <a:gd name="connsiteX5" fmla="*/ 50007 w 166688"/>
                    <a:gd name="connsiteY5" fmla="*/ 7356 h 43075"/>
                    <a:gd name="connsiteX6" fmla="*/ 85725 w 166688"/>
                    <a:gd name="connsiteY6" fmla="*/ 212 h 43075"/>
                    <a:gd name="connsiteX7" fmla="*/ 166688 w 166688"/>
                    <a:gd name="connsiteY7" fmla="*/ 2594 h 4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688" h="43075">
                      <a:moveTo>
                        <a:pt x="0" y="43075"/>
                      </a:moveTo>
                      <a:cubicBezTo>
                        <a:pt x="3969" y="40694"/>
                        <a:pt x="7982" y="38384"/>
                        <a:pt x="11907" y="35931"/>
                      </a:cubicBezTo>
                      <a:cubicBezTo>
                        <a:pt x="14334" y="34414"/>
                        <a:pt x="17027" y="33192"/>
                        <a:pt x="19050" y="31169"/>
                      </a:cubicBezTo>
                      <a:cubicBezTo>
                        <a:pt x="29821" y="20398"/>
                        <a:pt x="17050" y="26279"/>
                        <a:pt x="30957" y="21644"/>
                      </a:cubicBezTo>
                      <a:cubicBezTo>
                        <a:pt x="32544" y="19263"/>
                        <a:pt x="33695" y="16524"/>
                        <a:pt x="35719" y="14500"/>
                      </a:cubicBezTo>
                      <a:cubicBezTo>
                        <a:pt x="40336" y="9883"/>
                        <a:pt x="44196" y="9293"/>
                        <a:pt x="50007" y="7356"/>
                      </a:cubicBezTo>
                      <a:cubicBezTo>
                        <a:pt x="63926" y="-1924"/>
                        <a:pt x="58228" y="212"/>
                        <a:pt x="85725" y="212"/>
                      </a:cubicBezTo>
                      <a:cubicBezTo>
                        <a:pt x="112724" y="212"/>
                        <a:pt x="166688" y="2594"/>
                        <a:pt x="166688" y="2594"/>
                      </a:cubicBez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32" name="稲妻 31"/>
                <p:cNvSpPr/>
                <p:nvPr/>
              </p:nvSpPr>
              <p:spPr>
                <a:xfrm>
                  <a:off x="4969324" y="265620"/>
                  <a:ext cx="712535" cy="627071"/>
                </a:xfrm>
                <a:prstGeom prst="lightningBolt">
                  <a:avLst/>
                </a:prstGeom>
                <a:solidFill>
                  <a:srgbClr val="FFC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 name="稲妻 18"/>
              <p:cNvSpPr/>
              <p:nvPr/>
            </p:nvSpPr>
            <p:spPr>
              <a:xfrm>
                <a:off x="1918290" y="391662"/>
                <a:ext cx="712535" cy="627071"/>
              </a:xfrm>
              <a:prstGeom prst="lightningBolt">
                <a:avLst/>
              </a:prstGeom>
              <a:solidFill>
                <a:srgbClr val="FFC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柱 19"/>
              <p:cNvSpPr/>
              <p:nvPr/>
            </p:nvSpPr>
            <p:spPr>
              <a:xfrm>
                <a:off x="763253" y="997105"/>
                <a:ext cx="600261" cy="394575"/>
              </a:xfrm>
              <a:prstGeom prst="ca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雲形吹き出し 20"/>
              <p:cNvSpPr/>
              <p:nvPr/>
            </p:nvSpPr>
            <p:spPr>
              <a:xfrm>
                <a:off x="291454" y="597419"/>
                <a:ext cx="1551282" cy="1296552"/>
              </a:xfrm>
              <a:prstGeom prst="cloudCallout">
                <a:avLst>
                  <a:gd name="adj1" fmla="val 5027"/>
                  <a:gd name="adj2" fmla="val 682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リーフォーム 21"/>
              <p:cNvSpPr/>
              <p:nvPr/>
            </p:nvSpPr>
            <p:spPr>
              <a:xfrm>
                <a:off x="2004615" y="870654"/>
                <a:ext cx="314777" cy="75199"/>
              </a:xfrm>
              <a:custGeom>
                <a:avLst/>
                <a:gdLst>
                  <a:gd name="connsiteX0" fmla="*/ 0 w 166688"/>
                  <a:gd name="connsiteY0" fmla="*/ 43075 h 43075"/>
                  <a:gd name="connsiteX1" fmla="*/ 11907 w 166688"/>
                  <a:gd name="connsiteY1" fmla="*/ 35931 h 43075"/>
                  <a:gd name="connsiteX2" fmla="*/ 19050 w 166688"/>
                  <a:gd name="connsiteY2" fmla="*/ 31169 h 43075"/>
                  <a:gd name="connsiteX3" fmla="*/ 30957 w 166688"/>
                  <a:gd name="connsiteY3" fmla="*/ 21644 h 43075"/>
                  <a:gd name="connsiteX4" fmla="*/ 35719 w 166688"/>
                  <a:gd name="connsiteY4" fmla="*/ 14500 h 43075"/>
                  <a:gd name="connsiteX5" fmla="*/ 50007 w 166688"/>
                  <a:gd name="connsiteY5" fmla="*/ 7356 h 43075"/>
                  <a:gd name="connsiteX6" fmla="*/ 85725 w 166688"/>
                  <a:gd name="connsiteY6" fmla="*/ 212 h 43075"/>
                  <a:gd name="connsiteX7" fmla="*/ 166688 w 166688"/>
                  <a:gd name="connsiteY7" fmla="*/ 2594 h 4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688" h="43075">
                    <a:moveTo>
                      <a:pt x="0" y="43075"/>
                    </a:moveTo>
                    <a:cubicBezTo>
                      <a:pt x="3969" y="40694"/>
                      <a:pt x="7982" y="38384"/>
                      <a:pt x="11907" y="35931"/>
                    </a:cubicBezTo>
                    <a:cubicBezTo>
                      <a:pt x="14334" y="34414"/>
                      <a:pt x="17027" y="33192"/>
                      <a:pt x="19050" y="31169"/>
                    </a:cubicBezTo>
                    <a:cubicBezTo>
                      <a:pt x="29821" y="20398"/>
                      <a:pt x="17050" y="26279"/>
                      <a:pt x="30957" y="21644"/>
                    </a:cubicBezTo>
                    <a:cubicBezTo>
                      <a:pt x="32544" y="19263"/>
                      <a:pt x="33695" y="16524"/>
                      <a:pt x="35719" y="14500"/>
                    </a:cubicBezTo>
                    <a:cubicBezTo>
                      <a:pt x="40336" y="9883"/>
                      <a:pt x="44196" y="9293"/>
                      <a:pt x="50007" y="7356"/>
                    </a:cubicBezTo>
                    <a:cubicBezTo>
                      <a:pt x="63926" y="-1924"/>
                      <a:pt x="58228" y="212"/>
                      <a:pt x="85725" y="212"/>
                    </a:cubicBezTo>
                    <a:cubicBezTo>
                      <a:pt x="112724" y="212"/>
                      <a:pt x="166688" y="2594"/>
                      <a:pt x="166688" y="2594"/>
                    </a:cubicBez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3" name="フリーフォーム 22"/>
              <p:cNvSpPr/>
              <p:nvPr/>
            </p:nvSpPr>
            <p:spPr>
              <a:xfrm>
                <a:off x="1952447" y="815155"/>
                <a:ext cx="314777" cy="75199"/>
              </a:xfrm>
              <a:custGeom>
                <a:avLst/>
                <a:gdLst>
                  <a:gd name="connsiteX0" fmla="*/ 0 w 166688"/>
                  <a:gd name="connsiteY0" fmla="*/ 43075 h 43075"/>
                  <a:gd name="connsiteX1" fmla="*/ 11907 w 166688"/>
                  <a:gd name="connsiteY1" fmla="*/ 35931 h 43075"/>
                  <a:gd name="connsiteX2" fmla="*/ 19050 w 166688"/>
                  <a:gd name="connsiteY2" fmla="*/ 31169 h 43075"/>
                  <a:gd name="connsiteX3" fmla="*/ 30957 w 166688"/>
                  <a:gd name="connsiteY3" fmla="*/ 21644 h 43075"/>
                  <a:gd name="connsiteX4" fmla="*/ 35719 w 166688"/>
                  <a:gd name="connsiteY4" fmla="*/ 14500 h 43075"/>
                  <a:gd name="connsiteX5" fmla="*/ 50007 w 166688"/>
                  <a:gd name="connsiteY5" fmla="*/ 7356 h 43075"/>
                  <a:gd name="connsiteX6" fmla="*/ 85725 w 166688"/>
                  <a:gd name="connsiteY6" fmla="*/ 212 h 43075"/>
                  <a:gd name="connsiteX7" fmla="*/ 166688 w 166688"/>
                  <a:gd name="connsiteY7" fmla="*/ 2594 h 4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688" h="43075">
                    <a:moveTo>
                      <a:pt x="0" y="43075"/>
                    </a:moveTo>
                    <a:cubicBezTo>
                      <a:pt x="3969" y="40694"/>
                      <a:pt x="7982" y="38384"/>
                      <a:pt x="11907" y="35931"/>
                    </a:cubicBezTo>
                    <a:cubicBezTo>
                      <a:pt x="14334" y="34414"/>
                      <a:pt x="17027" y="33192"/>
                      <a:pt x="19050" y="31169"/>
                    </a:cubicBezTo>
                    <a:cubicBezTo>
                      <a:pt x="29821" y="20398"/>
                      <a:pt x="17050" y="26279"/>
                      <a:pt x="30957" y="21644"/>
                    </a:cubicBezTo>
                    <a:cubicBezTo>
                      <a:pt x="32544" y="19263"/>
                      <a:pt x="33695" y="16524"/>
                      <a:pt x="35719" y="14500"/>
                    </a:cubicBezTo>
                    <a:cubicBezTo>
                      <a:pt x="40336" y="9883"/>
                      <a:pt x="44196" y="9293"/>
                      <a:pt x="50007" y="7356"/>
                    </a:cubicBezTo>
                    <a:cubicBezTo>
                      <a:pt x="63926" y="-1924"/>
                      <a:pt x="58228" y="212"/>
                      <a:pt x="85725" y="212"/>
                    </a:cubicBezTo>
                    <a:cubicBezTo>
                      <a:pt x="112724" y="212"/>
                      <a:pt x="166688" y="2594"/>
                      <a:pt x="166688" y="2594"/>
                    </a:cubicBez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4" name="フリーフォーム 23"/>
              <p:cNvSpPr/>
              <p:nvPr/>
            </p:nvSpPr>
            <p:spPr>
              <a:xfrm rot="5602960">
                <a:off x="2796124" y="2269076"/>
                <a:ext cx="314777" cy="75199"/>
              </a:xfrm>
              <a:custGeom>
                <a:avLst/>
                <a:gdLst>
                  <a:gd name="connsiteX0" fmla="*/ 0 w 166688"/>
                  <a:gd name="connsiteY0" fmla="*/ 43075 h 43075"/>
                  <a:gd name="connsiteX1" fmla="*/ 11907 w 166688"/>
                  <a:gd name="connsiteY1" fmla="*/ 35931 h 43075"/>
                  <a:gd name="connsiteX2" fmla="*/ 19050 w 166688"/>
                  <a:gd name="connsiteY2" fmla="*/ 31169 h 43075"/>
                  <a:gd name="connsiteX3" fmla="*/ 30957 w 166688"/>
                  <a:gd name="connsiteY3" fmla="*/ 21644 h 43075"/>
                  <a:gd name="connsiteX4" fmla="*/ 35719 w 166688"/>
                  <a:gd name="connsiteY4" fmla="*/ 14500 h 43075"/>
                  <a:gd name="connsiteX5" fmla="*/ 50007 w 166688"/>
                  <a:gd name="connsiteY5" fmla="*/ 7356 h 43075"/>
                  <a:gd name="connsiteX6" fmla="*/ 85725 w 166688"/>
                  <a:gd name="connsiteY6" fmla="*/ 212 h 43075"/>
                  <a:gd name="connsiteX7" fmla="*/ 166688 w 166688"/>
                  <a:gd name="connsiteY7" fmla="*/ 2594 h 4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688" h="43075">
                    <a:moveTo>
                      <a:pt x="0" y="43075"/>
                    </a:moveTo>
                    <a:cubicBezTo>
                      <a:pt x="3969" y="40694"/>
                      <a:pt x="7982" y="38384"/>
                      <a:pt x="11907" y="35931"/>
                    </a:cubicBezTo>
                    <a:cubicBezTo>
                      <a:pt x="14334" y="34414"/>
                      <a:pt x="17027" y="33192"/>
                      <a:pt x="19050" y="31169"/>
                    </a:cubicBezTo>
                    <a:cubicBezTo>
                      <a:pt x="29821" y="20398"/>
                      <a:pt x="17050" y="26279"/>
                      <a:pt x="30957" y="21644"/>
                    </a:cubicBezTo>
                    <a:cubicBezTo>
                      <a:pt x="32544" y="19263"/>
                      <a:pt x="33695" y="16524"/>
                      <a:pt x="35719" y="14500"/>
                    </a:cubicBezTo>
                    <a:cubicBezTo>
                      <a:pt x="40336" y="9883"/>
                      <a:pt x="44196" y="9293"/>
                      <a:pt x="50007" y="7356"/>
                    </a:cubicBezTo>
                    <a:cubicBezTo>
                      <a:pt x="63926" y="-1924"/>
                      <a:pt x="58228" y="212"/>
                      <a:pt x="85725" y="212"/>
                    </a:cubicBezTo>
                    <a:cubicBezTo>
                      <a:pt x="112724" y="212"/>
                      <a:pt x="166688" y="2594"/>
                      <a:pt x="166688" y="2594"/>
                    </a:cubicBez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5" name="フリーフォーム 24"/>
              <p:cNvSpPr/>
              <p:nvPr/>
            </p:nvSpPr>
            <p:spPr>
              <a:xfrm rot="5776786">
                <a:off x="2738281" y="2267815"/>
                <a:ext cx="314777" cy="75199"/>
              </a:xfrm>
              <a:custGeom>
                <a:avLst/>
                <a:gdLst>
                  <a:gd name="connsiteX0" fmla="*/ 0 w 166688"/>
                  <a:gd name="connsiteY0" fmla="*/ 43075 h 43075"/>
                  <a:gd name="connsiteX1" fmla="*/ 11907 w 166688"/>
                  <a:gd name="connsiteY1" fmla="*/ 35931 h 43075"/>
                  <a:gd name="connsiteX2" fmla="*/ 19050 w 166688"/>
                  <a:gd name="connsiteY2" fmla="*/ 31169 h 43075"/>
                  <a:gd name="connsiteX3" fmla="*/ 30957 w 166688"/>
                  <a:gd name="connsiteY3" fmla="*/ 21644 h 43075"/>
                  <a:gd name="connsiteX4" fmla="*/ 35719 w 166688"/>
                  <a:gd name="connsiteY4" fmla="*/ 14500 h 43075"/>
                  <a:gd name="connsiteX5" fmla="*/ 50007 w 166688"/>
                  <a:gd name="connsiteY5" fmla="*/ 7356 h 43075"/>
                  <a:gd name="connsiteX6" fmla="*/ 85725 w 166688"/>
                  <a:gd name="connsiteY6" fmla="*/ 212 h 43075"/>
                  <a:gd name="connsiteX7" fmla="*/ 166688 w 166688"/>
                  <a:gd name="connsiteY7" fmla="*/ 2594 h 4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688" h="43075">
                    <a:moveTo>
                      <a:pt x="0" y="43075"/>
                    </a:moveTo>
                    <a:cubicBezTo>
                      <a:pt x="3969" y="40694"/>
                      <a:pt x="7982" y="38384"/>
                      <a:pt x="11907" y="35931"/>
                    </a:cubicBezTo>
                    <a:cubicBezTo>
                      <a:pt x="14334" y="34414"/>
                      <a:pt x="17027" y="33192"/>
                      <a:pt x="19050" y="31169"/>
                    </a:cubicBezTo>
                    <a:cubicBezTo>
                      <a:pt x="29821" y="20398"/>
                      <a:pt x="17050" y="26279"/>
                      <a:pt x="30957" y="21644"/>
                    </a:cubicBezTo>
                    <a:cubicBezTo>
                      <a:pt x="32544" y="19263"/>
                      <a:pt x="33695" y="16524"/>
                      <a:pt x="35719" y="14500"/>
                    </a:cubicBezTo>
                    <a:cubicBezTo>
                      <a:pt x="40336" y="9883"/>
                      <a:pt x="44196" y="9293"/>
                      <a:pt x="50007" y="7356"/>
                    </a:cubicBezTo>
                    <a:cubicBezTo>
                      <a:pt x="63926" y="-1924"/>
                      <a:pt x="58228" y="212"/>
                      <a:pt x="85725" y="212"/>
                    </a:cubicBezTo>
                    <a:cubicBezTo>
                      <a:pt x="112724" y="212"/>
                      <a:pt x="166688" y="2594"/>
                      <a:pt x="166688" y="2594"/>
                    </a:cubicBez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6" name="フリーフォーム 25"/>
              <p:cNvSpPr/>
              <p:nvPr/>
            </p:nvSpPr>
            <p:spPr>
              <a:xfrm rot="5602960">
                <a:off x="5465754" y="1558979"/>
                <a:ext cx="314777" cy="75199"/>
              </a:xfrm>
              <a:custGeom>
                <a:avLst/>
                <a:gdLst>
                  <a:gd name="connsiteX0" fmla="*/ 0 w 166688"/>
                  <a:gd name="connsiteY0" fmla="*/ 43075 h 43075"/>
                  <a:gd name="connsiteX1" fmla="*/ 11907 w 166688"/>
                  <a:gd name="connsiteY1" fmla="*/ 35931 h 43075"/>
                  <a:gd name="connsiteX2" fmla="*/ 19050 w 166688"/>
                  <a:gd name="connsiteY2" fmla="*/ 31169 h 43075"/>
                  <a:gd name="connsiteX3" fmla="*/ 30957 w 166688"/>
                  <a:gd name="connsiteY3" fmla="*/ 21644 h 43075"/>
                  <a:gd name="connsiteX4" fmla="*/ 35719 w 166688"/>
                  <a:gd name="connsiteY4" fmla="*/ 14500 h 43075"/>
                  <a:gd name="connsiteX5" fmla="*/ 50007 w 166688"/>
                  <a:gd name="connsiteY5" fmla="*/ 7356 h 43075"/>
                  <a:gd name="connsiteX6" fmla="*/ 85725 w 166688"/>
                  <a:gd name="connsiteY6" fmla="*/ 212 h 43075"/>
                  <a:gd name="connsiteX7" fmla="*/ 166688 w 166688"/>
                  <a:gd name="connsiteY7" fmla="*/ 2594 h 4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688" h="43075">
                    <a:moveTo>
                      <a:pt x="0" y="43075"/>
                    </a:moveTo>
                    <a:cubicBezTo>
                      <a:pt x="3969" y="40694"/>
                      <a:pt x="7982" y="38384"/>
                      <a:pt x="11907" y="35931"/>
                    </a:cubicBezTo>
                    <a:cubicBezTo>
                      <a:pt x="14334" y="34414"/>
                      <a:pt x="17027" y="33192"/>
                      <a:pt x="19050" y="31169"/>
                    </a:cubicBezTo>
                    <a:cubicBezTo>
                      <a:pt x="29821" y="20398"/>
                      <a:pt x="17050" y="26279"/>
                      <a:pt x="30957" y="21644"/>
                    </a:cubicBezTo>
                    <a:cubicBezTo>
                      <a:pt x="32544" y="19263"/>
                      <a:pt x="33695" y="16524"/>
                      <a:pt x="35719" y="14500"/>
                    </a:cubicBezTo>
                    <a:cubicBezTo>
                      <a:pt x="40336" y="9883"/>
                      <a:pt x="44196" y="9293"/>
                      <a:pt x="50007" y="7356"/>
                    </a:cubicBezTo>
                    <a:cubicBezTo>
                      <a:pt x="63926" y="-1924"/>
                      <a:pt x="58228" y="212"/>
                      <a:pt x="85725" y="212"/>
                    </a:cubicBezTo>
                    <a:cubicBezTo>
                      <a:pt x="112724" y="212"/>
                      <a:pt x="166688" y="2594"/>
                      <a:pt x="166688" y="2594"/>
                    </a:cubicBez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7" name="フリーフォーム 26"/>
              <p:cNvSpPr/>
              <p:nvPr/>
            </p:nvSpPr>
            <p:spPr>
              <a:xfrm rot="5776786">
                <a:off x="5407911" y="1557718"/>
                <a:ext cx="314777" cy="75199"/>
              </a:xfrm>
              <a:custGeom>
                <a:avLst/>
                <a:gdLst>
                  <a:gd name="connsiteX0" fmla="*/ 0 w 166688"/>
                  <a:gd name="connsiteY0" fmla="*/ 43075 h 43075"/>
                  <a:gd name="connsiteX1" fmla="*/ 11907 w 166688"/>
                  <a:gd name="connsiteY1" fmla="*/ 35931 h 43075"/>
                  <a:gd name="connsiteX2" fmla="*/ 19050 w 166688"/>
                  <a:gd name="connsiteY2" fmla="*/ 31169 h 43075"/>
                  <a:gd name="connsiteX3" fmla="*/ 30957 w 166688"/>
                  <a:gd name="connsiteY3" fmla="*/ 21644 h 43075"/>
                  <a:gd name="connsiteX4" fmla="*/ 35719 w 166688"/>
                  <a:gd name="connsiteY4" fmla="*/ 14500 h 43075"/>
                  <a:gd name="connsiteX5" fmla="*/ 50007 w 166688"/>
                  <a:gd name="connsiteY5" fmla="*/ 7356 h 43075"/>
                  <a:gd name="connsiteX6" fmla="*/ 85725 w 166688"/>
                  <a:gd name="connsiteY6" fmla="*/ 212 h 43075"/>
                  <a:gd name="connsiteX7" fmla="*/ 166688 w 166688"/>
                  <a:gd name="connsiteY7" fmla="*/ 2594 h 4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688" h="43075">
                    <a:moveTo>
                      <a:pt x="0" y="43075"/>
                    </a:moveTo>
                    <a:cubicBezTo>
                      <a:pt x="3969" y="40694"/>
                      <a:pt x="7982" y="38384"/>
                      <a:pt x="11907" y="35931"/>
                    </a:cubicBezTo>
                    <a:cubicBezTo>
                      <a:pt x="14334" y="34414"/>
                      <a:pt x="17027" y="33192"/>
                      <a:pt x="19050" y="31169"/>
                    </a:cubicBezTo>
                    <a:cubicBezTo>
                      <a:pt x="29821" y="20398"/>
                      <a:pt x="17050" y="26279"/>
                      <a:pt x="30957" y="21644"/>
                    </a:cubicBezTo>
                    <a:cubicBezTo>
                      <a:pt x="32544" y="19263"/>
                      <a:pt x="33695" y="16524"/>
                      <a:pt x="35719" y="14500"/>
                    </a:cubicBezTo>
                    <a:cubicBezTo>
                      <a:pt x="40336" y="9883"/>
                      <a:pt x="44196" y="9293"/>
                      <a:pt x="50007" y="7356"/>
                    </a:cubicBezTo>
                    <a:cubicBezTo>
                      <a:pt x="63926" y="-1924"/>
                      <a:pt x="58228" y="212"/>
                      <a:pt x="85725" y="212"/>
                    </a:cubicBezTo>
                    <a:cubicBezTo>
                      <a:pt x="112724" y="212"/>
                      <a:pt x="166688" y="2594"/>
                      <a:pt x="166688" y="2594"/>
                    </a:cubicBez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8" name="左矢印 27"/>
              <p:cNvSpPr/>
              <p:nvPr/>
            </p:nvSpPr>
            <p:spPr>
              <a:xfrm>
                <a:off x="2602146" y="379805"/>
                <a:ext cx="1306893" cy="510550"/>
              </a:xfrm>
              <a:prstGeom prst="leftArrow">
                <a:avLst/>
              </a:prstGeom>
              <a:solidFill>
                <a:schemeClr val="accent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p:cNvGrpSpPr/>
            <p:nvPr/>
          </p:nvGrpSpPr>
          <p:grpSpPr>
            <a:xfrm>
              <a:off x="5273010" y="4576693"/>
              <a:ext cx="281088" cy="325035"/>
              <a:chOff x="5196570" y="4497165"/>
              <a:chExt cx="582624" cy="673714"/>
            </a:xfrm>
          </p:grpSpPr>
          <p:grpSp>
            <p:nvGrpSpPr>
              <p:cNvPr id="6" name="グループ化 5"/>
              <p:cNvGrpSpPr/>
              <p:nvPr/>
            </p:nvGrpSpPr>
            <p:grpSpPr>
              <a:xfrm>
                <a:off x="5196570" y="4497165"/>
                <a:ext cx="544700" cy="673714"/>
                <a:chOff x="5196570" y="4497165"/>
                <a:chExt cx="544700" cy="673714"/>
              </a:xfrm>
            </p:grpSpPr>
            <p:sp>
              <p:nvSpPr>
                <p:cNvPr id="53" name="円/楕円 52"/>
                <p:cNvSpPr/>
                <p:nvPr/>
              </p:nvSpPr>
              <p:spPr>
                <a:xfrm rot="20483425">
                  <a:off x="5329829" y="4617599"/>
                  <a:ext cx="93146" cy="438131"/>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4" name="円/楕円 53"/>
                <p:cNvSpPr/>
                <p:nvPr/>
              </p:nvSpPr>
              <p:spPr>
                <a:xfrm rot="20483425">
                  <a:off x="5403243" y="4497165"/>
                  <a:ext cx="93146" cy="531277"/>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5" name="円/楕円 54"/>
                <p:cNvSpPr/>
                <p:nvPr/>
              </p:nvSpPr>
              <p:spPr>
                <a:xfrm rot="20483425">
                  <a:off x="5501977" y="4531274"/>
                  <a:ext cx="93146" cy="465730"/>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6" name="円/楕円 55"/>
                <p:cNvSpPr/>
                <p:nvPr/>
              </p:nvSpPr>
              <p:spPr>
                <a:xfrm rot="20483425">
                  <a:off x="5605880" y="4589916"/>
                  <a:ext cx="93146" cy="372584"/>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7" name="円/楕円 56"/>
                <p:cNvSpPr/>
                <p:nvPr/>
              </p:nvSpPr>
              <p:spPr>
                <a:xfrm rot="18873615">
                  <a:off x="5331350" y="4827367"/>
                  <a:ext cx="103023" cy="372584"/>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8" name="円/楕円 57"/>
                <p:cNvSpPr/>
                <p:nvPr/>
              </p:nvSpPr>
              <p:spPr>
                <a:xfrm rot="20483425">
                  <a:off x="5375586" y="4775603"/>
                  <a:ext cx="365684" cy="395276"/>
                </a:xfrm>
                <a:prstGeom prst="ellipse">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59" name="フリーフォーム 58"/>
              <p:cNvSpPr/>
              <p:nvPr/>
            </p:nvSpPr>
            <p:spPr>
              <a:xfrm rot="20270689">
                <a:off x="5438564" y="4935044"/>
                <a:ext cx="340630" cy="230081"/>
              </a:xfrm>
              <a:custGeom>
                <a:avLst/>
                <a:gdLst>
                  <a:gd name="connsiteX0" fmla="*/ 442931 w 442931"/>
                  <a:gd name="connsiteY0" fmla="*/ 0 h 299181"/>
                  <a:gd name="connsiteX1" fmla="*/ 438168 w 442931"/>
                  <a:gd name="connsiteY1" fmla="*/ 100013 h 299181"/>
                  <a:gd name="connsiteX2" fmla="*/ 435787 w 442931"/>
                  <a:gd name="connsiteY2" fmla="*/ 107157 h 299181"/>
                  <a:gd name="connsiteX3" fmla="*/ 431025 w 442931"/>
                  <a:gd name="connsiteY3" fmla="*/ 114300 h 299181"/>
                  <a:gd name="connsiteX4" fmla="*/ 426262 w 442931"/>
                  <a:gd name="connsiteY4" fmla="*/ 130969 h 299181"/>
                  <a:gd name="connsiteX5" fmla="*/ 421500 w 442931"/>
                  <a:gd name="connsiteY5" fmla="*/ 138113 h 299181"/>
                  <a:gd name="connsiteX6" fmla="*/ 414356 w 442931"/>
                  <a:gd name="connsiteY6" fmla="*/ 164307 h 299181"/>
                  <a:gd name="connsiteX7" fmla="*/ 411975 w 442931"/>
                  <a:gd name="connsiteY7" fmla="*/ 171450 h 299181"/>
                  <a:gd name="connsiteX8" fmla="*/ 407212 w 442931"/>
                  <a:gd name="connsiteY8" fmla="*/ 178594 h 299181"/>
                  <a:gd name="connsiteX9" fmla="*/ 402450 w 442931"/>
                  <a:gd name="connsiteY9" fmla="*/ 192882 h 299181"/>
                  <a:gd name="connsiteX10" fmla="*/ 388162 w 442931"/>
                  <a:gd name="connsiteY10" fmla="*/ 202407 h 299181"/>
                  <a:gd name="connsiteX11" fmla="*/ 381018 w 442931"/>
                  <a:gd name="connsiteY11" fmla="*/ 216694 h 299181"/>
                  <a:gd name="connsiteX12" fmla="*/ 378637 w 442931"/>
                  <a:gd name="connsiteY12" fmla="*/ 223838 h 299181"/>
                  <a:gd name="connsiteX13" fmla="*/ 371493 w 442931"/>
                  <a:gd name="connsiteY13" fmla="*/ 228600 h 299181"/>
                  <a:gd name="connsiteX14" fmla="*/ 366731 w 442931"/>
                  <a:gd name="connsiteY14" fmla="*/ 235744 h 299181"/>
                  <a:gd name="connsiteX15" fmla="*/ 352443 w 442931"/>
                  <a:gd name="connsiteY15" fmla="*/ 245269 h 299181"/>
                  <a:gd name="connsiteX16" fmla="*/ 347681 w 442931"/>
                  <a:gd name="connsiteY16" fmla="*/ 252413 h 299181"/>
                  <a:gd name="connsiteX17" fmla="*/ 333393 w 442931"/>
                  <a:gd name="connsiteY17" fmla="*/ 261938 h 299181"/>
                  <a:gd name="connsiteX18" fmla="*/ 328631 w 442931"/>
                  <a:gd name="connsiteY18" fmla="*/ 271463 h 299181"/>
                  <a:gd name="connsiteX19" fmla="*/ 321487 w 442931"/>
                  <a:gd name="connsiteY19" fmla="*/ 273844 h 299181"/>
                  <a:gd name="connsiteX20" fmla="*/ 304818 w 442931"/>
                  <a:gd name="connsiteY20" fmla="*/ 276225 h 299181"/>
                  <a:gd name="connsiteX21" fmla="*/ 290531 w 442931"/>
                  <a:gd name="connsiteY21" fmla="*/ 285750 h 299181"/>
                  <a:gd name="connsiteX22" fmla="*/ 283387 w 442931"/>
                  <a:gd name="connsiteY22" fmla="*/ 288132 h 299181"/>
                  <a:gd name="connsiteX23" fmla="*/ 231000 w 442931"/>
                  <a:gd name="connsiteY23" fmla="*/ 292894 h 299181"/>
                  <a:gd name="connsiteX24" fmla="*/ 159562 w 442931"/>
                  <a:gd name="connsiteY24" fmla="*/ 295275 h 299181"/>
                  <a:gd name="connsiteX25" fmla="*/ 138131 w 442931"/>
                  <a:gd name="connsiteY25" fmla="*/ 285750 h 299181"/>
                  <a:gd name="connsiteX26" fmla="*/ 130987 w 442931"/>
                  <a:gd name="connsiteY26" fmla="*/ 283369 h 299181"/>
                  <a:gd name="connsiteX27" fmla="*/ 128606 w 442931"/>
                  <a:gd name="connsiteY27" fmla="*/ 273844 h 299181"/>
                  <a:gd name="connsiteX28" fmla="*/ 114318 w 442931"/>
                  <a:gd name="connsiteY28" fmla="*/ 271463 h 299181"/>
                  <a:gd name="connsiteX29" fmla="*/ 104793 w 442931"/>
                  <a:gd name="connsiteY29" fmla="*/ 269082 h 299181"/>
                  <a:gd name="connsiteX30" fmla="*/ 83362 w 442931"/>
                  <a:gd name="connsiteY30" fmla="*/ 259557 h 299181"/>
                  <a:gd name="connsiteX31" fmla="*/ 76218 w 442931"/>
                  <a:gd name="connsiteY31" fmla="*/ 257175 h 299181"/>
                  <a:gd name="connsiteX32" fmla="*/ 69075 w 442931"/>
                  <a:gd name="connsiteY32" fmla="*/ 252413 h 299181"/>
                  <a:gd name="connsiteX33" fmla="*/ 47643 w 442931"/>
                  <a:gd name="connsiteY33" fmla="*/ 242888 h 299181"/>
                  <a:gd name="connsiteX34" fmla="*/ 40500 w 442931"/>
                  <a:gd name="connsiteY34" fmla="*/ 235744 h 299181"/>
                  <a:gd name="connsiteX35" fmla="*/ 30975 w 442931"/>
                  <a:gd name="connsiteY35" fmla="*/ 226219 h 299181"/>
                  <a:gd name="connsiteX36" fmla="*/ 26212 w 442931"/>
                  <a:gd name="connsiteY36" fmla="*/ 219075 h 299181"/>
                  <a:gd name="connsiteX37" fmla="*/ 11925 w 442931"/>
                  <a:gd name="connsiteY37" fmla="*/ 209550 h 299181"/>
                  <a:gd name="connsiteX38" fmla="*/ 9543 w 442931"/>
                  <a:gd name="connsiteY38" fmla="*/ 202407 h 299181"/>
                  <a:gd name="connsiteX39" fmla="*/ 18 w 442931"/>
                  <a:gd name="connsiteY39" fmla="*/ 183357 h 299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42931" h="299181">
                    <a:moveTo>
                      <a:pt x="442931" y="0"/>
                    </a:moveTo>
                    <a:cubicBezTo>
                      <a:pt x="441343" y="33338"/>
                      <a:pt x="440388" y="66711"/>
                      <a:pt x="438168" y="100013"/>
                    </a:cubicBezTo>
                    <a:cubicBezTo>
                      <a:pt x="438001" y="102518"/>
                      <a:pt x="436909" y="104912"/>
                      <a:pt x="435787" y="107157"/>
                    </a:cubicBezTo>
                    <a:cubicBezTo>
                      <a:pt x="434507" y="109717"/>
                      <a:pt x="432305" y="111741"/>
                      <a:pt x="431025" y="114300"/>
                    </a:cubicBezTo>
                    <a:cubicBezTo>
                      <a:pt x="426387" y="123576"/>
                      <a:pt x="430844" y="120277"/>
                      <a:pt x="426262" y="130969"/>
                    </a:cubicBezTo>
                    <a:cubicBezTo>
                      <a:pt x="425135" y="133600"/>
                      <a:pt x="423087" y="135732"/>
                      <a:pt x="421500" y="138113"/>
                    </a:cubicBezTo>
                    <a:cubicBezTo>
                      <a:pt x="418133" y="154940"/>
                      <a:pt x="420397" y="146181"/>
                      <a:pt x="414356" y="164307"/>
                    </a:cubicBezTo>
                    <a:cubicBezTo>
                      <a:pt x="413562" y="166688"/>
                      <a:pt x="413367" y="169362"/>
                      <a:pt x="411975" y="171450"/>
                    </a:cubicBezTo>
                    <a:lnTo>
                      <a:pt x="407212" y="178594"/>
                    </a:lnTo>
                    <a:cubicBezTo>
                      <a:pt x="405625" y="183357"/>
                      <a:pt x="406627" y="190097"/>
                      <a:pt x="402450" y="192882"/>
                    </a:cubicBezTo>
                    <a:lnTo>
                      <a:pt x="388162" y="202407"/>
                    </a:lnTo>
                    <a:cubicBezTo>
                      <a:pt x="382177" y="220363"/>
                      <a:pt x="390252" y="198227"/>
                      <a:pt x="381018" y="216694"/>
                    </a:cubicBezTo>
                    <a:cubicBezTo>
                      <a:pt x="379895" y="218939"/>
                      <a:pt x="380205" y="221878"/>
                      <a:pt x="378637" y="223838"/>
                    </a:cubicBezTo>
                    <a:cubicBezTo>
                      <a:pt x="376849" y="226073"/>
                      <a:pt x="373874" y="227013"/>
                      <a:pt x="371493" y="228600"/>
                    </a:cubicBezTo>
                    <a:cubicBezTo>
                      <a:pt x="369906" y="230981"/>
                      <a:pt x="368885" y="233859"/>
                      <a:pt x="366731" y="235744"/>
                    </a:cubicBezTo>
                    <a:cubicBezTo>
                      <a:pt x="362423" y="239513"/>
                      <a:pt x="352443" y="245269"/>
                      <a:pt x="352443" y="245269"/>
                    </a:cubicBezTo>
                    <a:cubicBezTo>
                      <a:pt x="350856" y="247650"/>
                      <a:pt x="349835" y="250528"/>
                      <a:pt x="347681" y="252413"/>
                    </a:cubicBezTo>
                    <a:cubicBezTo>
                      <a:pt x="343373" y="256182"/>
                      <a:pt x="333393" y="261938"/>
                      <a:pt x="333393" y="261938"/>
                    </a:cubicBezTo>
                    <a:cubicBezTo>
                      <a:pt x="331806" y="265113"/>
                      <a:pt x="331141" y="268953"/>
                      <a:pt x="328631" y="271463"/>
                    </a:cubicBezTo>
                    <a:cubicBezTo>
                      <a:pt x="326856" y="273238"/>
                      <a:pt x="323948" y="273352"/>
                      <a:pt x="321487" y="273844"/>
                    </a:cubicBezTo>
                    <a:cubicBezTo>
                      <a:pt x="315983" y="274945"/>
                      <a:pt x="310374" y="275431"/>
                      <a:pt x="304818" y="276225"/>
                    </a:cubicBezTo>
                    <a:cubicBezTo>
                      <a:pt x="300056" y="279400"/>
                      <a:pt x="295961" y="283940"/>
                      <a:pt x="290531" y="285750"/>
                    </a:cubicBezTo>
                    <a:cubicBezTo>
                      <a:pt x="288150" y="286544"/>
                      <a:pt x="285822" y="287523"/>
                      <a:pt x="283387" y="288132"/>
                    </a:cubicBezTo>
                    <a:cubicBezTo>
                      <a:pt x="264811" y="292776"/>
                      <a:pt x="253529" y="291569"/>
                      <a:pt x="231000" y="292894"/>
                    </a:cubicBezTo>
                    <a:cubicBezTo>
                      <a:pt x="198624" y="303687"/>
                      <a:pt x="221728" y="297866"/>
                      <a:pt x="159562" y="295275"/>
                    </a:cubicBezTo>
                    <a:cubicBezTo>
                      <a:pt x="148242" y="287729"/>
                      <a:pt x="155131" y="291417"/>
                      <a:pt x="138131" y="285750"/>
                    </a:cubicBezTo>
                    <a:lnTo>
                      <a:pt x="130987" y="283369"/>
                    </a:lnTo>
                    <a:cubicBezTo>
                      <a:pt x="130193" y="280194"/>
                      <a:pt x="131269" y="275746"/>
                      <a:pt x="128606" y="273844"/>
                    </a:cubicBezTo>
                    <a:cubicBezTo>
                      <a:pt x="124677" y="271038"/>
                      <a:pt x="119053" y="272410"/>
                      <a:pt x="114318" y="271463"/>
                    </a:cubicBezTo>
                    <a:cubicBezTo>
                      <a:pt x="111109" y="270821"/>
                      <a:pt x="107928" y="270022"/>
                      <a:pt x="104793" y="269082"/>
                    </a:cubicBezTo>
                    <a:cubicBezTo>
                      <a:pt x="74087" y="259870"/>
                      <a:pt x="102496" y="269124"/>
                      <a:pt x="83362" y="259557"/>
                    </a:cubicBezTo>
                    <a:cubicBezTo>
                      <a:pt x="81117" y="258434"/>
                      <a:pt x="78463" y="258298"/>
                      <a:pt x="76218" y="257175"/>
                    </a:cubicBezTo>
                    <a:cubicBezTo>
                      <a:pt x="73659" y="255895"/>
                      <a:pt x="71690" y="253575"/>
                      <a:pt x="69075" y="252413"/>
                    </a:cubicBezTo>
                    <a:cubicBezTo>
                      <a:pt x="55731" y="246482"/>
                      <a:pt x="56878" y="250584"/>
                      <a:pt x="47643" y="242888"/>
                    </a:cubicBezTo>
                    <a:cubicBezTo>
                      <a:pt x="45056" y="240732"/>
                      <a:pt x="42881" y="238125"/>
                      <a:pt x="40500" y="235744"/>
                    </a:cubicBezTo>
                    <a:cubicBezTo>
                      <a:pt x="35303" y="220156"/>
                      <a:pt x="42521" y="235456"/>
                      <a:pt x="30975" y="226219"/>
                    </a:cubicBezTo>
                    <a:cubicBezTo>
                      <a:pt x="28740" y="224431"/>
                      <a:pt x="28366" y="220960"/>
                      <a:pt x="26212" y="219075"/>
                    </a:cubicBezTo>
                    <a:cubicBezTo>
                      <a:pt x="21905" y="215306"/>
                      <a:pt x="11925" y="209550"/>
                      <a:pt x="11925" y="209550"/>
                    </a:cubicBezTo>
                    <a:cubicBezTo>
                      <a:pt x="11131" y="207169"/>
                      <a:pt x="10762" y="204601"/>
                      <a:pt x="9543" y="202407"/>
                    </a:cubicBezTo>
                    <a:cubicBezTo>
                      <a:pt x="-862" y="183679"/>
                      <a:pt x="18" y="194708"/>
                      <a:pt x="18" y="183357"/>
                    </a:cubicBezTo>
                  </a:path>
                </a:pathLst>
              </a:custGeom>
              <a:ln w="1270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3852670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p:cNvSpPr txBox="1">
            <a:spLocks/>
          </p:cNvSpPr>
          <p:nvPr/>
        </p:nvSpPr>
        <p:spPr>
          <a:xfrm>
            <a:off x="847725" y="776805"/>
            <a:ext cx="7641182" cy="14260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latin typeface="+mn-ea"/>
              </a:rPr>
              <a:t>・なぞりによる形状把握</a:t>
            </a:r>
            <a:endParaRPr lang="en-US" altLang="ja-JP" dirty="0" smtClean="0">
              <a:latin typeface="+mn-ea"/>
            </a:endParaRPr>
          </a:p>
          <a:p>
            <a:pPr marL="0" indent="0">
              <a:buNone/>
            </a:pPr>
            <a:r>
              <a:rPr lang="ja-JP" altLang="en-US" sz="2400" dirty="0" smtClean="0">
                <a:latin typeface="+mn-ea"/>
              </a:rPr>
              <a:t>⇒材質や温度の情報よりも</a:t>
            </a:r>
            <a:r>
              <a:rPr lang="en-US" altLang="ja-JP" sz="2400" dirty="0" smtClean="0">
                <a:latin typeface="+mn-ea"/>
              </a:rPr>
              <a:t>,</a:t>
            </a:r>
            <a:r>
              <a:rPr lang="ja-JP" altLang="en-US" sz="2400" dirty="0" smtClean="0">
                <a:latin typeface="+mn-ea"/>
              </a:rPr>
              <a:t>自身の手と対象物との相対</a:t>
            </a:r>
            <a:r>
              <a:rPr lang="ja-JP" altLang="en-US" sz="2400" u="sng" dirty="0" smtClean="0">
                <a:latin typeface="+mn-ea"/>
              </a:rPr>
              <a:t>運動情報</a:t>
            </a:r>
            <a:r>
              <a:rPr lang="ja-JP" altLang="en-US" sz="2400" dirty="0" smtClean="0">
                <a:latin typeface="+mn-ea"/>
              </a:rPr>
              <a:t>が重要であると考えられる</a:t>
            </a:r>
            <a:endParaRPr lang="en-US" altLang="ja-JP" sz="1600" dirty="0" smtClean="0">
              <a:latin typeface="+mn-ea"/>
            </a:endParaRPr>
          </a:p>
        </p:txBody>
      </p:sp>
      <p:sp>
        <p:nvSpPr>
          <p:cNvPr id="5" name="コンテンツ プレースホルダー 2"/>
          <p:cNvSpPr txBox="1">
            <a:spLocks/>
          </p:cNvSpPr>
          <p:nvPr/>
        </p:nvSpPr>
        <p:spPr>
          <a:xfrm>
            <a:off x="847725" y="2325583"/>
            <a:ext cx="7922202" cy="21425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・なぞりにおける運動自由度</a:t>
            </a:r>
            <a:endParaRPr lang="en-US" altLang="ja-JP" dirty="0" smtClean="0"/>
          </a:p>
          <a:p>
            <a:pPr marL="0" indent="0">
              <a:buNone/>
            </a:pPr>
            <a:r>
              <a:rPr lang="ja-JP" altLang="en-US" sz="2400" dirty="0" smtClean="0"/>
              <a:t>⇒なぞり動作：対象物と手との接触を維持したまま</a:t>
            </a:r>
            <a:r>
              <a:rPr lang="en-US" altLang="ja-JP" sz="2400" dirty="0" smtClean="0"/>
              <a:t>,</a:t>
            </a:r>
            <a:r>
              <a:rPr lang="ja-JP" altLang="en-US" sz="2400" dirty="0" smtClean="0"/>
              <a:t>対象物形状に沿って手を動かす</a:t>
            </a:r>
            <a:endParaRPr lang="en-US" altLang="ja-JP" sz="2400" dirty="0" smtClean="0"/>
          </a:p>
          <a:p>
            <a:pPr marL="0" indent="0">
              <a:buNone/>
            </a:pPr>
            <a:r>
              <a:rPr lang="ja-JP" altLang="en-US" sz="2400" dirty="0" smtClean="0"/>
              <a:t>＝接触面上における剛体の運動と捉えられる</a:t>
            </a:r>
            <a:endParaRPr lang="en-US" altLang="ja-JP" sz="2400" dirty="0" smtClean="0"/>
          </a:p>
          <a:p>
            <a:pPr marL="0" indent="0">
              <a:buNone/>
            </a:pPr>
            <a:r>
              <a:rPr lang="ja-JP" altLang="en-US" sz="2400" u="sng" dirty="0" smtClean="0"/>
              <a:t>面上の剛体運動の運動自由度：並進</a:t>
            </a:r>
            <a:r>
              <a:rPr lang="en-US" altLang="ja-JP" sz="2400" u="sng" dirty="0" smtClean="0"/>
              <a:t>2</a:t>
            </a:r>
            <a:r>
              <a:rPr lang="ja-JP" altLang="en-US" sz="2400" u="sng" dirty="0" smtClean="0"/>
              <a:t>自由度と回転</a:t>
            </a:r>
            <a:r>
              <a:rPr lang="en-US" altLang="ja-JP" sz="2400" u="sng" dirty="0" smtClean="0"/>
              <a:t>1</a:t>
            </a:r>
            <a:r>
              <a:rPr lang="ja-JP" altLang="en-US" sz="2400" u="sng" dirty="0" smtClean="0"/>
              <a:t>自由度</a:t>
            </a:r>
            <a:endParaRPr lang="en-US" altLang="ja-JP" sz="2400" dirty="0" smtClean="0"/>
          </a:p>
        </p:txBody>
      </p:sp>
      <p:sp>
        <p:nvSpPr>
          <p:cNvPr id="6" name="コンテンツ プレースホルダー 2"/>
          <p:cNvSpPr txBox="1">
            <a:spLocks/>
          </p:cNvSpPr>
          <p:nvPr/>
        </p:nvSpPr>
        <p:spPr>
          <a:xfrm>
            <a:off x="847725" y="5378530"/>
            <a:ext cx="7922202" cy="8624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なぞりによる形状把握においては</a:t>
            </a:r>
            <a:r>
              <a:rPr lang="en-US" altLang="ja-JP" dirty="0" smtClean="0"/>
              <a:t>,</a:t>
            </a:r>
            <a:r>
              <a:rPr lang="ja-JP" altLang="en-US" u="sng" dirty="0" smtClean="0"/>
              <a:t>接触面上における</a:t>
            </a:r>
            <a:r>
              <a:rPr lang="en-US" altLang="ja-JP" u="sng" dirty="0" smtClean="0"/>
              <a:t>3</a:t>
            </a:r>
            <a:r>
              <a:rPr lang="ja-JP" altLang="en-US" u="sng" dirty="0" smtClean="0"/>
              <a:t>自由度の運動情報</a:t>
            </a:r>
            <a:r>
              <a:rPr lang="ja-JP" altLang="en-US" dirty="0" smtClean="0"/>
              <a:t>が得られることが重要である</a:t>
            </a:r>
            <a:endParaRPr lang="en-US" altLang="ja-JP" dirty="0" smtClean="0"/>
          </a:p>
        </p:txBody>
      </p:sp>
      <p:sp>
        <p:nvSpPr>
          <p:cNvPr id="7" name="下矢印 6"/>
          <p:cNvSpPr/>
          <p:nvPr/>
        </p:nvSpPr>
        <p:spPr>
          <a:xfrm>
            <a:off x="4250746" y="4554434"/>
            <a:ext cx="835139" cy="681338"/>
          </a:xfrm>
          <a:prstGeom prst="downArrow">
            <a:avLst/>
          </a:prstGeom>
          <a:solidFill>
            <a:srgbClr val="00B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68854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p:cNvSpPr txBox="1">
            <a:spLocks/>
          </p:cNvSpPr>
          <p:nvPr/>
        </p:nvSpPr>
        <p:spPr>
          <a:xfrm>
            <a:off x="679071" y="545321"/>
            <a:ext cx="6324401" cy="6358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3600" dirty="0"/>
              <a:t>先行</a:t>
            </a:r>
            <a:r>
              <a:rPr lang="ja-JP" altLang="en-US" sz="3600" dirty="0" smtClean="0"/>
              <a:t>事例：なぞり触覚の伝送</a:t>
            </a:r>
            <a:endParaRPr lang="en-US" altLang="ja-JP" sz="2400" dirty="0" smtClean="0"/>
          </a:p>
        </p:txBody>
      </p:sp>
      <p:sp>
        <p:nvSpPr>
          <p:cNvPr id="2" name="正方形/長方形 1"/>
          <p:cNvSpPr/>
          <p:nvPr/>
        </p:nvSpPr>
        <p:spPr>
          <a:xfrm>
            <a:off x="679072" y="1533229"/>
            <a:ext cx="4495600" cy="1107996"/>
          </a:xfrm>
          <a:prstGeom prst="rect">
            <a:avLst/>
          </a:prstGeom>
        </p:spPr>
        <p:txBody>
          <a:bodyPr wrap="square">
            <a:spAutoFit/>
          </a:bodyPr>
          <a:lstStyle/>
          <a:p>
            <a:r>
              <a:rPr lang="ja-JP" altLang="en-US" sz="2400" dirty="0" smtClean="0">
                <a:latin typeface="MS-Gothic-Identity-H"/>
              </a:rPr>
              <a:t>・爪上</a:t>
            </a:r>
            <a:r>
              <a:rPr lang="ja-JP" altLang="en-US" sz="2400" dirty="0">
                <a:latin typeface="MS-Gothic-Identity-H"/>
              </a:rPr>
              <a:t>振動を利用したなぞり動作における触覚伝送手法</a:t>
            </a:r>
            <a:endParaRPr lang="en-US" altLang="ja-JP" sz="2400" dirty="0">
              <a:latin typeface="MS-Gothic-Identity-H"/>
            </a:endParaRPr>
          </a:p>
          <a:p>
            <a:r>
              <a:rPr lang="en-US" altLang="ja-JP" dirty="0"/>
              <a:t>[</a:t>
            </a:r>
            <a:r>
              <a:rPr lang="ja-JP" altLang="en-US" dirty="0"/>
              <a:t>橋本ら</a:t>
            </a:r>
            <a:r>
              <a:rPr lang="en-US" altLang="ja-JP" dirty="0"/>
              <a:t>,2011]</a:t>
            </a:r>
          </a:p>
        </p:txBody>
      </p:sp>
      <p:sp>
        <p:nvSpPr>
          <p:cNvPr id="5" name="正方形/長方形 4"/>
          <p:cNvSpPr/>
          <p:nvPr/>
        </p:nvSpPr>
        <p:spPr>
          <a:xfrm>
            <a:off x="679071" y="4077358"/>
            <a:ext cx="8464930" cy="1569660"/>
          </a:xfrm>
          <a:prstGeom prst="rect">
            <a:avLst/>
          </a:prstGeom>
        </p:spPr>
        <p:txBody>
          <a:bodyPr wrap="square">
            <a:spAutoFit/>
          </a:bodyPr>
          <a:lstStyle/>
          <a:p>
            <a:r>
              <a:rPr lang="en-US" altLang="ja-JP" sz="2400" dirty="0" smtClean="0">
                <a:latin typeface="MS-Gothic-Identity-H"/>
              </a:rPr>
              <a:t>1</a:t>
            </a:r>
            <a:r>
              <a:rPr lang="ja-JP" altLang="en-US" sz="2400" dirty="0" smtClean="0">
                <a:latin typeface="MS-Gothic-Identity-H"/>
              </a:rPr>
              <a:t>点での振動再現であるため</a:t>
            </a:r>
            <a:r>
              <a:rPr lang="en-US" altLang="ja-JP" sz="2400" dirty="0" smtClean="0">
                <a:latin typeface="MS-Gothic-Identity-H"/>
              </a:rPr>
              <a:t>,3</a:t>
            </a:r>
            <a:r>
              <a:rPr lang="ja-JP" altLang="en-US" sz="2400" dirty="0" smtClean="0">
                <a:latin typeface="MS-Gothic-Identity-H"/>
              </a:rPr>
              <a:t>自由度の運動情報の内</a:t>
            </a:r>
            <a:r>
              <a:rPr lang="en-US" altLang="ja-JP" sz="2400" dirty="0" smtClean="0">
                <a:latin typeface="MS-Gothic-Identity-H"/>
              </a:rPr>
              <a:t>,</a:t>
            </a:r>
            <a:r>
              <a:rPr lang="ja-JP" altLang="en-US" sz="2400" dirty="0" smtClean="0">
                <a:latin typeface="MS-Gothic-Identity-H"/>
              </a:rPr>
              <a:t>回転情報（</a:t>
            </a:r>
            <a:r>
              <a:rPr lang="en-US" altLang="ja-JP" sz="2400" dirty="0" smtClean="0">
                <a:latin typeface="MS-Gothic-Identity-H"/>
              </a:rPr>
              <a:t>2</a:t>
            </a:r>
            <a:r>
              <a:rPr lang="ja-JP" altLang="en-US" sz="2400" dirty="0" smtClean="0">
                <a:latin typeface="MS-Gothic-Identity-H"/>
              </a:rPr>
              <a:t>点以上の相対運動）が</a:t>
            </a:r>
            <a:r>
              <a:rPr lang="ja-JP" altLang="en-US" sz="2400" dirty="0" smtClean="0">
                <a:latin typeface="MS-Gothic-Identity-H"/>
              </a:rPr>
              <a:t>得られない</a:t>
            </a:r>
            <a:endParaRPr lang="en-US" altLang="ja-JP" sz="2400" dirty="0" smtClean="0">
              <a:latin typeface="MS-Gothic-Identity-H"/>
            </a:endParaRPr>
          </a:p>
          <a:p>
            <a:r>
              <a:rPr lang="ja-JP" altLang="en-US" sz="2400" dirty="0" smtClean="0">
                <a:latin typeface="MS-Gothic-Identity-H"/>
              </a:rPr>
              <a:t>⇒接触中の対象の姿勢の変化が知覚できないため正確な形状認識が行えず，リアリティや没入感の損失に繋がると考えられる</a:t>
            </a:r>
            <a:endParaRPr lang="en-US" altLang="ja-JP" sz="2400" dirty="0" smtClean="0">
              <a:latin typeface="MS-Gothic-Identity-H"/>
            </a:endParaRPr>
          </a:p>
        </p:txBody>
      </p:sp>
      <p:pic>
        <p:nvPicPr>
          <p:cNvPr id="3" name="図 2"/>
          <p:cNvPicPr>
            <a:picLocks noChangeAspect="1"/>
          </p:cNvPicPr>
          <p:nvPr/>
        </p:nvPicPr>
        <p:blipFill rotWithShape="1">
          <a:blip r:embed="rId3"/>
          <a:srcRect l="12723" t="3790" r="4581" b="4873"/>
          <a:stretch/>
        </p:blipFill>
        <p:spPr>
          <a:xfrm>
            <a:off x="5255969" y="1574575"/>
            <a:ext cx="3377045" cy="2109356"/>
          </a:xfrm>
          <a:prstGeom prst="rect">
            <a:avLst/>
          </a:prstGeom>
        </p:spPr>
      </p:pic>
      <p:sp>
        <p:nvSpPr>
          <p:cNvPr id="6" name="正方形/長方形 5"/>
          <p:cNvSpPr/>
          <p:nvPr/>
        </p:nvSpPr>
        <p:spPr>
          <a:xfrm>
            <a:off x="679070" y="2682169"/>
            <a:ext cx="4495601" cy="769441"/>
          </a:xfrm>
          <a:prstGeom prst="rect">
            <a:avLst/>
          </a:prstGeom>
        </p:spPr>
        <p:txBody>
          <a:bodyPr wrap="square">
            <a:spAutoFit/>
          </a:bodyPr>
          <a:lstStyle/>
          <a:p>
            <a:r>
              <a:rPr lang="ja-JP" altLang="en-US" sz="2200" dirty="0" smtClean="0">
                <a:latin typeface="MS-Gothic-Identity-H"/>
              </a:rPr>
              <a:t>⇒なぞり動作中に爪上で振動刺激を与えることで指腹での凹凸感を提示</a:t>
            </a:r>
            <a:endParaRPr lang="en-US" altLang="ja-JP" sz="2200" dirty="0"/>
          </a:p>
        </p:txBody>
      </p:sp>
      <p:sp>
        <p:nvSpPr>
          <p:cNvPr id="8" name="正方形/長方形 7"/>
          <p:cNvSpPr/>
          <p:nvPr/>
        </p:nvSpPr>
        <p:spPr>
          <a:xfrm>
            <a:off x="679071" y="3607370"/>
            <a:ext cx="4343102" cy="461665"/>
          </a:xfrm>
          <a:prstGeom prst="rect">
            <a:avLst/>
          </a:prstGeom>
        </p:spPr>
        <p:txBody>
          <a:bodyPr wrap="square">
            <a:spAutoFit/>
          </a:bodyPr>
          <a:lstStyle/>
          <a:p>
            <a:r>
              <a:rPr lang="ja-JP" altLang="en-US" sz="2400" dirty="0" smtClean="0"/>
              <a:t>・先行研究における課題点</a:t>
            </a:r>
            <a:endParaRPr lang="en-US" altLang="ja-JP" sz="2400" dirty="0"/>
          </a:p>
        </p:txBody>
      </p:sp>
      <p:sp>
        <p:nvSpPr>
          <p:cNvPr id="9" name="正方形/長方形 8"/>
          <p:cNvSpPr/>
          <p:nvPr/>
        </p:nvSpPr>
        <p:spPr>
          <a:xfrm>
            <a:off x="1773166" y="5857266"/>
            <a:ext cx="7002344" cy="830997"/>
          </a:xfrm>
          <a:prstGeom prst="rect">
            <a:avLst/>
          </a:prstGeom>
        </p:spPr>
        <p:txBody>
          <a:bodyPr wrap="square">
            <a:spAutoFit/>
          </a:bodyPr>
          <a:lstStyle/>
          <a:p>
            <a:r>
              <a:rPr lang="ja-JP" altLang="en-US" sz="2400" dirty="0" smtClean="0">
                <a:latin typeface="MS-Gothic-Identity-H"/>
              </a:rPr>
              <a:t>手</a:t>
            </a:r>
            <a:r>
              <a:rPr lang="ja-JP" altLang="en-US" sz="2400" dirty="0" smtClean="0">
                <a:latin typeface="MS-Gothic-Identity-H"/>
              </a:rPr>
              <a:t>掌部のように</a:t>
            </a:r>
            <a:r>
              <a:rPr lang="en-US" altLang="ja-JP" sz="2400" u="sng" dirty="0" smtClean="0">
                <a:latin typeface="MS-Gothic-Identity-H"/>
              </a:rPr>
              <a:t>2</a:t>
            </a:r>
            <a:r>
              <a:rPr lang="ja-JP" altLang="en-US" sz="2400" u="sng" dirty="0" smtClean="0">
                <a:latin typeface="MS-Gothic-Identity-H"/>
              </a:rPr>
              <a:t>次元的な広がりのある面での接触と面上の運動情報の提示が必要</a:t>
            </a:r>
            <a:endParaRPr lang="en-US" altLang="ja-JP" u="sng" dirty="0"/>
          </a:p>
        </p:txBody>
      </p:sp>
      <p:sp>
        <p:nvSpPr>
          <p:cNvPr id="10" name="下矢印 9"/>
          <p:cNvSpPr/>
          <p:nvPr/>
        </p:nvSpPr>
        <p:spPr>
          <a:xfrm rot="16200000">
            <a:off x="972345" y="5932096"/>
            <a:ext cx="548843" cy="681338"/>
          </a:xfrm>
          <a:prstGeom prst="downArrow">
            <a:avLst/>
          </a:prstGeom>
          <a:solidFill>
            <a:srgbClr val="00B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54612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p:cNvSpPr>
            <a:spLocks noGrp="1"/>
          </p:cNvSpPr>
          <p:nvPr>
            <p:ph idx="1"/>
          </p:nvPr>
        </p:nvSpPr>
        <p:spPr>
          <a:xfrm>
            <a:off x="555625" y="504824"/>
            <a:ext cx="8107293" cy="575831"/>
          </a:xfrm>
        </p:spPr>
        <p:txBody>
          <a:bodyPr>
            <a:noAutofit/>
          </a:bodyPr>
          <a:lstStyle/>
          <a:p>
            <a:pPr marL="0" indent="0">
              <a:buNone/>
            </a:pPr>
            <a:r>
              <a:rPr kumimoji="1" lang="ja-JP" altLang="en-US" sz="3200" dirty="0" smtClean="0"/>
              <a:t>先行事例：</a:t>
            </a:r>
            <a:r>
              <a:rPr kumimoji="1" lang="en-US" altLang="ja-JP" sz="3200" dirty="0" smtClean="0"/>
              <a:t>2</a:t>
            </a:r>
            <a:r>
              <a:rPr kumimoji="1" lang="ja-JP" altLang="en-US" sz="3200" dirty="0" smtClean="0"/>
              <a:t>次元平面における運動情報提示</a:t>
            </a:r>
            <a:endParaRPr kumimoji="1" lang="ja-JP" altLang="en-US" sz="3200" dirty="0"/>
          </a:p>
        </p:txBody>
      </p:sp>
      <p:sp>
        <p:nvSpPr>
          <p:cNvPr id="5" name="コンテンツ プレースホルダー 2"/>
          <p:cNvSpPr txBox="1">
            <a:spLocks/>
          </p:cNvSpPr>
          <p:nvPr/>
        </p:nvSpPr>
        <p:spPr>
          <a:xfrm>
            <a:off x="847722" y="1407592"/>
            <a:ext cx="7641182" cy="8720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smtClean="0"/>
              <a:t>・</a:t>
            </a:r>
            <a:r>
              <a:rPr lang="ja-JP" altLang="en-US" sz="2400" dirty="0"/>
              <a:t>仮現運動を使った触覚</a:t>
            </a:r>
            <a:r>
              <a:rPr lang="ja-JP" altLang="en-US" sz="2400" dirty="0" smtClean="0"/>
              <a:t>ディスプレイ：錯覚を利用</a:t>
            </a:r>
            <a:endParaRPr lang="en-US" altLang="ja-JP" sz="2400" dirty="0" smtClean="0"/>
          </a:p>
          <a:p>
            <a:pPr marL="0" indent="0">
              <a:buNone/>
            </a:pPr>
            <a:r>
              <a:rPr lang="en-US" altLang="ja-JP" sz="1600" dirty="0" smtClean="0"/>
              <a:t>[</a:t>
            </a:r>
            <a:r>
              <a:rPr lang="en-US" altLang="ja-JP" sz="1600" dirty="0"/>
              <a:t>Ali </a:t>
            </a:r>
            <a:r>
              <a:rPr lang="en-US" altLang="ja-JP" sz="1600" dirty="0" err="1"/>
              <a:t>Israr</a:t>
            </a:r>
            <a:r>
              <a:rPr lang="en-US" altLang="ja-JP" sz="1600" dirty="0" smtClean="0"/>
              <a:t>, </a:t>
            </a:r>
            <a:r>
              <a:rPr lang="en-US" altLang="ja-JP" sz="1600" dirty="0"/>
              <a:t>2011</a:t>
            </a:r>
            <a:r>
              <a:rPr lang="en-US" altLang="ja-JP" sz="1600" dirty="0" smtClean="0"/>
              <a:t>]</a:t>
            </a:r>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1710" y="2086938"/>
            <a:ext cx="2986018" cy="1872697"/>
          </a:xfrm>
          <a:prstGeom prst="rect">
            <a:avLst/>
          </a:prstGeom>
        </p:spPr>
      </p:pic>
      <p:sp>
        <p:nvSpPr>
          <p:cNvPr id="9" name="コンテンツ プレースホルダー 2"/>
          <p:cNvSpPr txBox="1">
            <a:spLocks/>
          </p:cNvSpPr>
          <p:nvPr/>
        </p:nvSpPr>
        <p:spPr>
          <a:xfrm>
            <a:off x="847722" y="2597343"/>
            <a:ext cx="4384675" cy="11392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smtClean="0"/>
              <a:t>刺激点を立ち上がり位相差付きで提示し，刺激点間の移動印象錯覚を生起</a:t>
            </a:r>
            <a:endParaRPr lang="en-US" altLang="ja-JP" sz="2400" dirty="0" smtClean="0"/>
          </a:p>
        </p:txBody>
      </p:sp>
      <p:sp>
        <p:nvSpPr>
          <p:cNvPr id="10" name="コンテンツ プレースホルダー 2"/>
          <p:cNvSpPr txBox="1">
            <a:spLocks/>
          </p:cNvSpPr>
          <p:nvPr/>
        </p:nvSpPr>
        <p:spPr>
          <a:xfrm>
            <a:off x="847722" y="4199200"/>
            <a:ext cx="6858001" cy="812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smtClean="0"/>
              <a:t>・</a:t>
            </a:r>
            <a:r>
              <a:rPr lang="ja-JP" altLang="ja-JP" sz="2400" dirty="0"/>
              <a:t>空中超音波触覚</a:t>
            </a:r>
            <a:r>
              <a:rPr lang="ja-JP" altLang="ja-JP" sz="2400" dirty="0" smtClean="0"/>
              <a:t>ディスプレイ</a:t>
            </a:r>
            <a:r>
              <a:rPr lang="ja-JP" altLang="en-US" sz="2400" dirty="0" smtClean="0"/>
              <a:t>：刺激点を生成，制御</a:t>
            </a:r>
            <a:endParaRPr lang="en-US" altLang="ja-JP" sz="2400" dirty="0" smtClean="0"/>
          </a:p>
          <a:p>
            <a:pPr marL="0" indent="0">
              <a:buNone/>
            </a:pPr>
            <a:r>
              <a:rPr lang="en-US" altLang="ja-JP" sz="1600" dirty="0" smtClean="0"/>
              <a:t>[</a:t>
            </a:r>
            <a:r>
              <a:rPr lang="en-US" altLang="ja-JP" sz="1600" dirty="0"/>
              <a:t>Takayuki Hoshi, 2010</a:t>
            </a:r>
            <a:r>
              <a:rPr lang="en-US" altLang="ja-JP" sz="1600" dirty="0" smtClean="0"/>
              <a:t>]</a:t>
            </a:r>
            <a:endParaRPr lang="en-US" altLang="ja-JP" sz="2000" dirty="0"/>
          </a:p>
        </p:txBody>
      </p:sp>
      <p:pic>
        <p:nvPicPr>
          <p:cNvPr id="11" name="図 10"/>
          <p:cNvPicPr>
            <a:picLocks noChangeAspect="1"/>
          </p:cNvPicPr>
          <p:nvPr/>
        </p:nvPicPr>
        <p:blipFill rotWithShape="1">
          <a:blip r:embed="rId4"/>
          <a:srcRect l="6439" t="1" b="55717"/>
          <a:stretch/>
        </p:blipFill>
        <p:spPr>
          <a:xfrm>
            <a:off x="5496792" y="4744335"/>
            <a:ext cx="2850936" cy="1947270"/>
          </a:xfrm>
          <a:prstGeom prst="rect">
            <a:avLst/>
          </a:prstGeom>
        </p:spPr>
      </p:pic>
      <p:sp>
        <p:nvSpPr>
          <p:cNvPr id="12" name="コンテンツ プレースホルダー 2"/>
          <p:cNvSpPr txBox="1">
            <a:spLocks/>
          </p:cNvSpPr>
          <p:nvPr/>
        </p:nvSpPr>
        <p:spPr>
          <a:xfrm>
            <a:off x="847722" y="5296359"/>
            <a:ext cx="4384675" cy="1150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smtClean="0"/>
              <a:t>18×18</a:t>
            </a:r>
            <a:r>
              <a:rPr lang="ja-JP" altLang="en-US" sz="2400" dirty="0" smtClean="0"/>
              <a:t>個の超音波振動子を用いた超音波焦点生成による刺激点の提示</a:t>
            </a:r>
            <a:endParaRPr lang="en-US" altLang="ja-JP" sz="2400" dirty="0" smtClean="0"/>
          </a:p>
        </p:txBody>
      </p:sp>
    </p:spTree>
    <p:extLst>
      <p:ext uri="{BB962C8B-B14F-4D97-AF65-F5344CB8AC3E}">
        <p14:creationId xmlns:p14="http://schemas.microsoft.com/office/powerpoint/2010/main" val="33609954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p:cNvSpPr>
            <a:spLocks noGrp="1"/>
          </p:cNvSpPr>
          <p:nvPr>
            <p:ph idx="1"/>
          </p:nvPr>
        </p:nvSpPr>
        <p:spPr>
          <a:xfrm>
            <a:off x="660731" y="643029"/>
            <a:ext cx="7755862" cy="527050"/>
          </a:xfrm>
        </p:spPr>
        <p:txBody>
          <a:bodyPr>
            <a:noAutofit/>
          </a:bodyPr>
          <a:lstStyle/>
          <a:p>
            <a:pPr marL="0" indent="0">
              <a:buNone/>
            </a:pPr>
            <a:r>
              <a:rPr lang="ja-JP" altLang="en-US" sz="3200" dirty="0" smtClean="0"/>
              <a:t>触覚</a:t>
            </a:r>
            <a:r>
              <a:rPr lang="ja-JP" altLang="en-US" sz="3200" dirty="0"/>
              <a:t>伝送</a:t>
            </a:r>
            <a:r>
              <a:rPr kumimoji="1" lang="ja-JP" altLang="en-US" sz="3200" dirty="0" smtClean="0"/>
              <a:t>における従来研究の課題点</a:t>
            </a:r>
            <a:endParaRPr kumimoji="1" lang="ja-JP" altLang="en-US" sz="3200" dirty="0"/>
          </a:p>
        </p:txBody>
      </p:sp>
      <p:sp>
        <p:nvSpPr>
          <p:cNvPr id="5" name="コンテンツ プレースホルダー 2"/>
          <p:cNvSpPr txBox="1">
            <a:spLocks/>
          </p:cNvSpPr>
          <p:nvPr/>
        </p:nvSpPr>
        <p:spPr>
          <a:xfrm>
            <a:off x="555624" y="1342818"/>
            <a:ext cx="7966076" cy="5651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smtClean="0"/>
              <a:t>・なぞりによる現象そのものを捉えている訳ではない</a:t>
            </a:r>
            <a:endParaRPr lang="en-US" altLang="ja-JP" sz="1800" dirty="0"/>
          </a:p>
        </p:txBody>
      </p:sp>
      <p:sp>
        <p:nvSpPr>
          <p:cNvPr id="6" name="コンテンツ プレースホルダー 2"/>
          <p:cNvSpPr txBox="1">
            <a:spLocks/>
          </p:cNvSpPr>
          <p:nvPr/>
        </p:nvSpPr>
        <p:spPr>
          <a:xfrm>
            <a:off x="555624" y="1875928"/>
            <a:ext cx="8338994" cy="9464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smtClean="0"/>
              <a:t>・提示装置に合わせた計測器の作成が困難</a:t>
            </a:r>
            <a:endParaRPr lang="en-US" altLang="ja-JP" sz="2400" dirty="0" smtClean="0"/>
          </a:p>
          <a:p>
            <a:pPr marL="0" indent="0">
              <a:buNone/>
            </a:pPr>
            <a:r>
              <a:rPr lang="ja-JP" altLang="en-US" sz="2400" dirty="0" smtClean="0"/>
              <a:t>⇒伝送には提示装置と同じ振動特性の計測器が必要</a:t>
            </a:r>
            <a:endParaRPr lang="en-US" altLang="ja-JP" sz="2400" dirty="0"/>
          </a:p>
        </p:txBody>
      </p:sp>
      <p:sp>
        <p:nvSpPr>
          <p:cNvPr id="10" name="コンテンツ プレースホルダー 2"/>
          <p:cNvSpPr txBox="1">
            <a:spLocks/>
          </p:cNvSpPr>
          <p:nvPr/>
        </p:nvSpPr>
        <p:spPr>
          <a:xfrm>
            <a:off x="662686" y="3830323"/>
            <a:ext cx="8105776" cy="8725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smtClean="0"/>
              <a:t>・なぞり：接触面上で剛体の運動（並進</a:t>
            </a:r>
            <a:r>
              <a:rPr lang="en-US" altLang="ja-JP" sz="2400" dirty="0" smtClean="0"/>
              <a:t>2</a:t>
            </a:r>
            <a:r>
              <a:rPr lang="ja-JP" altLang="en-US" sz="2400" dirty="0" smtClean="0"/>
              <a:t>自由度，回転</a:t>
            </a:r>
            <a:r>
              <a:rPr lang="en-US" altLang="ja-JP" sz="2400" dirty="0" smtClean="0"/>
              <a:t>1</a:t>
            </a:r>
            <a:r>
              <a:rPr lang="ja-JP" altLang="en-US" sz="2400" dirty="0" smtClean="0"/>
              <a:t>自由度）が</a:t>
            </a:r>
            <a:r>
              <a:rPr lang="ja-JP" altLang="en-US" sz="2400" dirty="0"/>
              <a:t>行</a:t>
            </a:r>
            <a:r>
              <a:rPr lang="ja-JP" altLang="en-US" sz="2400" dirty="0" smtClean="0"/>
              <a:t>われる</a:t>
            </a:r>
            <a:endParaRPr lang="en-US" altLang="ja-JP" sz="2400" dirty="0"/>
          </a:p>
        </p:txBody>
      </p:sp>
      <p:sp>
        <p:nvSpPr>
          <p:cNvPr id="12" name="コンテンツ プレースホルダー 2"/>
          <p:cNvSpPr txBox="1">
            <a:spLocks/>
          </p:cNvSpPr>
          <p:nvPr/>
        </p:nvSpPr>
        <p:spPr>
          <a:xfrm>
            <a:off x="660731" y="3165215"/>
            <a:ext cx="6295551" cy="5270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200" dirty="0" smtClean="0"/>
              <a:t>触覚伝送手法の検討</a:t>
            </a:r>
            <a:endParaRPr lang="ja-JP" altLang="en-US" sz="3200" dirty="0"/>
          </a:p>
        </p:txBody>
      </p:sp>
      <p:sp>
        <p:nvSpPr>
          <p:cNvPr id="8" name="コンテンツ プレースホルダー 2"/>
          <p:cNvSpPr txBox="1">
            <a:spLocks/>
          </p:cNvSpPr>
          <p:nvPr/>
        </p:nvSpPr>
        <p:spPr>
          <a:xfrm>
            <a:off x="662686" y="4702852"/>
            <a:ext cx="7389493" cy="114646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smtClean="0"/>
              <a:t>・面上の剛体運動によりスティックスリップ現象が生じる</a:t>
            </a:r>
            <a:endParaRPr lang="en-US" altLang="ja-JP" sz="2400" dirty="0" smtClean="0"/>
          </a:p>
          <a:p>
            <a:pPr marL="0" indent="0">
              <a:buNone/>
            </a:pPr>
            <a:r>
              <a:rPr lang="ja-JP" altLang="en-US" sz="2400" dirty="0" smtClean="0"/>
              <a:t>⇒スティックスリップによる</a:t>
            </a:r>
            <a:r>
              <a:rPr lang="ja-JP" altLang="en-US" sz="2400" u="sng" dirty="0" smtClean="0"/>
              <a:t>振動が皮膚（＝</a:t>
            </a:r>
            <a:r>
              <a:rPr lang="en-US" altLang="ja-JP" sz="2400" u="sng" dirty="0" smtClean="0"/>
              <a:t>2</a:t>
            </a:r>
            <a:r>
              <a:rPr lang="ja-JP" altLang="en-US" sz="2400" u="sng" dirty="0" smtClean="0"/>
              <a:t>次元平面）上に広がる</a:t>
            </a:r>
            <a:endParaRPr lang="en-US" altLang="ja-JP" sz="2400" u="sng" dirty="0" smtClean="0"/>
          </a:p>
        </p:txBody>
      </p:sp>
      <p:sp>
        <p:nvSpPr>
          <p:cNvPr id="13" name="コンテンツ プレースホルダー 2"/>
          <p:cNvSpPr txBox="1">
            <a:spLocks/>
          </p:cNvSpPr>
          <p:nvPr/>
        </p:nvSpPr>
        <p:spPr>
          <a:xfrm>
            <a:off x="555624" y="6292350"/>
            <a:ext cx="8461828" cy="4657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u="sng" dirty="0" smtClean="0"/>
              <a:t>スティックスリップにより生じる</a:t>
            </a:r>
            <a:r>
              <a:rPr lang="en-US" altLang="ja-JP" sz="2400" u="sng" dirty="0" smtClean="0"/>
              <a:t>2</a:t>
            </a:r>
            <a:r>
              <a:rPr lang="ja-JP" altLang="en-US" sz="2400" u="sng" dirty="0" smtClean="0"/>
              <a:t>次元平面上の振動の計測と再現</a:t>
            </a:r>
            <a:endParaRPr lang="en-US" altLang="ja-JP" sz="2400" u="sng" dirty="0" smtClean="0"/>
          </a:p>
        </p:txBody>
      </p:sp>
      <p:sp>
        <p:nvSpPr>
          <p:cNvPr id="14" name="下矢印 13"/>
          <p:cNvSpPr/>
          <p:nvPr/>
        </p:nvSpPr>
        <p:spPr>
          <a:xfrm>
            <a:off x="4304375" y="5808373"/>
            <a:ext cx="482163" cy="393367"/>
          </a:xfrm>
          <a:prstGeom prst="downArrow">
            <a:avLst/>
          </a:prstGeom>
          <a:solidFill>
            <a:srgbClr val="00B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955079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p:cNvSpPr txBox="1">
            <a:spLocks/>
          </p:cNvSpPr>
          <p:nvPr/>
        </p:nvSpPr>
        <p:spPr>
          <a:xfrm>
            <a:off x="713521" y="5113824"/>
            <a:ext cx="3033736" cy="5270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200" dirty="0" smtClean="0"/>
              <a:t>本研究の目的</a:t>
            </a:r>
            <a:endParaRPr lang="ja-JP" altLang="en-US" sz="3200" dirty="0"/>
          </a:p>
        </p:txBody>
      </p:sp>
      <p:sp>
        <p:nvSpPr>
          <p:cNvPr id="5" name="コンテンツ プレースホルダー 2"/>
          <p:cNvSpPr txBox="1">
            <a:spLocks/>
          </p:cNvSpPr>
          <p:nvPr/>
        </p:nvSpPr>
        <p:spPr>
          <a:xfrm>
            <a:off x="713522" y="5716292"/>
            <a:ext cx="8105776" cy="9548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波面合成を用いた触覚伝送により，面上の剛体運動が提示可能か検証</a:t>
            </a:r>
            <a:endParaRPr lang="en-US" altLang="ja-JP" dirty="0" smtClean="0"/>
          </a:p>
        </p:txBody>
      </p:sp>
      <p:sp>
        <p:nvSpPr>
          <p:cNvPr id="6" name="コンテンツ プレースホルダー 2"/>
          <p:cNvSpPr txBox="1">
            <a:spLocks/>
          </p:cNvSpPr>
          <p:nvPr/>
        </p:nvSpPr>
        <p:spPr>
          <a:xfrm>
            <a:off x="713521" y="722317"/>
            <a:ext cx="5182311" cy="5270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200" dirty="0" smtClean="0"/>
              <a:t>2</a:t>
            </a:r>
            <a:r>
              <a:rPr lang="ja-JP" altLang="en-US" sz="3200" dirty="0" smtClean="0"/>
              <a:t>次元平面上の</a:t>
            </a:r>
            <a:r>
              <a:rPr lang="ja-JP" altLang="en-US" sz="3200" dirty="0"/>
              <a:t>振動</a:t>
            </a:r>
            <a:r>
              <a:rPr lang="ja-JP" altLang="en-US" sz="3200" dirty="0" smtClean="0"/>
              <a:t>再現</a:t>
            </a:r>
            <a:endParaRPr lang="ja-JP" altLang="en-US" sz="3200" dirty="0"/>
          </a:p>
        </p:txBody>
      </p:sp>
      <mc:AlternateContent xmlns:mc="http://schemas.openxmlformats.org/markup-compatibility/2006" xmlns:a14="http://schemas.microsoft.com/office/drawing/2010/main">
        <mc:Choice Requires="a14">
          <p:sp>
            <p:nvSpPr>
              <p:cNvPr id="7" name="コンテンツ プレースホルダー 2"/>
              <p:cNvSpPr txBox="1">
                <a:spLocks/>
              </p:cNvSpPr>
              <p:nvPr/>
            </p:nvSpPr>
            <p:spPr>
              <a:xfrm>
                <a:off x="713521" y="1456480"/>
                <a:ext cx="5358433" cy="16668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smtClean="0"/>
                  <a:t>・計測</a:t>
                </a:r>
                <a:r>
                  <a:rPr lang="en-US" altLang="ja-JP" sz="2400" dirty="0" smtClean="0"/>
                  <a:t>/</a:t>
                </a:r>
                <a:r>
                  <a:rPr lang="ja-JP" altLang="en-US" sz="2400" dirty="0" smtClean="0"/>
                  <a:t>再現</a:t>
                </a:r>
                <a:r>
                  <a:rPr lang="ja-JP" altLang="en-US" sz="2400" dirty="0"/>
                  <a:t>領域</a:t>
                </a:r>
                <a:r>
                  <a:rPr lang="ja-JP" altLang="en-US" sz="2400" dirty="0" smtClean="0"/>
                  <a:t>全面にわたり計測点を配置する場合（右図）</a:t>
                </a:r>
                <a:endParaRPr lang="en-US" altLang="ja-JP" sz="2400" dirty="0" smtClean="0"/>
              </a:p>
              <a:p>
                <a:pPr marL="0" indent="0">
                  <a:buNone/>
                </a:pPr>
                <a:r>
                  <a:rPr lang="ja-JP" altLang="en-US" sz="2400" dirty="0" smtClean="0"/>
                  <a:t>⇒計測点，</a:t>
                </a:r>
                <a14:m>
                  <m:oMath xmlns:m="http://schemas.openxmlformats.org/officeDocument/2006/math">
                    <m:r>
                      <a:rPr lang="ja-JP" altLang="en-US" sz="2400" i="1" dirty="0">
                        <a:latin typeface="Cambria Math" panose="02040503050406030204" pitchFamily="18" charset="0"/>
                      </a:rPr>
                      <m:t>振動源の必要数</m:t>
                    </m:r>
                  </m:oMath>
                </a14:m>
                <a:r>
                  <a:rPr lang="ja-JP" altLang="en-US" sz="2400" dirty="0" smtClean="0"/>
                  <a:t>：</a:t>
                </a:r>
                <a14:m>
                  <m:oMath xmlns:m="http://schemas.openxmlformats.org/officeDocument/2006/math">
                    <m:r>
                      <m:rPr>
                        <m:sty m:val="p"/>
                      </m:rPr>
                      <a:rPr lang="en-US" altLang="ja-JP" sz="2400" i="1" dirty="0">
                        <a:latin typeface="Cambria Math" panose="02040503050406030204" pitchFamily="18" charset="0"/>
                      </a:rPr>
                      <m:t>O</m:t>
                    </m:r>
                    <m:d>
                      <m:dPr>
                        <m:ctrlPr>
                          <a:rPr lang="en-US" altLang="ja-JP" sz="2400" i="1" dirty="0">
                            <a:latin typeface="Cambria Math" panose="02040503050406030204" pitchFamily="18" charset="0"/>
                          </a:rPr>
                        </m:ctrlPr>
                      </m:dPr>
                      <m:e>
                        <m:sSup>
                          <m:sSupPr>
                            <m:ctrlPr>
                              <a:rPr lang="en-US" altLang="ja-JP" sz="2400" b="0" i="1" dirty="0" smtClean="0">
                                <a:latin typeface="Cambria Math" panose="02040503050406030204" pitchFamily="18" charset="0"/>
                              </a:rPr>
                            </m:ctrlPr>
                          </m:sSupPr>
                          <m:e>
                            <m:r>
                              <a:rPr lang="en-US" altLang="ja-JP" sz="2400" b="0" i="1" dirty="0" smtClean="0">
                                <a:latin typeface="Cambria Math" panose="02040503050406030204" pitchFamily="18" charset="0"/>
                              </a:rPr>
                              <m:t>𝑛</m:t>
                            </m:r>
                          </m:e>
                          <m:sup>
                            <m:r>
                              <a:rPr lang="en-US" altLang="ja-JP" sz="2400" b="0" i="0" dirty="0" smtClean="0">
                                <a:latin typeface="Cambria Math" panose="02040503050406030204" pitchFamily="18" charset="0"/>
                              </a:rPr>
                              <m:t>2</m:t>
                            </m:r>
                          </m:sup>
                        </m:sSup>
                      </m:e>
                    </m:d>
                  </m:oMath>
                </a14:m>
                <a:endParaRPr lang="en-US" altLang="ja-JP" sz="2400" dirty="0" smtClean="0"/>
              </a:p>
              <a:p>
                <a:pPr marL="0" indent="0">
                  <a:buNone/>
                </a:pPr>
                <a:r>
                  <a:rPr lang="ja-JP" altLang="en-US" sz="2400" dirty="0" smtClean="0"/>
                  <a:t>＝</a:t>
                </a:r>
                <a:r>
                  <a:rPr lang="ja-JP" altLang="en-US" sz="2400" u="sng" dirty="0" smtClean="0"/>
                  <a:t>実装コスト上，実現困難</a:t>
                </a:r>
                <a:endParaRPr lang="en-US" altLang="ja-JP" sz="2400" u="sng" dirty="0" smtClean="0"/>
              </a:p>
            </p:txBody>
          </p:sp>
        </mc:Choice>
        <mc:Fallback xmlns="">
          <p:sp>
            <p:nvSpPr>
              <p:cNvPr id="7" name="コンテンツ プレースホルダー 2"/>
              <p:cNvSpPr txBox="1">
                <a:spLocks noRot="1" noChangeAspect="1" noMove="1" noResize="1" noEditPoints="1" noAdjustHandles="1" noChangeArrowheads="1" noChangeShapeType="1" noTextEdit="1"/>
              </p:cNvSpPr>
              <p:nvPr/>
            </p:nvSpPr>
            <p:spPr>
              <a:xfrm>
                <a:off x="713521" y="1456480"/>
                <a:ext cx="5358433" cy="1666872"/>
              </a:xfrm>
              <a:prstGeom prst="rect">
                <a:avLst/>
              </a:prstGeom>
              <a:blipFill rotWithShape="0">
                <a:blip r:embed="rId3"/>
                <a:stretch>
                  <a:fillRect l="-1706" t="-6593" b="-65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コンテンツ プレースホルダー 2"/>
              <p:cNvSpPr txBox="1">
                <a:spLocks/>
              </p:cNvSpPr>
              <p:nvPr/>
            </p:nvSpPr>
            <p:spPr>
              <a:xfrm>
                <a:off x="1586983" y="3410053"/>
                <a:ext cx="7445377" cy="1429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b="1" u="sng" dirty="0" smtClean="0"/>
                  <a:t>波面</a:t>
                </a:r>
                <a:r>
                  <a:rPr lang="ja-JP" altLang="en-US" b="1" u="sng" dirty="0"/>
                  <a:t>合成</a:t>
                </a:r>
                <a:r>
                  <a:rPr lang="ja-JP" altLang="en-US" dirty="0"/>
                  <a:t>に</a:t>
                </a:r>
                <a:r>
                  <a:rPr lang="ja-JP" altLang="en-US" dirty="0" smtClean="0"/>
                  <a:t>着目</a:t>
                </a:r>
                <a:endParaRPr lang="en-US" altLang="ja-JP" dirty="0" smtClean="0"/>
              </a:p>
              <a:p>
                <a:pPr marL="0" indent="0">
                  <a:buNone/>
                </a:pPr>
                <a:r>
                  <a:rPr lang="ja-JP" altLang="en-US" u="sng" dirty="0"/>
                  <a:t>＝</a:t>
                </a:r>
                <a14:m>
                  <m:oMath xmlns:m="http://schemas.openxmlformats.org/officeDocument/2006/math">
                    <m:r>
                      <a:rPr lang="en-US" altLang="ja-JP" b="1" i="1" u="sng" smtClean="0">
                        <a:latin typeface="Cambria Math" panose="02040503050406030204" pitchFamily="18" charset="0"/>
                      </a:rPr>
                      <m:t>𝑶</m:t>
                    </m:r>
                    <m:r>
                      <a:rPr lang="en-US" altLang="ja-JP" b="1" i="1" u="sng" smtClean="0">
                        <a:latin typeface="Cambria Math" panose="02040503050406030204" pitchFamily="18" charset="0"/>
                      </a:rPr>
                      <m:t>(</m:t>
                    </m:r>
                    <m:r>
                      <a:rPr lang="en-US" altLang="ja-JP" b="1" i="1" u="sng" smtClean="0">
                        <a:latin typeface="Cambria Math" panose="02040503050406030204" pitchFamily="18" charset="0"/>
                      </a:rPr>
                      <m:t>𝒏</m:t>
                    </m:r>
                    <m:r>
                      <a:rPr lang="en-US" altLang="ja-JP" b="1" i="1" u="sng" smtClean="0">
                        <a:latin typeface="Cambria Math" panose="02040503050406030204" pitchFamily="18" charset="0"/>
                      </a:rPr>
                      <m:t>)</m:t>
                    </m:r>
                  </m:oMath>
                </a14:m>
                <a:r>
                  <a:rPr lang="ja-JP" altLang="en-US" b="1" u="sng" dirty="0" smtClean="0"/>
                  <a:t>の計測点，振動源数で再現領域全面の振動が再現可能な手法</a:t>
                </a:r>
                <a:endParaRPr lang="en-US" altLang="ja-JP" b="1" u="sng" dirty="0" smtClean="0"/>
              </a:p>
            </p:txBody>
          </p:sp>
        </mc:Choice>
        <mc:Fallback xmlns="">
          <p:sp>
            <p:nvSpPr>
              <p:cNvPr id="8" name="コンテンツ プレースホルダー 2"/>
              <p:cNvSpPr txBox="1">
                <a:spLocks noRot="1" noChangeAspect="1" noMove="1" noResize="1" noEditPoints="1" noAdjustHandles="1" noChangeArrowheads="1" noChangeShapeType="1" noTextEdit="1"/>
              </p:cNvSpPr>
              <p:nvPr/>
            </p:nvSpPr>
            <p:spPr>
              <a:xfrm>
                <a:off x="1586983" y="3410053"/>
                <a:ext cx="7445377" cy="1429568"/>
              </a:xfrm>
              <a:prstGeom prst="rect">
                <a:avLst/>
              </a:prstGeom>
              <a:blipFill rotWithShape="0">
                <a:blip r:embed="rId4"/>
                <a:stretch>
                  <a:fillRect l="-1637" t="-8936" b="-5957"/>
                </a:stretch>
              </a:blipFill>
            </p:spPr>
            <p:txBody>
              <a:bodyPr/>
              <a:lstStyle/>
              <a:p>
                <a:r>
                  <a:rPr lang="ja-JP" altLang="en-US">
                    <a:noFill/>
                  </a:rPr>
                  <a:t> </a:t>
                </a:r>
              </a:p>
            </p:txBody>
          </p:sp>
        </mc:Fallback>
      </mc:AlternateContent>
      <p:sp>
        <p:nvSpPr>
          <p:cNvPr id="29" name="コンテンツ プレースホルダー 2"/>
          <p:cNvSpPr txBox="1">
            <a:spLocks/>
          </p:cNvSpPr>
          <p:nvPr/>
        </p:nvSpPr>
        <p:spPr>
          <a:xfrm>
            <a:off x="6783903" y="3228159"/>
            <a:ext cx="1688899" cy="376519"/>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800" dirty="0" smtClean="0"/>
              <a:t>計測</a:t>
            </a:r>
            <a:r>
              <a:rPr lang="en-US" altLang="ja-JP" sz="1800" dirty="0" smtClean="0"/>
              <a:t>/</a:t>
            </a:r>
            <a:r>
              <a:rPr lang="ja-JP" altLang="en-US" sz="1800" dirty="0" smtClean="0"/>
              <a:t>再現領域</a:t>
            </a:r>
            <a:endParaRPr lang="en-US" altLang="ja-JP" sz="1800" u="sng" dirty="0" smtClean="0"/>
          </a:p>
        </p:txBody>
      </p:sp>
      <p:grpSp>
        <p:nvGrpSpPr>
          <p:cNvPr id="52" name="グループ化 51"/>
          <p:cNvGrpSpPr/>
          <p:nvPr/>
        </p:nvGrpSpPr>
        <p:grpSpPr>
          <a:xfrm>
            <a:off x="6345458" y="1078173"/>
            <a:ext cx="2511190" cy="2057677"/>
            <a:chOff x="5990614" y="1078173"/>
            <a:chExt cx="2511190" cy="2057677"/>
          </a:xfrm>
        </p:grpSpPr>
        <p:grpSp>
          <p:nvGrpSpPr>
            <p:cNvPr id="45" name="グループ化 44"/>
            <p:cNvGrpSpPr/>
            <p:nvPr/>
          </p:nvGrpSpPr>
          <p:grpSpPr>
            <a:xfrm>
              <a:off x="5990614" y="1078173"/>
              <a:ext cx="2511190" cy="2057677"/>
              <a:chOff x="5990614" y="1078173"/>
              <a:chExt cx="2511190" cy="2057677"/>
            </a:xfrm>
          </p:grpSpPr>
          <p:sp>
            <p:nvSpPr>
              <p:cNvPr id="30" name="角丸四角形 29"/>
              <p:cNvSpPr/>
              <p:nvPr/>
            </p:nvSpPr>
            <p:spPr>
              <a:xfrm>
                <a:off x="5990614" y="1078173"/>
                <a:ext cx="2511190" cy="205767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p:nvSpPr>
            <p:spPr>
              <a:xfrm>
                <a:off x="6197044" y="1222071"/>
                <a:ext cx="204716" cy="204716"/>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p:nvSpPr>
            <p:spPr>
              <a:xfrm>
                <a:off x="6511150" y="1222071"/>
                <a:ext cx="204716" cy="204716"/>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p:cNvSpPr/>
              <p:nvPr/>
            </p:nvSpPr>
            <p:spPr>
              <a:xfrm>
                <a:off x="6841869" y="1222071"/>
                <a:ext cx="204716" cy="204716"/>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p:nvSpPr>
            <p:spPr>
              <a:xfrm>
                <a:off x="6197044" y="1553570"/>
                <a:ext cx="204716" cy="204716"/>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p:nvSpPr>
            <p:spPr>
              <a:xfrm>
                <a:off x="6201384" y="1852253"/>
                <a:ext cx="204716" cy="204716"/>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p:cNvSpPr/>
              <p:nvPr/>
            </p:nvSpPr>
            <p:spPr>
              <a:xfrm>
                <a:off x="8090659" y="1222071"/>
                <a:ext cx="204716" cy="204716"/>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8094247" y="2739182"/>
                <a:ext cx="204716" cy="204716"/>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p:nvSpPr>
            <p:spPr>
              <a:xfrm>
                <a:off x="6189534" y="2739182"/>
                <a:ext cx="204716" cy="204716"/>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p:nvSpPr>
            <p:spPr>
              <a:xfrm>
                <a:off x="6517993" y="1552621"/>
                <a:ext cx="204716" cy="204716"/>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8094999" y="2410289"/>
                <a:ext cx="204716" cy="204716"/>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p:nvSpPr>
            <p:spPr>
              <a:xfrm>
                <a:off x="7769243" y="2739182"/>
                <a:ext cx="204716" cy="204716"/>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p:nvSpPr>
            <p:spPr>
              <a:xfrm>
                <a:off x="8090659" y="2098667"/>
                <a:ext cx="204716" cy="204716"/>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p:nvSpPr>
            <p:spPr>
              <a:xfrm>
                <a:off x="7444239" y="2739182"/>
                <a:ext cx="204716" cy="204716"/>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p:nvSpPr>
            <p:spPr>
              <a:xfrm>
                <a:off x="7769243" y="2410289"/>
                <a:ext cx="204716" cy="204716"/>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6" name="コンテンツ プレースホルダー 2"/>
            <p:cNvSpPr txBox="1">
              <a:spLocks/>
            </p:cNvSpPr>
            <p:nvPr/>
          </p:nvSpPr>
          <p:spPr>
            <a:xfrm>
              <a:off x="7172588" y="1197949"/>
              <a:ext cx="801371" cy="376519"/>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800" dirty="0" smtClean="0"/>
                <a:t>・・・・・</a:t>
              </a:r>
              <a:endParaRPr lang="en-US" altLang="ja-JP" sz="1800" u="sng" dirty="0" smtClean="0"/>
            </a:p>
          </p:txBody>
        </p:sp>
        <p:sp>
          <p:nvSpPr>
            <p:cNvPr id="47" name="コンテンツ プレースホルダー 2"/>
            <p:cNvSpPr txBox="1">
              <a:spLocks/>
            </p:cNvSpPr>
            <p:nvPr/>
          </p:nvSpPr>
          <p:spPr>
            <a:xfrm>
              <a:off x="6527386" y="2739182"/>
              <a:ext cx="801371" cy="376519"/>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800" dirty="0" smtClean="0"/>
                <a:t>・・・・・</a:t>
              </a:r>
              <a:endParaRPr lang="en-US" altLang="ja-JP" sz="1800" u="sng" dirty="0" smtClean="0"/>
            </a:p>
          </p:txBody>
        </p:sp>
        <p:sp>
          <p:nvSpPr>
            <p:cNvPr id="48" name="コンテンツ プレースホルダー 2"/>
            <p:cNvSpPr txBox="1">
              <a:spLocks/>
            </p:cNvSpPr>
            <p:nvPr/>
          </p:nvSpPr>
          <p:spPr>
            <a:xfrm rot="5400000">
              <a:off x="5858585" y="2335207"/>
              <a:ext cx="783918" cy="354583"/>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800" dirty="0" smtClean="0"/>
                <a:t>・・・・</a:t>
              </a:r>
              <a:endParaRPr lang="en-US" altLang="ja-JP" sz="1800" u="sng" dirty="0" smtClean="0"/>
            </a:p>
          </p:txBody>
        </p:sp>
        <p:sp>
          <p:nvSpPr>
            <p:cNvPr id="50" name="コンテンツ プレースホルダー 2"/>
            <p:cNvSpPr txBox="1">
              <a:spLocks/>
            </p:cNvSpPr>
            <p:nvPr/>
          </p:nvSpPr>
          <p:spPr>
            <a:xfrm rot="5400000">
              <a:off x="7790902" y="1700610"/>
              <a:ext cx="722947" cy="284487"/>
            </a:xfrm>
            <a:prstGeom prst="rect">
              <a:avLst/>
            </a:prstGeom>
            <a:no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800" dirty="0" smtClean="0"/>
                <a:t>・・・・</a:t>
              </a:r>
              <a:endParaRPr lang="en-US" altLang="ja-JP" sz="1800" u="sng" dirty="0" smtClean="0"/>
            </a:p>
          </p:txBody>
        </p:sp>
        <p:sp>
          <p:nvSpPr>
            <p:cNvPr id="51" name="コンテンツ プレースホルダー 2"/>
            <p:cNvSpPr txBox="1">
              <a:spLocks/>
            </p:cNvSpPr>
            <p:nvPr/>
          </p:nvSpPr>
          <p:spPr>
            <a:xfrm rot="2372196">
              <a:off x="6726204" y="1956865"/>
              <a:ext cx="1026505" cy="376519"/>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800" dirty="0" smtClean="0"/>
                <a:t>・・・・・・・</a:t>
              </a:r>
              <a:endParaRPr lang="en-US" altLang="ja-JP" sz="1800" u="sng" dirty="0" smtClean="0"/>
            </a:p>
          </p:txBody>
        </p:sp>
      </p:grpSp>
      <p:sp>
        <p:nvSpPr>
          <p:cNvPr id="53" name="下矢印 52"/>
          <p:cNvSpPr/>
          <p:nvPr/>
        </p:nvSpPr>
        <p:spPr>
          <a:xfrm rot="16200000">
            <a:off x="846535" y="3848042"/>
            <a:ext cx="634731" cy="553589"/>
          </a:xfrm>
          <a:prstGeom prst="downArrow">
            <a:avLst/>
          </a:prstGeom>
          <a:solidFill>
            <a:srgbClr val="00B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4" name="テキスト ボックス 53"/>
          <p:cNvSpPr txBox="1"/>
          <p:nvPr/>
        </p:nvSpPr>
        <p:spPr>
          <a:xfrm>
            <a:off x="5039071" y="3221494"/>
            <a:ext cx="1693583" cy="369332"/>
          </a:xfrm>
          <a:prstGeom prst="rect">
            <a:avLst/>
          </a:prstGeom>
          <a:noFill/>
        </p:spPr>
        <p:txBody>
          <a:bodyPr wrap="square" rtlCol="0">
            <a:spAutoFit/>
          </a:bodyPr>
          <a:lstStyle/>
          <a:p>
            <a:r>
              <a:rPr kumimoji="1" lang="ja-JP" altLang="en-US" dirty="0" smtClean="0"/>
              <a:t>計測点</a:t>
            </a:r>
            <a:r>
              <a:rPr kumimoji="1" lang="en-US" altLang="ja-JP" dirty="0" smtClean="0"/>
              <a:t>/</a:t>
            </a:r>
            <a:r>
              <a:rPr kumimoji="1" lang="ja-JP" altLang="en-US" dirty="0" smtClean="0"/>
              <a:t>振動源</a:t>
            </a:r>
            <a:endParaRPr kumimoji="1" lang="ja-JP" altLang="en-US" dirty="0"/>
          </a:p>
        </p:txBody>
      </p:sp>
      <p:cxnSp>
        <p:nvCxnSpPr>
          <p:cNvPr id="56" name="直線コネクタ 55"/>
          <p:cNvCxnSpPr>
            <a:stCxn id="54" idx="0"/>
            <a:endCxn id="48" idx="3"/>
          </p:cNvCxnSpPr>
          <p:nvPr/>
        </p:nvCxnSpPr>
        <p:spPr>
          <a:xfrm flipV="1">
            <a:off x="5885863" y="2904458"/>
            <a:ext cx="719525" cy="317036"/>
          </a:xfrm>
          <a:prstGeom prst="line">
            <a:avLst/>
          </a:prstGeom>
        </p:spPr>
        <p:style>
          <a:lnRef idx="1">
            <a:schemeClr val="dk1"/>
          </a:lnRef>
          <a:fillRef idx="0">
            <a:schemeClr val="dk1"/>
          </a:fillRef>
          <a:effectRef idx="0">
            <a:schemeClr val="dk1"/>
          </a:effectRef>
          <a:fontRef idx="minor">
            <a:schemeClr val="tx1"/>
          </a:fontRef>
        </p:style>
      </p:cxnSp>
      <p:sp>
        <p:nvSpPr>
          <p:cNvPr id="70" name="コンテンツ プレースホルダー 2"/>
          <p:cNvSpPr txBox="1">
            <a:spLocks/>
          </p:cNvSpPr>
          <p:nvPr/>
        </p:nvSpPr>
        <p:spPr>
          <a:xfrm>
            <a:off x="6510250" y="815754"/>
            <a:ext cx="2281752" cy="376519"/>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t>1   2    3      </a:t>
            </a:r>
            <a:r>
              <a:rPr lang="ja-JP" altLang="en-US" sz="1800" dirty="0" smtClean="0"/>
              <a:t>・・・・・     </a:t>
            </a:r>
            <a:r>
              <a:rPr lang="en-US" altLang="ja-JP" sz="1800" dirty="0" smtClean="0"/>
              <a:t>n</a:t>
            </a:r>
            <a:endParaRPr lang="en-US" altLang="ja-JP" sz="1800" u="sng" dirty="0" smtClean="0"/>
          </a:p>
        </p:txBody>
      </p:sp>
      <p:sp>
        <p:nvSpPr>
          <p:cNvPr id="73" name="コンテンツ プレースホルダー 2"/>
          <p:cNvSpPr txBox="1">
            <a:spLocks/>
          </p:cNvSpPr>
          <p:nvPr/>
        </p:nvSpPr>
        <p:spPr>
          <a:xfrm>
            <a:off x="6102356" y="1197949"/>
            <a:ext cx="352055" cy="376519"/>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a:t>1</a:t>
            </a:r>
            <a:endParaRPr lang="en-US" altLang="ja-JP" sz="1800" dirty="0" smtClean="0"/>
          </a:p>
        </p:txBody>
      </p:sp>
      <p:sp>
        <p:nvSpPr>
          <p:cNvPr id="74" name="コンテンツ プレースホルダー 2"/>
          <p:cNvSpPr txBox="1">
            <a:spLocks/>
          </p:cNvSpPr>
          <p:nvPr/>
        </p:nvSpPr>
        <p:spPr>
          <a:xfrm>
            <a:off x="6100160" y="1487490"/>
            <a:ext cx="408060" cy="376519"/>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t>2</a:t>
            </a:r>
            <a:endParaRPr lang="en-US" altLang="ja-JP" sz="1800" u="sng" dirty="0" smtClean="0"/>
          </a:p>
        </p:txBody>
      </p:sp>
      <p:sp>
        <p:nvSpPr>
          <p:cNvPr id="76" name="コンテンツ プレースホルダー 2"/>
          <p:cNvSpPr txBox="1">
            <a:spLocks/>
          </p:cNvSpPr>
          <p:nvPr/>
        </p:nvSpPr>
        <p:spPr>
          <a:xfrm>
            <a:off x="6113235" y="1803884"/>
            <a:ext cx="321442" cy="376519"/>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t>3</a:t>
            </a:r>
            <a:endParaRPr lang="en-US" altLang="ja-JP" sz="1800" u="sng" dirty="0" smtClean="0"/>
          </a:p>
        </p:txBody>
      </p:sp>
      <p:sp>
        <p:nvSpPr>
          <p:cNvPr id="77" name="コンテンツ プレースホルダー 2"/>
          <p:cNvSpPr txBox="1">
            <a:spLocks/>
          </p:cNvSpPr>
          <p:nvPr/>
        </p:nvSpPr>
        <p:spPr>
          <a:xfrm rot="5400000">
            <a:off x="5820389" y="2339039"/>
            <a:ext cx="783918" cy="354583"/>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800" dirty="0" smtClean="0"/>
              <a:t>・・・・</a:t>
            </a:r>
            <a:endParaRPr lang="en-US" altLang="ja-JP" sz="1800" u="sng" dirty="0" smtClean="0"/>
          </a:p>
        </p:txBody>
      </p:sp>
      <p:sp>
        <p:nvSpPr>
          <p:cNvPr id="78" name="コンテンツ プレースホルダー 2"/>
          <p:cNvSpPr txBox="1">
            <a:spLocks/>
          </p:cNvSpPr>
          <p:nvPr/>
        </p:nvSpPr>
        <p:spPr>
          <a:xfrm>
            <a:off x="6089800" y="2708173"/>
            <a:ext cx="321442" cy="376519"/>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smtClean="0"/>
              <a:t>n</a:t>
            </a:r>
          </a:p>
        </p:txBody>
      </p:sp>
    </p:spTree>
    <p:extLst>
      <p:ext uri="{BB962C8B-B14F-4D97-AF65-F5344CB8AC3E}">
        <p14:creationId xmlns:p14="http://schemas.microsoft.com/office/powerpoint/2010/main" val="33517254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04825" y="454025"/>
            <a:ext cx="2124075" cy="603249"/>
          </a:xfrm>
        </p:spPr>
        <p:txBody>
          <a:bodyPr>
            <a:normAutofit/>
          </a:bodyPr>
          <a:lstStyle/>
          <a:p>
            <a:pPr marL="0" indent="0">
              <a:buNone/>
            </a:pPr>
            <a:r>
              <a:rPr kumimoji="1" lang="ja-JP" altLang="en-US" sz="3600" dirty="0" smtClean="0"/>
              <a:t>波面合成</a:t>
            </a:r>
            <a:endParaRPr kumimoji="1" lang="en-US" altLang="ja-JP" sz="3600" dirty="0" smtClean="0"/>
          </a:p>
        </p:txBody>
      </p:sp>
      <p:sp>
        <p:nvSpPr>
          <p:cNvPr id="4" name="コンテンツ プレースホルダー 2"/>
          <p:cNvSpPr txBox="1">
            <a:spLocks/>
          </p:cNvSpPr>
          <p:nvPr/>
        </p:nvSpPr>
        <p:spPr>
          <a:xfrm>
            <a:off x="504824" y="4896751"/>
            <a:ext cx="8385176" cy="13516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a:t>・</a:t>
            </a:r>
            <a:r>
              <a:rPr lang="ja-JP" altLang="en-US" sz="2400" dirty="0" smtClean="0"/>
              <a:t>触覚への転用：触覚の計測，再現領域（</a:t>
            </a:r>
            <a:r>
              <a:rPr lang="en-US" altLang="ja-JP" sz="2400" dirty="0" smtClean="0"/>
              <a:t>2</a:t>
            </a:r>
            <a:r>
              <a:rPr lang="ja-JP" altLang="en-US" sz="2400" dirty="0" smtClean="0"/>
              <a:t>次元平面）</a:t>
            </a:r>
            <a:r>
              <a:rPr lang="ja-JP" altLang="en-US" sz="2400" dirty="0"/>
              <a:t>の</a:t>
            </a:r>
            <a:r>
              <a:rPr lang="ja-JP" altLang="en-US" sz="2400" b="1" u="sng" dirty="0" smtClean="0"/>
              <a:t>境界線上の各点</a:t>
            </a:r>
            <a:r>
              <a:rPr lang="ja-JP" altLang="en-US" sz="2400" dirty="0" smtClean="0"/>
              <a:t>に計測点，振動源を配置</a:t>
            </a:r>
            <a:endParaRPr lang="en-US" altLang="ja-JP" sz="2400" dirty="0"/>
          </a:p>
          <a:p>
            <a:pPr marL="0" indent="0">
              <a:buFont typeface="Arial" panose="020B0604020202020204" pitchFamily="34" charset="0"/>
              <a:buNone/>
            </a:pPr>
            <a:r>
              <a:rPr lang="ja-JP" altLang="en-US" sz="2400" dirty="0" smtClean="0"/>
              <a:t>⇒境界が形成する</a:t>
            </a:r>
            <a:r>
              <a:rPr lang="ja-JP" altLang="en-US" sz="2400" b="1" u="sng" dirty="0" smtClean="0"/>
              <a:t>閉領域内におけ</a:t>
            </a:r>
            <a:r>
              <a:rPr lang="ja-JP" altLang="en-US" sz="2400" b="1" u="sng" dirty="0"/>
              <a:t>る</a:t>
            </a:r>
            <a:r>
              <a:rPr lang="ja-JP" altLang="en-US" sz="2400" b="1" u="sng" dirty="0" smtClean="0"/>
              <a:t>振動を再現可能</a:t>
            </a:r>
            <a:endParaRPr lang="ja-JP" altLang="en-US" sz="2400" b="1" u="sng" dirty="0"/>
          </a:p>
        </p:txBody>
      </p:sp>
      <p:sp>
        <p:nvSpPr>
          <p:cNvPr id="5" name="コンテンツ プレースホルダー 2"/>
          <p:cNvSpPr txBox="1">
            <a:spLocks/>
          </p:cNvSpPr>
          <p:nvPr/>
        </p:nvSpPr>
        <p:spPr>
          <a:xfrm>
            <a:off x="504824" y="1241426"/>
            <a:ext cx="8161194" cy="12903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a:t>・</a:t>
            </a:r>
            <a:r>
              <a:rPr lang="ja-JP" altLang="en-US" sz="2400" dirty="0" smtClean="0"/>
              <a:t>閉空間内部の音場は</a:t>
            </a:r>
            <a:r>
              <a:rPr lang="ja-JP" altLang="en-US" sz="2400" u="sng" dirty="0" smtClean="0"/>
              <a:t>境界面上の音圧，音圧勾配で表現可能</a:t>
            </a:r>
            <a:endParaRPr lang="en-US" altLang="ja-JP" sz="2400" u="sng" dirty="0" smtClean="0"/>
          </a:p>
          <a:p>
            <a:pPr marL="0" indent="0">
              <a:buFont typeface="Arial" panose="020B0604020202020204" pitchFamily="34" charset="0"/>
              <a:buNone/>
            </a:pPr>
            <a:r>
              <a:rPr lang="ja-JP" altLang="en-US" sz="2400" dirty="0" smtClean="0"/>
              <a:t>＝</a:t>
            </a:r>
            <a:r>
              <a:rPr lang="ja-JP" altLang="en-US" sz="2400" u="sng" dirty="0" smtClean="0"/>
              <a:t>境界面上各点での音の記録・再生</a:t>
            </a:r>
            <a:r>
              <a:rPr lang="ja-JP" altLang="en-US" sz="2400" dirty="0" smtClean="0"/>
              <a:t>により閉空間内の音場を別空間で</a:t>
            </a:r>
            <a:r>
              <a:rPr lang="ja-JP" altLang="en-US" sz="2400" u="sng" dirty="0" smtClean="0"/>
              <a:t>再現可能</a:t>
            </a:r>
            <a:endParaRPr lang="en-US" altLang="ja-JP" sz="2400" u="sng" dirty="0" smtClean="0"/>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618" y="2926792"/>
            <a:ext cx="2936416" cy="1535249"/>
          </a:xfrm>
          <a:prstGeom prst="rect">
            <a:avLst/>
          </a:prstGeom>
        </p:spPr>
      </p:pic>
      <mc:AlternateContent xmlns:mc="http://schemas.openxmlformats.org/markup-compatibility/2006" xmlns:a14="http://schemas.microsoft.com/office/drawing/2010/main">
        <mc:Choice Requires="a14">
          <p:sp>
            <p:nvSpPr>
              <p:cNvPr id="11" name="テキスト ボックス 10"/>
              <p:cNvSpPr txBox="1"/>
              <p:nvPr/>
            </p:nvSpPr>
            <p:spPr>
              <a:xfrm>
                <a:off x="3207534" y="3113231"/>
                <a:ext cx="5936466" cy="116237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d>
                        <m:dPr>
                          <m:ctrlPr>
                            <a:rPr kumimoji="1" lang="en-US" altLang="ja-JP" b="0" i="1" smtClean="0">
                              <a:latin typeface="Cambria Math" panose="02040503050406030204" pitchFamily="18" charset="0"/>
                            </a:rPr>
                          </m:ctrlPr>
                        </m:dPr>
                        <m:e>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𝒓</m:t>
                              </m:r>
                            </m:e>
                            <m:sub>
                              <m:r>
                                <a:rPr kumimoji="1" lang="en-US" altLang="ja-JP" b="1" i="1" smtClean="0">
                                  <a:latin typeface="Cambria Math" panose="02040503050406030204" pitchFamily="18" charset="0"/>
                                </a:rPr>
                                <m:t>𝑨</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𝜔</m:t>
                          </m:r>
                        </m:e>
                      </m:d>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𝜋</m:t>
                          </m:r>
                        </m:den>
                      </m:f>
                      <m:nary>
                        <m:naryPr>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𝑆</m:t>
                          </m:r>
                        </m:sub>
                        <m:sup/>
                        <m:e>
                          <m:d>
                            <m:dPr>
                              <m:ctrlPr>
                                <a:rPr kumimoji="1" lang="en-US" altLang="ja-JP" b="0" i="1" smtClean="0">
                                  <a:latin typeface="Cambria Math" panose="02040503050406030204" pitchFamily="18" charset="0"/>
                                </a:rPr>
                              </m:ctrlPr>
                            </m:dPr>
                            <m:e>
                              <m:f>
                                <m:fPr>
                                  <m:ctrlPr>
                                    <a:rPr lang="en-US" altLang="ja-JP" i="1">
                                      <a:latin typeface="Cambria Math" panose="02040503050406030204" pitchFamily="18" charset="0"/>
                                    </a:rPr>
                                  </m:ctrlPr>
                                </m:fPr>
                                <m:num>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i="1">
                                          <a:latin typeface="Cambria Math" panose="02040503050406030204" pitchFamily="18" charset="0"/>
                                        </a:rPr>
                                        <m:t>−</m:t>
                                      </m:r>
                                      <m:r>
                                        <a:rPr lang="en-US" altLang="ja-JP" i="1">
                                          <a:latin typeface="Cambria Math" panose="02040503050406030204" pitchFamily="18" charset="0"/>
                                        </a:rPr>
                                        <m:t>𝑗𝑘</m:t>
                                      </m:r>
                                      <m:d>
                                        <m:dPr>
                                          <m:begChr m:val="|"/>
                                          <m:endChr m:val="|"/>
                                          <m:ctrlPr>
                                            <a:rPr lang="en-US" altLang="ja-JP" i="1">
                                              <a:latin typeface="Cambria Math" panose="02040503050406030204" pitchFamily="18" charset="0"/>
                                            </a:rPr>
                                          </m:ctrlPr>
                                        </m:dPr>
                                        <m:e>
                                          <m:r>
                                            <a:rPr lang="en-US" altLang="ja-JP" b="1" i="1">
                                              <a:latin typeface="Cambria Math" panose="02040503050406030204" pitchFamily="18" charset="0"/>
                                            </a:rPr>
                                            <m:t>𝒓</m:t>
                                          </m:r>
                                          <m:r>
                                            <a:rPr lang="en-US" altLang="ja-JP"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i="1">
                                                  <a:latin typeface="Cambria Math" panose="02040503050406030204" pitchFamily="18" charset="0"/>
                                                </a:rPr>
                                                <m:t>𝒓</m:t>
                                              </m:r>
                                            </m:e>
                                            <m:sub>
                                              <m:r>
                                                <a:rPr lang="en-US" altLang="ja-JP" b="1" i="1">
                                                  <a:latin typeface="Cambria Math" panose="02040503050406030204" pitchFamily="18" charset="0"/>
                                                </a:rPr>
                                                <m:t>𝑨</m:t>
                                              </m:r>
                                            </m:sub>
                                          </m:sSub>
                                        </m:e>
                                      </m:d>
                                    </m:sup>
                                  </m:sSup>
                                </m:num>
                                <m:den>
                                  <m:d>
                                    <m:dPr>
                                      <m:begChr m:val="|"/>
                                      <m:endChr m:val="|"/>
                                      <m:ctrlPr>
                                        <a:rPr lang="en-US" altLang="ja-JP" i="1">
                                          <a:latin typeface="Cambria Math" panose="02040503050406030204" pitchFamily="18" charset="0"/>
                                        </a:rPr>
                                      </m:ctrlPr>
                                    </m:dPr>
                                    <m:e>
                                      <m:r>
                                        <a:rPr lang="en-US" altLang="ja-JP" b="1" i="1">
                                          <a:latin typeface="Cambria Math" panose="02040503050406030204" pitchFamily="18" charset="0"/>
                                        </a:rPr>
                                        <m:t>𝒓</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b="1" i="1">
                                              <a:latin typeface="Cambria Math" panose="02040503050406030204" pitchFamily="18" charset="0"/>
                                            </a:rPr>
                                            <m:t>𝒓</m:t>
                                          </m:r>
                                        </m:e>
                                        <m:sub>
                                          <m:r>
                                            <a:rPr lang="en-US" altLang="ja-JP" i="1">
                                              <a:latin typeface="Cambria Math" panose="02040503050406030204" pitchFamily="18" charset="0"/>
                                            </a:rPr>
                                            <m:t>𝐴</m:t>
                                          </m:r>
                                        </m:sub>
                                      </m:sSub>
                                    </m:e>
                                  </m:d>
                                </m:den>
                              </m:f>
                              <m:f>
                                <m:fPr>
                                  <m:ctrlPr>
                                    <a:rPr lang="en-US" altLang="ja-JP" i="1">
                                      <a:latin typeface="Cambria Math" panose="02040503050406030204" pitchFamily="18" charset="0"/>
                                    </a:rPr>
                                  </m:ctrlPr>
                                </m:fPr>
                                <m:num>
                                  <m:r>
                                    <a:rPr lang="en-US" altLang="ja-JP" i="1">
                                      <a:latin typeface="Cambria Math" panose="02040503050406030204" pitchFamily="18" charset="0"/>
                                    </a:rPr>
                                    <m:t>𝜕</m:t>
                                  </m:r>
                                  <m:r>
                                    <a:rPr lang="en-US" altLang="ja-JP" i="1">
                                      <a:latin typeface="Cambria Math" panose="02040503050406030204" pitchFamily="18" charset="0"/>
                                    </a:rPr>
                                    <m:t>𝑝</m:t>
                                  </m:r>
                                  <m:d>
                                    <m:dPr>
                                      <m:ctrlPr>
                                        <a:rPr lang="en-US" altLang="ja-JP" i="1">
                                          <a:latin typeface="Cambria Math" panose="02040503050406030204" pitchFamily="18" charset="0"/>
                                        </a:rPr>
                                      </m:ctrlPr>
                                    </m:dPr>
                                    <m:e>
                                      <m:r>
                                        <a:rPr lang="en-US" altLang="ja-JP" b="1" i="1">
                                          <a:latin typeface="Cambria Math" panose="02040503050406030204" pitchFamily="18" charset="0"/>
                                        </a:rPr>
                                        <m:t>𝒓</m:t>
                                      </m:r>
                                      <m:r>
                                        <a:rPr lang="en-US" altLang="ja-JP" i="1">
                                          <a:latin typeface="Cambria Math" panose="02040503050406030204" pitchFamily="18" charset="0"/>
                                        </a:rPr>
                                        <m:t>,</m:t>
                                      </m:r>
                                      <m:r>
                                        <a:rPr lang="en-US" altLang="ja-JP" i="1">
                                          <a:latin typeface="Cambria Math" panose="02040503050406030204" pitchFamily="18" charset="0"/>
                                        </a:rPr>
                                        <m:t>𝜔</m:t>
                                      </m:r>
                                    </m:e>
                                  </m:d>
                                </m:num>
                                <m:den>
                                  <m:r>
                                    <a:rPr lang="en-US" altLang="ja-JP" i="1">
                                      <a:latin typeface="Cambria Math" panose="02040503050406030204" pitchFamily="18" charset="0"/>
                                    </a:rPr>
                                    <m:t>𝜕</m:t>
                                  </m:r>
                                  <m:r>
                                    <a:rPr lang="en-US" altLang="ja-JP" i="1">
                                      <a:latin typeface="Cambria Math" panose="02040503050406030204" pitchFamily="18" charset="0"/>
                                    </a:rPr>
                                    <m:t>𝑛</m:t>
                                  </m:r>
                                </m:den>
                              </m:f>
                              <m:r>
                                <a:rPr lang="en-US" altLang="ja-JP" i="1">
                                  <a:latin typeface="Cambria Math" panose="02040503050406030204" pitchFamily="18" charset="0"/>
                                </a:rPr>
                                <m:t> −</m:t>
                              </m:r>
                              <m:r>
                                <a:rPr lang="en-US" altLang="ja-JP" i="1">
                                  <a:latin typeface="Cambria Math" panose="02040503050406030204" pitchFamily="18" charset="0"/>
                                </a:rPr>
                                <m:t>𝑝</m:t>
                              </m:r>
                              <m:d>
                                <m:dPr>
                                  <m:ctrlPr>
                                    <a:rPr lang="en-US" altLang="ja-JP" i="1">
                                      <a:latin typeface="Cambria Math" panose="02040503050406030204" pitchFamily="18" charset="0"/>
                                    </a:rPr>
                                  </m:ctrlPr>
                                </m:dPr>
                                <m:e>
                                  <m:r>
                                    <a:rPr lang="en-US" altLang="ja-JP" b="1" i="1">
                                      <a:latin typeface="Cambria Math" panose="02040503050406030204" pitchFamily="18" charset="0"/>
                                    </a:rPr>
                                    <m:t>𝒓</m:t>
                                  </m:r>
                                  <m:r>
                                    <a:rPr lang="en-US" altLang="ja-JP" i="1">
                                      <a:latin typeface="Cambria Math" panose="02040503050406030204" pitchFamily="18" charset="0"/>
                                    </a:rPr>
                                    <m:t>,</m:t>
                                  </m:r>
                                  <m:r>
                                    <a:rPr lang="en-US" altLang="ja-JP" i="1">
                                      <a:latin typeface="Cambria Math" panose="02040503050406030204" pitchFamily="18" charset="0"/>
                                    </a:rPr>
                                    <m:t>𝜔</m:t>
                                  </m:r>
                                </m:e>
                              </m:d>
                              <m:f>
                                <m:fPr>
                                  <m:ctrlPr>
                                    <a:rPr lang="en-US" altLang="ja-JP" i="1">
                                      <a:latin typeface="Cambria Math" panose="02040503050406030204" pitchFamily="18" charset="0"/>
                                    </a:rPr>
                                  </m:ctrlPr>
                                </m:fPr>
                                <m:num>
                                  <m:r>
                                    <a:rPr lang="en-US" altLang="ja-JP" i="1">
                                      <a:latin typeface="Cambria Math" panose="02040503050406030204" pitchFamily="18" charset="0"/>
                                    </a:rPr>
                                    <m:t>𝜕</m:t>
                                  </m:r>
                                </m:num>
                                <m:den>
                                  <m:r>
                                    <a:rPr lang="en-US" altLang="ja-JP" i="1">
                                      <a:latin typeface="Cambria Math" panose="02040503050406030204" pitchFamily="18" charset="0"/>
                                    </a:rPr>
                                    <m:t>𝜕</m:t>
                                  </m:r>
                                  <m:r>
                                    <a:rPr lang="en-US" altLang="ja-JP" i="1">
                                      <a:latin typeface="Cambria Math" panose="02040503050406030204" pitchFamily="18" charset="0"/>
                                    </a:rPr>
                                    <m:t>𝑛</m:t>
                                  </m:r>
                                </m:den>
                              </m:f>
                              <m:d>
                                <m:dPr>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i="1">
                                              <a:latin typeface="Cambria Math" panose="02040503050406030204" pitchFamily="18" charset="0"/>
                                            </a:rPr>
                                            <m:t>−</m:t>
                                          </m:r>
                                          <m:r>
                                            <a:rPr lang="en-US" altLang="ja-JP" i="1">
                                              <a:latin typeface="Cambria Math" panose="02040503050406030204" pitchFamily="18" charset="0"/>
                                            </a:rPr>
                                            <m:t>𝑗𝑘</m:t>
                                          </m:r>
                                          <m:d>
                                            <m:dPr>
                                              <m:begChr m:val="|"/>
                                              <m:endChr m:val="|"/>
                                              <m:ctrlPr>
                                                <a:rPr lang="en-US" altLang="ja-JP" i="1">
                                                  <a:latin typeface="Cambria Math" panose="02040503050406030204" pitchFamily="18" charset="0"/>
                                                </a:rPr>
                                              </m:ctrlPr>
                                            </m:dPr>
                                            <m:e>
                                              <m:r>
                                                <a:rPr lang="en-US" altLang="ja-JP" b="1" i="1">
                                                  <a:latin typeface="Cambria Math" panose="02040503050406030204" pitchFamily="18" charset="0"/>
                                                </a:rPr>
                                                <m:t>𝒓</m:t>
                                              </m:r>
                                              <m:r>
                                                <a:rPr lang="en-US" altLang="ja-JP"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i="1">
                                                      <a:latin typeface="Cambria Math" panose="02040503050406030204" pitchFamily="18" charset="0"/>
                                                    </a:rPr>
                                                    <m:t>𝒓</m:t>
                                                  </m:r>
                                                </m:e>
                                                <m:sub>
                                                  <m:r>
                                                    <a:rPr lang="en-US" altLang="ja-JP" b="1" i="1">
                                                      <a:latin typeface="Cambria Math" panose="02040503050406030204" pitchFamily="18" charset="0"/>
                                                    </a:rPr>
                                                    <m:t>𝑨</m:t>
                                                  </m:r>
                                                </m:sub>
                                              </m:sSub>
                                            </m:e>
                                          </m:d>
                                        </m:sup>
                                      </m:sSup>
                                    </m:num>
                                    <m:den>
                                      <m:r>
                                        <a:rPr lang="en-US" altLang="ja-JP" i="1">
                                          <a:latin typeface="Cambria Math" panose="02040503050406030204" pitchFamily="18" charset="0"/>
                                        </a:rPr>
                                        <m:t>|</m:t>
                                      </m:r>
                                      <m:r>
                                        <a:rPr lang="en-US" altLang="ja-JP" b="1" i="1">
                                          <a:latin typeface="Cambria Math" panose="02040503050406030204" pitchFamily="18" charset="0"/>
                                        </a:rPr>
                                        <m:t>𝒓</m:t>
                                      </m:r>
                                      <m:r>
                                        <a:rPr lang="en-US" altLang="ja-JP"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i="1">
                                              <a:latin typeface="Cambria Math" panose="02040503050406030204" pitchFamily="18" charset="0"/>
                                            </a:rPr>
                                            <m:t>𝒓</m:t>
                                          </m:r>
                                        </m:e>
                                        <m:sub>
                                          <m:r>
                                            <a:rPr lang="en-US" altLang="ja-JP" b="1" i="1">
                                              <a:latin typeface="Cambria Math" panose="02040503050406030204" pitchFamily="18" charset="0"/>
                                            </a:rPr>
                                            <m:t>𝑨</m:t>
                                          </m:r>
                                        </m:sub>
                                      </m:sSub>
                                      <m:r>
                                        <a:rPr lang="en-US" altLang="ja-JP" i="1">
                                          <a:latin typeface="Cambria Math" panose="02040503050406030204" pitchFamily="18" charset="0"/>
                                        </a:rPr>
                                        <m:t>|</m:t>
                                      </m:r>
                                    </m:den>
                                  </m:f>
                                </m:e>
                              </m:d>
                            </m:e>
                          </m:d>
                        </m:e>
                      </m:nary>
                    </m:oMath>
                  </m:oMathPara>
                </a14:m>
                <a:endParaRPr kumimoji="1" lang="ja-JP" altLang="en-US"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3207534" y="3113231"/>
                <a:ext cx="5936466" cy="1162370"/>
              </a:xfrm>
              <a:prstGeom prst="rect">
                <a:avLst/>
              </a:prstGeom>
              <a:blipFill rotWithShape="0">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54082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p:cNvSpPr txBox="1">
            <a:spLocks/>
          </p:cNvSpPr>
          <p:nvPr/>
        </p:nvSpPr>
        <p:spPr>
          <a:xfrm>
            <a:off x="504824" y="454026"/>
            <a:ext cx="6943725" cy="6000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600" dirty="0" smtClean="0"/>
              <a:t>波面合成を用いた触覚伝送手法</a:t>
            </a:r>
            <a:endParaRPr lang="en-US" altLang="ja-JP" sz="3600" dirty="0" smtClean="0"/>
          </a:p>
        </p:txBody>
      </p:sp>
      <p:pic>
        <p:nvPicPr>
          <p:cNvPr id="1026" name="Picture 2" descr="図2-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7075" y="4416225"/>
            <a:ext cx="5273791" cy="2281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コンテンツ プレースホルダー 2"/>
          <p:cNvSpPr txBox="1">
            <a:spLocks/>
          </p:cNvSpPr>
          <p:nvPr/>
        </p:nvSpPr>
        <p:spPr>
          <a:xfrm>
            <a:off x="504824" y="1514903"/>
            <a:ext cx="8438294" cy="27022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smtClean="0"/>
              <a:t>・</a:t>
            </a:r>
            <a:r>
              <a:rPr lang="ja-JP" altLang="en-US" sz="2400" dirty="0"/>
              <a:t>計測点，</a:t>
            </a:r>
            <a:r>
              <a:rPr lang="ja-JP" altLang="en-US" sz="2400" dirty="0" smtClean="0"/>
              <a:t>振動源を再現領域を形成する境界線上の各点に配置し，波面合成を行うことで領域内の振動を再現</a:t>
            </a:r>
            <a:endParaRPr lang="en-US" altLang="ja-JP" sz="2400" dirty="0" smtClean="0"/>
          </a:p>
          <a:p>
            <a:pPr marL="0" indent="0">
              <a:buNone/>
            </a:pPr>
            <a:r>
              <a:rPr lang="ja-JP" altLang="en-US" sz="2400" b="1" u="sng" dirty="0" smtClean="0"/>
              <a:t>＝全面の計測を行わずに全面</a:t>
            </a:r>
            <a:r>
              <a:rPr lang="ja-JP" altLang="en-US" sz="2400" b="1" u="sng" dirty="0"/>
              <a:t>にわたる振動再現が</a:t>
            </a:r>
            <a:r>
              <a:rPr lang="ja-JP" altLang="en-US" sz="2400" b="1" u="sng" dirty="0" smtClean="0"/>
              <a:t>可能</a:t>
            </a:r>
            <a:endParaRPr lang="en-US" altLang="ja-JP" sz="2400" b="1" u="sng" dirty="0" smtClean="0"/>
          </a:p>
          <a:p>
            <a:pPr marL="0" indent="0">
              <a:buNone/>
            </a:pPr>
            <a:r>
              <a:rPr lang="ja-JP" altLang="en-US" sz="2400" dirty="0"/>
              <a:t>・</a:t>
            </a:r>
            <a:r>
              <a:rPr lang="ja-JP" altLang="en-US" sz="2400" u="sng" dirty="0"/>
              <a:t>同一の振動特性の計測器と提示装置を</a:t>
            </a:r>
            <a:r>
              <a:rPr lang="ja-JP" altLang="en-US" sz="2400" u="sng" dirty="0" smtClean="0"/>
              <a:t>実現</a:t>
            </a:r>
            <a:endParaRPr lang="en-US" altLang="ja-JP" sz="2400" b="1" u="sng" dirty="0" smtClean="0"/>
          </a:p>
          <a:p>
            <a:pPr marL="0" indent="0">
              <a:buNone/>
            </a:pPr>
            <a:r>
              <a:rPr lang="ja-JP" altLang="en-US" sz="2400" dirty="0"/>
              <a:t>・水</a:t>
            </a:r>
            <a:r>
              <a:rPr lang="ja-JP" altLang="en-US" sz="2400" dirty="0" smtClean="0"/>
              <a:t>（＝人体</a:t>
            </a:r>
            <a:r>
              <a:rPr lang="ja-JP" altLang="en-US" sz="2400" dirty="0"/>
              <a:t>と同密度）で支えられた膜を振動面に用いる</a:t>
            </a:r>
            <a:endParaRPr lang="en-US" altLang="ja-JP" sz="2400" dirty="0"/>
          </a:p>
          <a:p>
            <a:pPr marL="0" indent="0">
              <a:buNone/>
            </a:pPr>
            <a:r>
              <a:rPr lang="ja-JP" altLang="en-US" sz="2400" u="sng" dirty="0"/>
              <a:t>＝人体と触覚提示面のインピーダンスマッチが</a:t>
            </a:r>
            <a:r>
              <a:rPr lang="ja-JP" altLang="en-US" sz="2400" u="sng" dirty="0" smtClean="0"/>
              <a:t>可能</a:t>
            </a:r>
            <a:endParaRPr lang="en-US" altLang="ja-JP" sz="2400" u="sng" dirty="0"/>
          </a:p>
        </p:txBody>
      </p:sp>
    </p:spTree>
    <p:extLst>
      <p:ext uri="{BB962C8B-B14F-4D97-AF65-F5344CB8AC3E}">
        <p14:creationId xmlns:p14="http://schemas.microsoft.com/office/powerpoint/2010/main" val="29106963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4321</TotalTime>
  <Words>2654</Words>
  <Application>Microsoft Office PowerPoint</Application>
  <PresentationFormat>画面に合わせる (4:3)</PresentationFormat>
  <Paragraphs>451</Paragraphs>
  <Slides>19</Slides>
  <Notes>17</Notes>
  <HiddenSlides>2</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19</vt:i4>
      </vt:variant>
    </vt:vector>
  </HeadingPairs>
  <TitlesOfParts>
    <vt:vector size="27" baseType="lpstr">
      <vt:lpstr>ＭＳ Ｐゴシック</vt:lpstr>
      <vt:lpstr>MS-Gothic-Identity-H</vt:lpstr>
      <vt:lpstr>Arial</vt:lpstr>
      <vt:lpstr>Calibri</vt:lpstr>
      <vt:lpstr>Calibri Light</vt:lpstr>
      <vt:lpstr>Cambria Math</vt:lpstr>
      <vt:lpstr>Times New Roman</vt:lpstr>
      <vt:lpstr>Office テーマ</vt:lpstr>
      <vt:lpstr>波面合成を用いた触覚伝送によるなぞり感覚の再現</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nebara naoki</dc:creator>
  <cp:lastModifiedBy>nebara naoki</cp:lastModifiedBy>
  <cp:revision>665</cp:revision>
  <dcterms:created xsi:type="dcterms:W3CDTF">2019-02-04T12:23:09Z</dcterms:created>
  <dcterms:modified xsi:type="dcterms:W3CDTF">2019-02-12T01:49:37Z</dcterms:modified>
</cp:coreProperties>
</file>