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1.xml" ContentType="application/vnd.openxmlformats-officedocument.drawingml.chartshape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charts/chart81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charts/chart82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charts/chart83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charts/chart84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charts/chart85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charts/chart86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charts/chart87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charts/chart88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ppt/charts/chart89.xml" ContentType="application/vnd.openxmlformats-officedocument.drawingml.chart+xml"/>
  <Override PartName="/ppt/charts/style89.xml" ContentType="application/vnd.ms-office.chartstyle+xml"/>
  <Override PartName="/ppt/charts/colors89.xml" ContentType="application/vnd.ms-office.chartcolorstyle+xml"/>
  <Override PartName="/ppt/charts/chart90.xml" ContentType="application/vnd.openxmlformats-officedocument.drawingml.chart+xml"/>
  <Override PartName="/ppt/charts/style90.xml" ContentType="application/vnd.ms-office.chartstyle+xml"/>
  <Override PartName="/ppt/charts/colors9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0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1" r:id="rId19"/>
    <p:sldId id="273" r:id="rId20"/>
    <p:sldId id="276" r:id="rId21"/>
    <p:sldId id="277" r:id="rId22"/>
    <p:sldId id="280" r:id="rId23"/>
    <p:sldId id="281" r:id="rId24"/>
    <p:sldId id="278" r:id="rId25"/>
    <p:sldId id="274" r:id="rId26"/>
    <p:sldId id="282" r:id="rId27"/>
    <p:sldId id="283" r:id="rId28"/>
    <p:sldId id="299" r:id="rId29"/>
    <p:sldId id="275" r:id="rId30"/>
    <p:sldId id="279" r:id="rId31"/>
    <p:sldId id="284" r:id="rId32"/>
    <p:sldId id="285" r:id="rId33"/>
    <p:sldId id="286" r:id="rId34"/>
    <p:sldId id="288" r:id="rId35"/>
    <p:sldId id="287" r:id="rId36"/>
    <p:sldId id="289" r:id="rId37"/>
    <p:sldId id="291" r:id="rId38"/>
    <p:sldId id="292" r:id="rId39"/>
    <p:sldId id="293" r:id="rId40"/>
    <p:sldId id="294" r:id="rId41"/>
    <p:sldId id="297" r:id="rId42"/>
    <p:sldId id="295" r:id="rId43"/>
    <p:sldId id="298" r:id="rId44"/>
    <p:sldId id="296" r:id="rId45"/>
    <p:sldId id="301" r:id="rId4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404040"/>
    <a:srgbClr val="92D05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904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&#30740;&#31350;&#23460;\robomech2017\&#22311;&#38651;&#12473;&#12500;&#12540;&#12459;-&#25391;&#21205;&#12473;&#12500;&#12540;&#12459;&#38291;&#20253;&#3694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35302;&#35226;&#20253;&#36865;&#35013;&#32622;_&#35336;&#28204;\&#26032;&#35013;&#32622;_&#27874;&#20253;&#25773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SI2017\SI&#35302;&#35226;&#20253;&#36865;Control&#36861;&#21152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8ch&#35013;&#32622;&#23455;&#39443;\&#19978;&#19979;&#24038;&#21491;&#22238;&#36578;&#65302;&#12497;&#12479;&#12540;&#12531;&#32080;&#26524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8ch&#35013;&#32622;&#23455;&#39443;\&#19978;&#19979;&#24038;&#21491;&#22238;&#36578;&#65302;&#12497;&#12479;&#12540;&#12531;&#32080;&#26524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SI2017\SI&#35302;&#35226;&#20253;&#36865;4pattern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8ch&#35013;&#32622;&#23455;&#39443;\&#19978;&#19979;&#24038;&#21491;&#22238;&#36578;&#65302;&#12497;&#12479;&#12540;&#12531;&#32080;&#26524;.xlsx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1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8ch&#35013;&#32622;&#23455;&#39443;\&#19978;&#19979;&#24038;&#21491;&#22238;&#36578;&#65302;&#12497;&#12479;&#12540;&#12531;&#32080;&#26524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8ch&#35013;&#32622;&#23455;&#39443;\&#19978;&#19979;&#24038;&#21491;&#22238;&#36578;&#65302;&#12497;&#12479;&#12540;&#12531;&#32080;&#26524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8ch&#35013;&#32622;&#23455;&#39443;\&#19978;&#19979;&#24038;&#21491;&#22238;&#36578;&#65302;&#12497;&#12479;&#12540;&#12531;&#32080;&#26524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SI2017\&#65331;&#65321;&#35302;&#35226;&#20253;&#36865;&#36861;&#21152;&#23455;&#39443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H:\&#30740;&#31350;&#23460;\robomech2017\&#22311;&#38651;&#12473;&#12500;&#12540;&#12459;-&#25391;&#21205;&#12473;&#12500;&#12540;&#12459;&#38291;&#20253;&#36948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65331;&#65321;&#35302;&#35226;&#20253;&#36865;&#36861;&#21152;&#23455;&#39443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20870;&#26609;&#22411;&#35013;&#32622;\&#27874;&#36895;_&#32032;&#26448;_&#27700;&#28145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20870;&#26609;&#22411;&#35013;&#32622;\&#27874;&#36895;_&#32032;&#26448;_&#27700;&#28145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0870;&#26609;&#22411;&#35013;&#32622;\&#20870;&#26609;&#35013;&#32622;&#21608;&#27874;&#25968;&#24540;&#31572;&#65288;&#35013;&#32622;&#20013;&#24515;&#37096;&#65289;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20870;&#26609;&#22411;&#35013;&#32622;\&#20870;&#26609;&#35013;&#32622;&#21608;&#27874;&#25968;&#24540;&#31572;&#65288;&#35013;&#32622;&#20013;&#24515;&#37096;&#65289;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&#20870;&#26609;&#22411;&#35013;&#32622;\10&#28857;&#35336;&#28204;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&#20870;&#26609;&#22411;&#35013;&#32622;\10&#28857;&#35336;&#28204;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&#20870;&#26609;&#22411;&#35013;&#32622;\10&#28857;&#35336;&#28204;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&#20870;&#26609;&#22411;&#35013;&#32622;\10&#28857;&#35336;&#28204;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&#20870;&#26609;&#22411;&#35013;&#32622;\5&#31456;&#23455;&#39443;_&#21050;&#28608;&#28857;&#25968;&#12398;&#24321;&#21029;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nazori\&#26032;&#35013;&#32622;_&#20253;&#36948;&#38306;&#25968;&#65288;&#35013;&#32622;&#20013;&#24515;&#37096;&#6528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&#20870;&#26609;&#22411;&#35013;&#32622;\5&#31456;&#23455;&#39443;_&#26041;&#21521;&#12392;&#31227;&#21205;&#37327;&#12398;&#24321;&#21029;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&#20870;&#26609;&#22411;&#35013;&#32622;\5&#31456;&#23455;&#39443;_&#26041;&#21521;&#12392;&#31227;&#21205;&#37327;&#12398;&#24321;&#21029;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&#20870;&#26609;&#22411;&#35013;&#32622;\5&#31456;&#23455;&#39443;_&#26041;&#21521;&#12392;&#31227;&#21205;&#37327;&#12398;&#24321;&#21029;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&#20870;&#26609;&#22411;&#35013;&#32622;\5&#31456;&#23455;&#39443;_&#26041;&#21521;&#12392;&#31227;&#21205;&#37327;&#12398;&#24321;&#21029;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&#20870;&#26609;&#22411;&#35013;&#32622;\5&#31456;&#23455;&#39443;_&#26041;&#21521;&#12392;&#31227;&#21205;&#37327;&#12398;&#24321;&#21029;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&#20870;&#26609;&#22411;&#35013;&#32622;\5&#31456;&#23455;&#39443;_&#26041;&#21521;&#12392;&#31227;&#21205;&#37327;&#12398;&#24321;&#21029;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&#20870;&#26609;&#22411;&#35013;&#32622;\5&#31456;&#23455;&#39443;_&#26041;&#21521;&#12392;&#31227;&#21205;&#37327;&#12398;&#24321;&#21029;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&#20870;&#26609;&#22411;&#35013;&#32622;\5&#31456;&#23455;&#39443;_&#26041;&#21521;&#12392;&#31227;&#21205;&#37327;&#12398;&#24321;&#21029;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&#20870;&#26609;&#22411;&#35013;&#32622;\5&#31456;&#23455;&#39443;_&#26041;&#21521;&#12392;&#31227;&#21205;&#37327;&#12398;&#24321;&#21029;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&#20870;&#26609;&#22411;&#35013;&#32622;\6&#26041;&#21521;&#36984;&#25246;&#23455;&#39443;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26032;&#35013;&#32622;_&#20253;&#36948;&#38306;&#25968;&#65288;&#35013;&#32622;&#20013;&#24515;&#37096;&#6528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&#20870;&#26609;&#22411;&#35013;&#32622;\5&#31456;&#23455;&#39443;_&#26041;&#21521;&#12392;&#31227;&#21205;&#37327;&#12398;&#24321;&#21029;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&#20870;&#26609;&#22411;&#35013;&#32622;\5&#31456;&#23455;&#39443;_&#26041;&#21521;&#12392;&#31227;&#21205;&#37327;&#12398;&#24321;&#21029;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MK\Desktop\SI2017\SI&#35302;&#35226;&#20253;&#36865;4pattern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35302;&#35226;&#20253;&#36865;&#35013;&#32622;_&#35336;&#28204;\&#26032;&#35013;&#32622;_&#27874;&#20253;&#2577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35302;&#35226;&#20253;&#36865;&#35013;&#32622;_&#35336;&#28204;\&#26032;&#35013;&#32622;_&#27874;&#20253;&#2577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35302;&#35226;&#20253;&#36865;&#35013;&#32622;_&#35336;&#28204;\&#26032;&#35013;&#32622;_&#27874;&#20253;&#25773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35302;&#35226;&#20253;&#36865;&#35013;&#32622;_&#35336;&#28204;\&#26032;&#35013;&#32622;_&#27874;&#20253;&#25773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89.xml"/><Relationship Id="rId1" Type="http://schemas.microsoft.com/office/2011/relationships/chartStyle" Target="style8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35302;&#35226;&#20253;&#36865;&#35013;&#32622;_&#35336;&#28204;\4ch&#36865;&#21463;&#20449;&#12414;&#12392;&#12417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5&#31456;&#23455;&#39443;_&#26041;&#21521;&#12392;&#31227;&#21205;&#37327;&#12398;&#24321;&#21029;.xlsx" TargetMode="External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0.5"/>
            <c:backward val="0.5"/>
            <c:dispRSqr val="1"/>
            <c:dispEq val="0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Sheet1!$C$2:$H$2</c:f>
              <c:numCache>
                <c:formatCode>General</c:formatCode>
                <c:ptCount val="6"/>
                <c:pt idx="0">
                  <c:v>40</c:v>
                </c:pt>
                <c:pt idx="1">
                  <c:v>80</c:v>
                </c:pt>
                <c:pt idx="2">
                  <c:v>120</c:v>
                </c:pt>
                <c:pt idx="3">
                  <c:v>160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Sheet1!$C$6:$H$6</c:f>
              <c:numCache>
                <c:formatCode>General</c:formatCode>
                <c:ptCount val="6"/>
                <c:pt idx="0">
                  <c:v>0</c:v>
                </c:pt>
                <c:pt idx="1">
                  <c:v>13.02556027996288</c:v>
                </c:pt>
                <c:pt idx="2">
                  <c:v>17.825969245247713</c:v>
                </c:pt>
                <c:pt idx="3">
                  <c:v>20.651120679114456</c:v>
                </c:pt>
                <c:pt idx="4">
                  <c:v>22.766053963325628</c:v>
                </c:pt>
                <c:pt idx="5">
                  <c:v>33.715370954621328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8480384"/>
        <c:axId val="968481504"/>
      </c:scatterChart>
      <c:valAx>
        <c:axId val="968480384"/>
        <c:scaling>
          <c:orientation val="minMax"/>
          <c:max val="2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周波数</a:t>
                </a:r>
                <a:r>
                  <a:rPr lang="en-US" altLang="ja-JP"/>
                  <a:t>[Hz]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8481504"/>
        <c:crosses val="autoZero"/>
        <c:crossBetween val="midCat"/>
        <c:majorUnit val="40"/>
      </c:valAx>
      <c:valAx>
        <c:axId val="96848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ゲイン</a:t>
                </a:r>
                <a:r>
                  <a:rPr lang="en-US" altLang="ja-JP"/>
                  <a:t>[dB]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8480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Sheet1!$AP$6:$AP$20</c:f>
              <c:numCache>
                <c:formatCode>General</c:formatCode>
                <c:ptCount val="15"/>
                <c:pt idx="0">
                  <c:v>0.75</c:v>
                </c:pt>
                <c:pt idx="1">
                  <c:v>-0.83333333333334014</c:v>
                </c:pt>
                <c:pt idx="2">
                  <c:v>-8.3333333333329929E-2</c:v>
                </c:pt>
                <c:pt idx="3">
                  <c:v>0.41666666666666385</c:v>
                </c:pt>
                <c:pt idx="4">
                  <c:v>-6.2172489379008766E-15</c:v>
                </c:pt>
                <c:pt idx="5">
                  <c:v>0.66666666666665675</c:v>
                </c:pt>
                <c:pt idx="6">
                  <c:v>0.74999999999999312</c:v>
                </c:pt>
                <c:pt idx="7">
                  <c:v>0.41666666666666718</c:v>
                </c:pt>
                <c:pt idx="8">
                  <c:v>0.66666666666665986</c:v>
                </c:pt>
                <c:pt idx="9">
                  <c:v>-0.33333333333333681</c:v>
                </c:pt>
                <c:pt idx="10">
                  <c:v>0.83333333333332282</c:v>
                </c:pt>
                <c:pt idx="11">
                  <c:v>-0.25</c:v>
                </c:pt>
                <c:pt idx="12">
                  <c:v>0.33333333333333326</c:v>
                </c:pt>
                <c:pt idx="13">
                  <c:v>0.41666666666665986</c:v>
                </c:pt>
                <c:pt idx="14">
                  <c:v>-0.499999999999996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4080320"/>
        <c:axId val="674080880"/>
      </c:scatterChart>
      <c:valAx>
        <c:axId val="674080320"/>
        <c:scaling>
          <c:orientation val="minMax"/>
          <c:max val="1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計測位置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4080880"/>
        <c:crosses val="autoZero"/>
        <c:crossBetween val="midCat"/>
      </c:valAx>
      <c:valAx>
        <c:axId val="67408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受信側と送信側との位相差</a:t>
                </a:r>
                <a:r>
                  <a:rPr lang="en-US" altLang="ja-JP" dirty="0" smtClean="0"/>
                  <a:t>[rad/π]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4080320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Sheet1!$E$41:$E$44</c:f>
              <c:strCache>
                <c:ptCount val="4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</c:strCache>
            </c:strRef>
          </c:cat>
          <c:val>
            <c:numRef>
              <c:f>Sheet1!$G$41:$G$44</c:f>
              <c:numCache>
                <c:formatCode>General</c:formatCode>
                <c:ptCount val="4"/>
                <c:pt idx="0">
                  <c:v>20</c:v>
                </c:pt>
                <c:pt idx="1">
                  <c:v>40</c:v>
                </c:pt>
                <c:pt idx="2">
                  <c:v>40</c:v>
                </c:pt>
                <c:pt idx="3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0359984"/>
        <c:axId val="900360544"/>
      </c:barChart>
      <c:catAx>
        <c:axId val="90035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0360544"/>
        <c:crosses val="autoZero"/>
        <c:auto val="1"/>
        <c:lblAlgn val="ctr"/>
        <c:lblOffset val="100"/>
        <c:noMultiLvlLbl val="0"/>
      </c:catAx>
      <c:valAx>
        <c:axId val="90036054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0359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Sheet1!$V$29:$V$34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(Sheet1!$S$15,Sheet1!$S$11,Sheet1!$S$12,Sheet1!$S$13,Sheet1!$S$10,Sheet1!$S$14)</c:f>
              <c:numCache>
                <c:formatCode>General</c:formatCode>
                <c:ptCount val="6"/>
                <c:pt idx="0">
                  <c:v>0</c:v>
                </c:pt>
                <c:pt idx="1">
                  <c:v>25</c:v>
                </c:pt>
                <c:pt idx="2">
                  <c:v>30</c:v>
                </c:pt>
                <c:pt idx="3">
                  <c:v>65</c:v>
                </c:pt>
                <c:pt idx="4">
                  <c:v>35</c:v>
                </c:pt>
                <c:pt idx="5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2192656"/>
        <c:axId val="665005200"/>
      </c:barChart>
      <c:catAx>
        <c:axId val="89219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5005200"/>
        <c:crosses val="autoZero"/>
        <c:auto val="1"/>
        <c:lblAlgn val="ctr"/>
        <c:lblOffset val="100"/>
        <c:noMultiLvlLbl val="0"/>
      </c:catAx>
      <c:valAx>
        <c:axId val="66500520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9219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Sheet1!$AO$4:$AO$9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(Sheet1!$AM$15,Sheet1!$AM$11,Sheet1!$AM$12,Sheet1!$AM$13,Sheet1!$AM$10,Sheet1!$AM$14)</c:f>
              <c:numCache>
                <c:formatCode>General</c:formatCode>
                <c:ptCount val="6"/>
                <c:pt idx="0">
                  <c:v>10</c:v>
                </c:pt>
                <c:pt idx="1">
                  <c:v>5</c:v>
                </c:pt>
                <c:pt idx="2">
                  <c:v>5</c:v>
                </c:pt>
                <c:pt idx="3">
                  <c:v>40</c:v>
                </c:pt>
                <c:pt idx="4">
                  <c:v>5</c:v>
                </c:pt>
                <c:pt idx="5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7840000"/>
        <c:axId val="667840560"/>
      </c:barChart>
      <c:catAx>
        <c:axId val="66784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7840560"/>
        <c:crosses val="autoZero"/>
        <c:auto val="1"/>
        <c:lblAlgn val="ctr"/>
        <c:lblOffset val="100"/>
        <c:noMultiLvlLbl val="0"/>
      </c:catAx>
      <c:valAx>
        <c:axId val="66784056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784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Sheet1!$P$48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(Sheet1!$P$48,Sheet1!$P$33,Sheet1!$P$38,Sheet1!$P$43,Sheet1!$P$53)</c:f>
              <c:strCache>
                <c:ptCount val="5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CONTROL</c:v>
                </c:pt>
              </c:strCache>
            </c:strRef>
          </c:cat>
          <c:val>
            <c:numRef>
              <c:f>(Sheet1!$S$51,Sheet1!$S$36,Sheet1!$S$41,Sheet1!$S$46,Sheet1!$S$58)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4</c:v>
                </c:pt>
                <c:pt idx="4">
                  <c:v>27.500000000000004</c:v>
                </c:pt>
              </c:numCache>
            </c:numRef>
          </c:val>
        </c:ser>
        <c:ser>
          <c:idx val="1"/>
          <c:order val="1"/>
          <c:tx>
            <c:strRef>
              <c:f>Sheet1!$P$33</c:f>
              <c:strCache>
                <c:ptCount val="1"/>
                <c:pt idx="0">
                  <c:v>DOWN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(Sheet1!$P$48,Sheet1!$P$33,Sheet1!$P$38,Sheet1!$P$43,Sheet1!$P$53)</c:f>
              <c:strCache>
                <c:ptCount val="5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CONTROL</c:v>
                </c:pt>
              </c:strCache>
            </c:strRef>
          </c:cat>
          <c:val>
            <c:numRef>
              <c:f>(Sheet1!$S$48,Sheet1!$S$33,Sheet1!$S$38,Sheet1!$S$43,Sheet1!$S$55)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27.500000000000004</c:v>
                </c:pt>
              </c:numCache>
            </c:numRef>
          </c:val>
        </c:ser>
        <c:ser>
          <c:idx val="2"/>
          <c:order val="2"/>
          <c:tx>
            <c:strRef>
              <c:f>Sheet1!$P$38</c:f>
              <c:strCache>
                <c:ptCount val="1"/>
                <c:pt idx="0">
                  <c:v>LEFT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(Sheet1!$P$48,Sheet1!$P$33,Sheet1!$P$38,Sheet1!$P$43,Sheet1!$P$53)</c:f>
              <c:strCache>
                <c:ptCount val="5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CONTROL</c:v>
                </c:pt>
              </c:strCache>
            </c:strRef>
          </c:cat>
          <c:val>
            <c:numRef>
              <c:f>(Sheet1!$S$49,Sheet1!$S$34,Sheet1!$S$39,Sheet1!$S$44,Sheet1!$S$56)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0</c:v>
                </c:pt>
                <c:pt idx="4">
                  <c:v>17.5</c:v>
                </c:pt>
              </c:numCache>
            </c:numRef>
          </c:val>
        </c:ser>
        <c:ser>
          <c:idx val="3"/>
          <c:order val="3"/>
          <c:tx>
            <c:strRef>
              <c:f>Sheet1!$P$43</c:f>
              <c:strCache>
                <c:ptCount val="1"/>
                <c:pt idx="0">
                  <c:v>RIGHT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(Sheet1!$P$48,Sheet1!$P$33,Sheet1!$P$38,Sheet1!$P$43,Sheet1!$P$53)</c:f>
              <c:strCache>
                <c:ptCount val="5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CONTROL</c:v>
                </c:pt>
              </c:strCache>
            </c:strRef>
          </c:cat>
          <c:val>
            <c:numRef>
              <c:f>(Sheet1!$S$50,Sheet1!$S$35,Sheet1!$S$40,Sheet1!$S$45,Sheet1!$S$57)</c:f>
              <c:numCache>
                <c:formatCode>General</c:formatCode>
                <c:ptCount val="5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27.500000000000004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3530112"/>
        <c:axId val="123530672"/>
      </c:barChart>
      <c:catAx>
        <c:axId val="123530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提示刺激</a:t>
                </a:r>
              </a:p>
            </c:rich>
          </c:tx>
          <c:layout>
            <c:manualLayout>
              <c:xMode val="edge"/>
              <c:yMode val="edge"/>
              <c:x val="0.49994907058281135"/>
              <c:y val="0.807485927927070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3530672"/>
        <c:crosses val="autoZero"/>
        <c:auto val="1"/>
        <c:lblAlgn val="ctr"/>
        <c:lblOffset val="100"/>
        <c:noMultiLvlLbl val="0"/>
      </c:catAx>
      <c:valAx>
        <c:axId val="12353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回答割合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353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725437724938262"/>
          <c:y val="0.86559843373832102"/>
          <c:w val="0.45598670831561228"/>
          <c:h val="7.24148933963449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5"/>
          <c:order val="0"/>
          <c:tx>
            <c:strRef>
              <c:f>Sheet1!$M$39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Sheet1!$V$29:$V$34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(Sheet1!$P$44,Sheet1!$P$16,Sheet1!$P$23,Sheet1!$P$30,Sheet1!$P$9,Sheet1!$P$37)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Sheet1!$M$11</c:f>
              <c:strCache>
                <c:ptCount val="1"/>
                <c:pt idx="0">
                  <c:v>DOWN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Sheet1!$V$29:$V$34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(Sheet1!$P$40,Sheet1!$P$12,Sheet1!$P$19,Sheet1!$P$26,Sheet1!$P$5,Sheet1!$P$33)</c:f>
              <c:numCache>
                <c:formatCode>General</c:formatCode>
                <c:ptCount val="6"/>
                <c:pt idx="0">
                  <c:v>10</c:v>
                </c:pt>
                <c:pt idx="1">
                  <c:v>25</c:v>
                </c:pt>
                <c:pt idx="2">
                  <c:v>0</c:v>
                </c:pt>
                <c:pt idx="3">
                  <c:v>15</c:v>
                </c:pt>
                <c:pt idx="4">
                  <c:v>10</c:v>
                </c:pt>
                <c:pt idx="5">
                  <c:v>20</c:v>
                </c:pt>
              </c:numCache>
            </c:numRef>
          </c:val>
        </c:ser>
        <c:ser>
          <c:idx val="2"/>
          <c:order val="2"/>
          <c:tx>
            <c:strRef>
              <c:f>Sheet1!$M$18</c:f>
              <c:strCache>
                <c:ptCount val="1"/>
                <c:pt idx="0">
                  <c:v>LEFT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Sheet1!$V$29:$V$34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(Sheet1!$P$41,Sheet1!$P$13,Sheet1!$P$20,Sheet1!$P$27,Sheet1!$P$6,Sheet1!$P$34)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30</c:v>
                </c:pt>
                <c:pt idx="3">
                  <c:v>20</c:v>
                </c:pt>
                <c:pt idx="4">
                  <c:v>0</c:v>
                </c:pt>
                <c:pt idx="5">
                  <c:v>25</c:v>
                </c:pt>
              </c:numCache>
            </c:numRef>
          </c:val>
        </c:ser>
        <c:ser>
          <c:idx val="3"/>
          <c:order val="3"/>
          <c:tx>
            <c:strRef>
              <c:f>Sheet1!$M$25</c:f>
              <c:strCache>
                <c:ptCount val="1"/>
                <c:pt idx="0">
                  <c:v>RIGHT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Sheet1!$V$29:$V$34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(Sheet1!$P$42,Sheet1!$P$14,Sheet1!$P$21,Sheet1!$P$28,Sheet1!$P$7,Sheet1!$P$35)</c:f>
              <c:numCache>
                <c:formatCode>General</c:formatCode>
                <c:ptCount val="6"/>
                <c:pt idx="0">
                  <c:v>25</c:v>
                </c:pt>
                <c:pt idx="1">
                  <c:v>20</c:v>
                </c:pt>
                <c:pt idx="2">
                  <c:v>15</c:v>
                </c:pt>
                <c:pt idx="3">
                  <c:v>65</c:v>
                </c:pt>
                <c:pt idx="4">
                  <c:v>25</c:v>
                </c:pt>
                <c:pt idx="5">
                  <c:v>10</c:v>
                </c:pt>
              </c:numCache>
            </c:numRef>
          </c:val>
        </c:ser>
        <c:ser>
          <c:idx val="0"/>
          <c:order val="4"/>
          <c:tx>
            <c:strRef>
              <c:f>Sheet1!$M$4</c:f>
              <c:strCache>
                <c:ptCount val="1"/>
                <c:pt idx="0">
                  <c:v>CLOCK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Sheet1!$V$29:$V$34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(Sheet1!$P$39,Sheet1!$P$11,Sheet1!$P$18,Sheet1!$P$25,Sheet1!$P$4,Sheet1!$P$32)</c:f>
              <c:numCache>
                <c:formatCode>General</c:formatCode>
                <c:ptCount val="6"/>
                <c:pt idx="0">
                  <c:v>25</c:v>
                </c:pt>
                <c:pt idx="1">
                  <c:v>15</c:v>
                </c:pt>
                <c:pt idx="2">
                  <c:v>5</c:v>
                </c:pt>
                <c:pt idx="3">
                  <c:v>0</c:v>
                </c:pt>
                <c:pt idx="4">
                  <c:v>35</c:v>
                </c:pt>
                <c:pt idx="5">
                  <c:v>15</c:v>
                </c:pt>
              </c:numCache>
            </c:numRef>
          </c:val>
        </c:ser>
        <c:ser>
          <c:idx val="4"/>
          <c:order val="5"/>
          <c:tx>
            <c:strRef>
              <c:f>Sheet1!$M$32</c:f>
              <c:strCache>
                <c:ptCount val="1"/>
                <c:pt idx="0">
                  <c:v>UNCLOCK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Sheet1!$V$29:$V$34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(Sheet1!$P$43,Sheet1!$P$15,Sheet1!$P$22,Sheet1!$P$29,Sheet1!$P$8,Sheet1!$P$36)</c:f>
              <c:numCache>
                <c:formatCode>General</c:formatCode>
                <c:ptCount val="6"/>
                <c:pt idx="0">
                  <c:v>30</c:v>
                </c:pt>
                <c:pt idx="1">
                  <c:v>20</c:v>
                </c:pt>
                <c:pt idx="2">
                  <c:v>50</c:v>
                </c:pt>
                <c:pt idx="3">
                  <c:v>0</c:v>
                </c:pt>
                <c:pt idx="4">
                  <c:v>25</c:v>
                </c:pt>
                <c:pt idx="5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51939904"/>
        <c:axId val="951940464"/>
      </c:barChart>
      <c:catAx>
        <c:axId val="951939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提示刺激</a:t>
                </a:r>
              </a:p>
            </c:rich>
          </c:tx>
          <c:layout>
            <c:manualLayout>
              <c:xMode val="edge"/>
              <c:yMode val="edge"/>
              <c:x val="0.49995265016505841"/>
              <c:y val="0.819108429089320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1940464"/>
        <c:crosses val="autoZero"/>
        <c:auto val="1"/>
        <c:lblAlgn val="ctr"/>
        <c:lblOffset val="100"/>
        <c:noMultiLvlLbl val="0"/>
      </c:catAx>
      <c:valAx>
        <c:axId val="95194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回答割合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193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030504949046378"/>
          <c:y val="0.88496926900873796"/>
          <c:w val="0.71868765821869285"/>
          <c:h val="7.24148933963449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5"/>
          <c:order val="0"/>
          <c:tx>
            <c:strRef>
              <c:f>Sheet1!$AG$39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Sheet1!$AO$4:$AO$9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(Sheet1!$AJ$44,Sheet1!$AJ$16,Sheet1!$AJ$23,Sheet1!$AJ$30,Sheet1!$AJ$9,Sheet1!$AJ$37)</c:f>
              <c:numCache>
                <c:formatCode>General</c:formatCode>
                <c:ptCount val="6"/>
                <c:pt idx="0">
                  <c:v>10</c:v>
                </c:pt>
                <c:pt idx="1">
                  <c:v>5</c:v>
                </c:pt>
                <c:pt idx="2">
                  <c:v>15</c:v>
                </c:pt>
                <c:pt idx="3">
                  <c:v>0</c:v>
                </c:pt>
                <c:pt idx="4">
                  <c:v>5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Sheet1!$AG$11</c:f>
              <c:strCache>
                <c:ptCount val="1"/>
                <c:pt idx="0">
                  <c:v>DOWN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Sheet1!$AO$4:$AO$9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(Sheet1!$AJ$40,Sheet1!$AJ$12,Sheet1!$AJ$19,Sheet1!$AJ$26,Sheet1!$AJ$5,Sheet1!$AJ$33)</c:f>
              <c:numCache>
                <c:formatCode>General</c:formatCode>
                <c:ptCount val="6"/>
                <c:pt idx="0">
                  <c:v>20</c:v>
                </c:pt>
                <c:pt idx="1">
                  <c:v>5</c:v>
                </c:pt>
                <c:pt idx="2">
                  <c:v>5</c:v>
                </c:pt>
                <c:pt idx="3">
                  <c:v>20</c:v>
                </c:pt>
                <c:pt idx="4">
                  <c:v>5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Sheet1!$AG$18</c:f>
              <c:strCache>
                <c:ptCount val="1"/>
                <c:pt idx="0">
                  <c:v>LEFT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Sheet1!$AO$4:$AO$9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(Sheet1!$AJ$41,Sheet1!$AJ$13,Sheet1!$AJ$20,Sheet1!$AJ$27,Sheet1!$AJ$6,Sheet1!$AJ$34)</c:f>
              <c:numCache>
                <c:formatCode>General</c:formatCode>
                <c:ptCount val="6"/>
                <c:pt idx="0">
                  <c:v>5</c:v>
                </c:pt>
                <c:pt idx="1">
                  <c:v>15</c:v>
                </c:pt>
                <c:pt idx="2">
                  <c:v>5</c:v>
                </c:pt>
                <c:pt idx="3">
                  <c:v>35</c:v>
                </c:pt>
                <c:pt idx="4">
                  <c:v>50</c:v>
                </c:pt>
                <c:pt idx="5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Sheet1!$AG$25</c:f>
              <c:strCache>
                <c:ptCount val="1"/>
                <c:pt idx="0">
                  <c:v>RIGHT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Sheet1!$AO$4:$AO$9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(Sheet1!$AJ$42,Sheet1!$AJ$14,Sheet1!$AJ$21,Sheet1!$AJ$28,Sheet1!$AJ$7,Sheet1!$AJ$35)</c:f>
              <c:numCache>
                <c:formatCode>General</c:formatCode>
                <c:ptCount val="6"/>
                <c:pt idx="0">
                  <c:v>25</c:v>
                </c:pt>
                <c:pt idx="1">
                  <c:v>45</c:v>
                </c:pt>
                <c:pt idx="2">
                  <c:v>15</c:v>
                </c:pt>
                <c:pt idx="3">
                  <c:v>40</c:v>
                </c:pt>
                <c:pt idx="4">
                  <c:v>30</c:v>
                </c:pt>
                <c:pt idx="5">
                  <c:v>35</c:v>
                </c:pt>
              </c:numCache>
            </c:numRef>
          </c:val>
        </c:ser>
        <c:ser>
          <c:idx val="0"/>
          <c:order val="4"/>
          <c:tx>
            <c:strRef>
              <c:f>Sheet1!$AG$4</c:f>
              <c:strCache>
                <c:ptCount val="1"/>
                <c:pt idx="0">
                  <c:v>CLOCK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Sheet1!$AO$4:$AO$9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(Sheet1!$AJ$39,Sheet1!$AJ$11,Sheet1!$AJ$18,Sheet1!$AJ$25,Sheet1!$AJ$4,Sheet1!$AJ$32)</c:f>
              <c:numCache>
                <c:formatCode>General</c:formatCode>
                <c:ptCount val="6"/>
                <c:pt idx="0">
                  <c:v>30</c:v>
                </c:pt>
                <c:pt idx="1">
                  <c:v>10</c:v>
                </c:pt>
                <c:pt idx="2">
                  <c:v>50</c:v>
                </c:pt>
                <c:pt idx="3">
                  <c:v>5</c:v>
                </c:pt>
                <c:pt idx="4">
                  <c:v>5</c:v>
                </c:pt>
                <c:pt idx="5">
                  <c:v>30</c:v>
                </c:pt>
              </c:numCache>
            </c:numRef>
          </c:val>
        </c:ser>
        <c:ser>
          <c:idx val="4"/>
          <c:order val="5"/>
          <c:tx>
            <c:strRef>
              <c:f>Sheet1!$AG$32</c:f>
              <c:strCache>
                <c:ptCount val="1"/>
                <c:pt idx="0">
                  <c:v>UNCLOCK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Sheet1!$AO$4:$AO$9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(Sheet1!$AJ$43,Sheet1!$AJ$15,Sheet1!$AJ$22,Sheet1!$AJ$29,Sheet1!$AJ$8,Sheet1!$AJ$36)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10</c:v>
                </c:pt>
                <c:pt idx="3">
                  <c:v>0</c:v>
                </c:pt>
                <c:pt idx="4">
                  <c:v>5</c:v>
                </c:pt>
                <c:pt idx="5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3859824"/>
        <c:axId val="670579920"/>
      </c:barChart>
      <c:catAx>
        <c:axId val="903859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提示刺激</a:t>
                </a:r>
              </a:p>
            </c:rich>
          </c:tx>
          <c:layout>
            <c:manualLayout>
              <c:xMode val="edge"/>
              <c:yMode val="edge"/>
              <c:x val="0.49995175731661262"/>
              <c:y val="0.835560146460114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0579920"/>
        <c:crosses val="autoZero"/>
        <c:auto val="1"/>
        <c:lblAlgn val="ctr"/>
        <c:lblOffset val="100"/>
        <c:noMultiLvlLbl val="0"/>
      </c:catAx>
      <c:valAx>
        <c:axId val="67057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回答割合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385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400" b="0" i="0" u="none" strike="noStrike" baseline="0" dirty="0" smtClean="0">
                <a:effectLst/>
              </a:rPr>
              <a:t>2</a:t>
            </a:r>
            <a:r>
              <a:rPr lang="ja-JP" altLang="en-US" sz="1400" b="0" i="0" u="none" strike="noStrike" baseline="0" dirty="0" smtClean="0">
                <a:effectLst/>
              </a:rPr>
              <a:t>点なぞり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v>1点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Sheet1!$AO$4:$AO$9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(Sheet1!$W$23,Sheet1!$W$7,Sheet1!$W$11,Sheet1!$W$15,Sheet1!$W$3,Sheet1!$W$19)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v>2点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Sheet1!$AO$4:$AO$9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(Sheet1!$W$24,Sheet1!$W$8,Sheet1!$W$12,Sheet1!$W$16,Sheet1!$W$4,Sheet1!$W$20)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v>3点以上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Sheet1!$AO$4:$AO$9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(Sheet1!$W$25,Sheet1!$W$9,Sheet1!$W$13,Sheet1!$W$17,Sheet1!$W$5,Sheet1!$W$21)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54885024"/>
        <c:axId val="954885584"/>
      </c:barChart>
      <c:catAx>
        <c:axId val="954885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提示刺激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4885584"/>
        <c:crosses val="autoZero"/>
        <c:auto val="1"/>
        <c:lblAlgn val="ctr"/>
        <c:lblOffset val="100"/>
        <c:noMultiLvlLbl val="0"/>
      </c:catAx>
      <c:valAx>
        <c:axId val="95488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回答割合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4885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405247569369992"/>
          <c:y val="0.88969792968292361"/>
          <c:w val="0.41169569051220106"/>
          <c:h val="8.22287968628669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ja-JP" sz="1400" b="0" i="0" u="none" strike="noStrike" baseline="0" dirty="0">
                <a:effectLst/>
              </a:rPr>
              <a:t>面</a:t>
            </a:r>
            <a:r>
              <a:rPr lang="ja-JP" altLang="ja-JP" sz="1400" b="0" i="0" u="none" strike="noStrike" baseline="0" dirty="0" smtClean="0">
                <a:effectLst/>
              </a:rPr>
              <a:t>接触</a:t>
            </a:r>
            <a:r>
              <a:rPr lang="en-US" altLang="ja-JP" sz="1400" b="0" i="0" u="none" strike="noStrike" baseline="0" dirty="0" smtClean="0">
                <a:effectLst/>
              </a:rPr>
              <a:t> </a:t>
            </a:r>
            <a:r>
              <a:rPr lang="ja-JP" altLang="en-US" sz="1400" b="0" i="0" u="none" strike="noStrike" baseline="0" dirty="0" smtClean="0">
                <a:effectLst/>
              </a:rPr>
              <a:t>なぞり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v>1点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Sheet1!$AO$4:$AO$9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(Sheet1!$AT$23,Sheet1!$AT$7,Sheet1!$AT$11,Sheet1!$AT$15,Sheet1!$AT$3,Sheet1!$AT$19)</c:f>
              <c:numCache>
                <c:formatCode>General</c:formatCode>
                <c:ptCount val="6"/>
                <c:pt idx="0">
                  <c:v>0</c:v>
                </c:pt>
                <c:pt idx="1">
                  <c:v>25</c:v>
                </c:pt>
                <c:pt idx="2">
                  <c:v>0</c:v>
                </c:pt>
                <c:pt idx="3">
                  <c:v>0</c:v>
                </c:pt>
                <c:pt idx="4">
                  <c:v>40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v>2点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Sheet1!$AO$4:$AO$9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(Sheet1!$AT$24,Sheet1!$AT$8,Sheet1!$AT$12,Sheet1!$AT$16,Sheet1!$AT$4,Sheet1!$AT$20)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35</c:v>
                </c:pt>
                <c:pt idx="5">
                  <c:v>35</c:v>
                </c:pt>
              </c:numCache>
            </c:numRef>
          </c:val>
        </c:ser>
        <c:ser>
          <c:idx val="2"/>
          <c:order val="2"/>
          <c:tx>
            <c:v>3点以上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Sheet1!$AO$4:$AO$9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(Sheet1!$AT$25,Sheet1!$AT$9,Sheet1!$AT$13,Sheet1!$AT$17,Sheet1!$AT$5,Sheet1!$AT$21)</c:f>
              <c:numCache>
                <c:formatCode>General</c:formatCode>
                <c:ptCount val="6"/>
                <c:pt idx="0">
                  <c:v>100</c:v>
                </c:pt>
                <c:pt idx="1">
                  <c:v>65</c:v>
                </c:pt>
                <c:pt idx="2">
                  <c:v>100</c:v>
                </c:pt>
                <c:pt idx="3">
                  <c:v>100</c:v>
                </c:pt>
                <c:pt idx="4">
                  <c:v>25</c:v>
                </c:pt>
                <c:pt idx="5">
                  <c:v>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54766240"/>
        <c:axId val="954766800"/>
      </c:barChart>
      <c:catAx>
        <c:axId val="954766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提示刺激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4766800"/>
        <c:crosses val="autoZero"/>
        <c:auto val="1"/>
        <c:lblAlgn val="ctr"/>
        <c:lblOffset val="100"/>
        <c:noMultiLvlLbl val="0"/>
      </c:catAx>
      <c:valAx>
        <c:axId val="95476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回答割合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476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303554639928364"/>
          <c:y val="0.88568746204660798"/>
          <c:w val="0.41818127182107634"/>
          <c:h val="8.22287968628669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50961362387841"/>
          <c:y val="4.2635658914728682E-2"/>
          <c:w val="0.85690899102728435"/>
          <c:h val="0.8674485747421106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(Sheet1!$O$10,Sheet1!$O$7,Sheet1!$O$8,Sheet1!$O$9)</c:f>
              <c:strCache>
                <c:ptCount val="4"/>
                <c:pt idx="0">
                  <c:v>UP</c:v>
                </c:pt>
                <c:pt idx="1">
                  <c:v>DWON</c:v>
                </c:pt>
                <c:pt idx="2">
                  <c:v>LEFT</c:v>
                </c:pt>
                <c:pt idx="3">
                  <c:v>RIGHT</c:v>
                </c:pt>
              </c:strCache>
            </c:strRef>
          </c:cat>
          <c:val>
            <c:numRef>
              <c:f>(Sheet1!$P$10,Sheet1!$P$7,Sheet1!$P$8,Sheet1!$P$9)</c:f>
              <c:numCache>
                <c:formatCode>General</c:formatCode>
                <c:ptCount val="4"/>
                <c:pt idx="0">
                  <c:v>20</c:v>
                </c:pt>
                <c:pt idx="1">
                  <c:v>20</c:v>
                </c:pt>
                <c:pt idx="2">
                  <c:v>10</c:v>
                </c:pt>
                <c:pt idx="3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9370128"/>
        <c:axId val="669370688"/>
      </c:barChart>
      <c:catAx>
        <c:axId val="66937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9370688"/>
        <c:crosses val="autoZero"/>
        <c:auto val="1"/>
        <c:lblAlgn val="ctr"/>
        <c:lblOffset val="100"/>
        <c:noMultiLvlLbl val="0"/>
      </c:catAx>
      <c:valAx>
        <c:axId val="66937068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937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0.5"/>
            <c:backward val="0.5"/>
            <c:dispRSqr val="1"/>
            <c:dispEq val="0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Sheet1!$L$2:$Q$2</c:f>
              <c:numCache>
                <c:formatCode>General</c:formatCode>
                <c:ptCount val="6"/>
                <c:pt idx="0">
                  <c:v>40</c:v>
                </c:pt>
                <c:pt idx="1">
                  <c:v>80</c:v>
                </c:pt>
                <c:pt idx="2">
                  <c:v>120</c:v>
                </c:pt>
                <c:pt idx="3">
                  <c:v>160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Sheet1!$L$8:$Q$8</c:f>
              <c:numCache>
                <c:formatCode>General</c:formatCode>
                <c:ptCount val="6"/>
                <c:pt idx="0">
                  <c:v>-0.21681469282041377</c:v>
                </c:pt>
                <c:pt idx="1">
                  <c:v>-1.3000000000000012E-2</c:v>
                </c:pt>
                <c:pt idx="2">
                  <c:v>-0.62999999999999989</c:v>
                </c:pt>
                <c:pt idx="3">
                  <c:v>-0.80999999999999994</c:v>
                </c:pt>
                <c:pt idx="4">
                  <c:v>-1.52</c:v>
                </c:pt>
                <c:pt idx="5">
                  <c:v>-1.35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837600"/>
        <c:axId val="673838720"/>
      </c:scatterChart>
      <c:valAx>
        <c:axId val="673837600"/>
        <c:scaling>
          <c:orientation val="minMax"/>
          <c:max val="2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周波数</a:t>
                </a:r>
                <a:r>
                  <a:rPr lang="en-US" altLang="ja-JP"/>
                  <a:t>[Hz]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3838720"/>
        <c:crosses val="autoZero"/>
        <c:crossBetween val="midCat"/>
        <c:majorUnit val="40"/>
      </c:valAx>
      <c:valAx>
        <c:axId val="673838720"/>
        <c:scaling>
          <c:orientation val="minMax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位相</a:t>
                </a:r>
                <a:r>
                  <a:rPr lang="en-US" altLang="ja-JP"/>
                  <a:t>[rad]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3837600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(Sheet1!$N$56,Sheet1!$N$53,Sheet1!$N$54,Sheet1!$N$55)</c:f>
              <c:strCache>
                <c:ptCount val="4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</c:strCache>
            </c:strRef>
          </c:cat>
          <c:val>
            <c:numRef>
              <c:f>(Sheet1!$P$56,Sheet1!$P$53,Sheet1!$P$54,Sheet1!$P$55)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9372928"/>
        <c:axId val="964935200"/>
      </c:barChart>
      <c:catAx>
        <c:axId val="66937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4935200"/>
        <c:crosses val="autoZero"/>
        <c:auto val="1"/>
        <c:lblAlgn val="ctr"/>
        <c:lblOffset val="100"/>
        <c:noMultiLvlLbl val="0"/>
      </c:catAx>
      <c:valAx>
        <c:axId val="96493520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937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(Sheet1!$B$2,Sheet1!$B$4,Sheet1!$B$5,Sheet1!$B$6,Sheet1!$B$7)</c:f>
              <c:strCache>
                <c:ptCount val="5"/>
                <c:pt idx="0">
                  <c:v>PE・PAシート</c:v>
                </c:pt>
                <c:pt idx="1">
                  <c:v>バイオスキン（BPS-01）</c:v>
                </c:pt>
                <c:pt idx="2">
                  <c:v>バイオスキン（BS-SK）</c:v>
                </c:pt>
                <c:pt idx="3">
                  <c:v>人肌のゲルシート（硬度0）</c:v>
                </c:pt>
                <c:pt idx="4">
                  <c:v>人肌のゲルシート（硬度15）</c:v>
                </c:pt>
              </c:strCache>
            </c:strRef>
          </c:cat>
          <c:val>
            <c:numRef>
              <c:f>(Sheet1!$C$2,Sheet1!$C$4,Sheet1!$C$5,Sheet1!$C$6,Sheet1!$C$7)</c:f>
              <c:numCache>
                <c:formatCode>General</c:formatCode>
                <c:ptCount val="5"/>
                <c:pt idx="0">
                  <c:v>8.4</c:v>
                </c:pt>
                <c:pt idx="1">
                  <c:v>3.6</c:v>
                </c:pt>
                <c:pt idx="2">
                  <c:v>3.8</c:v>
                </c:pt>
                <c:pt idx="3">
                  <c:v>6.7</c:v>
                </c:pt>
                <c:pt idx="4">
                  <c:v>8.4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64937440"/>
        <c:axId val="964938000"/>
      </c:barChart>
      <c:catAx>
        <c:axId val="964937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4938000"/>
        <c:crosses val="autoZero"/>
        <c:auto val="1"/>
        <c:lblAlgn val="ctr"/>
        <c:lblOffset val="100"/>
        <c:noMultiLvlLbl val="0"/>
      </c:catAx>
      <c:valAx>
        <c:axId val="964938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波速</a:t>
                </a:r>
                <a:r>
                  <a:rPr lang="en-US" altLang="ja-JP"/>
                  <a:t>[m/s]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4937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Sheet1!$F$2:$F$7</c:f>
              <c:strCache>
                <c:ptCount val="6"/>
                <c:pt idx="0">
                  <c:v>0（水無し）</c:v>
                </c:pt>
                <c:pt idx="1">
                  <c:v>10</c:v>
                </c:pt>
                <c:pt idx="2">
                  <c:v>25</c:v>
                </c:pt>
                <c:pt idx="3">
                  <c:v>45</c:v>
                </c:pt>
                <c:pt idx="4">
                  <c:v>65</c:v>
                </c:pt>
                <c:pt idx="5">
                  <c:v>85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8.4</c:v>
                </c:pt>
                <c:pt idx="1">
                  <c:v>2.8</c:v>
                </c:pt>
                <c:pt idx="2">
                  <c:v>2.8</c:v>
                </c:pt>
                <c:pt idx="3">
                  <c:v>2.8</c:v>
                </c:pt>
                <c:pt idx="4">
                  <c:v>2.8</c:v>
                </c:pt>
                <c:pt idx="5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4843504"/>
        <c:axId val="954844064"/>
      </c:barChart>
      <c:catAx>
        <c:axId val="95484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水深</a:t>
                </a:r>
                <a:r>
                  <a:rPr lang="en-US" altLang="ja-JP"/>
                  <a:t>[mm]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4844064"/>
        <c:crosses val="autoZero"/>
        <c:auto val="1"/>
        <c:lblAlgn val="ctr"/>
        <c:lblOffset val="100"/>
        <c:noMultiLvlLbl val="0"/>
      </c:catAx>
      <c:valAx>
        <c:axId val="95484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波速</a:t>
                </a:r>
                <a:r>
                  <a:rPr lang="en-US" altLang="ja-JP"/>
                  <a:t>[m/s]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484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皮膚接触あり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0.5"/>
            <c:backward val="0.5"/>
            <c:dispRSqr val="1"/>
            <c:dispEq val="0"/>
            <c:trendlineLbl>
              <c:layout>
                <c:manualLayout>
                  <c:x val="-0.22381010066049437"/>
                  <c:y val="-7.324766695829687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Sheet1!$C$2:$N$2</c:f>
              <c:numCache>
                <c:formatCode>General</c:formatCode>
                <c:ptCount val="12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  <c:pt idx="10">
                  <c:v>275</c:v>
                </c:pt>
                <c:pt idx="11">
                  <c:v>300</c:v>
                </c:pt>
              </c:numCache>
            </c:numRef>
          </c:xVal>
          <c:yVal>
            <c:numRef>
              <c:f>Sheet1!$C$3:$N$3</c:f>
              <c:numCache>
                <c:formatCode>General</c:formatCode>
                <c:ptCount val="12"/>
                <c:pt idx="0">
                  <c:v>-2.2223427381723901</c:v>
                </c:pt>
                <c:pt idx="1">
                  <c:v>-1.37605367413282</c:v>
                </c:pt>
                <c:pt idx="2">
                  <c:v>-2.1232520622229898</c:v>
                </c:pt>
                <c:pt idx="3">
                  <c:v>-0.86903876017453396</c:v>
                </c:pt>
                <c:pt idx="4">
                  <c:v>-2.1463368957451499</c:v>
                </c:pt>
                <c:pt idx="5">
                  <c:v>-1.51703629301647</c:v>
                </c:pt>
                <c:pt idx="6">
                  <c:v>-2.95071685978998</c:v>
                </c:pt>
                <c:pt idx="7">
                  <c:v>-1.94193235042627</c:v>
                </c:pt>
                <c:pt idx="8">
                  <c:v>-1.9257406145453699</c:v>
                </c:pt>
                <c:pt idx="9">
                  <c:v>-1.97083010632246</c:v>
                </c:pt>
                <c:pt idx="10">
                  <c:v>-1.94247499653899</c:v>
                </c:pt>
                <c:pt idx="11">
                  <c:v>-1.94981703436901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Sheet1!$A$8</c:f>
              <c:strCache>
                <c:ptCount val="1"/>
                <c:pt idx="0">
                  <c:v>皮膚接触なし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forward val="0.5"/>
            <c:backward val="0.5"/>
            <c:dispRSqr val="1"/>
            <c:dispEq val="0"/>
            <c:trendlineLbl>
              <c:layout>
                <c:manualLayout>
                  <c:x val="-1.3797890648284348E-2"/>
                  <c:y val="0.1681237241178186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Sheet1!$C$9:$N$9</c:f>
              <c:numCache>
                <c:formatCode>General</c:formatCode>
                <c:ptCount val="12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  <c:pt idx="10">
                  <c:v>275</c:v>
                </c:pt>
                <c:pt idx="11">
                  <c:v>300</c:v>
                </c:pt>
              </c:numCache>
            </c:numRef>
          </c:xVal>
          <c:yVal>
            <c:numRef>
              <c:f>Sheet1!$C$10:$N$10</c:f>
              <c:numCache>
                <c:formatCode>General</c:formatCode>
                <c:ptCount val="12"/>
                <c:pt idx="0">
                  <c:v>-3.3173471563488102</c:v>
                </c:pt>
                <c:pt idx="1">
                  <c:v>-3.6168282541251</c:v>
                </c:pt>
                <c:pt idx="2">
                  <c:v>-3.5510493506915299</c:v>
                </c:pt>
                <c:pt idx="3">
                  <c:v>-4.0831442757103202</c:v>
                </c:pt>
                <c:pt idx="4">
                  <c:v>-3.8288770786740201</c:v>
                </c:pt>
                <c:pt idx="5">
                  <c:v>-4.2890581839975699</c:v>
                </c:pt>
                <c:pt idx="6">
                  <c:v>-1.5654919255569799</c:v>
                </c:pt>
                <c:pt idx="7">
                  <c:v>-1.8533301355813701</c:v>
                </c:pt>
                <c:pt idx="8">
                  <c:v>-1.92153322833413</c:v>
                </c:pt>
                <c:pt idx="9">
                  <c:v>-1.8887398303596901</c:v>
                </c:pt>
                <c:pt idx="10">
                  <c:v>-1.8986304997835</c:v>
                </c:pt>
                <c:pt idx="11">
                  <c:v>-1.8964387798121101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4847424"/>
        <c:axId val="954847984"/>
      </c:scatterChart>
      <c:valAx>
        <c:axId val="954847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Frequency[Hz]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4847984"/>
        <c:crosses val="autoZero"/>
        <c:crossBetween val="midCat"/>
      </c:valAx>
      <c:valAx>
        <c:axId val="95484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Gain[dB]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4847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皮膚接触あり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0.5"/>
            <c:backward val="0.5"/>
            <c:dispRSqr val="1"/>
            <c:dispEq val="0"/>
            <c:trendlineLbl>
              <c:layout>
                <c:manualLayout>
                  <c:x val="0.11633578897449984"/>
                  <c:y val="-2.729368157395799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Sheet1!$C$2:$N$2</c:f>
              <c:numCache>
                <c:formatCode>General</c:formatCode>
                <c:ptCount val="12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  <c:pt idx="10">
                  <c:v>275</c:v>
                </c:pt>
                <c:pt idx="11">
                  <c:v>300</c:v>
                </c:pt>
              </c:numCache>
            </c:numRef>
          </c:xVal>
          <c:yVal>
            <c:numRef>
              <c:f>Sheet1!$C$7:$N$7</c:f>
              <c:numCache>
                <c:formatCode>General</c:formatCode>
                <c:ptCount val="12"/>
                <c:pt idx="0">
                  <c:v>4.923631911693005E-2</c:v>
                </c:pt>
                <c:pt idx="1">
                  <c:v>8.0543357421209993E-2</c:v>
                </c:pt>
                <c:pt idx="2">
                  <c:v>-0.47077007578116298</c:v>
                </c:pt>
                <c:pt idx="3">
                  <c:v>-0.38261248263151004</c:v>
                </c:pt>
                <c:pt idx="4">
                  <c:v>-1.5766688530649711</c:v>
                </c:pt>
                <c:pt idx="5">
                  <c:v>-0.24550322240193001</c:v>
                </c:pt>
                <c:pt idx="6">
                  <c:v>-0.27561701491537799</c:v>
                </c:pt>
                <c:pt idx="7">
                  <c:v>-0.29874709533969102</c:v>
                </c:pt>
                <c:pt idx="8">
                  <c:v>-0.62794639334755997</c:v>
                </c:pt>
                <c:pt idx="9">
                  <c:v>-0.65585340269188597</c:v>
                </c:pt>
                <c:pt idx="10">
                  <c:v>-0.84878022582470991</c:v>
                </c:pt>
                <c:pt idx="11">
                  <c:v>-1.0607239760164111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Sheet1!$A$8</c:f>
              <c:strCache>
                <c:ptCount val="1"/>
                <c:pt idx="0">
                  <c:v>皮膚接触なし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forward val="0.5"/>
            <c:backward val="0.5"/>
            <c:dispRSqr val="1"/>
            <c:dispEq val="0"/>
            <c:trendlineLbl>
              <c:layout>
                <c:manualLayout>
                  <c:x val="0.12244193089459524"/>
                  <c:y val="2.4398877223680372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Sheet1!$C$9:$N$9</c:f>
              <c:numCache>
                <c:formatCode>General</c:formatCode>
                <c:ptCount val="12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  <c:pt idx="10">
                  <c:v>275</c:v>
                </c:pt>
                <c:pt idx="11">
                  <c:v>300</c:v>
                </c:pt>
              </c:numCache>
            </c:numRef>
          </c:xVal>
          <c:yVal>
            <c:numRef>
              <c:f>Sheet1!$C$14:$N$14</c:f>
              <c:numCache>
                <c:formatCode>General</c:formatCode>
                <c:ptCount val="12"/>
                <c:pt idx="0">
                  <c:v>0.27946122749886704</c:v>
                </c:pt>
                <c:pt idx="1">
                  <c:v>-6.6779158548119E-2</c:v>
                </c:pt>
                <c:pt idx="2">
                  <c:v>-0.35997456829854602</c:v>
                </c:pt>
                <c:pt idx="3">
                  <c:v>-0.31705950784195602</c:v>
                </c:pt>
                <c:pt idx="4">
                  <c:v>-0.50584895349153802</c:v>
                </c:pt>
                <c:pt idx="5">
                  <c:v>-0.22676379503748201</c:v>
                </c:pt>
                <c:pt idx="6">
                  <c:v>-0.56710894574370996</c:v>
                </c:pt>
                <c:pt idx="7">
                  <c:v>-0.63186444438135403</c:v>
                </c:pt>
                <c:pt idx="8">
                  <c:v>-0.67963852829198601</c:v>
                </c:pt>
                <c:pt idx="9">
                  <c:v>-0.76010228589995998</c:v>
                </c:pt>
                <c:pt idx="10">
                  <c:v>-0.88509973469976999</c:v>
                </c:pt>
                <c:pt idx="11">
                  <c:v>-1.07010095766085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5720544"/>
        <c:axId val="975721104"/>
      </c:scatterChart>
      <c:valAx>
        <c:axId val="97572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Frequency[Hz]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5721104"/>
        <c:crosses val="autoZero"/>
        <c:crossBetween val="midCat"/>
      </c:valAx>
      <c:valAx>
        <c:axId val="975721104"/>
        <c:scaling>
          <c:orientation val="minMax"/>
          <c:max val="0.30000000000000004"/>
          <c:min val="-1.75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Phase[rad/</a:t>
                </a:r>
                <a:r>
                  <a:rPr lang="el-GR" altLang="ja-JP"/>
                  <a:t>π]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5720544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Sheet1!$AK$5:$AK$15</c:f>
              <c:numCache>
                <c:formatCode>General</c:formatCode>
                <c:ptCount val="11"/>
                <c:pt idx="0">
                  <c:v>-8.3333333333333981E-2</c:v>
                </c:pt>
                <c:pt idx="1">
                  <c:v>0.33333333333333304</c:v>
                </c:pt>
                <c:pt idx="2">
                  <c:v>0.25</c:v>
                </c:pt>
                <c:pt idx="3">
                  <c:v>-0.75000000000000311</c:v>
                </c:pt>
                <c:pt idx="4">
                  <c:v>-0.33333333333333393</c:v>
                </c:pt>
                <c:pt idx="5">
                  <c:v>-0.58333333333333304</c:v>
                </c:pt>
                <c:pt idx="6">
                  <c:v>8.3333333333333259E-2</c:v>
                </c:pt>
                <c:pt idx="7">
                  <c:v>0.66666666666667007</c:v>
                </c:pt>
                <c:pt idx="8">
                  <c:v>-0.41666666666666696</c:v>
                </c:pt>
                <c:pt idx="9">
                  <c:v>-0.5</c:v>
                </c:pt>
                <c:pt idx="10">
                  <c:v>-8.3333333333333925E-2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5723344"/>
        <c:axId val="975306304"/>
      </c:scatterChart>
      <c:valAx>
        <c:axId val="975723344"/>
        <c:scaling>
          <c:orientation val="minMax"/>
          <c:max val="11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計測位置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5306304"/>
        <c:crosses val="autoZero"/>
        <c:crossBetween val="midCat"/>
      </c:valAx>
      <c:valAx>
        <c:axId val="9753063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受信面側と送信面側の位相差</a:t>
                </a:r>
                <a:r>
                  <a:rPr lang="en-US" altLang="ja-JP"/>
                  <a:t>[rad/π]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5723344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Sheet1!$AD$5:$AD$15</c:f>
              <c:numCache>
                <c:formatCode>General</c:formatCode>
                <c:ptCount val="11"/>
                <c:pt idx="0">
                  <c:v>4.8568128260293157</c:v>
                </c:pt>
                <c:pt idx="1">
                  <c:v>0.96751025856705131</c:v>
                </c:pt>
                <c:pt idx="2">
                  <c:v>-4.3518603512635758</c:v>
                </c:pt>
                <c:pt idx="3">
                  <c:v>-3.367346034899108</c:v>
                </c:pt>
                <c:pt idx="4">
                  <c:v>-8.1265918663319336</c:v>
                </c:pt>
                <c:pt idx="5">
                  <c:v>-5.5476038752777557</c:v>
                </c:pt>
                <c:pt idx="6">
                  <c:v>1.7313308141859329</c:v>
                </c:pt>
                <c:pt idx="7">
                  <c:v>-5.764212601026256</c:v>
                </c:pt>
                <c:pt idx="8">
                  <c:v>-10.428657496144403</c:v>
                </c:pt>
                <c:pt idx="9">
                  <c:v>-0.99958766165116053</c:v>
                </c:pt>
                <c:pt idx="10">
                  <c:v>4.1490219971696183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5308544"/>
        <c:axId val="975309104"/>
      </c:scatterChart>
      <c:valAx>
        <c:axId val="975308544"/>
        <c:scaling>
          <c:orientation val="minMax"/>
          <c:max val="11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計測位置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5309104"/>
        <c:crosses val="autoZero"/>
        <c:crossBetween val="midCat"/>
      </c:valAx>
      <c:valAx>
        <c:axId val="97530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受信面側と送信面側の振幅比</a:t>
                </a:r>
                <a:r>
                  <a:rPr lang="en-US" altLang="ja-JP"/>
                  <a:t>[dB]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5308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振幅比の分散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(Sheet1!$AC$20,Sheet1!$AD$21)</c:f>
              <c:strCache>
                <c:ptCount val="2"/>
                <c:pt idx="0">
                  <c:v>本章の装置</c:v>
                </c:pt>
                <c:pt idx="1">
                  <c:v>4章の装置</c:v>
                </c:pt>
              </c:strCache>
            </c:strRef>
          </c:cat>
          <c:val>
            <c:numRef>
              <c:f>(Sheet1!$AD$17,Sheet1!$AD$38)</c:f>
              <c:numCache>
                <c:formatCode>General</c:formatCode>
                <c:ptCount val="2"/>
                <c:pt idx="0">
                  <c:v>24.912319631112599</c:v>
                </c:pt>
                <c:pt idx="1">
                  <c:v>20.491889099474559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5311344"/>
        <c:axId val="975311904"/>
      </c:barChart>
      <c:catAx>
        <c:axId val="97531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5311904"/>
        <c:crosses val="autoZero"/>
        <c:auto val="1"/>
        <c:lblAlgn val="ctr"/>
        <c:lblOffset val="100"/>
        <c:noMultiLvlLbl val="0"/>
      </c:catAx>
      <c:valAx>
        <c:axId val="97531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531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位相差の分散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(Sheet1!$AC$20,Sheet1!$AD$21)</c:f>
              <c:strCache>
                <c:ptCount val="2"/>
                <c:pt idx="0">
                  <c:v>本章の装置</c:v>
                </c:pt>
                <c:pt idx="1">
                  <c:v>4章の装置</c:v>
                </c:pt>
              </c:strCache>
            </c:strRef>
          </c:cat>
          <c:val>
            <c:numRef>
              <c:f>(Sheet1!$AK$17,Sheet1!$AF$38)</c:f>
              <c:numCache>
                <c:formatCode>General</c:formatCode>
                <c:ptCount val="2"/>
                <c:pt idx="0">
                  <c:v>0.18939393939394028</c:v>
                </c:pt>
                <c:pt idx="1">
                  <c:v>0.26865079365079175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0605024"/>
        <c:axId val="970605584"/>
      </c:barChart>
      <c:catAx>
        <c:axId val="97060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0605584"/>
        <c:crosses val="autoZero"/>
        <c:auto val="1"/>
        <c:lblAlgn val="ctr"/>
        <c:lblOffset val="100"/>
        <c:noMultiLvlLbl val="0"/>
      </c:catAx>
      <c:valAx>
        <c:axId val="97060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0605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平均正答率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まとめ!$B$3:$B$5</c:f>
              <c:strCache>
                <c:ptCount val="3"/>
                <c:pt idx="0">
                  <c:v>被験者1</c:v>
                </c:pt>
                <c:pt idx="1">
                  <c:v>被験者2</c:v>
                </c:pt>
                <c:pt idx="2">
                  <c:v>被験者3</c:v>
                </c:pt>
              </c:strCache>
            </c:strRef>
          </c:cat>
          <c:val>
            <c:numRef>
              <c:f>まとめ!$C$3:$C$5</c:f>
              <c:numCache>
                <c:formatCode>General</c:formatCode>
                <c:ptCount val="3"/>
                <c:pt idx="0">
                  <c:v>80</c:v>
                </c:pt>
                <c:pt idx="1">
                  <c:v>60</c:v>
                </c:pt>
                <c:pt idx="2">
                  <c:v>50</c:v>
                </c:pt>
              </c:numCache>
            </c:numRef>
          </c:val>
        </c:ser>
        <c:ser>
          <c:idx val="1"/>
          <c:order val="1"/>
          <c:tx>
            <c:v>1点正答率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まとめ!$E$3:$E$5</c:f>
              <c:numCache>
                <c:formatCode>General</c:formatCode>
                <c:ptCount val="3"/>
                <c:pt idx="0">
                  <c:v>80</c:v>
                </c:pt>
                <c:pt idx="1">
                  <c:v>60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v>2点正答率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まとめ!$F$3:$F$5</c:f>
              <c:numCache>
                <c:formatCode>General</c:formatCode>
                <c:ptCount val="3"/>
                <c:pt idx="0">
                  <c:v>80</c:v>
                </c:pt>
                <c:pt idx="1">
                  <c:v>60</c:v>
                </c:pt>
                <c:pt idx="2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0608944"/>
        <c:axId val="970609504"/>
      </c:barChart>
      <c:catAx>
        <c:axId val="97060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0609504"/>
        <c:crosses val="autoZero"/>
        <c:auto val="1"/>
        <c:lblAlgn val="ctr"/>
        <c:lblOffset val="100"/>
        <c:noMultiLvlLbl val="0"/>
      </c:catAx>
      <c:valAx>
        <c:axId val="97060950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200"/>
                  <a:t>正答率</a:t>
                </a:r>
                <a:r>
                  <a:rPr lang="en-US" altLang="ja-JP" sz="1200"/>
                  <a:t>[%]</a:t>
                </a:r>
                <a:endParaRPr lang="ja-JP" altLang="en-US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0608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8ch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0.5"/>
            <c:backward val="0.5"/>
            <c:dispRSqr val="1"/>
            <c:dispEq val="0"/>
            <c:trendlineLbl>
              <c:layout>
                <c:manualLayout>
                  <c:x val="6.2396544181977251E-2"/>
                  <c:y val="-0.1514599737532808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Sheet1!$D$1:$O$1</c:f>
              <c:numCache>
                <c:formatCode>General</c:formatCode>
                <c:ptCount val="12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  <c:pt idx="10">
                  <c:v>275</c:v>
                </c:pt>
                <c:pt idx="11">
                  <c:v>300</c:v>
                </c:pt>
              </c:numCache>
            </c:numRef>
          </c:xVal>
          <c:yVal>
            <c:numRef>
              <c:f>Sheet1!$D$3:$O$3</c:f>
              <c:numCache>
                <c:formatCode>General</c:formatCode>
                <c:ptCount val="12"/>
                <c:pt idx="0">
                  <c:v>4.8708033537795299E-2</c:v>
                </c:pt>
                <c:pt idx="1">
                  <c:v>-0.48696249083788001</c:v>
                </c:pt>
                <c:pt idx="2">
                  <c:v>3.0648170070510301</c:v>
                </c:pt>
                <c:pt idx="3">
                  <c:v>1.1385960843437199</c:v>
                </c:pt>
                <c:pt idx="4">
                  <c:v>2.16582618431026</c:v>
                </c:pt>
                <c:pt idx="5">
                  <c:v>-1.6348123209594501</c:v>
                </c:pt>
                <c:pt idx="6">
                  <c:v>-0.63903791727642001</c:v>
                </c:pt>
                <c:pt idx="7">
                  <c:v>-6.7827130252807901</c:v>
                </c:pt>
                <c:pt idx="8">
                  <c:v>-3.4976095031736598</c:v>
                </c:pt>
                <c:pt idx="9">
                  <c:v>-4.88883752936517</c:v>
                </c:pt>
                <c:pt idx="10">
                  <c:v>-5.5431969715445497</c:v>
                </c:pt>
                <c:pt idx="11">
                  <c:v>-7.4992157330350695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Sheet1!$B$9</c:f>
              <c:strCache>
                <c:ptCount val="1"/>
                <c:pt idx="0">
                  <c:v>4ch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0620603674540682"/>
                  <c:y val="-4.544327792359288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Sheet1!$D$1:$O$1</c:f>
              <c:numCache>
                <c:formatCode>General</c:formatCode>
                <c:ptCount val="12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  <c:pt idx="10">
                  <c:v>275</c:v>
                </c:pt>
                <c:pt idx="11">
                  <c:v>300</c:v>
                </c:pt>
              </c:numCache>
            </c:numRef>
          </c:xVal>
          <c:yVal>
            <c:numRef>
              <c:f>Sheet1!$D$11:$O$11</c:f>
              <c:numCache>
                <c:formatCode>General</c:formatCode>
                <c:ptCount val="12"/>
                <c:pt idx="0">
                  <c:v>-4.7189852593499397</c:v>
                </c:pt>
                <c:pt idx="1">
                  <c:v>-2.2582286761245398</c:v>
                </c:pt>
                <c:pt idx="2">
                  <c:v>3.0872533763393299</c:v>
                </c:pt>
                <c:pt idx="3">
                  <c:v>0.89695617320063992</c:v>
                </c:pt>
                <c:pt idx="4">
                  <c:v>1.3110936737671799</c:v>
                </c:pt>
                <c:pt idx="5">
                  <c:v>-1.5613210631423999</c:v>
                </c:pt>
                <c:pt idx="6">
                  <c:v>-2.8632372374742197</c:v>
                </c:pt>
                <c:pt idx="7">
                  <c:v>-3.0334493477687503</c:v>
                </c:pt>
                <c:pt idx="8">
                  <c:v>-4.4568404675943798</c:v>
                </c:pt>
                <c:pt idx="9">
                  <c:v>-5.2248073516528502</c:v>
                </c:pt>
                <c:pt idx="10">
                  <c:v>-7.9505332247202398</c:v>
                </c:pt>
                <c:pt idx="11">
                  <c:v>-7.70429752499708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0481936"/>
        <c:axId val="900482496"/>
      </c:scatterChart>
      <c:valAx>
        <c:axId val="900481936"/>
        <c:scaling>
          <c:orientation val="minMax"/>
          <c:max val="3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Frequency[Hz]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0482496"/>
        <c:crosses val="autoZero"/>
        <c:crossBetween val="midCat"/>
        <c:majorUnit val="25"/>
      </c:valAx>
      <c:valAx>
        <c:axId val="90048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Gain[dB]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04819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endParaRPr lang="ja-JP" altLang="en-US"/>
          </a:p>
        </c:rich>
      </c:tx>
      <c:layout>
        <c:manualLayout>
          <c:xMode val="edge"/>
          <c:yMode val="edge"/>
          <c:x val="0.43641990105338185"/>
          <c:y val="4.61603046822420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'被験者1＆２まとめ'!$B$15</c:f>
              <c:strCache>
                <c:ptCount val="1"/>
                <c:pt idx="0">
                  <c:v>移動量3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('被験者1＆２まとめ'!$F$15,'被験者1＆２まとめ'!$F$20,'被験者1＆２まとめ'!$F$25,'被験者1＆２まとめ'!$F$30,'被験者1＆２まとめ'!$F$35,'被験者1＆２まとめ'!$F$40)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'被験者1＆２まとめ'!$B$16</c:f>
              <c:strCache>
                <c:ptCount val="1"/>
                <c:pt idx="0">
                  <c:v>移動量4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('被験者1＆２まとめ'!$F$16,'被験者1＆２まとめ'!$F$21,'被験者1＆２まとめ'!$F$26,'被験者1＆２まとめ'!$F$31,'被験者1＆２まとめ'!$F$36,'被験者1＆２まとめ'!$F$41)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20</c:v>
                </c:pt>
                <c:pt idx="3">
                  <c:v>40</c:v>
                </c:pt>
                <c:pt idx="4">
                  <c:v>40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'被験者1＆２まとめ'!$B$17</c:f>
              <c:strCache>
                <c:ptCount val="1"/>
                <c:pt idx="0">
                  <c:v>移動量6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('被験者1＆２まとめ'!$F$17,'被験者1＆２まとめ'!$F$22,'被験者1＆２まとめ'!$F$27,'被験者1＆２まとめ'!$F$32,'被験者1＆２まとめ'!$F$37,'被験者1＆２まとめ'!$F$42)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</c:numCache>
            </c:numRef>
          </c:val>
        </c:ser>
        <c:ser>
          <c:idx val="3"/>
          <c:order val="3"/>
          <c:tx>
            <c:strRef>
              <c:f>'被験者1＆２まとめ'!$B$18</c:f>
              <c:strCache>
                <c:ptCount val="1"/>
                <c:pt idx="0">
                  <c:v>移動量7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('被験者1＆２まとめ'!$F$18,'被験者1＆２まとめ'!$F$23,'被験者1＆２まとめ'!$F$28,'被験者1＆２まとめ'!$F$33,'被験者1＆２まとめ'!$F$38,'被験者1＆２まとめ'!$F$43)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</c:numCache>
            </c:numRef>
          </c:val>
        </c:ser>
        <c:ser>
          <c:idx val="4"/>
          <c:order val="4"/>
          <c:tx>
            <c:v>平均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'被験者1＆２まとめ'!$F$5:$F$10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20</c:v>
                </c:pt>
                <c:pt idx="5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6022192"/>
        <c:axId val="966022752"/>
      </c:barChart>
      <c:catAx>
        <c:axId val="96602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6022752"/>
        <c:crosses val="autoZero"/>
        <c:auto val="1"/>
        <c:lblAlgn val="ctr"/>
        <c:lblOffset val="100"/>
        <c:noMultiLvlLbl val="0"/>
      </c:catAx>
      <c:valAx>
        <c:axId val="9660227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602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endParaRPr lang="ja-JP" altLang="en-US"/>
          </a:p>
        </c:rich>
      </c:tx>
      <c:layout>
        <c:manualLayout>
          <c:xMode val="edge"/>
          <c:yMode val="edge"/>
          <c:x val="0.4364198217412828"/>
          <c:y val="5.000699673909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'被験者1＆２まとめ'!$B$15</c:f>
              <c:strCache>
                <c:ptCount val="1"/>
                <c:pt idx="0">
                  <c:v>移動量3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('被験者1＆２まとめ'!$C$15,'被験者1＆２まとめ'!$C$20,'被験者1＆２まとめ'!$C$25,'被験者1＆２まとめ'!$C$30,'被験者1＆２まとめ'!$C$35,'被験者1＆２まとめ'!$C$40)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60</c:v>
                </c:pt>
                <c:pt idx="3">
                  <c:v>10</c:v>
                </c:pt>
                <c:pt idx="4">
                  <c:v>40</c:v>
                </c:pt>
                <c:pt idx="5">
                  <c:v>10</c:v>
                </c:pt>
              </c:numCache>
            </c:numRef>
          </c:val>
        </c:ser>
        <c:ser>
          <c:idx val="1"/>
          <c:order val="1"/>
          <c:tx>
            <c:strRef>
              <c:f>'被験者1＆２まとめ'!$B$16</c:f>
              <c:strCache>
                <c:ptCount val="1"/>
                <c:pt idx="0">
                  <c:v>移動量4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('被験者1＆２まとめ'!$C$16,'被験者1＆２まとめ'!$C$21,'被験者1＆２まとめ'!$C$26,'被験者1＆２まとめ'!$C$31,'被験者1＆２まとめ'!$C$36,'被験者1＆２まとめ'!$C$41)</c:f>
              <c:numCache>
                <c:formatCode>General</c:formatCode>
                <c:ptCount val="6"/>
                <c:pt idx="0">
                  <c:v>20</c:v>
                </c:pt>
                <c:pt idx="1">
                  <c:v>80</c:v>
                </c:pt>
                <c:pt idx="2">
                  <c:v>80</c:v>
                </c:pt>
                <c:pt idx="3">
                  <c:v>60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</c:ser>
        <c:ser>
          <c:idx val="2"/>
          <c:order val="2"/>
          <c:tx>
            <c:strRef>
              <c:f>'被験者1＆２まとめ'!$B$17</c:f>
              <c:strCache>
                <c:ptCount val="1"/>
                <c:pt idx="0">
                  <c:v>移動量6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('被験者1＆２まとめ'!$C$17,'被験者1＆２まとめ'!$C$22,'被験者1＆２まとめ'!$C$27,'被験者1＆２まとめ'!$C$32,'被験者1＆２まとめ'!$C$37,'被験者1＆２まとめ'!$C$42)</c:f>
              <c:numCache>
                <c:formatCode>General</c:formatCode>
                <c:ptCount val="6"/>
                <c:pt idx="0">
                  <c:v>30</c:v>
                </c:pt>
                <c:pt idx="1">
                  <c:v>100</c:v>
                </c:pt>
                <c:pt idx="2">
                  <c:v>80</c:v>
                </c:pt>
                <c:pt idx="3">
                  <c:v>70</c:v>
                </c:pt>
                <c:pt idx="4">
                  <c:v>30</c:v>
                </c:pt>
                <c:pt idx="5">
                  <c:v>10</c:v>
                </c:pt>
              </c:numCache>
            </c:numRef>
          </c:val>
        </c:ser>
        <c:ser>
          <c:idx val="3"/>
          <c:order val="3"/>
          <c:tx>
            <c:strRef>
              <c:f>'被験者1＆２まとめ'!$B$18</c:f>
              <c:strCache>
                <c:ptCount val="1"/>
                <c:pt idx="0">
                  <c:v>移動量7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('被験者1＆２まとめ'!$C$18,'被験者1＆２まとめ'!$C$23,'被験者1＆２まとめ'!$C$28,'被験者1＆２まとめ'!$C$33,'被験者1＆２まとめ'!$C$38,'被験者1＆２まとめ'!$C$43)</c:f>
              <c:numCache>
                <c:formatCode>General</c:formatCode>
                <c:ptCount val="6"/>
                <c:pt idx="0">
                  <c:v>10</c:v>
                </c:pt>
                <c:pt idx="1">
                  <c:v>90</c:v>
                </c:pt>
                <c:pt idx="2">
                  <c:v>80</c:v>
                </c:pt>
                <c:pt idx="3">
                  <c:v>80</c:v>
                </c:pt>
                <c:pt idx="4">
                  <c:v>30</c:v>
                </c:pt>
                <c:pt idx="5">
                  <c:v>10</c:v>
                </c:pt>
              </c:numCache>
            </c:numRef>
          </c:val>
        </c:ser>
        <c:ser>
          <c:idx val="4"/>
          <c:order val="4"/>
          <c:tx>
            <c:v>平均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'被験者1＆２まとめ'!$C$5:$C$10</c:f>
              <c:numCache>
                <c:formatCode>General</c:formatCode>
                <c:ptCount val="6"/>
                <c:pt idx="0">
                  <c:v>17.5</c:v>
                </c:pt>
                <c:pt idx="1">
                  <c:v>80</c:v>
                </c:pt>
                <c:pt idx="2">
                  <c:v>75</c:v>
                </c:pt>
                <c:pt idx="3">
                  <c:v>55.000000000000007</c:v>
                </c:pt>
                <c:pt idx="4">
                  <c:v>35</c:v>
                </c:pt>
                <c:pt idx="5">
                  <c:v>12.5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6027232"/>
        <c:axId val="966027792"/>
      </c:barChart>
      <c:catAx>
        <c:axId val="96602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6027792"/>
        <c:crosses val="autoZero"/>
        <c:auto val="1"/>
        <c:lblAlgn val="ctr"/>
        <c:lblOffset val="100"/>
        <c:noMultiLvlLbl val="0"/>
      </c:catAx>
      <c:valAx>
        <c:axId val="9660277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602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被験者2!$AJ$5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(被験者2!$AL$5,被験者2!$AL$12,被験者2!$AL$19,被験者2!$AL$26,被験者2!$AL$33,被験者2!$AL$40)</c:f>
              <c:numCache>
                <c:formatCode>General</c:formatCode>
                <c:ptCount val="6"/>
                <c:pt idx="0">
                  <c:v>5</c:v>
                </c:pt>
                <c:pt idx="1">
                  <c:v>30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15</c:v>
                </c:pt>
              </c:numCache>
            </c:numRef>
          </c:val>
        </c:ser>
        <c:ser>
          <c:idx val="1"/>
          <c:order val="1"/>
          <c:tx>
            <c:strRef>
              <c:f>被験者2!$AJ$6</c:f>
              <c:strCache>
                <c:ptCount val="1"/>
                <c:pt idx="0">
                  <c:v>DOWN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(被験者2!$AL$6,被験者2!$AL$13,被験者2!$AL$20,被験者2!$AL$27,被験者2!$AL$34,被験者2!$AL$41)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被験者2!$AJ$7</c:f>
              <c:strCache>
                <c:ptCount val="1"/>
                <c:pt idx="0">
                  <c:v>LEFT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(被験者2!$AL$7,被験者2!$AL$14,被験者2!$AL$21,被験者2!$AL$28,被験者2!$AL$35,被験者2!$AL$42)</c:f>
              <c:numCache>
                <c:formatCode>General</c:formatCode>
                <c:ptCount val="6"/>
                <c:pt idx="0">
                  <c:v>15</c:v>
                </c:pt>
                <c:pt idx="1">
                  <c:v>5</c:v>
                </c:pt>
                <c:pt idx="2">
                  <c:v>15</c:v>
                </c:pt>
                <c:pt idx="3">
                  <c:v>10</c:v>
                </c:pt>
                <c:pt idx="4">
                  <c:v>5</c:v>
                </c:pt>
                <c:pt idx="5">
                  <c:v>15</c:v>
                </c:pt>
              </c:numCache>
            </c:numRef>
          </c:val>
        </c:ser>
        <c:ser>
          <c:idx val="3"/>
          <c:order val="3"/>
          <c:tx>
            <c:strRef>
              <c:f>被験者2!$AJ$8</c:f>
              <c:strCache>
                <c:ptCount val="1"/>
                <c:pt idx="0">
                  <c:v>RIGHT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(被験者2!$AL$8,被験者2!$AL$15,被験者2!$AL$22,被験者2!$AL$29,被験者2!$AL$36,被験者2!$AL$43)</c:f>
              <c:numCache>
                <c:formatCode>General</c:formatCode>
                <c:ptCount val="6"/>
                <c:pt idx="0">
                  <c:v>30</c:v>
                </c:pt>
                <c:pt idx="1">
                  <c:v>15</c:v>
                </c:pt>
                <c:pt idx="2">
                  <c:v>20</c:v>
                </c:pt>
                <c:pt idx="3">
                  <c:v>20</c:v>
                </c:pt>
                <c:pt idx="4">
                  <c:v>15</c:v>
                </c:pt>
                <c:pt idx="5">
                  <c:v>15</c:v>
                </c:pt>
              </c:numCache>
            </c:numRef>
          </c:val>
        </c:ser>
        <c:ser>
          <c:idx val="4"/>
          <c:order val="4"/>
          <c:tx>
            <c:strRef>
              <c:f>被験者2!$AJ$9</c:f>
              <c:strCache>
                <c:ptCount val="1"/>
                <c:pt idx="0">
                  <c:v>CLOCK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(被験者2!$AL$9,被験者2!$AL$16,被験者2!$AL$23,被験者2!$AL$30,被験者2!$AL$37,被験者2!$AL$44)</c:f>
              <c:numCache>
                <c:formatCode>General</c:formatCode>
                <c:ptCount val="6"/>
                <c:pt idx="0">
                  <c:v>20</c:v>
                </c:pt>
                <c:pt idx="1">
                  <c:v>35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35</c:v>
                </c:pt>
              </c:numCache>
            </c:numRef>
          </c:val>
        </c:ser>
        <c:ser>
          <c:idx val="5"/>
          <c:order val="5"/>
          <c:tx>
            <c:strRef>
              <c:f>被験者2!$AJ$10</c:f>
              <c:strCache>
                <c:ptCount val="1"/>
                <c:pt idx="0">
                  <c:v>UNCLOCK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(被験者2!$AL$10,被験者2!$AL$17,被験者2!$AL$24,被験者2!$AL$31,被験者2!$AL$38,被験者2!$AL$45)</c:f>
              <c:numCache>
                <c:formatCode>General</c:formatCode>
                <c:ptCount val="6"/>
                <c:pt idx="0">
                  <c:v>20</c:v>
                </c:pt>
                <c:pt idx="1">
                  <c:v>5</c:v>
                </c:pt>
                <c:pt idx="2">
                  <c:v>15</c:v>
                </c:pt>
                <c:pt idx="3">
                  <c:v>20</c:v>
                </c:pt>
                <c:pt idx="4">
                  <c:v>15</c:v>
                </c:pt>
                <c:pt idx="5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55535184"/>
        <c:axId val="955535744"/>
      </c:barChart>
      <c:catAx>
        <c:axId val="95553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5535744"/>
        <c:crosses val="autoZero"/>
        <c:auto val="1"/>
        <c:lblAlgn val="ctr"/>
        <c:lblOffset val="100"/>
        <c:noMultiLvlLbl val="0"/>
      </c:catAx>
      <c:valAx>
        <c:axId val="95553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553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被験者1!$AK$6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被験者1!$AO$26:$AO$31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(被験者1!$AM$6,被験者1!$AM$13,被験者1!$AM$20,被験者1!$AM$27,被験者1!$AM$34,被験者1!$AM$41)</c:f>
              <c:numCache>
                <c:formatCode>General</c:formatCode>
                <c:ptCount val="6"/>
                <c:pt idx="0">
                  <c:v>17.5</c:v>
                </c:pt>
                <c:pt idx="1">
                  <c:v>5</c:v>
                </c:pt>
                <c:pt idx="2">
                  <c:v>15</c:v>
                </c:pt>
                <c:pt idx="3">
                  <c:v>0</c:v>
                </c:pt>
                <c:pt idx="4">
                  <c:v>5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被験者1!$AK$7</c:f>
              <c:strCache>
                <c:ptCount val="1"/>
                <c:pt idx="0">
                  <c:v>DOWN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被験者1!$AO$26:$AO$31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(被験者1!$AM$7,被験者1!$AM$14,被験者1!$AM$21,被験者1!$AM$28,被験者1!$AM$35,被験者1!$AM$42)</c:f>
              <c:numCache>
                <c:formatCode>General</c:formatCode>
                <c:ptCount val="6"/>
                <c:pt idx="0">
                  <c:v>5</c:v>
                </c:pt>
                <c:pt idx="1">
                  <c:v>80</c:v>
                </c:pt>
                <c:pt idx="2">
                  <c:v>0</c:v>
                </c:pt>
                <c:pt idx="3">
                  <c:v>7.5</c:v>
                </c:pt>
                <c:pt idx="4">
                  <c:v>7.5</c:v>
                </c:pt>
                <c:pt idx="5">
                  <c:v>42.5</c:v>
                </c:pt>
              </c:numCache>
            </c:numRef>
          </c:val>
        </c:ser>
        <c:ser>
          <c:idx val="2"/>
          <c:order val="2"/>
          <c:tx>
            <c:strRef>
              <c:f>被験者1!$AK$8</c:f>
              <c:strCache>
                <c:ptCount val="1"/>
                <c:pt idx="0">
                  <c:v>LEFT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被験者1!$AO$26:$AO$31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(被験者1!$AM$8,被験者1!$AM$15,被験者1!$AM$22,被験者1!$AM$29,被験者1!$AM$36,被験者1!$AM$43)</c:f>
              <c:numCache>
                <c:formatCode>General</c:formatCode>
                <c:ptCount val="6"/>
                <c:pt idx="0">
                  <c:v>7.5</c:v>
                </c:pt>
                <c:pt idx="1">
                  <c:v>0</c:v>
                </c:pt>
                <c:pt idx="2">
                  <c:v>75</c:v>
                </c:pt>
                <c:pt idx="3">
                  <c:v>7.5</c:v>
                </c:pt>
                <c:pt idx="4">
                  <c:v>15</c:v>
                </c:pt>
                <c:pt idx="5">
                  <c:v>12.5</c:v>
                </c:pt>
              </c:numCache>
            </c:numRef>
          </c:val>
        </c:ser>
        <c:ser>
          <c:idx val="3"/>
          <c:order val="3"/>
          <c:tx>
            <c:strRef>
              <c:f>被験者1!$AK$9</c:f>
              <c:strCache>
                <c:ptCount val="1"/>
                <c:pt idx="0">
                  <c:v>RIGHT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被験者1!$AO$26:$AO$31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(被験者1!$AM$9,被験者1!$AM$16,被験者1!$AM$23,被験者1!$AM$30,被験者1!$AM$37,被験者1!$AM$44)</c:f>
              <c:numCache>
                <c:formatCode>General</c:formatCode>
                <c:ptCount val="6"/>
                <c:pt idx="0">
                  <c:v>27.500000000000004</c:v>
                </c:pt>
                <c:pt idx="1">
                  <c:v>2.5</c:v>
                </c:pt>
                <c:pt idx="2">
                  <c:v>0</c:v>
                </c:pt>
                <c:pt idx="3">
                  <c:v>55.000000000000007</c:v>
                </c:pt>
                <c:pt idx="4">
                  <c:v>5</c:v>
                </c:pt>
                <c:pt idx="5">
                  <c:v>22.5</c:v>
                </c:pt>
              </c:numCache>
            </c:numRef>
          </c:val>
        </c:ser>
        <c:ser>
          <c:idx val="4"/>
          <c:order val="4"/>
          <c:tx>
            <c:strRef>
              <c:f>被験者1!$AK$10</c:f>
              <c:strCache>
                <c:ptCount val="1"/>
                <c:pt idx="0">
                  <c:v>CLOCK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被験者1!$AO$26:$AO$31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(被験者1!$AM$10,被験者1!$AM$17,被験者1!$AM$24,被験者1!$AM$31,被験者1!$AM$38,被験者1!$AM$45)</c:f>
              <c:numCache>
                <c:formatCode>General</c:formatCode>
                <c:ptCount val="6"/>
                <c:pt idx="0">
                  <c:v>25</c:v>
                </c:pt>
                <c:pt idx="1">
                  <c:v>10</c:v>
                </c:pt>
                <c:pt idx="2">
                  <c:v>7.5</c:v>
                </c:pt>
                <c:pt idx="3">
                  <c:v>15</c:v>
                </c:pt>
                <c:pt idx="4">
                  <c:v>35</c:v>
                </c:pt>
                <c:pt idx="5">
                  <c:v>10</c:v>
                </c:pt>
              </c:numCache>
            </c:numRef>
          </c:val>
        </c:ser>
        <c:ser>
          <c:idx val="5"/>
          <c:order val="5"/>
          <c:tx>
            <c:strRef>
              <c:f>被験者1!$AK$11</c:f>
              <c:strCache>
                <c:ptCount val="1"/>
                <c:pt idx="0">
                  <c:v>UNCLOCK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被験者1!$AO$26:$AO$31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(被験者1!$AM$11,被験者1!$AM$18,被験者1!$AM$25,被験者1!$AM$32,被験者1!$AM$39,被験者1!$AM$46)</c:f>
              <c:numCache>
                <c:formatCode>General</c:formatCode>
                <c:ptCount val="6"/>
                <c:pt idx="0">
                  <c:v>17.5</c:v>
                </c:pt>
                <c:pt idx="1">
                  <c:v>2.5</c:v>
                </c:pt>
                <c:pt idx="2">
                  <c:v>2.5</c:v>
                </c:pt>
                <c:pt idx="3">
                  <c:v>15</c:v>
                </c:pt>
                <c:pt idx="4">
                  <c:v>32.5</c:v>
                </c:pt>
                <c:pt idx="5">
                  <c:v>12.5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64440976"/>
        <c:axId val="964441536"/>
      </c:barChart>
      <c:catAx>
        <c:axId val="96444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4441536"/>
        <c:crosses val="autoZero"/>
        <c:auto val="1"/>
        <c:lblAlgn val="ctr"/>
        <c:lblOffset val="100"/>
        <c:noMultiLvlLbl val="0"/>
      </c:catAx>
      <c:valAx>
        <c:axId val="96444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444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'被験者1＆２まとめ'!$O$15</c:f>
              <c:strCache>
                <c:ptCount val="1"/>
                <c:pt idx="0">
                  <c:v>移動量3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('被験者1＆２まとめ'!$P$15,'被験者1＆２まとめ'!$P$20,'被験者1＆２まとめ'!$P$25,'被験者1＆２まとめ'!$P$30,'被験者1＆２まとめ'!$P$35,'被験者1＆２まとめ'!$P$40)</c:f>
              <c:numCache>
                <c:formatCode>General</c:formatCode>
                <c:ptCount val="6"/>
                <c:pt idx="0">
                  <c:v>50</c:v>
                </c:pt>
                <c:pt idx="1">
                  <c:v>60</c:v>
                </c:pt>
                <c:pt idx="2">
                  <c:v>50</c:v>
                </c:pt>
                <c:pt idx="3">
                  <c:v>40</c:v>
                </c:pt>
                <c:pt idx="4">
                  <c:v>30</c:v>
                </c:pt>
                <c:pt idx="5">
                  <c:v>60</c:v>
                </c:pt>
              </c:numCache>
            </c:numRef>
          </c:val>
        </c:ser>
        <c:ser>
          <c:idx val="1"/>
          <c:order val="1"/>
          <c:tx>
            <c:strRef>
              <c:f>'被験者1＆２まとめ'!$O$16</c:f>
              <c:strCache>
                <c:ptCount val="1"/>
                <c:pt idx="0">
                  <c:v>移動量4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('被験者1＆２まとめ'!$P$16,'被験者1＆２まとめ'!$P$21,'被験者1＆２まとめ'!$P$26,'被験者1＆２まとめ'!$P$31,'被験者1＆２まとめ'!$P$36,'被験者1＆２まとめ'!$P$41)</c:f>
              <c:numCache>
                <c:formatCode>General</c:formatCode>
                <c:ptCount val="6"/>
                <c:pt idx="0">
                  <c:v>30</c:v>
                </c:pt>
                <c:pt idx="1">
                  <c:v>60</c:v>
                </c:pt>
                <c:pt idx="2">
                  <c:v>10</c:v>
                </c:pt>
                <c:pt idx="3">
                  <c:v>40</c:v>
                </c:pt>
                <c:pt idx="4">
                  <c:v>60</c:v>
                </c:pt>
                <c:pt idx="5">
                  <c:v>60</c:v>
                </c:pt>
              </c:numCache>
            </c:numRef>
          </c:val>
        </c:ser>
        <c:ser>
          <c:idx val="2"/>
          <c:order val="2"/>
          <c:tx>
            <c:strRef>
              <c:f>'被験者1＆２まとめ'!$O$17</c:f>
              <c:strCache>
                <c:ptCount val="1"/>
                <c:pt idx="0">
                  <c:v>移動量6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('被験者1＆２まとめ'!$P$17,'被験者1＆２まとめ'!$P$22,'被験者1＆２まとめ'!$P$27,'被験者1＆２まとめ'!$P$32,'被験者1＆２まとめ'!$P$37,'被験者1＆２まとめ'!$P$42)</c:f>
              <c:numCache>
                <c:formatCode>General</c:formatCode>
                <c:ptCount val="6"/>
                <c:pt idx="0">
                  <c:v>50</c:v>
                </c:pt>
                <c:pt idx="1">
                  <c:v>80</c:v>
                </c:pt>
                <c:pt idx="2">
                  <c:v>70</c:v>
                </c:pt>
                <c:pt idx="3">
                  <c:v>80</c:v>
                </c:pt>
                <c:pt idx="4">
                  <c:v>70</c:v>
                </c:pt>
                <c:pt idx="5">
                  <c:v>90</c:v>
                </c:pt>
              </c:numCache>
            </c:numRef>
          </c:val>
        </c:ser>
        <c:ser>
          <c:idx val="3"/>
          <c:order val="3"/>
          <c:tx>
            <c:strRef>
              <c:f>'被験者1＆２まとめ'!$O$18</c:f>
              <c:strCache>
                <c:ptCount val="1"/>
                <c:pt idx="0">
                  <c:v>移動量7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('被験者1＆２まとめ'!$P$18,'被験者1＆２まとめ'!$P$23,'被験者1＆２まとめ'!$P$28,'被験者1＆２まとめ'!$P$33,'被験者1＆２まとめ'!$P$38,'被験者1＆２まとめ'!$P$43)</c:f>
              <c:numCache>
                <c:formatCode>General</c:formatCode>
                <c:ptCount val="6"/>
                <c:pt idx="0">
                  <c:v>40</c:v>
                </c:pt>
                <c:pt idx="1">
                  <c:v>90</c:v>
                </c:pt>
                <c:pt idx="2">
                  <c:v>80</c:v>
                </c:pt>
                <c:pt idx="3">
                  <c:v>90</c:v>
                </c:pt>
                <c:pt idx="4">
                  <c:v>90</c:v>
                </c:pt>
                <c:pt idx="5">
                  <c:v>70</c:v>
                </c:pt>
              </c:numCache>
            </c:numRef>
          </c:val>
        </c:ser>
        <c:ser>
          <c:idx val="4"/>
          <c:order val="4"/>
          <c:tx>
            <c:v>平均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'被験者1＆２まとめ'!$P$5:$P$10</c:f>
              <c:numCache>
                <c:formatCode>General</c:formatCode>
                <c:ptCount val="6"/>
                <c:pt idx="0">
                  <c:v>42.5</c:v>
                </c:pt>
                <c:pt idx="1">
                  <c:v>72.5</c:v>
                </c:pt>
                <c:pt idx="2">
                  <c:v>52.5</c:v>
                </c:pt>
                <c:pt idx="3">
                  <c:v>62.5</c:v>
                </c:pt>
                <c:pt idx="4">
                  <c:v>62.5</c:v>
                </c:pt>
                <c:pt idx="5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4446016"/>
        <c:axId val="964446576"/>
      </c:barChart>
      <c:catAx>
        <c:axId val="96444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4446576"/>
        <c:crosses val="autoZero"/>
        <c:auto val="1"/>
        <c:lblAlgn val="ctr"/>
        <c:lblOffset val="100"/>
        <c:noMultiLvlLbl val="0"/>
      </c:catAx>
      <c:valAx>
        <c:axId val="96444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444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'被験者1＆２まとめ'!$O$15</c:f>
              <c:strCache>
                <c:ptCount val="1"/>
                <c:pt idx="0">
                  <c:v>移動量3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('被験者1＆２まとめ'!$S$15,'被験者1＆２まとめ'!$S$20,'被験者1＆２まとめ'!$S$25,'被験者1＆２まとめ'!$S$30,'被験者1＆２まとめ'!$S$35,'被験者1＆２まとめ'!$S$40)</c:f>
              <c:numCache>
                <c:formatCode>General</c:formatCode>
                <c:ptCount val="6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20</c:v>
                </c:pt>
                <c:pt idx="4">
                  <c:v>20</c:v>
                </c:pt>
                <c:pt idx="5">
                  <c:v>40</c:v>
                </c:pt>
              </c:numCache>
            </c:numRef>
          </c:val>
        </c:ser>
        <c:ser>
          <c:idx val="1"/>
          <c:order val="1"/>
          <c:tx>
            <c:strRef>
              <c:f>'被験者1＆２まとめ'!$O$16</c:f>
              <c:strCache>
                <c:ptCount val="1"/>
                <c:pt idx="0">
                  <c:v>移動量4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('被験者1＆２まとめ'!$S$16,'被験者1＆２まとめ'!$S$21,'被験者1＆２まとめ'!$S$26,'被験者1＆２まとめ'!$S$31,'被験者1＆２まとめ'!$S$36,'被験者1＆２まとめ'!$S$41)</c:f>
              <c:numCache>
                <c:formatCode>General</c:formatCode>
                <c:ptCount val="6"/>
                <c:pt idx="0">
                  <c:v>20</c:v>
                </c:pt>
                <c:pt idx="1">
                  <c:v>60</c:v>
                </c:pt>
                <c:pt idx="2">
                  <c:v>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</c:numCache>
            </c:numRef>
          </c:val>
        </c:ser>
        <c:ser>
          <c:idx val="2"/>
          <c:order val="2"/>
          <c:tx>
            <c:strRef>
              <c:f>'被験者1＆２まとめ'!$O$17</c:f>
              <c:strCache>
                <c:ptCount val="1"/>
                <c:pt idx="0">
                  <c:v>移動量6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('被験者1＆２まとめ'!$S$17,'被験者1＆２まとめ'!$S$22,'被験者1＆２まとめ'!$S$27,'被験者1＆２まとめ'!$S$32,'被験者1＆２まとめ'!$S$37,'被験者1＆２まとめ'!$S$42)</c:f>
              <c:numCache>
                <c:formatCode>General</c:formatCode>
                <c:ptCount val="6"/>
                <c:pt idx="0">
                  <c:v>100</c:v>
                </c:pt>
                <c:pt idx="1">
                  <c:v>80</c:v>
                </c:pt>
                <c:pt idx="2">
                  <c:v>60</c:v>
                </c:pt>
                <c:pt idx="3">
                  <c:v>80</c:v>
                </c:pt>
                <c:pt idx="4">
                  <c:v>60</c:v>
                </c:pt>
                <c:pt idx="5">
                  <c:v>80</c:v>
                </c:pt>
              </c:numCache>
            </c:numRef>
          </c:val>
        </c:ser>
        <c:ser>
          <c:idx val="3"/>
          <c:order val="3"/>
          <c:tx>
            <c:strRef>
              <c:f>'被験者1＆２まとめ'!$O$18</c:f>
              <c:strCache>
                <c:ptCount val="1"/>
                <c:pt idx="0">
                  <c:v>移動量7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('被験者1＆２まとめ'!$S$18,'被験者1＆２まとめ'!$S$23,'被験者1＆２まとめ'!$S$28,'被験者1＆２まとめ'!$S$33,'被験者1＆２まとめ'!$S$38,'被験者1＆２まとめ'!$S$43)</c:f>
              <c:numCache>
                <c:formatCode>General</c:formatCode>
                <c:ptCount val="6"/>
                <c:pt idx="0">
                  <c:v>60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60</c:v>
                </c:pt>
                <c:pt idx="5">
                  <c:v>80</c:v>
                </c:pt>
              </c:numCache>
            </c:numRef>
          </c:val>
        </c:ser>
        <c:ser>
          <c:idx val="4"/>
          <c:order val="4"/>
          <c:tx>
            <c:v>平均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'被験者1＆２まとめ'!$S$5:$S$10</c:f>
              <c:numCache>
                <c:formatCode>General</c:formatCode>
                <c:ptCount val="6"/>
                <c:pt idx="0">
                  <c:v>45</c:v>
                </c:pt>
                <c:pt idx="1">
                  <c:v>70</c:v>
                </c:pt>
                <c:pt idx="2">
                  <c:v>50</c:v>
                </c:pt>
                <c:pt idx="3">
                  <c:v>50</c:v>
                </c:pt>
                <c:pt idx="4">
                  <c:v>40</c:v>
                </c:pt>
                <c:pt idx="5">
                  <c:v>55.000000000000007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3836976"/>
        <c:axId val="963837536"/>
      </c:barChart>
      <c:catAx>
        <c:axId val="96383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3837536"/>
        <c:crosses val="autoZero"/>
        <c:auto val="1"/>
        <c:lblAlgn val="ctr"/>
        <c:lblOffset val="100"/>
        <c:noMultiLvlLbl val="0"/>
      </c:catAx>
      <c:valAx>
        <c:axId val="96383753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383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'被験者1＆２まとめ'!$U$6</c:f>
              <c:strCache>
                <c:ptCount val="1"/>
                <c:pt idx="0">
                  <c:v>移動量3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('被験者1＆２まとめ'!$V$6,'被験者1＆２まとめ'!$V$11,'被験者1＆２まとめ'!$V$16,'被験者1＆２まとめ'!$V$21,'被験者1＆２まとめ'!$V$26,'被験者1＆２まとめ'!$V$31)</c:f>
              <c:numCache>
                <c:formatCode>General</c:formatCode>
                <c:ptCount val="6"/>
                <c:pt idx="0">
                  <c:v>0</c:v>
                </c:pt>
                <c:pt idx="1">
                  <c:v>40</c:v>
                </c:pt>
                <c:pt idx="2">
                  <c:v>40</c:v>
                </c:pt>
                <c:pt idx="3">
                  <c:v>10</c:v>
                </c:pt>
                <c:pt idx="4">
                  <c:v>10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'被験者1＆２まとめ'!$U$7</c:f>
              <c:strCache>
                <c:ptCount val="1"/>
                <c:pt idx="0">
                  <c:v>移動量4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('被験者1＆２まとめ'!$V$7,'被験者1＆２まとめ'!$V$12,'被験者1＆２まとめ'!$V$17,'被験者1＆２まとめ'!$V$22,'被験者1＆２まとめ'!$V$27,'被験者1＆２まとめ'!$V$32)</c:f>
              <c:numCache>
                <c:formatCode>General</c:formatCode>
                <c:ptCount val="6"/>
                <c:pt idx="0">
                  <c:v>0</c:v>
                </c:pt>
                <c:pt idx="1">
                  <c:v>50</c:v>
                </c:pt>
                <c:pt idx="2">
                  <c:v>10</c:v>
                </c:pt>
                <c:pt idx="3">
                  <c:v>10</c:v>
                </c:pt>
                <c:pt idx="4">
                  <c:v>20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'被験者1＆２まとめ'!$U$8</c:f>
              <c:strCache>
                <c:ptCount val="1"/>
                <c:pt idx="0">
                  <c:v>移動量6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('被験者1＆２まとめ'!$V$8,'被験者1＆２まとめ'!$V$13,'被験者1＆２まとめ'!$V$18,'被験者1＆２まとめ'!$V$23,'被験者1＆２まとめ'!$V$28,'被験者1＆２まとめ'!$V$33)</c:f>
              <c:numCache>
                <c:formatCode>General</c:formatCode>
                <c:ptCount val="6"/>
                <c:pt idx="0">
                  <c:v>30</c:v>
                </c:pt>
                <c:pt idx="1">
                  <c:v>80</c:v>
                </c:pt>
                <c:pt idx="2">
                  <c:v>60</c:v>
                </c:pt>
                <c:pt idx="3">
                  <c:v>60</c:v>
                </c:pt>
                <c:pt idx="4">
                  <c:v>20</c:v>
                </c:pt>
                <c:pt idx="5">
                  <c:v>10</c:v>
                </c:pt>
              </c:numCache>
            </c:numRef>
          </c:val>
        </c:ser>
        <c:ser>
          <c:idx val="3"/>
          <c:order val="3"/>
          <c:tx>
            <c:strRef>
              <c:f>'被験者1＆２まとめ'!$U$9</c:f>
              <c:strCache>
                <c:ptCount val="1"/>
                <c:pt idx="0">
                  <c:v>移動量7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('被験者1＆２まとめ'!$V$9,'被験者1＆２まとめ'!$V$14,'被験者1＆２まとめ'!$V$19,'被験者1＆２まとめ'!$V$24,'被験者1＆２まとめ'!$V$29,'被験者1＆２まとめ'!$V$34)</c:f>
              <c:numCache>
                <c:formatCode>General</c:formatCode>
                <c:ptCount val="6"/>
                <c:pt idx="0">
                  <c:v>10</c:v>
                </c:pt>
                <c:pt idx="1">
                  <c:v>80</c:v>
                </c:pt>
                <c:pt idx="2">
                  <c:v>70</c:v>
                </c:pt>
                <c:pt idx="3">
                  <c:v>70</c:v>
                </c:pt>
                <c:pt idx="4">
                  <c:v>30</c:v>
                </c:pt>
                <c:pt idx="5">
                  <c:v>10</c:v>
                </c:pt>
              </c:numCache>
            </c:numRef>
          </c:val>
        </c:ser>
        <c:ser>
          <c:idx val="4"/>
          <c:order val="4"/>
          <c:tx>
            <c:v>平均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'被験者1＆２まとめ'!$X$4:$X$9</c:f>
              <c:numCache>
                <c:formatCode>General</c:formatCode>
                <c:ptCount val="6"/>
                <c:pt idx="0">
                  <c:v>10</c:v>
                </c:pt>
                <c:pt idx="1">
                  <c:v>62.5</c:v>
                </c:pt>
                <c:pt idx="2">
                  <c:v>45</c:v>
                </c:pt>
                <c:pt idx="3">
                  <c:v>37.5</c:v>
                </c:pt>
                <c:pt idx="4">
                  <c:v>20</c:v>
                </c:pt>
                <c:pt idx="5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5856272"/>
        <c:axId val="975856832"/>
      </c:barChart>
      <c:catAx>
        <c:axId val="97585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5856832"/>
        <c:crosses val="autoZero"/>
        <c:auto val="1"/>
        <c:lblAlgn val="ctr"/>
        <c:lblOffset val="100"/>
        <c:noMultiLvlLbl val="0"/>
      </c:catAx>
      <c:valAx>
        <c:axId val="9758568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585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'被験者1＆２まとめ'!$U$6</c:f>
              <c:strCache>
                <c:ptCount val="1"/>
                <c:pt idx="0">
                  <c:v>移動量3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('被験者1＆２まとめ'!$AA$6,'被験者1＆２まとめ'!$AA$11,'被験者1＆２まとめ'!$AA$16,'被験者1＆２まとめ'!$AA$21,'被験者1＆２まとめ'!$AA$26,'被験者1＆２まとめ'!$AA$31)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'被験者1＆２まとめ'!$U$7</c:f>
              <c:strCache>
                <c:ptCount val="1"/>
                <c:pt idx="0">
                  <c:v>移動量4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('被験者1＆２まとめ'!$AA$7,'被験者1＆２まとめ'!$AA$12,'被験者1＆２まとめ'!$AA$17,'被験者1＆２まとめ'!$AA$22,'被験者1＆２まとめ'!$AA$27,'被験者1＆２まとめ'!$AA$32)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'被験者1＆２まとめ'!$U$8</c:f>
              <c:strCache>
                <c:ptCount val="1"/>
                <c:pt idx="0">
                  <c:v>移動量6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('被験者1＆２まとめ'!$AA$8,'被験者1＆２まとめ'!$AA$13,'被験者1＆２まとめ'!$AA$18,'被験者1＆２まとめ'!$AA$23,'被験者1＆２まとめ'!$AA$28,'被験者1＆２まとめ'!$AA$33)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</c:numCache>
            </c:numRef>
          </c:val>
        </c:ser>
        <c:ser>
          <c:idx val="3"/>
          <c:order val="3"/>
          <c:tx>
            <c:strRef>
              <c:f>'被験者1＆２まとめ'!$U$9</c:f>
              <c:strCache>
                <c:ptCount val="1"/>
                <c:pt idx="0">
                  <c:v>移動量7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('被験者1＆２まとめ'!$AA$9,'被験者1＆２まとめ'!$AA$14,'被験者1＆２まとめ'!$AA$19,'被験者1＆２まとめ'!$AA$24,'被験者1＆２まとめ'!$AA$29,'被験者1＆２まとめ'!$AA$34)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0</c:v>
                </c:pt>
                <c:pt idx="3">
                  <c:v>0</c:v>
                </c:pt>
                <c:pt idx="4">
                  <c:v>20</c:v>
                </c:pt>
                <c:pt idx="5">
                  <c:v>20</c:v>
                </c:pt>
              </c:numCache>
            </c:numRef>
          </c:val>
        </c:ser>
        <c:ser>
          <c:idx val="4"/>
          <c:order val="4"/>
          <c:tx>
            <c:v>平均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'被験者1＆２まとめ'!$AC$4:$AC$9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5</c:v>
                </c:pt>
                <c:pt idx="3">
                  <c:v>5</c:v>
                </c:pt>
                <c:pt idx="4">
                  <c:v>15</c:v>
                </c:pt>
                <c:pt idx="5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5861312"/>
        <c:axId val="975861872"/>
      </c:barChart>
      <c:catAx>
        <c:axId val="97586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5861872"/>
        <c:crosses val="autoZero"/>
        <c:auto val="1"/>
        <c:lblAlgn val="ctr"/>
        <c:lblOffset val="100"/>
        <c:noMultiLvlLbl val="0"/>
      </c:catAx>
      <c:valAx>
        <c:axId val="97586187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586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アクチュエーター非接触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('被験者1＆２まとめ'!$C$18,'被験者1＆２まとめ'!$C$23,'被験者1＆２まとめ'!$C$28,'被験者1＆２まとめ'!$C$33,'被験者1＆２まとめ'!$C$38,'被験者1＆２まとめ'!$C$43)</c:f>
              <c:numCache>
                <c:formatCode>General</c:formatCode>
                <c:ptCount val="6"/>
                <c:pt idx="0">
                  <c:v>10</c:v>
                </c:pt>
                <c:pt idx="1">
                  <c:v>90</c:v>
                </c:pt>
                <c:pt idx="2">
                  <c:v>80</c:v>
                </c:pt>
                <c:pt idx="3">
                  <c:v>80</c:v>
                </c:pt>
                <c:pt idx="4">
                  <c:v>30</c:v>
                </c:pt>
                <c:pt idx="5">
                  <c:v>10</c:v>
                </c:pt>
              </c:numCache>
            </c:numRef>
          </c:val>
        </c:ser>
        <c:ser>
          <c:idx val="1"/>
          <c:order val="1"/>
          <c:tx>
            <c:v>アクチュエーター接触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'被験者1＆２まとめ'!$I$22:$I$27</c:f>
              <c:numCache>
                <c:formatCode>General</c:formatCode>
                <c:ptCount val="6"/>
                <c:pt idx="0">
                  <c:v>20</c:v>
                </c:pt>
                <c:pt idx="1">
                  <c:v>60</c:v>
                </c:pt>
                <c:pt idx="2">
                  <c:v>90</c:v>
                </c:pt>
                <c:pt idx="3">
                  <c:v>60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5864672"/>
        <c:axId val="975865232"/>
      </c:barChart>
      <c:catAx>
        <c:axId val="97586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5865232"/>
        <c:crosses val="autoZero"/>
        <c:auto val="1"/>
        <c:lblAlgn val="ctr"/>
        <c:lblOffset val="100"/>
        <c:noMultiLvlLbl val="0"/>
      </c:catAx>
      <c:valAx>
        <c:axId val="9758652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586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Sheet2!$Q$4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Sheet2!$T$24:$T$29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(Sheet2!$R$4,Sheet2!$R$11,Sheet2!$R$18,Sheet2!$R$25,Sheet2!$R$32,Sheet2!$R$39)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0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Sheet2!$Q$5</c:f>
              <c:strCache>
                <c:ptCount val="1"/>
                <c:pt idx="0">
                  <c:v>DOWN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Sheet2!$T$24:$T$29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(Sheet2!$R$5,Sheet2!$R$12,Sheet2!$R$19,Sheet2!$R$26,Sheet2!$R$33,Sheet2!$R$40)</c:f>
              <c:numCache>
                <c:formatCode>General</c:formatCode>
                <c:ptCount val="6"/>
                <c:pt idx="0">
                  <c:v>2</c:v>
                </c:pt>
                <c:pt idx="1">
                  <c:v>6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Sheet2!$Q$6</c:f>
              <c:strCache>
                <c:ptCount val="1"/>
                <c:pt idx="0">
                  <c:v>LEFT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Sheet2!$T$24:$T$29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(Sheet2!$R$6,Sheet2!$R$13,Sheet2!$R$20,Sheet2!$R$27,Sheet2!$R$34,Sheet2!$R$41)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7</c:v>
                </c:pt>
                <c:pt idx="3">
                  <c:v>2</c:v>
                </c:pt>
                <c:pt idx="4">
                  <c:v>6</c:v>
                </c:pt>
                <c:pt idx="5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Sheet2!$Q$7</c:f>
              <c:strCache>
                <c:ptCount val="1"/>
                <c:pt idx="0">
                  <c:v>RIGHT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Sheet2!$T$24:$T$29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(Sheet2!$R$7,Sheet2!$R$14,Sheet2!$R$21,Sheet2!$R$28,Sheet2!$R$35,Sheet2!$R$42)</c:f>
              <c:numCache>
                <c:formatCode>General</c:formatCode>
                <c:ptCount val="6"/>
                <c:pt idx="0">
                  <c:v>8</c:v>
                </c:pt>
                <c:pt idx="1">
                  <c:v>1</c:v>
                </c:pt>
                <c:pt idx="2">
                  <c:v>3</c:v>
                </c:pt>
                <c:pt idx="3">
                  <c:v>8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Sheet2!$Q$8</c:f>
              <c:strCache>
                <c:ptCount val="1"/>
                <c:pt idx="0">
                  <c:v>CLOCK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Sheet2!$T$24:$T$29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(Sheet2!$R$8,Sheet2!$R$15,Sheet2!$R$22,Sheet2!$R$29,Sheet2!$R$36,Sheet2!$R$43)</c:f>
              <c:numCache>
                <c:formatCode>General</c:formatCode>
                <c:ptCount val="6"/>
                <c:pt idx="0">
                  <c:v>3</c:v>
                </c:pt>
                <c:pt idx="1">
                  <c:v>1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</c:ser>
        <c:ser>
          <c:idx val="5"/>
          <c:order val="5"/>
          <c:tx>
            <c:strRef>
              <c:f>Sheet2!$Q$9</c:f>
              <c:strCache>
                <c:ptCount val="1"/>
                <c:pt idx="0">
                  <c:v>UNCLOCK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Sheet2!$T$24:$T$29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(Sheet2!$R$9,Sheet2!$R$16,Sheet2!$R$23,Sheet2!$R$30,Sheet2!$R$37,Sheet2!$R$44)</c:f>
              <c:numCache>
                <c:formatCode>General</c:formatCode>
                <c:ptCount val="6"/>
                <c:pt idx="0">
                  <c:v>1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5870272"/>
        <c:axId val="975870832"/>
      </c:barChart>
      <c:catAx>
        <c:axId val="975870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提示刺激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5870832"/>
        <c:crosses val="autoZero"/>
        <c:auto val="1"/>
        <c:lblAlgn val="ctr"/>
        <c:lblOffset val="100"/>
        <c:noMultiLvlLbl val="0"/>
      </c:catAx>
      <c:valAx>
        <c:axId val="97587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回答数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587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8ch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0.5"/>
            <c:backward val="0.5"/>
            <c:dispRSqr val="1"/>
            <c:dispEq val="0"/>
            <c:trendlineLbl>
              <c:layout>
                <c:manualLayout>
                  <c:x val="4.9440858990047666E-2"/>
                  <c:y val="3.310257151029337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cat>
            <c:numRef>
              <c:f>Sheet1!$D$7:$O$7</c:f>
              <c:numCache>
                <c:formatCode>General</c:formatCode>
                <c:ptCount val="12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  <c:pt idx="10">
                  <c:v>275</c:v>
                </c:pt>
                <c:pt idx="11">
                  <c:v>300</c:v>
                </c:pt>
              </c:numCache>
            </c:numRef>
          </c:cat>
          <c:val>
            <c:numRef>
              <c:f>Sheet1!$D$4:$O$4</c:f>
              <c:numCache>
                <c:formatCode>General</c:formatCode>
                <c:ptCount val="12"/>
                <c:pt idx="0">
                  <c:v>-0.89810919643321996</c:v>
                </c:pt>
                <c:pt idx="1">
                  <c:v>-1.073867194530846</c:v>
                </c:pt>
                <c:pt idx="2">
                  <c:v>-0.863043666869862</c:v>
                </c:pt>
                <c:pt idx="3">
                  <c:v>-0.6532043507524099</c:v>
                </c:pt>
                <c:pt idx="4">
                  <c:v>-0.13539805491983992</c:v>
                </c:pt>
                <c:pt idx="5">
                  <c:v>-1.4216864099114521</c:v>
                </c:pt>
                <c:pt idx="6">
                  <c:v>-0.46130516827288298</c:v>
                </c:pt>
                <c:pt idx="7">
                  <c:v>-1.2271079407037351</c:v>
                </c:pt>
                <c:pt idx="8">
                  <c:v>-1.9421822068947681</c:v>
                </c:pt>
                <c:pt idx="9">
                  <c:v>-0.66120385629272604</c:v>
                </c:pt>
                <c:pt idx="10">
                  <c:v>-1.392967154083087</c:v>
                </c:pt>
                <c:pt idx="11">
                  <c:v>-6.7416552795659002E-2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Sheet1!$B$7</c:f>
              <c:strCache>
                <c:ptCount val="1"/>
                <c:pt idx="0">
                  <c:v>4ch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forward val="0.5"/>
            <c:backward val="0.5"/>
            <c:dispRSqr val="1"/>
            <c:dispEq val="0"/>
            <c:trendlineLbl>
              <c:layout>
                <c:manualLayout>
                  <c:x val="0.10072055137844611"/>
                  <c:y val="-5.805913008871759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cat>
            <c:numRef>
              <c:f>Sheet1!$D$7:$O$7</c:f>
              <c:numCache>
                <c:formatCode>General</c:formatCode>
                <c:ptCount val="12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  <c:pt idx="10">
                  <c:v>275</c:v>
                </c:pt>
                <c:pt idx="11">
                  <c:v>300</c:v>
                </c:pt>
              </c:numCache>
            </c:numRef>
          </c:cat>
          <c:val>
            <c:numRef>
              <c:f>Sheet1!$D$10:$O$10</c:f>
              <c:numCache>
                <c:formatCode>General</c:formatCode>
                <c:ptCount val="12"/>
                <c:pt idx="0">
                  <c:v>-0.83089434885880009</c:v>
                </c:pt>
                <c:pt idx="1">
                  <c:v>-0.56383502209177905</c:v>
                </c:pt>
                <c:pt idx="2">
                  <c:v>-0.82144064315435095</c:v>
                </c:pt>
                <c:pt idx="3">
                  <c:v>-0.60985202928281701</c:v>
                </c:pt>
                <c:pt idx="4">
                  <c:v>-0.15461345453648001</c:v>
                </c:pt>
                <c:pt idx="5">
                  <c:v>-1.422593162434219</c:v>
                </c:pt>
                <c:pt idx="6">
                  <c:v>-0.34507292556726699</c:v>
                </c:pt>
                <c:pt idx="7">
                  <c:v>-1.3278055691624431</c:v>
                </c:pt>
                <c:pt idx="8">
                  <c:v>-0.15068330089495499</c:v>
                </c:pt>
                <c:pt idx="9">
                  <c:v>-0.78352292175621008</c:v>
                </c:pt>
                <c:pt idx="10">
                  <c:v>-1.6317680862200961</c:v>
                </c:pt>
                <c:pt idx="11">
                  <c:v>-0.458395384670782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3088384"/>
        <c:axId val="953088944"/>
      </c:lineChart>
      <c:catAx>
        <c:axId val="95308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3088944"/>
        <c:crosses val="autoZero"/>
        <c:auto val="1"/>
        <c:lblAlgn val="ctr"/>
        <c:lblOffset val="100"/>
        <c:tickLblSkip val="1"/>
        <c:noMultiLvlLbl val="0"/>
      </c:catAx>
      <c:valAx>
        <c:axId val="953088944"/>
        <c:scaling>
          <c:orientation val="minMax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Phase[rad/π]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3088384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被験者１追加!$H$3</c:f>
              <c:strCache>
                <c:ptCount val="1"/>
                <c:pt idx="0">
                  <c:v>提案装置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被験者１追加!$I$4:$I$9</c:f>
              <c:numCache>
                <c:formatCode>General</c:formatCode>
                <c:ptCount val="6"/>
                <c:pt idx="0">
                  <c:v>17.5</c:v>
                </c:pt>
                <c:pt idx="1">
                  <c:v>80</c:v>
                </c:pt>
                <c:pt idx="2">
                  <c:v>75</c:v>
                </c:pt>
                <c:pt idx="3">
                  <c:v>55.000000000000007</c:v>
                </c:pt>
                <c:pt idx="4">
                  <c:v>35</c:v>
                </c:pt>
                <c:pt idx="5">
                  <c:v>12.5</c:v>
                </c:pt>
              </c:numCache>
            </c:numRef>
          </c:val>
        </c:ser>
        <c:ser>
          <c:idx val="1"/>
          <c:order val="1"/>
          <c:tx>
            <c:strRef>
              <c:f>被験者１追加!$H$12</c:f>
              <c:strCache>
                <c:ptCount val="1"/>
                <c:pt idx="0">
                  <c:v>従来装置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被験者１追加!$I$13:$I$18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50</c:v>
                </c:pt>
                <c:pt idx="3">
                  <c:v>20</c:v>
                </c:pt>
                <c:pt idx="4">
                  <c:v>20</c:v>
                </c:pt>
                <c:pt idx="5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6500512"/>
        <c:axId val="976501072"/>
      </c:barChart>
      <c:catAx>
        <c:axId val="97650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6501072"/>
        <c:crosses val="autoZero"/>
        <c:auto val="1"/>
        <c:lblAlgn val="ctr"/>
        <c:lblOffset val="100"/>
        <c:noMultiLvlLbl val="0"/>
      </c:catAx>
      <c:valAx>
        <c:axId val="97650107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650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本章装置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被験者１追加!$I$4:$I$9</c:f>
              <c:numCache>
                <c:formatCode>General</c:formatCode>
                <c:ptCount val="6"/>
                <c:pt idx="0">
                  <c:v>17.5</c:v>
                </c:pt>
                <c:pt idx="1">
                  <c:v>80</c:v>
                </c:pt>
                <c:pt idx="2">
                  <c:v>75</c:v>
                </c:pt>
                <c:pt idx="3">
                  <c:v>55.000000000000007</c:v>
                </c:pt>
                <c:pt idx="4">
                  <c:v>35</c:v>
                </c:pt>
                <c:pt idx="5">
                  <c:v>12.5</c:v>
                </c:pt>
              </c:numCache>
            </c:numRef>
          </c:val>
        </c:ser>
        <c:ser>
          <c:idx val="1"/>
          <c:order val="1"/>
          <c:tx>
            <c:v>4章装置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'被験者1＆２まとめ'!$B$5:$B$10</c:f>
              <c:strCache>
                <c:ptCount val="6"/>
                <c:pt idx="0">
                  <c:v>UP</c:v>
                </c:pt>
                <c:pt idx="1">
                  <c:v>DOWN</c:v>
                </c:pt>
                <c:pt idx="2">
                  <c:v>LEFT</c:v>
                </c:pt>
                <c:pt idx="3">
                  <c:v>RIGHT</c:v>
                </c:pt>
                <c:pt idx="4">
                  <c:v>CW</c:v>
                </c:pt>
                <c:pt idx="5">
                  <c:v>CCW</c:v>
                </c:pt>
              </c:strCache>
            </c:strRef>
          </c:cat>
          <c:val>
            <c:numRef>
              <c:f>被験者１追加!$I$13:$I$18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50</c:v>
                </c:pt>
                <c:pt idx="3">
                  <c:v>20</c:v>
                </c:pt>
                <c:pt idx="4">
                  <c:v>20</c:v>
                </c:pt>
                <c:pt idx="5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6503872"/>
        <c:axId val="976504432"/>
      </c:barChart>
      <c:catAx>
        <c:axId val="97650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6504432"/>
        <c:crosses val="autoZero"/>
        <c:auto val="1"/>
        <c:lblAlgn val="ctr"/>
        <c:lblOffset val="100"/>
        <c:noMultiLvlLbl val="0"/>
      </c:catAx>
      <c:valAx>
        <c:axId val="9765044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65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Sheet1!$B$25</c:f>
              <c:strCache>
                <c:ptCount val="1"/>
                <c:pt idx="0">
                  <c:v>装置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(Sheet1!$B$2,Sheet1!$G$2,Sheet1!$L$2)</c:f>
              <c:strCache>
                <c:ptCount val="3"/>
                <c:pt idx="0">
                  <c:v>左右方向</c:v>
                </c:pt>
                <c:pt idx="1">
                  <c:v>上下方向</c:v>
                </c:pt>
                <c:pt idx="2">
                  <c:v>回転方向</c:v>
                </c:pt>
              </c:strCache>
            </c:strRef>
          </c:cat>
          <c:val>
            <c:numRef>
              <c:f>(Sheet1!$D$25,Sheet1!$I$25,Sheet1!$N$25)</c:f>
              <c:numCache>
                <c:formatCode>General</c:formatCode>
                <c:ptCount val="3"/>
                <c:pt idx="0">
                  <c:v>80</c:v>
                </c:pt>
                <c:pt idx="1">
                  <c:v>75</c:v>
                </c:pt>
                <c:pt idx="2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Sheet1!$W$1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(Sheet1!$Y$26,Sheet1!$AD$26,Sheet1!$AI$26)</c:f>
              <c:numCache>
                <c:formatCode>General</c:formatCode>
                <c:ptCount val="3"/>
                <c:pt idx="0">
                  <c:v>65</c:v>
                </c:pt>
                <c:pt idx="1">
                  <c:v>90</c:v>
                </c:pt>
                <c:pt idx="2">
                  <c:v>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6507232"/>
        <c:axId val="976507792"/>
      </c:barChart>
      <c:catAx>
        <c:axId val="97650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6507792"/>
        <c:crosses val="autoZero"/>
        <c:auto val="1"/>
        <c:lblAlgn val="ctr"/>
        <c:lblOffset val="100"/>
        <c:noMultiLvlLbl val="0"/>
      </c:catAx>
      <c:valAx>
        <c:axId val="97650779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650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UP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'被験者1＆２まとめ'!$B$14</c:f>
              <c:strCache>
                <c:ptCount val="1"/>
                <c:pt idx="0">
                  <c:v>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'被験者1＆２まとめ'!$C$15:$C$18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6510032"/>
        <c:axId val="976510592"/>
      </c:scatterChart>
      <c:valAx>
        <c:axId val="976510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6510592"/>
        <c:crosses val="autoZero"/>
        <c:crossBetween val="midCat"/>
      </c:valAx>
      <c:valAx>
        <c:axId val="9765105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6510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'被験者1＆２まとめ'!$B$19</c:f>
              <c:strCache>
                <c:ptCount val="1"/>
                <c:pt idx="0">
                  <c:v>DOWN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'被験者1＆２まとめ'!$C$20:$C$23</c:f>
              <c:numCache>
                <c:formatCode>General</c:formatCode>
                <c:ptCount val="4"/>
                <c:pt idx="0">
                  <c:v>50</c:v>
                </c:pt>
                <c:pt idx="1">
                  <c:v>80</c:v>
                </c:pt>
                <c:pt idx="2">
                  <c:v>100</c:v>
                </c:pt>
                <c:pt idx="3">
                  <c:v>90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6512832"/>
        <c:axId val="976513392"/>
      </c:scatterChart>
      <c:valAx>
        <c:axId val="976512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6513392"/>
        <c:crosses val="autoZero"/>
        <c:crossBetween val="midCat"/>
      </c:valAx>
      <c:valAx>
        <c:axId val="9765133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65128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LEFT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'被験者1＆２まとめ'!$B$24</c:f>
              <c:strCache>
                <c:ptCount val="1"/>
                <c:pt idx="0">
                  <c:v>LEFT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'被験者1＆２まとめ'!$C$25:$C$28</c:f>
              <c:numCache>
                <c:formatCode>General</c:formatCode>
                <c:ptCount val="4"/>
                <c:pt idx="0">
                  <c:v>60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7625888"/>
        <c:axId val="977626448"/>
      </c:scatterChart>
      <c:valAx>
        <c:axId val="977625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626448"/>
        <c:crosses val="autoZero"/>
        <c:crossBetween val="midCat"/>
      </c:valAx>
      <c:valAx>
        <c:axId val="9776264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625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r>
              <a:rPr lang="ja-JP" altLang="en-US"/>
              <a:t>・</a:t>
            </a:r>
            <a:r>
              <a:rPr lang="en-US" altLang="ja-JP"/>
              <a:t>UP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'被験者1＆２まとめ'!$B$14</c:f>
              <c:strCache>
                <c:ptCount val="1"/>
                <c:pt idx="0">
                  <c:v>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'被験者1＆２まとめ'!$F$15:$F$18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7628688"/>
        <c:axId val="977629248"/>
      </c:scatterChart>
      <c:valAx>
        <c:axId val="977628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629248"/>
        <c:crosses val="autoZero"/>
        <c:crossBetween val="midCat"/>
      </c:valAx>
      <c:valAx>
        <c:axId val="977629248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628688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r>
              <a:rPr lang="ja-JP" altLang="en-US"/>
              <a:t>・</a:t>
            </a:r>
            <a:r>
              <a:rPr lang="en-US" altLang="ja-JP"/>
              <a:t>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'被験者1＆２まとめ'!$E$19</c:f>
              <c:strCache>
                <c:ptCount val="1"/>
                <c:pt idx="0">
                  <c:v>DOWN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'被験者1＆２まとめ'!$F$20:$F$23</c:f>
              <c:numCache>
                <c:formatCode>General</c:formatCode>
                <c:ptCount val="4"/>
                <c:pt idx="0">
                  <c:v>20</c:v>
                </c:pt>
                <c:pt idx="1">
                  <c:v>0</c:v>
                </c:pt>
                <c:pt idx="2">
                  <c:v>0</c:v>
                </c:pt>
                <c:pt idx="3">
                  <c:v>20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7631488"/>
        <c:axId val="977632048"/>
      </c:scatterChart>
      <c:valAx>
        <c:axId val="977631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632048"/>
        <c:crosses val="autoZero"/>
        <c:crossBetween val="midCat"/>
      </c:valAx>
      <c:valAx>
        <c:axId val="977632048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631488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r>
              <a:rPr lang="ja-JP" altLang="en-US"/>
              <a:t>・</a:t>
            </a:r>
            <a:r>
              <a:rPr lang="en-US" altLang="ja-JP"/>
              <a:t>LEFT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'被験者1＆２まとめ'!$E$24</c:f>
              <c:strCache>
                <c:ptCount val="1"/>
                <c:pt idx="0">
                  <c:v>LEFT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'被験者1＆２まとめ'!$F$25:$F$28</c:f>
              <c:numCache>
                <c:formatCode>General</c:formatCode>
                <c:ptCount val="4"/>
                <c:pt idx="0">
                  <c:v>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7634288"/>
        <c:axId val="977634848"/>
      </c:scatterChart>
      <c:valAx>
        <c:axId val="977634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634848"/>
        <c:crosses val="autoZero"/>
        <c:crossBetween val="midCat"/>
      </c:valAx>
      <c:valAx>
        <c:axId val="9776348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634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RIGHT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'被験者1＆２まとめ'!$B$29</c:f>
              <c:strCache>
                <c:ptCount val="1"/>
                <c:pt idx="0">
                  <c:v>RIGHT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'被験者1＆２まとめ'!$C$30:$C$33</c:f>
              <c:numCache>
                <c:formatCode>General</c:formatCode>
                <c:ptCount val="4"/>
                <c:pt idx="0">
                  <c:v>10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3967168"/>
        <c:axId val="913948128"/>
      </c:scatterChart>
      <c:valAx>
        <c:axId val="913967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3948128"/>
        <c:crosses val="autoZero"/>
        <c:crossBetween val="midCat"/>
      </c:valAx>
      <c:valAx>
        <c:axId val="91394812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3967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Sheet3!$E$22:$E$36</c:f>
              <c:numCache>
                <c:formatCode>General</c:formatCode>
                <c:ptCount val="15"/>
                <c:pt idx="0">
                  <c:v>-4.8955361326620777</c:v>
                </c:pt>
                <c:pt idx="1">
                  <c:v>-8.0927680845140681</c:v>
                </c:pt>
                <c:pt idx="2">
                  <c:v>-6.257411490100246</c:v>
                </c:pt>
                <c:pt idx="3">
                  <c:v>-5.4939028020321281</c:v>
                </c:pt>
                <c:pt idx="4">
                  <c:v>-3.1926863194595079</c:v>
                </c:pt>
                <c:pt idx="5">
                  <c:v>-11.266649267254101</c:v>
                </c:pt>
                <c:pt idx="6">
                  <c:v>-8.4899890572424415</c:v>
                </c:pt>
                <c:pt idx="7">
                  <c:v>-12.707098346102672</c:v>
                </c:pt>
                <c:pt idx="8">
                  <c:v>0.35214040382678174</c:v>
                </c:pt>
                <c:pt idx="9">
                  <c:v>-2.596269145882804</c:v>
                </c:pt>
                <c:pt idx="10">
                  <c:v>-7.1038686994788982</c:v>
                </c:pt>
                <c:pt idx="11">
                  <c:v>-14.537733062227707</c:v>
                </c:pt>
                <c:pt idx="12">
                  <c:v>-12.363372417967573</c:v>
                </c:pt>
                <c:pt idx="13">
                  <c:v>2.362802216954683</c:v>
                </c:pt>
                <c:pt idx="14">
                  <c:v>-6.944465633450764</c:v>
                </c:pt>
              </c:numCache>
            </c:numRef>
          </c:yVal>
          <c:smooth val="0"/>
        </c:ser>
        <c:ser>
          <c:idx val="0"/>
          <c:order val="1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Sheet3!$E$22:$E$36</c:f>
              <c:numCache>
                <c:formatCode>General</c:formatCode>
                <c:ptCount val="15"/>
                <c:pt idx="0">
                  <c:v>-4.8955361326620777</c:v>
                </c:pt>
                <c:pt idx="1">
                  <c:v>-8.0927680845140681</c:v>
                </c:pt>
                <c:pt idx="2">
                  <c:v>-6.257411490100246</c:v>
                </c:pt>
                <c:pt idx="3">
                  <c:v>-5.4939028020321281</c:v>
                </c:pt>
                <c:pt idx="4">
                  <c:v>-3.1926863194595079</c:v>
                </c:pt>
                <c:pt idx="5">
                  <c:v>-11.266649267254101</c:v>
                </c:pt>
                <c:pt idx="6">
                  <c:v>-8.4899890572424415</c:v>
                </c:pt>
                <c:pt idx="7">
                  <c:v>-12.707098346102672</c:v>
                </c:pt>
                <c:pt idx="8">
                  <c:v>0.35214040382678174</c:v>
                </c:pt>
                <c:pt idx="9">
                  <c:v>-2.596269145882804</c:v>
                </c:pt>
                <c:pt idx="10">
                  <c:v>-7.1038686994788982</c:v>
                </c:pt>
                <c:pt idx="11">
                  <c:v>-14.537733062227707</c:v>
                </c:pt>
                <c:pt idx="12">
                  <c:v>-12.363372417967573</c:v>
                </c:pt>
                <c:pt idx="13">
                  <c:v>2.362802216954683</c:v>
                </c:pt>
                <c:pt idx="14">
                  <c:v>-6.944465633450764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868320"/>
        <c:axId val="673868880"/>
      </c:scatterChart>
      <c:valAx>
        <c:axId val="673868320"/>
        <c:scaling>
          <c:orientation val="minMax"/>
          <c:max val="1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計測位置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3868880"/>
        <c:crosses val="autoZero"/>
        <c:crossBetween val="midCat"/>
        <c:majorUnit val="2"/>
      </c:valAx>
      <c:valAx>
        <c:axId val="67386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受信側と送信側の比</a:t>
                </a:r>
                <a:r>
                  <a:rPr lang="en-US" altLang="ja-JP" dirty="0" smtClean="0"/>
                  <a:t>[dB]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3868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CW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'被験者1＆２まとめ'!$B$34</c:f>
              <c:strCache>
                <c:ptCount val="1"/>
                <c:pt idx="0">
                  <c:v>CW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'被験者1＆２まとめ'!$C$35:$C$38</c:f>
              <c:numCache>
                <c:formatCode>General</c:formatCode>
                <c:ptCount val="4"/>
                <c:pt idx="0">
                  <c:v>40</c:v>
                </c:pt>
                <c:pt idx="1">
                  <c:v>40</c:v>
                </c:pt>
                <c:pt idx="2">
                  <c:v>30</c:v>
                </c:pt>
                <c:pt idx="3">
                  <c:v>30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3968288"/>
        <c:axId val="913966608"/>
      </c:scatterChart>
      <c:valAx>
        <c:axId val="913968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3966608"/>
        <c:crosses val="autoZero"/>
        <c:crossBetween val="midCat"/>
      </c:valAx>
      <c:valAx>
        <c:axId val="91396660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3968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CCW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'被験者1＆２まとめ'!$B$39</c:f>
              <c:strCache>
                <c:ptCount val="1"/>
                <c:pt idx="0">
                  <c:v>CCW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'被験者1＆２まとめ'!$C$40:$C$43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3951488"/>
        <c:axId val="913959888"/>
      </c:scatterChart>
      <c:valAx>
        <c:axId val="913951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3959888"/>
        <c:crosses val="autoZero"/>
        <c:crossBetween val="midCat"/>
      </c:valAx>
      <c:valAx>
        <c:axId val="91395988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3951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r>
              <a:rPr lang="ja-JP" altLang="en-US"/>
              <a:t>・</a:t>
            </a:r>
            <a:r>
              <a:rPr lang="en-US" altLang="ja-JP"/>
              <a:t>RIGHT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'被験者1＆２まとめ'!$E$29</c:f>
              <c:strCache>
                <c:ptCount val="1"/>
                <c:pt idx="0">
                  <c:v>RIGHT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'被験者1＆２まとめ'!$F$30:$F$33</c:f>
              <c:numCache>
                <c:formatCode>General</c:formatCode>
                <c:ptCount val="4"/>
                <c:pt idx="0">
                  <c:v>0</c:v>
                </c:pt>
                <c:pt idx="1">
                  <c:v>40</c:v>
                </c:pt>
                <c:pt idx="2">
                  <c:v>20</c:v>
                </c:pt>
                <c:pt idx="3">
                  <c:v>20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3952048"/>
        <c:axId val="913966048"/>
      </c:scatterChart>
      <c:valAx>
        <c:axId val="913952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3966048"/>
        <c:crosses val="autoZero"/>
        <c:crossBetween val="midCat"/>
      </c:valAx>
      <c:valAx>
        <c:axId val="9139660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3952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r>
              <a:rPr lang="ja-JP" altLang="en-US"/>
              <a:t>・</a:t>
            </a:r>
            <a:r>
              <a:rPr lang="en-US" altLang="ja-JP"/>
              <a:t>CW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'被験者1＆２まとめ'!$E$34</c:f>
              <c:strCache>
                <c:ptCount val="1"/>
                <c:pt idx="0">
                  <c:v>CW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'被験者1＆２まとめ'!$F$35:$F$38</c:f>
              <c:numCache>
                <c:formatCode>General</c:formatCode>
                <c:ptCount val="4"/>
                <c:pt idx="0">
                  <c:v>0</c:v>
                </c:pt>
                <c:pt idx="1">
                  <c:v>40</c:v>
                </c:pt>
                <c:pt idx="2">
                  <c:v>20</c:v>
                </c:pt>
                <c:pt idx="3">
                  <c:v>20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639216"/>
        <c:axId val="906660496"/>
      </c:scatterChart>
      <c:valAx>
        <c:axId val="90663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6660496"/>
        <c:crosses val="autoZero"/>
        <c:crossBetween val="midCat"/>
      </c:valAx>
      <c:valAx>
        <c:axId val="9066604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6639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r>
              <a:rPr lang="ja-JP" altLang="en-US"/>
              <a:t>・</a:t>
            </a:r>
            <a:r>
              <a:rPr lang="en-US" altLang="ja-JP"/>
              <a:t>CCW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'被験者1＆２まとめ'!$E$39</c:f>
              <c:strCache>
                <c:ptCount val="1"/>
                <c:pt idx="0">
                  <c:v>CCW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'被験者1＆２まとめ'!$F$40:$F$43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20</c:v>
                </c:pt>
                <c:pt idx="3">
                  <c:v>20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661056"/>
        <c:axId val="906654336"/>
      </c:scatterChart>
      <c:valAx>
        <c:axId val="906661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6654336"/>
        <c:crosses val="autoZero"/>
        <c:crossBetween val="midCat"/>
      </c:valAx>
      <c:valAx>
        <c:axId val="906654336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6661056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UP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'被験者1＆２まとめ'!$B$14</c:f>
              <c:strCache>
                <c:ptCount val="1"/>
                <c:pt idx="0">
                  <c:v>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スライド用考察!$E$4:$E$7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</c:numCache>
            </c:numRef>
          </c:xVal>
          <c:yVal>
            <c:numRef>
              <c:f>'被験者1＆２まとめ'!$C$15:$C$18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7637088"/>
        <c:axId val="977637648"/>
      </c:scatterChart>
      <c:valAx>
        <c:axId val="977637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移動量</a:t>
                </a:r>
                <a:r>
                  <a:rPr lang="en-US" altLang="ja-JP" sz="1400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637648"/>
        <c:crosses val="autoZero"/>
        <c:crossBetween val="midCat"/>
      </c:valAx>
      <c:valAx>
        <c:axId val="9776376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正答率</a:t>
                </a:r>
                <a:r>
                  <a:rPr lang="en-US" altLang="ja-JP" sz="1400"/>
                  <a:t>[%]</a:t>
                </a:r>
                <a:endParaRPr lang="ja-JP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637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'被験者1＆２まとめ'!$B$19</c:f>
              <c:strCache>
                <c:ptCount val="1"/>
                <c:pt idx="0">
                  <c:v>DOWN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'被験者1＆２まとめ'!$E$15:$E$18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</c:numCache>
            </c:numRef>
          </c:xVal>
          <c:yVal>
            <c:numRef>
              <c:f>'被験者1＆２まとめ'!$C$20:$C$23</c:f>
              <c:numCache>
                <c:formatCode>General</c:formatCode>
                <c:ptCount val="4"/>
                <c:pt idx="0">
                  <c:v>50</c:v>
                </c:pt>
                <c:pt idx="1">
                  <c:v>80</c:v>
                </c:pt>
                <c:pt idx="2">
                  <c:v>100</c:v>
                </c:pt>
                <c:pt idx="3">
                  <c:v>90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7639888"/>
        <c:axId val="977640448"/>
      </c:scatterChart>
      <c:valAx>
        <c:axId val="977639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移動量</a:t>
                </a:r>
                <a:r>
                  <a:rPr lang="en-US" altLang="ja-JP" sz="1400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640448"/>
        <c:crosses val="autoZero"/>
        <c:crossBetween val="midCat"/>
      </c:valAx>
      <c:valAx>
        <c:axId val="9776404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正答率</a:t>
                </a:r>
                <a:r>
                  <a:rPr lang="en-US" altLang="ja-JP" sz="1400"/>
                  <a:t>[%]</a:t>
                </a:r>
                <a:endParaRPr lang="ja-JP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639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LEFT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'被験者1＆２まとめ'!$B$24</c:f>
              <c:strCache>
                <c:ptCount val="1"/>
                <c:pt idx="0">
                  <c:v>LEFT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'被験者1＆２まとめ'!$E$15:$E$18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</c:numCache>
            </c:numRef>
          </c:xVal>
          <c:yVal>
            <c:numRef>
              <c:f>'被験者1＆２まとめ'!$C$25:$C$28</c:f>
              <c:numCache>
                <c:formatCode>General</c:formatCode>
                <c:ptCount val="4"/>
                <c:pt idx="0">
                  <c:v>60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7343792"/>
        <c:axId val="977344352"/>
      </c:scatterChart>
      <c:valAx>
        <c:axId val="97734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移動量</a:t>
                </a:r>
                <a:r>
                  <a:rPr lang="en-US" altLang="ja-JP" sz="1400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344352"/>
        <c:crosses val="autoZero"/>
        <c:crossBetween val="midCat"/>
      </c:valAx>
      <c:valAx>
        <c:axId val="9773443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正答率</a:t>
                </a:r>
                <a:r>
                  <a:rPr lang="en-US" altLang="ja-JP" sz="1400"/>
                  <a:t>[%]</a:t>
                </a:r>
                <a:endParaRPr lang="ja-JP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343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RIGHT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'被験者1＆２まとめ'!$B$29</c:f>
              <c:strCache>
                <c:ptCount val="1"/>
                <c:pt idx="0">
                  <c:v>RIGHT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'被験者1＆２まとめ'!$E$15:$E$18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</c:numCache>
            </c:numRef>
          </c:xVal>
          <c:yVal>
            <c:numRef>
              <c:f>'被験者1＆２まとめ'!$C$30:$C$33</c:f>
              <c:numCache>
                <c:formatCode>General</c:formatCode>
                <c:ptCount val="4"/>
                <c:pt idx="0">
                  <c:v>10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7346592"/>
        <c:axId val="977347152"/>
      </c:scatterChart>
      <c:valAx>
        <c:axId val="977346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移動量</a:t>
                </a:r>
                <a:r>
                  <a:rPr lang="en-US" altLang="ja-JP" sz="1400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347152"/>
        <c:crosses val="autoZero"/>
        <c:crossBetween val="midCat"/>
      </c:valAx>
      <c:valAx>
        <c:axId val="977347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正答率</a:t>
                </a:r>
                <a:r>
                  <a:rPr lang="en-US" altLang="ja-JP" sz="1400"/>
                  <a:t>[%]</a:t>
                </a:r>
                <a:endParaRPr lang="ja-JP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346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CW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'被験者1＆２まとめ'!$B$34</c:f>
              <c:strCache>
                <c:ptCount val="1"/>
                <c:pt idx="0">
                  <c:v>CW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'被験者1＆２まとめ'!$E$15:$E$18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</c:numCache>
            </c:numRef>
          </c:xVal>
          <c:yVal>
            <c:numRef>
              <c:f>'被験者1＆２まとめ'!$C$35:$C$38</c:f>
              <c:numCache>
                <c:formatCode>General</c:formatCode>
                <c:ptCount val="4"/>
                <c:pt idx="0">
                  <c:v>40</c:v>
                </c:pt>
                <c:pt idx="1">
                  <c:v>40</c:v>
                </c:pt>
                <c:pt idx="2">
                  <c:v>30</c:v>
                </c:pt>
                <c:pt idx="3">
                  <c:v>30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7349392"/>
        <c:axId val="977349952"/>
      </c:scatterChart>
      <c:valAx>
        <c:axId val="977349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移動量</a:t>
                </a:r>
                <a:r>
                  <a:rPr lang="en-US" altLang="ja-JP" sz="1400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349952"/>
        <c:crosses val="autoZero"/>
        <c:crossBetween val="midCat"/>
      </c:valAx>
      <c:valAx>
        <c:axId val="9773499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正答率</a:t>
                </a:r>
                <a:r>
                  <a:rPr lang="en-US" altLang="ja-JP" sz="1400"/>
                  <a:t>[%]</a:t>
                </a:r>
                <a:endParaRPr lang="ja-JP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349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1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Sheet3!$F$22:$F$36</c:f>
              <c:numCache>
                <c:formatCode>General</c:formatCode>
                <c:ptCount val="15"/>
                <c:pt idx="0">
                  <c:v>2.3097651629881497</c:v>
                </c:pt>
                <c:pt idx="1">
                  <c:v>-0.42366137796480419</c:v>
                </c:pt>
                <c:pt idx="2">
                  <c:v>-0.83829796099882625</c:v>
                </c:pt>
                <c:pt idx="3">
                  <c:v>4.8818447560617138</c:v>
                </c:pt>
                <c:pt idx="4">
                  <c:v>2.0868326493018046</c:v>
                </c:pt>
                <c:pt idx="5">
                  <c:v>0.52080217070715429</c:v>
                </c:pt>
                <c:pt idx="6">
                  <c:v>-11.601427468667382</c:v>
                </c:pt>
                <c:pt idx="7">
                  <c:v>4.1110136779985043</c:v>
                </c:pt>
                <c:pt idx="8">
                  <c:v>3.2188983784960721</c:v>
                </c:pt>
                <c:pt idx="9">
                  <c:v>-2.799087492873626</c:v>
                </c:pt>
                <c:pt idx="10">
                  <c:v>5.3180055770924142</c:v>
                </c:pt>
                <c:pt idx="11">
                  <c:v>3.5140735359801467</c:v>
                </c:pt>
                <c:pt idx="12">
                  <c:v>1.4999228330406513</c:v>
                </c:pt>
                <c:pt idx="13">
                  <c:v>0.87636489742358159</c:v>
                </c:pt>
                <c:pt idx="14">
                  <c:v>-6.4393711866878247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8568880"/>
        <c:axId val="948900560"/>
      </c:scatterChart>
      <c:valAx>
        <c:axId val="618568880"/>
        <c:scaling>
          <c:orientation val="minMax"/>
          <c:max val="1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計測位置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48900560"/>
        <c:crosses val="autoZero"/>
        <c:crossBetween val="midCat"/>
        <c:majorUnit val="2"/>
      </c:valAx>
      <c:valAx>
        <c:axId val="94890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受信側と送信側の比</a:t>
                </a:r>
                <a:r>
                  <a:rPr lang="en-US" altLang="ja-JP" dirty="0" smtClean="0"/>
                  <a:t>[dB]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1856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CCW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'被験者1＆２まとめ'!$B$39</c:f>
              <c:strCache>
                <c:ptCount val="1"/>
                <c:pt idx="0">
                  <c:v>CCW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'被験者1＆２まとめ'!$E$15:$E$18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</c:numCache>
            </c:numRef>
          </c:xVal>
          <c:yVal>
            <c:numRef>
              <c:f>'被験者1＆２まとめ'!$C$40:$C$43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7352192"/>
        <c:axId val="977352752"/>
      </c:scatterChart>
      <c:valAx>
        <c:axId val="977352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移動量</a:t>
                </a:r>
                <a:r>
                  <a:rPr lang="en-US" altLang="ja-JP" sz="1400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352752"/>
        <c:crosses val="autoZero"/>
        <c:crossBetween val="midCat"/>
      </c:valAx>
      <c:valAx>
        <c:axId val="9773527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正答率</a:t>
                </a:r>
                <a:r>
                  <a:rPr lang="en-US" altLang="ja-JP" sz="1400"/>
                  <a:t>[%]</a:t>
                </a:r>
                <a:endParaRPr lang="ja-JP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352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RIGHT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'被験者1＆２まとめ'!$B$29</c:f>
              <c:strCache>
                <c:ptCount val="1"/>
                <c:pt idx="0">
                  <c:v>RIGHT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'被験者1＆２まとめ'!$C$30:$C$33</c:f>
              <c:numCache>
                <c:formatCode>General</c:formatCode>
                <c:ptCount val="4"/>
                <c:pt idx="0">
                  <c:v>10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7354992"/>
        <c:axId val="977355552"/>
      </c:scatterChart>
      <c:valAx>
        <c:axId val="977354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355552"/>
        <c:crosses val="autoZero"/>
        <c:crossBetween val="midCat"/>
      </c:valAx>
      <c:valAx>
        <c:axId val="9773555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354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CW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'被験者1＆２まとめ'!$B$34</c:f>
              <c:strCache>
                <c:ptCount val="1"/>
                <c:pt idx="0">
                  <c:v>CW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'被験者1＆２まとめ'!$C$35:$C$38</c:f>
              <c:numCache>
                <c:formatCode>General</c:formatCode>
                <c:ptCount val="4"/>
                <c:pt idx="0">
                  <c:v>40</c:v>
                </c:pt>
                <c:pt idx="1">
                  <c:v>40</c:v>
                </c:pt>
                <c:pt idx="2">
                  <c:v>30</c:v>
                </c:pt>
                <c:pt idx="3">
                  <c:v>30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7357792"/>
        <c:axId val="978497296"/>
      </c:scatterChart>
      <c:valAx>
        <c:axId val="977357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497296"/>
        <c:crosses val="autoZero"/>
        <c:crossBetween val="midCat"/>
      </c:valAx>
      <c:valAx>
        <c:axId val="9784972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7357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CCW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'被験者1＆２まとめ'!$B$39</c:f>
              <c:strCache>
                <c:ptCount val="1"/>
                <c:pt idx="0">
                  <c:v>CCW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'被験者1＆２まとめ'!$C$40:$C$43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499536"/>
        <c:axId val="978500096"/>
      </c:scatterChart>
      <c:valAx>
        <c:axId val="978499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500096"/>
        <c:crosses val="autoZero"/>
        <c:crossBetween val="midCat"/>
      </c:valAx>
      <c:valAx>
        <c:axId val="9785000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499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r>
              <a:rPr lang="ja-JP" altLang="en-US"/>
              <a:t>・</a:t>
            </a:r>
            <a:r>
              <a:rPr lang="en-US" altLang="ja-JP"/>
              <a:t>RIGHT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'被験者1＆２まとめ'!$E$29</c:f>
              <c:strCache>
                <c:ptCount val="1"/>
                <c:pt idx="0">
                  <c:v>RIGHT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'被験者1＆２まとめ'!$F$30:$F$33</c:f>
              <c:numCache>
                <c:formatCode>General</c:formatCode>
                <c:ptCount val="4"/>
                <c:pt idx="0">
                  <c:v>0</c:v>
                </c:pt>
                <c:pt idx="1">
                  <c:v>40</c:v>
                </c:pt>
                <c:pt idx="2">
                  <c:v>20</c:v>
                </c:pt>
                <c:pt idx="3">
                  <c:v>20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502336"/>
        <c:axId val="978502896"/>
      </c:scatterChart>
      <c:valAx>
        <c:axId val="978502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502896"/>
        <c:crosses val="autoZero"/>
        <c:crossBetween val="midCat"/>
      </c:valAx>
      <c:valAx>
        <c:axId val="9785028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5023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r>
              <a:rPr lang="ja-JP" altLang="en-US"/>
              <a:t>・</a:t>
            </a:r>
            <a:r>
              <a:rPr lang="en-US" altLang="ja-JP"/>
              <a:t>CW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'被験者1＆２まとめ'!$E$34</c:f>
              <c:strCache>
                <c:ptCount val="1"/>
                <c:pt idx="0">
                  <c:v>CW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'被験者1＆２まとめ'!$F$35:$F$38</c:f>
              <c:numCache>
                <c:formatCode>General</c:formatCode>
                <c:ptCount val="4"/>
                <c:pt idx="0">
                  <c:v>0</c:v>
                </c:pt>
                <c:pt idx="1">
                  <c:v>40</c:v>
                </c:pt>
                <c:pt idx="2">
                  <c:v>20</c:v>
                </c:pt>
                <c:pt idx="3">
                  <c:v>20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505136"/>
        <c:axId val="978505696"/>
      </c:scatterChart>
      <c:valAx>
        <c:axId val="978505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505696"/>
        <c:crosses val="autoZero"/>
        <c:crossBetween val="midCat"/>
      </c:valAx>
      <c:valAx>
        <c:axId val="9785056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505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r>
              <a:rPr lang="ja-JP" altLang="en-US"/>
              <a:t>・</a:t>
            </a:r>
            <a:r>
              <a:rPr lang="en-US" altLang="ja-JP"/>
              <a:t>CCW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'被験者1＆２まとめ'!$E$39</c:f>
              <c:strCache>
                <c:ptCount val="1"/>
                <c:pt idx="0">
                  <c:v>CCW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'被験者1＆２まとめ'!$F$40:$F$43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20</c:v>
                </c:pt>
                <c:pt idx="3">
                  <c:v>20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507936"/>
        <c:axId val="978508496"/>
      </c:scatterChart>
      <c:valAx>
        <c:axId val="978507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508496"/>
        <c:crosses val="autoZero"/>
        <c:crossBetween val="midCat"/>
      </c:valAx>
      <c:valAx>
        <c:axId val="978508496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507936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r>
              <a:rPr lang="ja-JP" altLang="en-US"/>
              <a:t>・</a:t>
            </a:r>
            <a:r>
              <a:rPr lang="en-US" altLang="ja-JP"/>
              <a:t>RIGHT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'被験者1＆２まとめ'!$E$29</c:f>
              <c:strCache>
                <c:ptCount val="1"/>
                <c:pt idx="0">
                  <c:v>RIGHT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'被験者1＆２まとめ'!$F$30:$F$33</c:f>
              <c:numCache>
                <c:formatCode>General</c:formatCode>
                <c:ptCount val="4"/>
                <c:pt idx="0">
                  <c:v>0</c:v>
                </c:pt>
                <c:pt idx="1">
                  <c:v>40</c:v>
                </c:pt>
                <c:pt idx="2">
                  <c:v>20</c:v>
                </c:pt>
                <c:pt idx="3">
                  <c:v>20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510736"/>
        <c:axId val="978511296"/>
      </c:scatterChart>
      <c:valAx>
        <c:axId val="978510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移動量</a:t>
                </a:r>
                <a:r>
                  <a:rPr lang="en-US" altLang="ja-JP" sz="1400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511296"/>
        <c:crosses val="autoZero"/>
        <c:crossBetween val="midCat"/>
      </c:valAx>
      <c:valAx>
        <c:axId val="9785112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正答率</a:t>
                </a:r>
                <a:r>
                  <a:rPr lang="en-US" altLang="ja-JP" sz="1400"/>
                  <a:t>[%]</a:t>
                </a:r>
                <a:endParaRPr lang="ja-JP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510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r>
              <a:rPr lang="ja-JP" altLang="en-US"/>
              <a:t>・</a:t>
            </a:r>
            <a:r>
              <a:rPr lang="en-US" altLang="ja-JP"/>
              <a:t>CW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'被験者1＆２まとめ'!$E$34</c:f>
              <c:strCache>
                <c:ptCount val="1"/>
                <c:pt idx="0">
                  <c:v>CW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'被験者1＆２まとめ'!$F$35:$F$38</c:f>
              <c:numCache>
                <c:formatCode>General</c:formatCode>
                <c:ptCount val="4"/>
                <c:pt idx="0">
                  <c:v>0</c:v>
                </c:pt>
                <c:pt idx="1">
                  <c:v>40</c:v>
                </c:pt>
                <c:pt idx="2">
                  <c:v>20</c:v>
                </c:pt>
                <c:pt idx="3">
                  <c:v>20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276080"/>
        <c:axId val="978276640"/>
      </c:scatterChart>
      <c:valAx>
        <c:axId val="978276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移動量</a:t>
                </a:r>
                <a:r>
                  <a:rPr lang="en-US" altLang="ja-JP" sz="1400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276640"/>
        <c:crosses val="autoZero"/>
        <c:crossBetween val="midCat"/>
      </c:valAx>
      <c:valAx>
        <c:axId val="9782766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正答率</a:t>
                </a:r>
                <a:r>
                  <a:rPr lang="en-US" altLang="ja-JP" sz="1400"/>
                  <a:t>[%]</a:t>
                </a:r>
                <a:endParaRPr lang="ja-JP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276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r>
              <a:rPr lang="ja-JP" altLang="en-US"/>
              <a:t>・</a:t>
            </a:r>
            <a:r>
              <a:rPr lang="en-US" altLang="ja-JP"/>
              <a:t>CCW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'被験者1＆２まとめ'!$E$39</c:f>
              <c:strCache>
                <c:ptCount val="1"/>
                <c:pt idx="0">
                  <c:v>CCW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'被験者1＆２まとめ'!$F$40:$F$43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20</c:v>
                </c:pt>
                <c:pt idx="3">
                  <c:v>20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278880"/>
        <c:axId val="978279440"/>
      </c:scatterChart>
      <c:valAx>
        <c:axId val="978278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移動量</a:t>
                </a:r>
                <a:r>
                  <a:rPr lang="en-US" altLang="ja-JP" sz="1400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279440"/>
        <c:crosses val="autoZero"/>
        <c:crossBetween val="midCat"/>
      </c:valAx>
      <c:valAx>
        <c:axId val="97827944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正答率</a:t>
                </a:r>
                <a:r>
                  <a:rPr lang="en-US" altLang="ja-JP" sz="1400"/>
                  <a:t>[%]</a:t>
                </a:r>
                <a:endParaRPr lang="ja-JP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278880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Sheet3!$B$21:$C$21</c:f>
              <c:strCache>
                <c:ptCount val="2"/>
                <c:pt idx="0">
                  <c:v>4CH</c:v>
                </c:pt>
                <c:pt idx="1">
                  <c:v>8CH</c:v>
                </c:pt>
              </c:strCache>
            </c:strRef>
          </c:cat>
          <c:val>
            <c:numRef>
              <c:f>Sheet3!$E$41:$F$41</c:f>
              <c:numCache>
                <c:formatCode>General</c:formatCode>
                <c:ptCount val="2"/>
                <c:pt idx="0">
                  <c:v>22.977889473277816</c:v>
                </c:pt>
                <c:pt idx="1">
                  <c:v>20.491889099474559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3100672"/>
        <c:axId val="953101232"/>
      </c:barChart>
      <c:catAx>
        <c:axId val="95310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3101232"/>
        <c:crosses val="autoZero"/>
        <c:auto val="1"/>
        <c:lblAlgn val="ctr"/>
        <c:lblOffset val="100"/>
        <c:noMultiLvlLbl val="0"/>
      </c:catAx>
      <c:valAx>
        <c:axId val="95310123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3100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r>
              <a:rPr lang="ja-JP" altLang="en-US"/>
              <a:t>・</a:t>
            </a:r>
            <a:r>
              <a:rPr lang="en-US" altLang="ja-JP"/>
              <a:t>UP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'被験者1＆２まとめ'!$B$14</c:f>
              <c:strCache>
                <c:ptCount val="1"/>
                <c:pt idx="0">
                  <c:v>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'被験者1＆２まとめ'!$F$15:$F$18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281680"/>
        <c:axId val="978282240"/>
      </c:scatterChart>
      <c:valAx>
        <c:axId val="978281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移動量</a:t>
                </a:r>
                <a:r>
                  <a:rPr lang="en-US" altLang="ja-JP" sz="1400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282240"/>
        <c:crosses val="autoZero"/>
        <c:crossBetween val="midCat"/>
      </c:valAx>
      <c:valAx>
        <c:axId val="97828224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正答率</a:t>
                </a:r>
                <a:r>
                  <a:rPr lang="en-US" altLang="ja-JP" sz="1400"/>
                  <a:t>[%]</a:t>
                </a:r>
                <a:endParaRPr lang="ja-JP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281680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r>
              <a:rPr lang="ja-JP" altLang="en-US"/>
              <a:t>・</a:t>
            </a:r>
            <a:r>
              <a:rPr lang="en-US" altLang="ja-JP"/>
              <a:t>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'被験者1＆２まとめ'!$E$19</c:f>
              <c:strCache>
                <c:ptCount val="1"/>
                <c:pt idx="0">
                  <c:v>DOWN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'被験者1＆２まとめ'!$F$20:$F$23</c:f>
              <c:numCache>
                <c:formatCode>General</c:formatCode>
                <c:ptCount val="4"/>
                <c:pt idx="0">
                  <c:v>20</c:v>
                </c:pt>
                <c:pt idx="1">
                  <c:v>0</c:v>
                </c:pt>
                <c:pt idx="2">
                  <c:v>0</c:v>
                </c:pt>
                <c:pt idx="3">
                  <c:v>20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284480"/>
        <c:axId val="978285040"/>
      </c:scatterChart>
      <c:valAx>
        <c:axId val="978284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移動量</a:t>
                </a:r>
                <a:r>
                  <a:rPr lang="en-US" altLang="ja-JP" sz="1400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285040"/>
        <c:crosses val="autoZero"/>
        <c:crossBetween val="midCat"/>
      </c:valAx>
      <c:valAx>
        <c:axId val="97828504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正答率</a:t>
                </a:r>
                <a:r>
                  <a:rPr lang="en-US" altLang="ja-JP" sz="1400"/>
                  <a:t>[%]</a:t>
                </a:r>
                <a:endParaRPr lang="ja-JP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284480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r>
              <a:rPr lang="ja-JP" altLang="en-US"/>
              <a:t>・</a:t>
            </a:r>
            <a:r>
              <a:rPr lang="en-US" altLang="ja-JP"/>
              <a:t>LEFT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'被験者1＆２まとめ'!$E$24</c:f>
              <c:strCache>
                <c:ptCount val="1"/>
                <c:pt idx="0">
                  <c:v>LEFT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'被験者1＆２まとめ'!$F$25:$F$28</c:f>
              <c:numCache>
                <c:formatCode>General</c:formatCode>
                <c:ptCount val="4"/>
                <c:pt idx="0">
                  <c:v>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287280"/>
        <c:axId val="978287840"/>
      </c:scatterChart>
      <c:valAx>
        <c:axId val="978287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移動量</a:t>
                </a:r>
                <a:r>
                  <a:rPr lang="en-US" altLang="ja-JP" sz="1400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287840"/>
        <c:crosses val="autoZero"/>
        <c:crossBetween val="midCat"/>
      </c:valAx>
      <c:valAx>
        <c:axId val="9782878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正答率</a:t>
                </a:r>
                <a:r>
                  <a:rPr lang="en-US" altLang="ja-JP" sz="1400"/>
                  <a:t>[%]</a:t>
                </a:r>
                <a:endParaRPr lang="ja-JP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287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UP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'被験者1＆２まとめ'!$B$14</c:f>
              <c:strCache>
                <c:ptCount val="1"/>
                <c:pt idx="0">
                  <c:v>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'被験者1＆２まとめ'!$P$15:$P$18</c:f>
              <c:numCache>
                <c:formatCode>General</c:formatCode>
                <c:ptCount val="4"/>
                <c:pt idx="0">
                  <c:v>50</c:v>
                </c:pt>
                <c:pt idx="1">
                  <c:v>30</c:v>
                </c:pt>
                <c:pt idx="2">
                  <c:v>50</c:v>
                </c:pt>
                <c:pt idx="3">
                  <c:v>40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290080"/>
        <c:axId val="978290640"/>
      </c:scatterChart>
      <c:valAx>
        <c:axId val="978290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290640"/>
        <c:crosses val="autoZero"/>
        <c:crossBetween val="midCat"/>
      </c:valAx>
      <c:valAx>
        <c:axId val="9782906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8290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'被験者1＆２まとめ'!$B$14</c:f>
              <c:strCache>
                <c:ptCount val="1"/>
                <c:pt idx="0">
                  <c:v>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'被験者1＆２まとめ'!$P$20:$P$23</c:f>
              <c:numCache>
                <c:formatCode>General</c:formatCode>
                <c:ptCount val="4"/>
                <c:pt idx="0">
                  <c:v>60</c:v>
                </c:pt>
                <c:pt idx="1">
                  <c:v>60</c:v>
                </c:pt>
                <c:pt idx="2">
                  <c:v>80</c:v>
                </c:pt>
                <c:pt idx="3">
                  <c:v>90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5179920"/>
        <c:axId val="905180480"/>
      </c:scatterChart>
      <c:valAx>
        <c:axId val="905179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180480"/>
        <c:crosses val="autoZero"/>
        <c:crossBetween val="midCat"/>
      </c:valAx>
      <c:valAx>
        <c:axId val="9051804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179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LEFT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'被験者1＆２まとめ'!$B$14</c:f>
              <c:strCache>
                <c:ptCount val="1"/>
                <c:pt idx="0">
                  <c:v>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'被験者1＆２まとめ'!$P$25:$P$28</c:f>
              <c:numCache>
                <c:formatCode>General</c:formatCode>
                <c:ptCount val="4"/>
                <c:pt idx="0">
                  <c:v>50</c:v>
                </c:pt>
                <c:pt idx="1">
                  <c:v>10</c:v>
                </c:pt>
                <c:pt idx="2">
                  <c:v>70</c:v>
                </c:pt>
                <c:pt idx="3">
                  <c:v>80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5182720"/>
        <c:axId val="905183280"/>
      </c:scatterChart>
      <c:valAx>
        <c:axId val="905182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183280"/>
        <c:crosses val="autoZero"/>
        <c:crossBetween val="midCat"/>
      </c:valAx>
      <c:valAx>
        <c:axId val="9051832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182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RIGHT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'被験者1＆２まとめ'!$B$14</c:f>
              <c:strCache>
                <c:ptCount val="1"/>
                <c:pt idx="0">
                  <c:v>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'被験者1＆２まとめ'!$P$30:$P$33</c:f>
              <c:numCache>
                <c:formatCode>General</c:formatCode>
                <c:ptCount val="4"/>
                <c:pt idx="0">
                  <c:v>40</c:v>
                </c:pt>
                <c:pt idx="1">
                  <c:v>40</c:v>
                </c:pt>
                <c:pt idx="2">
                  <c:v>80</c:v>
                </c:pt>
                <c:pt idx="3">
                  <c:v>90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5185520"/>
        <c:axId val="905186080"/>
      </c:scatterChart>
      <c:valAx>
        <c:axId val="905185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186080"/>
        <c:crosses val="autoZero"/>
        <c:crossBetween val="midCat"/>
      </c:valAx>
      <c:valAx>
        <c:axId val="9051860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185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CW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'被験者1＆２まとめ'!$B$14</c:f>
              <c:strCache>
                <c:ptCount val="1"/>
                <c:pt idx="0">
                  <c:v>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'被験者1＆２まとめ'!$P$35:$P$38</c:f>
              <c:numCache>
                <c:formatCode>General</c:formatCode>
                <c:ptCount val="4"/>
                <c:pt idx="0">
                  <c:v>30</c:v>
                </c:pt>
                <c:pt idx="1">
                  <c:v>60</c:v>
                </c:pt>
                <c:pt idx="2">
                  <c:v>70</c:v>
                </c:pt>
                <c:pt idx="3">
                  <c:v>90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5188320"/>
        <c:axId val="905188880"/>
      </c:scatterChart>
      <c:valAx>
        <c:axId val="905188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188880"/>
        <c:crosses val="autoZero"/>
        <c:crossBetween val="midCat"/>
      </c:valAx>
      <c:valAx>
        <c:axId val="9051888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188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CCW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'被験者1＆２まとめ'!$B$14</c:f>
              <c:strCache>
                <c:ptCount val="1"/>
                <c:pt idx="0">
                  <c:v>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'被験者1＆２まとめ'!$P$40:$P$43</c:f>
              <c:numCache>
                <c:formatCode>General</c:formatCode>
                <c:ptCount val="4"/>
                <c:pt idx="0">
                  <c:v>60</c:v>
                </c:pt>
                <c:pt idx="1">
                  <c:v>60</c:v>
                </c:pt>
                <c:pt idx="2">
                  <c:v>90</c:v>
                </c:pt>
                <c:pt idx="3">
                  <c:v>70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5191120"/>
        <c:axId val="905191680"/>
      </c:scatterChart>
      <c:valAx>
        <c:axId val="905191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191680"/>
        <c:crosses val="autoZero"/>
        <c:crossBetween val="midCat"/>
      </c:valAx>
      <c:valAx>
        <c:axId val="9051916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191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r>
              <a:rPr lang="ja-JP" altLang="en-US"/>
              <a:t>・</a:t>
            </a:r>
            <a:r>
              <a:rPr lang="en-US" altLang="ja-JP"/>
              <a:t>UP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'被験者1＆２まとめ'!$B$14</c:f>
              <c:strCache>
                <c:ptCount val="1"/>
                <c:pt idx="0">
                  <c:v>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'被験者1＆２まとめ'!$S$15:$S$18</c:f>
              <c:numCache>
                <c:formatCode>General</c:formatCode>
                <c:ptCount val="4"/>
                <c:pt idx="0">
                  <c:v>0</c:v>
                </c:pt>
                <c:pt idx="1">
                  <c:v>20</c:v>
                </c:pt>
                <c:pt idx="2">
                  <c:v>100</c:v>
                </c:pt>
                <c:pt idx="3">
                  <c:v>60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5193920"/>
        <c:axId val="905194480"/>
      </c:scatterChart>
      <c:valAx>
        <c:axId val="905193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194480"/>
        <c:crosses val="autoZero"/>
        <c:crossBetween val="midCat"/>
      </c:valAx>
      <c:valAx>
        <c:axId val="9051944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193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cat>
            <c:strRef>
              <c:f>Sheet1!$AQ$22:$AQ$23</c:f>
              <c:strCache>
                <c:ptCount val="2"/>
                <c:pt idx="0">
                  <c:v>4CH</c:v>
                </c:pt>
                <c:pt idx="1">
                  <c:v>8CH</c:v>
                </c:pt>
              </c:strCache>
            </c:strRef>
          </c:cat>
          <c:val>
            <c:numRef>
              <c:f>Sheet1!$AR$22:$AR$23</c:f>
              <c:numCache>
                <c:formatCode>General</c:formatCode>
                <c:ptCount val="2"/>
                <c:pt idx="0">
                  <c:v>0.37023809523809526</c:v>
                </c:pt>
                <c:pt idx="1">
                  <c:v>0.26865079365079175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3295408"/>
        <c:axId val="663295968"/>
      </c:barChart>
      <c:catAx>
        <c:axId val="66329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295968"/>
        <c:crosses val="autoZero"/>
        <c:auto val="1"/>
        <c:lblAlgn val="ctr"/>
        <c:lblOffset val="100"/>
        <c:noMultiLvlLbl val="0"/>
      </c:catAx>
      <c:valAx>
        <c:axId val="66329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29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r>
              <a:rPr lang="ja-JP" altLang="en-US"/>
              <a:t>・</a:t>
            </a:r>
            <a:r>
              <a:rPr lang="en-US" altLang="ja-JP"/>
              <a:t>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'被験者1＆２まとめ'!$B$14</c:f>
              <c:strCache>
                <c:ptCount val="1"/>
                <c:pt idx="0">
                  <c:v>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'被験者1＆２まとめ'!$S$20:$S$23</c:f>
              <c:numCache>
                <c:formatCode>General</c:formatCode>
                <c:ptCount val="4"/>
                <c:pt idx="0">
                  <c:v>60</c:v>
                </c:pt>
                <c:pt idx="1">
                  <c:v>60</c:v>
                </c:pt>
                <c:pt idx="2">
                  <c:v>80</c:v>
                </c:pt>
                <c:pt idx="3">
                  <c:v>80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5637216"/>
        <c:axId val="905637776"/>
      </c:scatterChart>
      <c:valAx>
        <c:axId val="905637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637776"/>
        <c:crosses val="autoZero"/>
        <c:crossBetween val="midCat"/>
      </c:valAx>
      <c:valAx>
        <c:axId val="9056377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637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r>
              <a:rPr lang="ja-JP" altLang="en-US"/>
              <a:t>・</a:t>
            </a:r>
            <a:r>
              <a:rPr lang="en-US" altLang="ja-JP"/>
              <a:t>LEFT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'被験者1＆２まとめ'!$B$14</c:f>
              <c:strCache>
                <c:ptCount val="1"/>
                <c:pt idx="0">
                  <c:v>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'被験者1＆２まとめ'!$S$25:$S$28</c:f>
              <c:numCache>
                <c:formatCode>General</c:formatCode>
                <c:ptCount val="4"/>
                <c:pt idx="0">
                  <c:v>60</c:v>
                </c:pt>
                <c:pt idx="1">
                  <c:v>0</c:v>
                </c:pt>
                <c:pt idx="2">
                  <c:v>60</c:v>
                </c:pt>
                <c:pt idx="3">
                  <c:v>80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5640016"/>
        <c:axId val="905640576"/>
      </c:scatterChart>
      <c:valAx>
        <c:axId val="905640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640576"/>
        <c:crosses val="autoZero"/>
        <c:crossBetween val="midCat"/>
      </c:valAx>
      <c:valAx>
        <c:axId val="9056405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640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r>
              <a:rPr lang="ja-JP" altLang="en-US"/>
              <a:t>・</a:t>
            </a:r>
            <a:r>
              <a:rPr lang="en-US" altLang="ja-JP"/>
              <a:t>RIGHT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'被験者1＆２まとめ'!$B$14</c:f>
              <c:strCache>
                <c:ptCount val="1"/>
                <c:pt idx="0">
                  <c:v>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'被験者1＆２まとめ'!$S$30:$S$33</c:f>
              <c:numCache>
                <c:formatCode>General</c:formatCode>
                <c:ptCount val="4"/>
                <c:pt idx="0">
                  <c:v>20</c:v>
                </c:pt>
                <c:pt idx="1">
                  <c:v>20</c:v>
                </c:pt>
                <c:pt idx="2">
                  <c:v>80</c:v>
                </c:pt>
                <c:pt idx="3">
                  <c:v>80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5642816"/>
        <c:axId val="905643376"/>
      </c:scatterChart>
      <c:valAx>
        <c:axId val="905642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643376"/>
        <c:crosses val="autoZero"/>
        <c:crossBetween val="midCat"/>
      </c:valAx>
      <c:valAx>
        <c:axId val="9056433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642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r>
              <a:rPr lang="ja-JP" altLang="en-US"/>
              <a:t>・</a:t>
            </a:r>
            <a:r>
              <a:rPr lang="en-US" altLang="ja-JP"/>
              <a:t>CW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'被験者1＆２まとめ'!$B$14</c:f>
              <c:strCache>
                <c:ptCount val="1"/>
                <c:pt idx="0">
                  <c:v>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'被験者1＆２まとめ'!$S$35:$S$38</c:f>
              <c:numCache>
                <c:formatCode>General</c:formatCode>
                <c:ptCount val="4"/>
                <c:pt idx="0">
                  <c:v>20</c:v>
                </c:pt>
                <c:pt idx="1">
                  <c:v>20</c:v>
                </c:pt>
                <c:pt idx="2">
                  <c:v>60</c:v>
                </c:pt>
                <c:pt idx="3">
                  <c:v>60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5645616"/>
        <c:axId val="905646176"/>
      </c:scatterChart>
      <c:valAx>
        <c:axId val="905645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646176"/>
        <c:crosses val="autoZero"/>
        <c:crossBetween val="midCat"/>
      </c:valAx>
      <c:valAx>
        <c:axId val="9056461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645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2</a:t>
            </a:r>
            <a:r>
              <a:rPr lang="ja-JP" altLang="en-US"/>
              <a:t>・</a:t>
            </a:r>
            <a:r>
              <a:rPr lang="en-US" altLang="ja-JP"/>
              <a:t>CCW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'被験者1＆２まとめ'!$B$14</c:f>
              <c:strCache>
                <c:ptCount val="1"/>
                <c:pt idx="0">
                  <c:v>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'被験者1＆２まとめ'!$A$15:$A$18</c:f>
              <c:numCache>
                <c:formatCode>General</c:formatCode>
                <c:ptCount val="4"/>
                <c:pt idx="0">
                  <c:v>2.5</c:v>
                </c:pt>
                <c:pt idx="1">
                  <c:v>3.4</c:v>
                </c:pt>
                <c:pt idx="2">
                  <c:v>5.0999999999999996</c:v>
                </c:pt>
                <c:pt idx="3">
                  <c:v>5.9</c:v>
                </c:pt>
              </c:numCache>
            </c:numRef>
          </c:xVal>
          <c:yVal>
            <c:numRef>
              <c:f>'被験者1＆２まとめ'!$S$40:$S$43</c:f>
              <c:numCache>
                <c:formatCode>General</c:formatCode>
                <c:ptCount val="4"/>
                <c:pt idx="0">
                  <c:v>40</c:v>
                </c:pt>
                <c:pt idx="1">
                  <c:v>20</c:v>
                </c:pt>
                <c:pt idx="2">
                  <c:v>80</c:v>
                </c:pt>
                <c:pt idx="3">
                  <c:v>80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5648416"/>
        <c:axId val="905648976"/>
      </c:scatterChart>
      <c:valAx>
        <c:axId val="905648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移動量</a:t>
                </a:r>
                <a:r>
                  <a:rPr lang="en-US" altLang="ja-JP"/>
                  <a:t>[cm]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648976"/>
        <c:crosses val="autoZero"/>
        <c:crossBetween val="midCat"/>
      </c:valAx>
      <c:valAx>
        <c:axId val="9056489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正答率</a:t>
                </a:r>
                <a:r>
                  <a:rPr lang="en-US" altLang="ja-JP"/>
                  <a:t>[%]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648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DOWN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スライド用考察!$AH$6:$AH$9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</c:numCache>
            </c:numRef>
          </c:xVal>
          <c:yVal>
            <c:numRef>
              <c:f>スライド用考察!$AI$11:$AI$14</c:f>
              <c:numCache>
                <c:formatCode>General</c:formatCode>
                <c:ptCount val="4"/>
                <c:pt idx="0">
                  <c:v>0.5</c:v>
                </c:pt>
                <c:pt idx="1">
                  <c:v>0.8</c:v>
                </c:pt>
                <c:pt idx="2">
                  <c:v>1</c:v>
                </c:pt>
                <c:pt idx="3">
                  <c:v>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5651776"/>
        <c:axId val="906246480"/>
      </c:scatterChart>
      <c:scatterChart>
        <c:scatterStyle val="smoothMarker"/>
        <c:varyColors val="0"/>
        <c:ser>
          <c:idx val="0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スライド用考察!$AF$11:$AF$21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スライド用考察!$AL$11:$AL$21</c:f>
              <c:numCache>
                <c:formatCode>General</c:formatCode>
                <c:ptCount val="11"/>
                <c:pt idx="0">
                  <c:v>1.7741952822360858E-2</c:v>
                </c:pt>
                <c:pt idx="1">
                  <c:v>6.4650646163883746E-2</c:v>
                </c:pt>
                <c:pt idx="2">
                  <c:v>0.2091722676203174</c:v>
                </c:pt>
                <c:pt idx="3">
                  <c:v>0.50301946329396252</c:v>
                </c:pt>
                <c:pt idx="4">
                  <c:v>0.79479553164393923</c:v>
                </c:pt>
                <c:pt idx="5">
                  <c:v>0.9367948186389452</c:v>
                </c:pt>
                <c:pt idx="6">
                  <c:v>0.98267415044227535</c:v>
                </c:pt>
                <c:pt idx="7">
                  <c:v>0.99541366881520321</c:v>
                </c:pt>
                <c:pt idx="8">
                  <c:v>0.99879741432288638</c:v>
                </c:pt>
                <c:pt idx="9">
                  <c:v>0.99968545788870233</c:v>
                </c:pt>
                <c:pt idx="10">
                  <c:v>0.99991778396643716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5651776"/>
        <c:axId val="906246480"/>
      </c:scatterChart>
      <c:valAx>
        <c:axId val="905651776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移動量</a:t>
                </a:r>
                <a:r>
                  <a:rPr lang="en-US" altLang="ja-JP" sz="1400"/>
                  <a:t>[cm]</a:t>
                </a:r>
                <a:endParaRPr lang="ja-JP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6246480"/>
        <c:crosses val="autoZero"/>
        <c:crossBetween val="midCat"/>
      </c:valAx>
      <c:valAx>
        <c:axId val="9062464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正答確率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651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LEFT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スライド用考察!$AH$6:$AH$9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</c:numCache>
            </c:numRef>
          </c:xVal>
          <c:yVal>
            <c:numRef>
              <c:f>スライド用考察!$AI$16:$AI$19</c:f>
              <c:numCache>
                <c:formatCode>General</c:formatCode>
                <c:ptCount val="4"/>
                <c:pt idx="0">
                  <c:v>0.6</c:v>
                </c:pt>
                <c:pt idx="1">
                  <c:v>0.8</c:v>
                </c:pt>
                <c:pt idx="2">
                  <c:v>0.8</c:v>
                </c:pt>
                <c:pt idx="3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249280"/>
        <c:axId val="906249840"/>
      </c:scatterChart>
      <c:scatterChart>
        <c:scatterStyle val="smoothMarker"/>
        <c:varyColors val="0"/>
        <c:ser>
          <c:idx val="0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スライド用考察!$AF$11:$AF$21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スライド用考察!$AL$24:$AL$34</c:f>
              <c:numCache>
                <c:formatCode>General</c:formatCode>
                <c:ptCount val="11"/>
                <c:pt idx="0">
                  <c:v>0.48925547432499911</c:v>
                </c:pt>
                <c:pt idx="1">
                  <c:v>0.54827794273437114</c:v>
                </c:pt>
                <c:pt idx="2">
                  <c:v>0.60597282909995953</c:v>
                </c:pt>
                <c:pt idx="3">
                  <c:v>0.6608569215063983</c:v>
                </c:pt>
                <c:pt idx="4">
                  <c:v>0.71173291237452152</c:v>
                </c:pt>
                <c:pt idx="5">
                  <c:v>0.75777423246997277</c:v>
                </c:pt>
                <c:pt idx="6">
                  <c:v>0.7985433896213322</c:v>
                </c:pt>
                <c:pt idx="7">
                  <c:v>0.83395426219349145</c:v>
                </c:pt>
                <c:pt idx="8">
                  <c:v>0.86419932772610897</c:v>
                </c:pt>
                <c:pt idx="9">
                  <c:v>0.88966416415090344</c:v>
                </c:pt>
                <c:pt idx="10">
                  <c:v>0.91084654030279133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249280"/>
        <c:axId val="906249840"/>
      </c:scatterChart>
      <c:valAx>
        <c:axId val="906249280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移動量</a:t>
                </a:r>
                <a:r>
                  <a:rPr lang="en-US" altLang="ja-JP" sz="1400"/>
                  <a:t>[cm]</a:t>
                </a:r>
                <a:endParaRPr lang="ja-JP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6249840"/>
        <c:crosses val="autoZero"/>
        <c:crossBetween val="midCat"/>
      </c:valAx>
      <c:valAx>
        <c:axId val="9062498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正答確率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6249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RIGHT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スライド用考察!$AH$6:$AH$9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</c:numCache>
            </c:numRef>
          </c:xVal>
          <c:yVal>
            <c:numRef>
              <c:f>スライド用考察!$AI$21:$AI$24</c:f>
              <c:numCache>
                <c:formatCode>General</c:formatCode>
                <c:ptCount val="4"/>
                <c:pt idx="0">
                  <c:v>0.1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252640"/>
        <c:axId val="906253200"/>
      </c:scatterChart>
      <c:scatterChart>
        <c:scatterStyle val="smoothMarker"/>
        <c:varyColors val="0"/>
        <c:ser>
          <c:idx val="0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スライド用考察!$AF$11:$AF$21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スライド用考察!$AL$37:$AL$47</c:f>
              <c:numCache>
                <c:formatCode>General</c:formatCode>
                <c:ptCount val="11"/>
                <c:pt idx="0">
                  <c:v>4.425804213335393E-2</c:v>
                </c:pt>
                <c:pt idx="1">
                  <c:v>8.394990039712226E-2</c:v>
                </c:pt>
                <c:pt idx="2">
                  <c:v>0.15352063194228729</c:v>
                </c:pt>
                <c:pt idx="3">
                  <c:v>0.26412245995810441</c:v>
                </c:pt>
                <c:pt idx="4">
                  <c:v>0.4153113848274928</c:v>
                </c:pt>
                <c:pt idx="5">
                  <c:v>0.58432390943671375</c:v>
                </c:pt>
                <c:pt idx="6">
                  <c:v>0.7355855596894697</c:v>
                </c:pt>
                <c:pt idx="7">
                  <c:v>0.8462841149124799</c:v>
                </c:pt>
                <c:pt idx="8">
                  <c:v>0.91593454168116162</c:v>
                </c:pt>
                <c:pt idx="9">
                  <c:v>0.95567839271830646</c:v>
                </c:pt>
                <c:pt idx="10">
                  <c:v>0.97710217144173606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252640"/>
        <c:axId val="906253200"/>
      </c:scatterChart>
      <c:valAx>
        <c:axId val="906252640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移動量</a:t>
                </a:r>
                <a:r>
                  <a:rPr lang="en-US" altLang="ja-JP" sz="1400"/>
                  <a:t>[cm]</a:t>
                </a:r>
                <a:endParaRPr lang="ja-JP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6253200"/>
        <c:crosses val="autoZero"/>
        <c:crossBetween val="midCat"/>
      </c:valAx>
      <c:valAx>
        <c:axId val="9062532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正答確率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6252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UP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スライド用考察!$AH$6:$AH$9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</c:numCache>
            </c:numRef>
          </c:xVal>
          <c:yVal>
            <c:numRef>
              <c:f>スライド用考察!$AI$6:$AI$9</c:f>
              <c:numCache>
                <c:formatCode>General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256000"/>
        <c:axId val="906256560"/>
      </c:scatterChart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906256000"/>
        <c:axId val="90625656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1"/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スライド用考察!$AF$11:$AF$21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スライド用考察!$AL$11:$AL$21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1.7741952822360858E-2</c:v>
                      </c:pt>
                      <c:pt idx="1">
                        <c:v>6.4650646163883746E-2</c:v>
                      </c:pt>
                      <c:pt idx="2">
                        <c:v>0.2091722676203174</c:v>
                      </c:pt>
                      <c:pt idx="3">
                        <c:v>0.50301946329396252</c:v>
                      </c:pt>
                      <c:pt idx="4">
                        <c:v>0.79479553164393923</c:v>
                      </c:pt>
                      <c:pt idx="5">
                        <c:v>0.9367948186389452</c:v>
                      </c:pt>
                      <c:pt idx="6">
                        <c:v>0.98267415044227535</c:v>
                      </c:pt>
                      <c:pt idx="7">
                        <c:v>0.99541366881520321</c:v>
                      </c:pt>
                      <c:pt idx="8">
                        <c:v>0.99879741432288638</c:v>
                      </c:pt>
                      <c:pt idx="9">
                        <c:v>0.99968545788870233</c:v>
                      </c:pt>
                      <c:pt idx="10">
                        <c:v>0.99991778396643716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906256000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移動量</a:t>
                </a:r>
                <a:r>
                  <a:rPr lang="en-US" altLang="ja-JP" sz="1400"/>
                  <a:t>[cm]</a:t>
                </a:r>
                <a:endParaRPr lang="ja-JP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6256560"/>
        <c:crosses val="autoZero"/>
        <c:crossBetween val="midCat"/>
      </c:valAx>
      <c:valAx>
        <c:axId val="9062565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正答確率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6256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CW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スライド用考察!$AH$6:$AH$9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</c:numCache>
            </c:numRef>
          </c:xVal>
          <c:yVal>
            <c:numRef>
              <c:f>スライド用考察!$AI$26:$AI$29</c:f>
              <c:numCache>
                <c:formatCode>General</c:formatCode>
                <c:ptCount val="4"/>
                <c:pt idx="0">
                  <c:v>0.4</c:v>
                </c:pt>
                <c:pt idx="1">
                  <c:v>0.4</c:v>
                </c:pt>
                <c:pt idx="2">
                  <c:v>0.3</c:v>
                </c:pt>
                <c:pt idx="3">
                  <c:v>0.3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259360"/>
        <c:axId val="906259920"/>
      </c:scatterChart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906259360"/>
        <c:axId val="90625992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1"/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スライド用考察!$AF$11:$AF$21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スライド用考察!$AL$11:$AL$21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1.7741952822360858E-2</c:v>
                      </c:pt>
                      <c:pt idx="1">
                        <c:v>6.4650646163883746E-2</c:v>
                      </c:pt>
                      <c:pt idx="2">
                        <c:v>0.2091722676203174</c:v>
                      </c:pt>
                      <c:pt idx="3">
                        <c:v>0.50301946329396252</c:v>
                      </c:pt>
                      <c:pt idx="4">
                        <c:v>0.79479553164393923</c:v>
                      </c:pt>
                      <c:pt idx="5">
                        <c:v>0.9367948186389452</c:v>
                      </c:pt>
                      <c:pt idx="6">
                        <c:v>0.98267415044227535</c:v>
                      </c:pt>
                      <c:pt idx="7">
                        <c:v>0.99541366881520321</c:v>
                      </c:pt>
                      <c:pt idx="8">
                        <c:v>0.99879741432288638</c:v>
                      </c:pt>
                      <c:pt idx="9">
                        <c:v>0.99968545788870233</c:v>
                      </c:pt>
                      <c:pt idx="10">
                        <c:v>0.99991778396643716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906259360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移動量</a:t>
                </a:r>
                <a:r>
                  <a:rPr lang="en-US" altLang="ja-JP" sz="1400"/>
                  <a:t>[cm]</a:t>
                </a:r>
                <a:endParaRPr lang="ja-JP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6259920"/>
        <c:crosses val="autoZero"/>
        <c:crossBetween val="midCat"/>
      </c:valAx>
      <c:valAx>
        <c:axId val="9062599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正答確率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6259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Sheet1!$AL$3:$AL$17</c:f>
              <c:numCache>
                <c:formatCode>General</c:formatCode>
                <c:ptCount val="15"/>
                <c:pt idx="0">
                  <c:v>0.25</c:v>
                </c:pt>
                <c:pt idx="1">
                  <c:v>0</c:v>
                </c:pt>
                <c:pt idx="2">
                  <c:v>0</c:v>
                </c:pt>
                <c:pt idx="3">
                  <c:v>-0.75</c:v>
                </c:pt>
                <c:pt idx="4">
                  <c:v>0.75</c:v>
                </c:pt>
                <c:pt idx="5">
                  <c:v>-0.5</c:v>
                </c:pt>
                <c:pt idx="6">
                  <c:v>-0.5</c:v>
                </c:pt>
                <c:pt idx="7">
                  <c:v>0.75</c:v>
                </c:pt>
                <c:pt idx="8">
                  <c:v>-0.75</c:v>
                </c:pt>
                <c:pt idx="9">
                  <c:v>-1</c:v>
                </c:pt>
                <c:pt idx="10">
                  <c:v>-0.25</c:v>
                </c:pt>
                <c:pt idx="11">
                  <c:v>-0.5</c:v>
                </c:pt>
                <c:pt idx="12">
                  <c:v>0.75</c:v>
                </c:pt>
                <c:pt idx="13">
                  <c:v>0</c:v>
                </c:pt>
                <c:pt idx="14">
                  <c:v>-1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0357008"/>
        <c:axId val="959500528"/>
      </c:scatterChart>
      <c:valAx>
        <c:axId val="900357008"/>
        <c:scaling>
          <c:orientation val="minMax"/>
          <c:max val="1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計測位置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9500528"/>
        <c:crosses val="autoZero"/>
        <c:crossBetween val="midCat"/>
        <c:majorUnit val="2"/>
      </c:valAx>
      <c:valAx>
        <c:axId val="959500528"/>
        <c:scaling>
          <c:orientation val="minMax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 smtClean="0"/>
                  <a:t>受信側と送信面側との位相差</a:t>
                </a:r>
                <a:r>
                  <a:rPr lang="en-US" altLang="ja-JP" dirty="0" smtClean="0"/>
                  <a:t>[rad/π]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0357008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被験者</a:t>
            </a:r>
            <a:r>
              <a:rPr lang="en-US" altLang="ja-JP"/>
              <a:t>1</a:t>
            </a:r>
            <a:r>
              <a:rPr lang="ja-JP" altLang="en-US"/>
              <a:t>・</a:t>
            </a:r>
            <a:r>
              <a:rPr lang="en-US" altLang="ja-JP"/>
              <a:t>CCW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スライド用考察!$AH$6:$AH$9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</c:numCache>
            </c:numRef>
          </c:xVal>
          <c:yVal>
            <c:numRef>
              <c:f>スライド用考察!$AI$31:$AI$34</c:f>
              <c:numCache>
                <c:formatCode>General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0.1</c:v>
                </c:pt>
                <c:pt idx="3">
                  <c:v>0.1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632496"/>
        <c:axId val="906633056"/>
      </c:scatterChart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906632496"/>
        <c:axId val="90663305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1"/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スライド用考察!$AF$11:$AF$21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スライド用考察!$AL$11:$AL$21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1.7741952822360858E-2</c:v>
                      </c:pt>
                      <c:pt idx="1">
                        <c:v>6.4650646163883746E-2</c:v>
                      </c:pt>
                      <c:pt idx="2">
                        <c:v>0.2091722676203174</c:v>
                      </c:pt>
                      <c:pt idx="3">
                        <c:v>0.50301946329396252</c:v>
                      </c:pt>
                      <c:pt idx="4">
                        <c:v>0.79479553164393923</c:v>
                      </c:pt>
                      <c:pt idx="5">
                        <c:v>0.9367948186389452</c:v>
                      </c:pt>
                      <c:pt idx="6">
                        <c:v>0.98267415044227535</c:v>
                      </c:pt>
                      <c:pt idx="7">
                        <c:v>0.99541366881520321</c:v>
                      </c:pt>
                      <c:pt idx="8">
                        <c:v>0.99879741432288638</c:v>
                      </c:pt>
                      <c:pt idx="9">
                        <c:v>0.99968545788870233</c:v>
                      </c:pt>
                      <c:pt idx="10">
                        <c:v>0.99991778396643716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906632496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移動量</a:t>
                </a:r>
                <a:r>
                  <a:rPr lang="en-US" altLang="ja-JP" sz="1400"/>
                  <a:t>[cm]</a:t>
                </a:r>
                <a:endParaRPr lang="ja-JP" alt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6633056"/>
        <c:crosses val="autoZero"/>
        <c:crossBetween val="midCat"/>
      </c:valAx>
      <c:valAx>
        <c:axId val="9066330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正答確率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6632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0.18593</cdr:x>
      <cdr:y>0.73622</cdr:y>
    </cdr:from>
    <cdr:to>
      <cdr:x>0.96991</cdr:x>
      <cdr:y>0.8056</cdr:y>
    </cdr:to>
    <cdr:grpSp>
      <cdr:nvGrpSpPr>
        <cdr:cNvPr id="12" name="グループ化 11"/>
        <cdr:cNvGrpSpPr/>
      </cdr:nvGrpSpPr>
      <cdr:grpSpPr>
        <a:xfrm xmlns:a="http://schemas.openxmlformats.org/drawingml/2006/main">
          <a:off x="893331" y="2413420"/>
          <a:ext cx="3766760" cy="227437"/>
          <a:chOff x="893331" y="2413420"/>
          <a:chExt cx="3766760" cy="227437"/>
        </a:xfrm>
      </cdr:grpSpPr>
      <cdr:sp macro="" textlink="">
        <cdr:nvSpPr>
          <cdr:cNvPr id="2" name="正方形/長方形 1"/>
          <cdr:cNvSpPr/>
        </cdr:nvSpPr>
        <cdr:spPr>
          <a:xfrm xmlns:a="http://schemas.openxmlformats.org/drawingml/2006/main">
            <a:off x="2205821" y="2413420"/>
            <a:ext cx="318056" cy="227437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>
            <a:solidFill>
              <a:schemeClr val="accent3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kumimoji="1" lang="ja-JP" altLang="en-US"/>
          </a:p>
        </cdr:txBody>
      </cdr:sp>
      <cdr:grpSp>
        <cdr:nvGrpSpPr>
          <cdr:cNvPr id="11" name="グループ化 10"/>
          <cdr:cNvGrpSpPr/>
        </cdr:nvGrpSpPr>
        <cdr:grpSpPr>
          <a:xfrm xmlns:a="http://schemas.openxmlformats.org/drawingml/2006/main">
            <a:off x="893331" y="2413420"/>
            <a:ext cx="3766760" cy="227437"/>
            <a:chOff x="893331" y="2413420"/>
            <a:chExt cx="3766760" cy="227437"/>
          </a:xfrm>
        </cdr:grpSpPr>
        <cdr:sp macro="" textlink="">
          <cdr:nvSpPr>
            <cdr:cNvPr id="6" name="正方形/長方形 5"/>
            <cdr:cNvSpPr/>
          </cdr:nvSpPr>
          <cdr:spPr>
            <a:xfrm xmlns:a="http://schemas.openxmlformats.org/drawingml/2006/main">
              <a:off x="893331" y="2413420"/>
              <a:ext cx="318069" cy="227437"/>
            </a:xfrm>
            <a:prstGeom xmlns:a="http://schemas.openxmlformats.org/drawingml/2006/main" prst="rect">
              <a:avLst/>
            </a:prstGeom>
            <a:noFill xmlns:a="http://schemas.openxmlformats.org/drawingml/2006/main"/>
            <a:ln xmlns:a="http://schemas.openxmlformats.org/drawingml/2006/main">
              <a:solidFill>
                <a:schemeClr val="accent6"/>
              </a:solidFill>
            </a:ln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pPr algn="ctr"/>
              <a:endParaRPr kumimoji="1" lang="ja-JP" altLang="en-US"/>
            </a:p>
          </cdr:txBody>
        </cdr:sp>
        <cdr:grpSp>
          <cdr:nvGrpSpPr>
            <cdr:cNvPr id="9" name="グループ化 8"/>
            <cdr:cNvGrpSpPr/>
          </cdr:nvGrpSpPr>
          <cdr:grpSpPr>
            <a:xfrm xmlns:a="http://schemas.openxmlformats.org/drawingml/2006/main">
              <a:off x="2823663" y="2413420"/>
              <a:ext cx="1836428" cy="227437"/>
              <a:chOff x="2823663" y="2413420"/>
              <a:chExt cx="1836428" cy="227437"/>
            </a:xfrm>
          </cdr:grpSpPr>
          <cdr:sp macro="" textlink="">
            <cdr:nvSpPr>
              <cdr:cNvPr id="3" name="正方形/長方形 2"/>
              <cdr:cNvSpPr/>
            </cdr:nvSpPr>
            <cdr:spPr>
              <a:xfrm xmlns:a="http://schemas.openxmlformats.org/drawingml/2006/main">
                <a:off x="2823663" y="2413420"/>
                <a:ext cx="393703" cy="217499"/>
              </a:xfrm>
              <a:prstGeom xmlns:a="http://schemas.openxmlformats.org/drawingml/2006/main" prst="rect">
                <a:avLst/>
              </a:prstGeom>
              <a:noFill xmlns:a="http://schemas.openxmlformats.org/drawingml/2006/main"/>
              <a:ln xmlns:a="http://schemas.openxmlformats.org/drawingml/2006/main">
                <a:solidFill>
                  <a:schemeClr val="accent4"/>
                </a:solidFill>
              </a:ln>
            </cdr:spPr>
            <cdr:style>
              <a:lnRef xmlns:a="http://schemas.openxmlformats.org/drawingml/2006/main" idx="2">
                <a:schemeClr val="accent1">
                  <a:shade val="50000"/>
                </a:schemeClr>
              </a:lnRef>
              <a:fillRef xmlns:a="http://schemas.openxmlformats.org/drawingml/2006/main" idx="1">
                <a:schemeClr val="accent1"/>
              </a:fillRef>
              <a:effectRef xmlns:a="http://schemas.openxmlformats.org/drawingml/2006/main" idx="0">
                <a:schemeClr val="accent1"/>
              </a:effectRef>
              <a:fontRef xmlns:a="http://schemas.openxmlformats.org/drawingml/2006/main" idx="minor">
                <a:schemeClr val="lt1"/>
              </a:fontRef>
            </cdr:style>
            <cdr:txBody>
  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 xmlns:a="http://schemas.openxmlformats.org/drawingml/2006/main"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 xmlns:a="http://schemas.openxmlformats.org/drawingml/2006/main">
                <a:pPr algn="ctr"/>
                <a:endParaRPr kumimoji="1" lang="ja-JP" altLang="en-US"/>
              </a:p>
            </cdr:txBody>
          </cdr:sp>
          <cdr:grpSp>
            <cdr:nvGrpSpPr>
              <cdr:cNvPr id="8" name="グループ化 7"/>
              <cdr:cNvGrpSpPr/>
            </cdr:nvGrpSpPr>
            <cdr:grpSpPr>
              <a:xfrm xmlns:a="http://schemas.openxmlformats.org/drawingml/2006/main">
                <a:off x="3453934" y="2413420"/>
                <a:ext cx="1206157" cy="227437"/>
                <a:chOff x="3453934" y="2413420"/>
                <a:chExt cx="1206157" cy="227437"/>
              </a:xfrm>
            </cdr:grpSpPr>
            <cdr:sp macro="" textlink="">
              <cdr:nvSpPr>
                <cdr:cNvPr id="5" name="正方形/長方形 4"/>
                <cdr:cNvSpPr/>
              </cdr:nvSpPr>
              <cdr:spPr>
                <a:xfrm xmlns:a="http://schemas.openxmlformats.org/drawingml/2006/main">
                  <a:off x="4014584" y="2413420"/>
                  <a:ext cx="645507" cy="227437"/>
                </a:xfrm>
                <a:prstGeom xmlns:a="http://schemas.openxmlformats.org/drawingml/2006/main" prst="rect">
                  <a:avLst/>
                </a:prstGeom>
                <a:noFill xmlns:a="http://schemas.openxmlformats.org/drawingml/2006/main"/>
                <a:ln xmlns:a="http://schemas.openxmlformats.org/drawingml/2006/main">
                  <a:solidFill>
                    <a:schemeClr val="accent5"/>
                  </a:solidFill>
                </a:ln>
              </cdr:spPr>
              <cdr:style>
                <a:lnRef xmlns:a="http://schemas.openxmlformats.org/drawingml/2006/main" idx="2">
                  <a:schemeClr val="accent1">
                    <a:shade val="50000"/>
                  </a:schemeClr>
                </a:lnRef>
                <a:fillRef xmlns:a="http://schemas.openxmlformats.org/drawingml/2006/main" idx="1">
                  <a:schemeClr val="accent1"/>
                </a:fillRef>
                <a:effectRef xmlns:a="http://schemas.openxmlformats.org/drawingml/2006/main" idx="0">
                  <a:schemeClr val="accent1"/>
                </a:effectRef>
                <a:fontRef xmlns:a="http://schemas.openxmlformats.org/drawingml/2006/main" idx="minor">
                  <a:schemeClr val="lt1"/>
                </a:fontRef>
              </cdr:style>
              <cdr:txBody>
    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 xmlns:a="http://schemas.openxmlformats.org/drawingml/2006/main"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 xmlns:a="http://schemas.openxmlformats.org/drawingml/2006/main">
                  <a:pPr algn="ctr"/>
                  <a:endParaRPr kumimoji="1" lang="ja-JP" altLang="en-US"/>
                </a:p>
              </cdr:txBody>
            </cdr:sp>
            <cdr:sp macro="" textlink="">
              <cdr:nvSpPr>
                <cdr:cNvPr id="4" name="正方形/長方形 3"/>
                <cdr:cNvSpPr/>
              </cdr:nvSpPr>
              <cdr:spPr>
                <a:xfrm xmlns:a="http://schemas.openxmlformats.org/drawingml/2006/main">
                  <a:off x="3453934" y="2413420"/>
                  <a:ext cx="464317" cy="227437"/>
                </a:xfrm>
                <a:prstGeom xmlns:a="http://schemas.openxmlformats.org/drawingml/2006/main" prst="rect">
                  <a:avLst/>
                </a:prstGeom>
                <a:noFill xmlns:a="http://schemas.openxmlformats.org/drawingml/2006/main"/>
                <a:ln xmlns:a="http://schemas.openxmlformats.org/drawingml/2006/main">
                  <a:solidFill>
                    <a:schemeClr val="accent1"/>
                  </a:solidFill>
                </a:ln>
              </cdr:spPr>
              <cdr:style>
                <a:lnRef xmlns:a="http://schemas.openxmlformats.org/drawingml/2006/main" idx="2">
                  <a:schemeClr val="accent1">
                    <a:shade val="50000"/>
                  </a:schemeClr>
                </a:lnRef>
                <a:fillRef xmlns:a="http://schemas.openxmlformats.org/drawingml/2006/main" idx="1">
                  <a:schemeClr val="accent1"/>
                </a:fillRef>
                <a:effectRef xmlns:a="http://schemas.openxmlformats.org/drawingml/2006/main" idx="0">
                  <a:schemeClr val="accent1"/>
                </a:effectRef>
                <a:fontRef xmlns:a="http://schemas.openxmlformats.org/drawingml/2006/main" idx="minor">
                  <a:schemeClr val="lt1"/>
                </a:fontRef>
              </cdr:style>
              <cdr:txBody>
    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 xmlns:a="http://schemas.openxmlformats.org/drawingml/2006/main">
                  <a:defPPr>
                    <a:defRPr lang="ja-JP"/>
                  </a:defPPr>
                  <a:lvl1pPr marL="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 xmlns:a="http://schemas.openxmlformats.org/drawingml/2006/main">
                  <a:pPr algn="ctr"/>
                  <a:endParaRPr kumimoji="1" lang="ja-JP" altLang="en-US"/>
                </a:p>
              </cdr:txBody>
            </cdr:sp>
          </cdr:grpSp>
        </cdr:grpSp>
      </cdr:grp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7DEA9-B235-436E-9333-B83A4FFA20A8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448B2-B2EB-4473-A863-D035C9244C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20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4E41-86C1-4FAD-8005-4A17364DA3B3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0DCF-04DB-4274-BFE3-026EF08A7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54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4E41-86C1-4FAD-8005-4A17364DA3B3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0DCF-04DB-4274-BFE3-026EF08A7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28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4E41-86C1-4FAD-8005-4A17364DA3B3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0DCF-04DB-4274-BFE3-026EF08A7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75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4E41-86C1-4FAD-8005-4A17364DA3B3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0DCF-04DB-4274-BFE3-026EF08A7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8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4E41-86C1-4FAD-8005-4A17364DA3B3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0DCF-04DB-4274-BFE3-026EF08A7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79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4E41-86C1-4FAD-8005-4A17364DA3B3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0DCF-04DB-4274-BFE3-026EF08A7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31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4E41-86C1-4FAD-8005-4A17364DA3B3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0DCF-04DB-4274-BFE3-026EF08A7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53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4E41-86C1-4FAD-8005-4A17364DA3B3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0DCF-04DB-4274-BFE3-026EF08A7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53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4E41-86C1-4FAD-8005-4A17364DA3B3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0DCF-04DB-4274-BFE3-026EF08A7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91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4E41-86C1-4FAD-8005-4A17364DA3B3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0DCF-04DB-4274-BFE3-026EF08A7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42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4E41-86C1-4FAD-8005-4A17364DA3B3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0DCF-04DB-4274-BFE3-026EF08A7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36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4E41-86C1-4FAD-8005-4A17364DA3B3}" type="datetimeFigureOut">
              <a:rPr kumimoji="1" lang="ja-JP" altLang="en-US" smtClean="0"/>
              <a:t>2019/2/10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0DCF-04DB-4274-BFE3-026EF08A7D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53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9.xml"/><Relationship Id="rId13" Type="http://schemas.openxmlformats.org/officeDocument/2006/relationships/chart" Target="../charts/chart54.xml"/><Relationship Id="rId3" Type="http://schemas.openxmlformats.org/officeDocument/2006/relationships/chart" Target="../charts/chart44.xml"/><Relationship Id="rId7" Type="http://schemas.openxmlformats.org/officeDocument/2006/relationships/chart" Target="../charts/chart48.xml"/><Relationship Id="rId12" Type="http://schemas.openxmlformats.org/officeDocument/2006/relationships/chart" Target="../charts/chart53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7.xml"/><Relationship Id="rId11" Type="http://schemas.openxmlformats.org/officeDocument/2006/relationships/chart" Target="../charts/chart52.xml"/><Relationship Id="rId5" Type="http://schemas.openxmlformats.org/officeDocument/2006/relationships/chart" Target="../charts/chart46.xml"/><Relationship Id="rId10" Type="http://schemas.openxmlformats.org/officeDocument/2006/relationships/chart" Target="../charts/chart51.xml"/><Relationship Id="rId4" Type="http://schemas.openxmlformats.org/officeDocument/2006/relationships/chart" Target="../charts/chart45.xml"/><Relationship Id="rId9" Type="http://schemas.openxmlformats.org/officeDocument/2006/relationships/chart" Target="../charts/chart5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7" Type="http://schemas.openxmlformats.org/officeDocument/2006/relationships/chart" Target="../charts/chart60.xml"/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9.xml"/><Relationship Id="rId5" Type="http://schemas.openxmlformats.org/officeDocument/2006/relationships/chart" Target="../charts/chart58.xml"/><Relationship Id="rId4" Type="http://schemas.openxmlformats.org/officeDocument/2006/relationships/chart" Target="../charts/chart5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2.xml"/><Relationship Id="rId7" Type="http://schemas.openxmlformats.org/officeDocument/2006/relationships/chart" Target="../charts/chart66.xml"/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5.xml"/><Relationship Id="rId5" Type="http://schemas.openxmlformats.org/officeDocument/2006/relationships/chart" Target="../charts/chart64.xml"/><Relationship Id="rId4" Type="http://schemas.openxmlformats.org/officeDocument/2006/relationships/chart" Target="../charts/chart6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7" Type="http://schemas.openxmlformats.org/officeDocument/2006/relationships/chart" Target="../charts/chart72.xml"/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1.xml"/><Relationship Id="rId5" Type="http://schemas.openxmlformats.org/officeDocument/2006/relationships/chart" Target="../charts/chart70.xml"/><Relationship Id="rId4" Type="http://schemas.openxmlformats.org/officeDocument/2006/relationships/chart" Target="../charts/chart6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9.xml"/><Relationship Id="rId13" Type="http://schemas.openxmlformats.org/officeDocument/2006/relationships/chart" Target="../charts/chart84.xml"/><Relationship Id="rId3" Type="http://schemas.openxmlformats.org/officeDocument/2006/relationships/chart" Target="../charts/chart74.xml"/><Relationship Id="rId7" Type="http://schemas.openxmlformats.org/officeDocument/2006/relationships/chart" Target="../charts/chart78.xml"/><Relationship Id="rId12" Type="http://schemas.openxmlformats.org/officeDocument/2006/relationships/chart" Target="../charts/chart83.xml"/><Relationship Id="rId2" Type="http://schemas.openxmlformats.org/officeDocument/2006/relationships/chart" Target="../charts/chart7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7.xml"/><Relationship Id="rId11" Type="http://schemas.openxmlformats.org/officeDocument/2006/relationships/chart" Target="../charts/chart82.xml"/><Relationship Id="rId5" Type="http://schemas.openxmlformats.org/officeDocument/2006/relationships/chart" Target="../charts/chart76.xml"/><Relationship Id="rId10" Type="http://schemas.openxmlformats.org/officeDocument/2006/relationships/chart" Target="../charts/chart81.xml"/><Relationship Id="rId4" Type="http://schemas.openxmlformats.org/officeDocument/2006/relationships/chart" Target="../charts/chart75.xml"/><Relationship Id="rId9" Type="http://schemas.openxmlformats.org/officeDocument/2006/relationships/chart" Target="../charts/chart8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6.xml"/><Relationship Id="rId7" Type="http://schemas.openxmlformats.org/officeDocument/2006/relationships/chart" Target="../charts/chart90.xml"/><Relationship Id="rId2" Type="http://schemas.openxmlformats.org/officeDocument/2006/relationships/chart" Target="../charts/chart8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9.xml"/><Relationship Id="rId5" Type="http://schemas.openxmlformats.org/officeDocument/2006/relationships/chart" Target="../charts/chart88.xml"/><Relationship Id="rId4" Type="http://schemas.openxmlformats.org/officeDocument/2006/relationships/chart" Target="../charts/chart8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グループ化 112"/>
          <p:cNvGrpSpPr/>
          <p:nvPr/>
        </p:nvGrpSpPr>
        <p:grpSpPr>
          <a:xfrm>
            <a:off x="176779" y="711077"/>
            <a:ext cx="11861293" cy="5060049"/>
            <a:chOff x="176779" y="711077"/>
            <a:chExt cx="11861293" cy="5060049"/>
          </a:xfrm>
        </p:grpSpPr>
        <p:sp>
          <p:nvSpPr>
            <p:cNvPr id="5" name="角丸四角形 4"/>
            <p:cNvSpPr/>
            <p:nvPr/>
          </p:nvSpPr>
          <p:spPr>
            <a:xfrm>
              <a:off x="1572767" y="1207008"/>
              <a:ext cx="2560320" cy="229209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1572767" y="4511040"/>
              <a:ext cx="2560320" cy="78028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/>
            <p:cNvCxnSpPr>
              <a:stCxn id="5" idx="1"/>
              <a:endCxn id="8" idx="1"/>
            </p:cNvCxnSpPr>
            <p:nvPr/>
          </p:nvCxnSpPr>
          <p:spPr>
            <a:xfrm>
              <a:off x="1572767" y="2353056"/>
              <a:ext cx="0" cy="254812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4133087" y="2353056"/>
              <a:ext cx="0" cy="254812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円/楕円 11"/>
            <p:cNvSpPr/>
            <p:nvPr/>
          </p:nvSpPr>
          <p:spPr>
            <a:xfrm>
              <a:off x="1865375" y="1499616"/>
              <a:ext cx="353568" cy="35356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1865375" y="2773680"/>
              <a:ext cx="353568" cy="35356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3425950" y="2773680"/>
              <a:ext cx="353568" cy="35356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3425950" y="1499616"/>
              <a:ext cx="353568" cy="35356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1853183" y="4407408"/>
              <a:ext cx="353568" cy="1767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3425950" y="4407408"/>
              <a:ext cx="353568" cy="1767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62884" y="2803791"/>
              <a:ext cx="1060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センサー</a:t>
              </a:r>
              <a:endParaRPr kumimoji="1" lang="en-US" altLang="ja-JP" dirty="0" smtClean="0"/>
            </a:p>
          </p:txBody>
        </p:sp>
        <p:cxnSp>
          <p:nvCxnSpPr>
            <p:cNvPr id="22" name="直線コネクタ 21"/>
            <p:cNvCxnSpPr>
              <a:endCxn id="20" idx="3"/>
            </p:cNvCxnSpPr>
            <p:nvPr/>
          </p:nvCxnSpPr>
          <p:spPr>
            <a:xfrm flipH="1">
              <a:off x="1323588" y="2974479"/>
              <a:ext cx="633984" cy="139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角丸四角形 22"/>
            <p:cNvSpPr/>
            <p:nvPr/>
          </p:nvSpPr>
          <p:spPr>
            <a:xfrm>
              <a:off x="7388351" y="1207008"/>
              <a:ext cx="2560320" cy="229209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7693151" y="1499616"/>
              <a:ext cx="353568" cy="35356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7693151" y="2773680"/>
              <a:ext cx="353568" cy="35356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9253726" y="2773680"/>
              <a:ext cx="353568" cy="35356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9253726" y="1499616"/>
              <a:ext cx="353568" cy="35356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71726" y="4820150"/>
              <a:ext cx="414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水</a:t>
              </a:r>
              <a:endParaRPr kumimoji="1" lang="en-US" altLang="ja-JP" dirty="0" smtClean="0"/>
            </a:p>
          </p:txBody>
        </p:sp>
        <p:cxnSp>
          <p:nvCxnSpPr>
            <p:cNvPr id="29" name="直線コネクタ 28"/>
            <p:cNvCxnSpPr>
              <a:endCxn id="28" idx="3"/>
            </p:cNvCxnSpPr>
            <p:nvPr/>
          </p:nvCxnSpPr>
          <p:spPr>
            <a:xfrm flipH="1">
              <a:off x="1286253" y="4990838"/>
              <a:ext cx="633986" cy="139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10107166" y="2757916"/>
              <a:ext cx="1840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アクチュエーター</a:t>
              </a:r>
              <a:endParaRPr kumimoji="1" lang="en-US" altLang="ja-JP" dirty="0" smtClean="0"/>
            </a:p>
          </p:txBody>
        </p:sp>
        <p:cxnSp>
          <p:nvCxnSpPr>
            <p:cNvPr id="32" name="直線コネクタ 31"/>
            <p:cNvCxnSpPr/>
            <p:nvPr/>
          </p:nvCxnSpPr>
          <p:spPr>
            <a:xfrm flipH="1">
              <a:off x="9430510" y="2943475"/>
              <a:ext cx="633984" cy="139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角丸四角形 32"/>
            <p:cNvSpPr/>
            <p:nvPr/>
          </p:nvSpPr>
          <p:spPr>
            <a:xfrm>
              <a:off x="7394447" y="4511040"/>
              <a:ext cx="2560320" cy="78028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6693406" y="4820150"/>
              <a:ext cx="414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水</a:t>
              </a:r>
              <a:endParaRPr kumimoji="1" lang="en-US" altLang="ja-JP" dirty="0" smtClean="0"/>
            </a:p>
          </p:txBody>
        </p:sp>
        <p:cxnSp>
          <p:nvCxnSpPr>
            <p:cNvPr id="35" name="直線コネクタ 34"/>
            <p:cNvCxnSpPr>
              <a:endCxn id="34" idx="3"/>
            </p:cNvCxnSpPr>
            <p:nvPr/>
          </p:nvCxnSpPr>
          <p:spPr>
            <a:xfrm flipH="1">
              <a:off x="7107933" y="4990838"/>
              <a:ext cx="633986" cy="139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7394447" y="2353056"/>
              <a:ext cx="0" cy="254812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9954767" y="2353056"/>
              <a:ext cx="0" cy="254812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円/楕円 37"/>
            <p:cNvSpPr/>
            <p:nvPr/>
          </p:nvSpPr>
          <p:spPr>
            <a:xfrm>
              <a:off x="7693151" y="4350758"/>
              <a:ext cx="353568" cy="2682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9253726" y="4393430"/>
              <a:ext cx="353568" cy="2682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/>
            <p:cNvCxnSpPr/>
            <p:nvPr/>
          </p:nvCxnSpPr>
          <p:spPr>
            <a:xfrm flipV="1">
              <a:off x="2042159" y="719328"/>
              <a:ext cx="0" cy="93878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V="1">
              <a:off x="3608831" y="1011936"/>
              <a:ext cx="0" cy="64617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角丸四角形 44"/>
            <p:cNvSpPr/>
            <p:nvPr/>
          </p:nvSpPr>
          <p:spPr>
            <a:xfrm>
              <a:off x="2302763" y="4210550"/>
              <a:ext cx="277367" cy="304800"/>
            </a:xfrm>
            <a:prstGeom prst="roundRect">
              <a:avLst/>
            </a:prstGeom>
            <a:solidFill>
              <a:srgbClr val="ED7D31">
                <a:alpha val="50196"/>
              </a:srgbClr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右矢印 45"/>
            <p:cNvSpPr/>
            <p:nvPr/>
          </p:nvSpPr>
          <p:spPr>
            <a:xfrm>
              <a:off x="2659378" y="4242816"/>
              <a:ext cx="326138" cy="249936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角丸四角形 46"/>
            <p:cNvSpPr/>
            <p:nvPr/>
          </p:nvSpPr>
          <p:spPr>
            <a:xfrm>
              <a:off x="3044950" y="4209288"/>
              <a:ext cx="277367" cy="30480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角丸四角形 47"/>
            <p:cNvSpPr/>
            <p:nvPr/>
          </p:nvSpPr>
          <p:spPr>
            <a:xfrm>
              <a:off x="2308096" y="2200656"/>
              <a:ext cx="277367" cy="304800"/>
            </a:xfrm>
            <a:prstGeom prst="roundRect">
              <a:avLst/>
            </a:prstGeom>
            <a:solidFill>
              <a:srgbClr val="ED7D31">
                <a:alpha val="50196"/>
              </a:srgbClr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右矢印 48"/>
            <p:cNvSpPr/>
            <p:nvPr/>
          </p:nvSpPr>
          <p:spPr>
            <a:xfrm>
              <a:off x="2664711" y="2232922"/>
              <a:ext cx="326138" cy="249936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角丸四角形 49"/>
            <p:cNvSpPr/>
            <p:nvPr/>
          </p:nvSpPr>
          <p:spPr>
            <a:xfrm>
              <a:off x="3050283" y="2187202"/>
              <a:ext cx="277367" cy="30480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1749552" y="3552182"/>
              <a:ext cx="21442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面上の剛体の運動</a:t>
              </a:r>
              <a:endParaRPr kumimoji="1" lang="ja-JP" altLang="en-US" dirty="0"/>
            </a:p>
          </p:txBody>
        </p:sp>
        <p:cxnSp>
          <p:nvCxnSpPr>
            <p:cNvPr id="52" name="直線コネクタ 51"/>
            <p:cNvCxnSpPr>
              <a:endCxn id="51" idx="2"/>
            </p:cNvCxnSpPr>
            <p:nvPr/>
          </p:nvCxnSpPr>
          <p:spPr>
            <a:xfrm flipV="1">
              <a:off x="2739001" y="3921514"/>
              <a:ext cx="82685" cy="3944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 flipV="1">
              <a:off x="2054351" y="2982730"/>
              <a:ext cx="0" cy="44322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V="1">
              <a:off x="3608831" y="2942582"/>
              <a:ext cx="0" cy="38583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2029967" y="719328"/>
              <a:ext cx="5833871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2042158" y="3425952"/>
              <a:ext cx="5833872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3596639" y="3328416"/>
              <a:ext cx="5833871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>
              <a:off x="3596638" y="1011936"/>
              <a:ext cx="5833872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5100828" y="1060180"/>
              <a:ext cx="1234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信号伝送</a:t>
              </a:r>
              <a:endParaRPr kumimoji="1" lang="en-US" altLang="ja-JP" dirty="0" smtClean="0"/>
            </a:p>
          </p:txBody>
        </p:sp>
        <p:cxnSp>
          <p:nvCxnSpPr>
            <p:cNvPr id="70" name="直線コネクタ 69"/>
            <p:cNvCxnSpPr/>
            <p:nvPr/>
          </p:nvCxnSpPr>
          <p:spPr>
            <a:xfrm flipV="1">
              <a:off x="7839454" y="711077"/>
              <a:ext cx="0" cy="938784"/>
            </a:xfrm>
            <a:prstGeom prst="line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V="1">
              <a:off x="9430510" y="1003685"/>
              <a:ext cx="0" cy="646176"/>
            </a:xfrm>
            <a:prstGeom prst="line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V="1">
              <a:off x="7863838" y="2986671"/>
              <a:ext cx="0" cy="443222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V="1">
              <a:off x="9430510" y="2946523"/>
              <a:ext cx="0" cy="385834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9" name="テキスト ボックス 78"/>
            <p:cNvSpPr txBox="1"/>
            <p:nvPr/>
          </p:nvSpPr>
          <p:spPr>
            <a:xfrm>
              <a:off x="4472941" y="4300204"/>
              <a:ext cx="16764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振動検出方向</a:t>
              </a:r>
              <a:endParaRPr kumimoji="1" lang="ja-JP" altLang="en-US" dirty="0"/>
            </a:p>
          </p:txBody>
        </p:sp>
        <p:cxnSp>
          <p:nvCxnSpPr>
            <p:cNvPr id="81" name="直線矢印コネクタ 80"/>
            <p:cNvCxnSpPr/>
            <p:nvPr/>
          </p:nvCxnSpPr>
          <p:spPr>
            <a:xfrm>
              <a:off x="4363213" y="4261104"/>
              <a:ext cx="0" cy="49377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テキスト ボックス 86"/>
            <p:cNvSpPr txBox="1"/>
            <p:nvPr/>
          </p:nvSpPr>
          <p:spPr>
            <a:xfrm>
              <a:off x="678938" y="4058150"/>
              <a:ext cx="448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膜</a:t>
              </a:r>
              <a:endParaRPr kumimoji="1" lang="en-US" altLang="ja-JP" dirty="0" smtClean="0"/>
            </a:p>
          </p:txBody>
        </p:sp>
        <p:cxnSp>
          <p:nvCxnSpPr>
            <p:cNvPr id="88" name="直線コネクタ 87"/>
            <p:cNvCxnSpPr>
              <a:endCxn id="87" idx="3"/>
            </p:cNvCxnSpPr>
            <p:nvPr/>
          </p:nvCxnSpPr>
          <p:spPr>
            <a:xfrm flipH="1" flipV="1">
              <a:off x="1126991" y="4242816"/>
              <a:ext cx="536448" cy="288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テキスト ボックス 89"/>
            <p:cNvSpPr txBox="1"/>
            <p:nvPr/>
          </p:nvSpPr>
          <p:spPr>
            <a:xfrm>
              <a:off x="6502912" y="4039862"/>
              <a:ext cx="448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膜</a:t>
              </a:r>
              <a:endParaRPr kumimoji="1" lang="en-US" altLang="ja-JP" dirty="0" smtClean="0"/>
            </a:p>
          </p:txBody>
        </p:sp>
        <p:cxnSp>
          <p:nvCxnSpPr>
            <p:cNvPr id="91" name="直線コネクタ 90"/>
            <p:cNvCxnSpPr>
              <a:endCxn id="90" idx="3"/>
            </p:cNvCxnSpPr>
            <p:nvPr/>
          </p:nvCxnSpPr>
          <p:spPr>
            <a:xfrm flipH="1" flipV="1">
              <a:off x="6950965" y="4224528"/>
              <a:ext cx="536448" cy="288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テキスト ボックス 91"/>
            <p:cNvSpPr txBox="1"/>
            <p:nvPr/>
          </p:nvSpPr>
          <p:spPr>
            <a:xfrm>
              <a:off x="2066543" y="5401794"/>
              <a:ext cx="1572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【</a:t>
              </a:r>
              <a:r>
                <a:rPr kumimoji="1" lang="ja-JP" altLang="en-US" dirty="0" smtClean="0"/>
                <a:t>触覚検出側</a:t>
              </a:r>
              <a:r>
                <a:rPr kumimoji="1" lang="en-US" altLang="ja-JP" dirty="0" smtClean="0"/>
                <a:t>】</a:t>
              </a: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8034527" y="5401794"/>
              <a:ext cx="1572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【</a:t>
              </a:r>
              <a:r>
                <a:rPr kumimoji="1" lang="ja-JP" altLang="en-US" dirty="0" smtClean="0"/>
                <a:t>触覚再現側</a:t>
              </a:r>
              <a:r>
                <a:rPr kumimoji="1" lang="en-US" altLang="ja-JP" dirty="0" smtClean="0"/>
                <a:t>】</a:t>
              </a: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7789164" y="3609094"/>
              <a:ext cx="19583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運動情報の再現</a:t>
              </a:r>
              <a:endParaRPr kumimoji="1" lang="ja-JP" altLang="en-US" dirty="0"/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176779" y="2458474"/>
              <a:ext cx="1379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【</a:t>
              </a:r>
              <a:r>
                <a:rPr kumimoji="1" lang="ja-JP" altLang="en-US" dirty="0" smtClean="0"/>
                <a:t>振動検出</a:t>
              </a:r>
              <a:r>
                <a:rPr kumimoji="1" lang="en-US" altLang="ja-JP" dirty="0" smtClean="0"/>
                <a:t>】</a:t>
              </a:r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10113258" y="2404348"/>
              <a:ext cx="139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【</a:t>
              </a:r>
              <a:r>
                <a:rPr kumimoji="1" lang="ja-JP" altLang="en-US" dirty="0" smtClean="0"/>
                <a:t>振動出力</a:t>
              </a:r>
              <a:r>
                <a:rPr kumimoji="1" lang="en-US" altLang="ja-JP" dirty="0" smtClean="0"/>
                <a:t>】</a:t>
              </a:r>
            </a:p>
          </p:txBody>
        </p:sp>
        <p:sp>
          <p:nvSpPr>
            <p:cNvPr id="97" name="角丸四角形 96"/>
            <p:cNvSpPr/>
            <p:nvPr/>
          </p:nvSpPr>
          <p:spPr>
            <a:xfrm>
              <a:off x="2145793" y="1725167"/>
              <a:ext cx="1353311" cy="122897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角丸四角形 97"/>
            <p:cNvSpPr/>
            <p:nvPr/>
          </p:nvSpPr>
          <p:spPr>
            <a:xfrm>
              <a:off x="7978512" y="1727585"/>
              <a:ext cx="1353311" cy="122897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テキスト ボックス 98"/>
            <p:cNvSpPr txBox="1"/>
            <p:nvPr/>
          </p:nvSpPr>
          <p:spPr>
            <a:xfrm>
              <a:off x="4944999" y="2154936"/>
              <a:ext cx="1586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波面再現領域</a:t>
              </a:r>
              <a:endParaRPr kumimoji="1" lang="en-US" altLang="ja-JP" dirty="0" smtClean="0"/>
            </a:p>
          </p:txBody>
        </p:sp>
        <p:cxnSp>
          <p:nvCxnSpPr>
            <p:cNvPr id="100" name="直線コネクタ 99"/>
            <p:cNvCxnSpPr>
              <a:stCxn id="99" idx="1"/>
            </p:cNvCxnSpPr>
            <p:nvPr/>
          </p:nvCxnSpPr>
          <p:spPr>
            <a:xfrm flipH="1" flipV="1">
              <a:off x="3499104" y="2274701"/>
              <a:ext cx="1445895" cy="649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>
              <a:endCxn id="99" idx="3"/>
            </p:cNvCxnSpPr>
            <p:nvPr/>
          </p:nvCxnSpPr>
          <p:spPr>
            <a:xfrm flipH="1">
              <a:off x="6531483" y="2295854"/>
              <a:ext cx="1427987" cy="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矢印コネクタ 103"/>
            <p:cNvCxnSpPr/>
            <p:nvPr/>
          </p:nvCxnSpPr>
          <p:spPr>
            <a:xfrm>
              <a:off x="10209277" y="4264152"/>
              <a:ext cx="0" cy="49377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テキスト ボックス 104"/>
            <p:cNvSpPr txBox="1"/>
            <p:nvPr/>
          </p:nvSpPr>
          <p:spPr>
            <a:xfrm>
              <a:off x="10361670" y="4342876"/>
              <a:ext cx="16764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振動出力方向</a:t>
              </a:r>
              <a:endParaRPr kumimoji="1" lang="ja-JP" altLang="en-US" dirty="0"/>
            </a:p>
          </p:txBody>
        </p:sp>
        <p:sp>
          <p:nvSpPr>
            <p:cNvPr id="106" name="角丸四角形 105"/>
            <p:cNvSpPr/>
            <p:nvPr/>
          </p:nvSpPr>
          <p:spPr>
            <a:xfrm>
              <a:off x="8131685" y="2201549"/>
              <a:ext cx="277367" cy="304800"/>
            </a:xfrm>
            <a:prstGeom prst="roundRect">
              <a:avLst/>
            </a:prstGeom>
            <a:solidFill>
              <a:srgbClr val="ED7D31">
                <a:alpha val="50196"/>
              </a:srgbClr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右矢印 106"/>
            <p:cNvSpPr/>
            <p:nvPr/>
          </p:nvSpPr>
          <p:spPr>
            <a:xfrm>
              <a:off x="8488300" y="2233815"/>
              <a:ext cx="326138" cy="249936"/>
            </a:xfrm>
            <a:prstGeom prst="rightArrow">
              <a:avLst/>
            </a:prstGeom>
            <a:solidFill>
              <a:srgbClr val="ED7D3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角丸四角形 107"/>
            <p:cNvSpPr/>
            <p:nvPr/>
          </p:nvSpPr>
          <p:spPr>
            <a:xfrm>
              <a:off x="8873872" y="2188095"/>
              <a:ext cx="277367" cy="304800"/>
            </a:xfrm>
            <a:prstGeom prst="roundRect">
              <a:avLst/>
            </a:prstGeom>
            <a:solidFill>
              <a:srgbClr val="ED7D31">
                <a:alpha val="50196"/>
              </a:srgbClr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角丸四角形 108"/>
            <p:cNvSpPr/>
            <p:nvPr/>
          </p:nvSpPr>
          <p:spPr>
            <a:xfrm>
              <a:off x="8131685" y="4208657"/>
              <a:ext cx="277367" cy="304800"/>
            </a:xfrm>
            <a:prstGeom prst="roundRect">
              <a:avLst/>
            </a:prstGeom>
            <a:solidFill>
              <a:srgbClr val="ED7D31">
                <a:alpha val="50196"/>
              </a:srgbClr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右矢印 109"/>
            <p:cNvSpPr/>
            <p:nvPr/>
          </p:nvSpPr>
          <p:spPr>
            <a:xfrm>
              <a:off x="8488300" y="4240923"/>
              <a:ext cx="326138" cy="249936"/>
            </a:xfrm>
            <a:prstGeom prst="rightArrow">
              <a:avLst/>
            </a:prstGeom>
            <a:solidFill>
              <a:srgbClr val="ED7D3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角丸四角形 110"/>
            <p:cNvSpPr/>
            <p:nvPr/>
          </p:nvSpPr>
          <p:spPr>
            <a:xfrm>
              <a:off x="8873872" y="4207395"/>
              <a:ext cx="277367" cy="304800"/>
            </a:xfrm>
            <a:prstGeom prst="roundRect">
              <a:avLst/>
            </a:prstGeom>
            <a:solidFill>
              <a:srgbClr val="ED7D31">
                <a:alpha val="50196"/>
              </a:srgbClr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2" name="直線コネクタ 111"/>
            <p:cNvCxnSpPr/>
            <p:nvPr/>
          </p:nvCxnSpPr>
          <p:spPr>
            <a:xfrm flipV="1">
              <a:off x="8597631" y="3941481"/>
              <a:ext cx="82685" cy="3944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43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2227663"/>
              </p:ext>
            </p:extLst>
          </p:nvPr>
        </p:nvGraphicFramePr>
        <p:xfrm>
          <a:off x="1154512" y="100862"/>
          <a:ext cx="4476784" cy="3278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2750305" y="2503108"/>
            <a:ext cx="438681" cy="2274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514937" y="2503108"/>
            <a:ext cx="352330" cy="2274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194614" y="2503108"/>
            <a:ext cx="438681" cy="22745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074537" y="2503108"/>
            <a:ext cx="348421" cy="2274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5957247" y="255939"/>
            <a:ext cx="4804663" cy="3278124"/>
            <a:chOff x="4172227" y="2982975"/>
            <a:chExt cx="4804663" cy="3278124"/>
          </a:xfrm>
        </p:grpSpPr>
        <p:graphicFrame>
          <p:nvGraphicFramePr>
            <p:cNvPr id="12" name="グラフ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05492808"/>
                </p:ext>
              </p:extLst>
            </p:nvPr>
          </p:nvGraphicFramePr>
          <p:xfrm>
            <a:off x="4172227" y="2982975"/>
            <a:ext cx="4804663" cy="32781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" name="正方形/長方形 12"/>
            <p:cNvSpPr/>
            <p:nvPr/>
          </p:nvSpPr>
          <p:spPr>
            <a:xfrm>
              <a:off x="5649590" y="5396396"/>
              <a:ext cx="438681" cy="2274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16" name="グラフ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432679"/>
              </p:ext>
            </p:extLst>
          </p:nvPr>
        </p:nvGraphicFramePr>
        <p:xfrm>
          <a:off x="722957" y="3309084"/>
          <a:ext cx="4715741" cy="3465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1633527" y="5920583"/>
            <a:ext cx="3639807" cy="227452"/>
            <a:chOff x="1314450" y="5873385"/>
            <a:chExt cx="3639807" cy="227452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1314450" y="5873385"/>
              <a:ext cx="3639807" cy="227437"/>
              <a:chOff x="960268" y="2413420"/>
              <a:chExt cx="3639807" cy="227437"/>
            </a:xfrm>
          </p:grpSpPr>
          <p:sp>
            <p:nvSpPr>
              <p:cNvPr id="20" name="正方形/長方形 19"/>
              <p:cNvSpPr/>
              <p:nvPr/>
            </p:nvSpPr>
            <p:spPr>
              <a:xfrm>
                <a:off x="2212171" y="2413420"/>
                <a:ext cx="318056" cy="227437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grpSp>
            <p:nvGrpSpPr>
              <p:cNvPr id="21" name="グループ化 20"/>
              <p:cNvGrpSpPr/>
              <p:nvPr/>
            </p:nvGrpSpPr>
            <p:grpSpPr>
              <a:xfrm>
                <a:off x="960268" y="2413420"/>
                <a:ext cx="3639807" cy="227437"/>
                <a:chOff x="960268" y="2413420"/>
                <a:chExt cx="3639807" cy="227437"/>
              </a:xfrm>
            </p:grpSpPr>
            <p:sp>
              <p:nvSpPr>
                <p:cNvPr id="22" name="正方形/長方形 21"/>
                <p:cNvSpPr/>
                <p:nvPr/>
              </p:nvSpPr>
              <p:spPr>
                <a:xfrm>
                  <a:off x="960268" y="2413420"/>
                  <a:ext cx="251132" cy="227437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3" name="グループ化 22"/>
                <p:cNvGrpSpPr/>
                <p:nvPr/>
              </p:nvGrpSpPr>
              <p:grpSpPr>
                <a:xfrm>
                  <a:off x="2823663" y="2413420"/>
                  <a:ext cx="1776412" cy="227437"/>
                  <a:chOff x="2823663" y="2413420"/>
                  <a:chExt cx="1776412" cy="227437"/>
                </a:xfrm>
              </p:grpSpPr>
              <p:sp>
                <p:nvSpPr>
                  <p:cNvPr id="24" name="正方形/長方形 23"/>
                  <p:cNvSpPr/>
                  <p:nvPr/>
                </p:nvSpPr>
                <p:spPr>
                  <a:xfrm>
                    <a:off x="2823663" y="2413420"/>
                    <a:ext cx="393703" cy="217499"/>
                  </a:xfrm>
                  <a:prstGeom prst="rect">
                    <a:avLst/>
                  </a:prstGeom>
                  <a:noFill/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5" name="グループ化 24"/>
                  <p:cNvGrpSpPr/>
                  <p:nvPr/>
                </p:nvGrpSpPr>
                <p:grpSpPr>
                  <a:xfrm>
                    <a:off x="3441234" y="2413420"/>
                    <a:ext cx="1158841" cy="227437"/>
                    <a:chOff x="3441234" y="2413420"/>
                    <a:chExt cx="1158841" cy="227437"/>
                  </a:xfrm>
                </p:grpSpPr>
                <p:sp>
                  <p:nvSpPr>
                    <p:cNvPr id="26" name="正方形/長方形 25"/>
                    <p:cNvSpPr/>
                    <p:nvPr/>
                  </p:nvSpPr>
                  <p:spPr>
                    <a:xfrm>
                      <a:off x="4020935" y="2413420"/>
                      <a:ext cx="579140" cy="22743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7" name="正方形/長方形 26"/>
                    <p:cNvSpPr/>
                    <p:nvPr/>
                  </p:nvSpPr>
                  <p:spPr>
                    <a:xfrm>
                      <a:off x="3441234" y="2413420"/>
                      <a:ext cx="464317" cy="22743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</p:grpSp>
        <p:sp>
          <p:nvSpPr>
            <p:cNvPr id="19" name="正方形/長方形 18"/>
            <p:cNvSpPr/>
            <p:nvPr/>
          </p:nvSpPr>
          <p:spPr>
            <a:xfrm>
              <a:off x="1847465" y="5873385"/>
              <a:ext cx="469620" cy="22745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515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495528"/>
              </p:ext>
            </p:extLst>
          </p:nvPr>
        </p:nvGraphicFramePr>
        <p:xfrm>
          <a:off x="1447529" y="447052"/>
          <a:ext cx="4360495" cy="3166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216390"/>
              </p:ext>
            </p:extLst>
          </p:nvPr>
        </p:nvGraphicFramePr>
        <p:xfrm>
          <a:off x="1447528" y="3613765"/>
          <a:ext cx="4360495" cy="3166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829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816818"/>
              </p:ext>
            </p:extLst>
          </p:nvPr>
        </p:nvGraphicFramePr>
        <p:xfrm>
          <a:off x="2921000" y="1524000"/>
          <a:ext cx="54610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直線コネクタ 4"/>
          <p:cNvCxnSpPr/>
          <p:nvPr/>
        </p:nvCxnSpPr>
        <p:spPr>
          <a:xfrm>
            <a:off x="3556869" y="3809366"/>
            <a:ext cx="462654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462171" y="3196726"/>
            <a:ext cx="1289767" cy="29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/>
              <a:t>Chance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Level</a:t>
            </a:r>
            <a:endParaRPr kumimoji="1" lang="ja-JP" altLang="en-US" sz="1400" dirty="0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3665371" y="3496975"/>
            <a:ext cx="286971" cy="305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71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273756"/>
              </p:ext>
            </p:extLst>
          </p:nvPr>
        </p:nvGraphicFramePr>
        <p:xfrm>
          <a:off x="3084575" y="1508134"/>
          <a:ext cx="5464135" cy="3377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直線コネクタ 4"/>
          <p:cNvCxnSpPr/>
          <p:nvPr/>
        </p:nvCxnSpPr>
        <p:spPr>
          <a:xfrm>
            <a:off x="3751941" y="3870326"/>
            <a:ext cx="462654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657243" y="3245494"/>
            <a:ext cx="1289767" cy="29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/>
              <a:t>Chance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Level</a:t>
            </a:r>
            <a:endParaRPr kumimoji="1" lang="ja-JP" altLang="en-US" sz="1400" dirty="0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3860443" y="3557935"/>
            <a:ext cx="286971" cy="305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782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709610"/>
              </p:ext>
            </p:extLst>
          </p:nvPr>
        </p:nvGraphicFramePr>
        <p:xfrm>
          <a:off x="3090862" y="1685924"/>
          <a:ext cx="6010276" cy="3486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7484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" r="2439" b="6587"/>
          <a:stretch/>
        </p:blipFill>
        <p:spPr>
          <a:xfrm>
            <a:off x="1255776" y="1389888"/>
            <a:ext cx="2926080" cy="2779776"/>
          </a:xfrm>
          <a:prstGeom prst="rect">
            <a:avLst/>
          </a:prstGeom>
        </p:spPr>
      </p:pic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125049"/>
              </p:ext>
            </p:extLst>
          </p:nvPr>
        </p:nvGraphicFramePr>
        <p:xfrm>
          <a:off x="5264404" y="1389888"/>
          <a:ext cx="6223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3361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グループ化 72"/>
          <p:cNvGrpSpPr/>
          <p:nvPr/>
        </p:nvGrpSpPr>
        <p:grpSpPr>
          <a:xfrm>
            <a:off x="1914629" y="934057"/>
            <a:ext cx="5712906" cy="5427749"/>
            <a:chOff x="1914629" y="934057"/>
            <a:chExt cx="5712906" cy="5427749"/>
          </a:xfrm>
        </p:grpSpPr>
        <p:sp>
          <p:nvSpPr>
            <p:cNvPr id="5" name="正方形/長方形 4"/>
            <p:cNvSpPr/>
            <p:nvPr/>
          </p:nvSpPr>
          <p:spPr>
            <a:xfrm>
              <a:off x="2798129" y="1367408"/>
              <a:ext cx="3060000" cy="3060000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3115457" y="1713840"/>
              <a:ext cx="2404800" cy="2404800"/>
            </a:xfrm>
            <a:prstGeom prst="ellipse">
              <a:avLst/>
            </a:prstGeom>
            <a:solidFill>
              <a:srgbClr val="5B9BD5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4858131" y="2755633"/>
              <a:ext cx="321213" cy="32121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コンテンツ プレースホルダー 2"/>
            <p:cNvSpPr txBox="1">
              <a:spLocks/>
            </p:cNvSpPr>
            <p:nvPr/>
          </p:nvSpPr>
          <p:spPr>
            <a:xfrm>
              <a:off x="2171605" y="5566899"/>
              <a:ext cx="396240" cy="2709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ja-JP" altLang="en-US" sz="1600" dirty="0" smtClean="0"/>
                <a:t>水</a:t>
              </a:r>
              <a:endParaRPr lang="ja-JP" altLang="en-US" sz="1600" dirty="0"/>
            </a:p>
          </p:txBody>
        </p:sp>
        <p:sp>
          <p:nvSpPr>
            <p:cNvPr id="16" name="コンテンツ プレースホルダー 2"/>
            <p:cNvSpPr txBox="1">
              <a:spLocks/>
            </p:cNvSpPr>
            <p:nvPr/>
          </p:nvSpPr>
          <p:spPr>
            <a:xfrm>
              <a:off x="6527211" y="4042018"/>
              <a:ext cx="396240" cy="2709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ja-JP" altLang="en-US" sz="1600" dirty="0" smtClean="0"/>
                <a:t>膜</a:t>
              </a:r>
              <a:endParaRPr lang="ja-JP" altLang="en-US" sz="1600" dirty="0"/>
            </a:p>
          </p:txBody>
        </p:sp>
        <p:sp>
          <p:nvSpPr>
            <p:cNvPr id="17" name="コンテンツ プレースホルダー 2"/>
            <p:cNvSpPr txBox="1">
              <a:spLocks/>
            </p:cNvSpPr>
            <p:nvPr/>
          </p:nvSpPr>
          <p:spPr>
            <a:xfrm>
              <a:off x="6251526" y="4490538"/>
              <a:ext cx="862824" cy="3467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ja-JP" altLang="en-US" sz="1600" dirty="0" smtClean="0"/>
                <a:t>振動源</a:t>
              </a:r>
              <a:endParaRPr lang="ja-JP" altLang="en-US" sz="16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798128" y="4577333"/>
              <a:ext cx="3060000" cy="1219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2798128" y="5486018"/>
              <a:ext cx="306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5551829" y="1367409"/>
              <a:ext cx="0" cy="44291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2798128" y="4868798"/>
              <a:ext cx="306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2798128" y="5181218"/>
              <a:ext cx="306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2567845" y="5608712"/>
              <a:ext cx="875126" cy="65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3067412" y="1367409"/>
              <a:ext cx="0" cy="44291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V="1">
              <a:off x="5756473" y="4145509"/>
              <a:ext cx="801894" cy="422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コンテンツ プレースホルダー 2"/>
            <p:cNvSpPr txBox="1">
              <a:spLocks/>
            </p:cNvSpPr>
            <p:nvPr/>
          </p:nvSpPr>
          <p:spPr>
            <a:xfrm>
              <a:off x="6088411" y="4837693"/>
              <a:ext cx="1539124" cy="3467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ja-JP" altLang="en-US" sz="1600" dirty="0" smtClean="0"/>
                <a:t>ポリスチレン板</a:t>
              </a:r>
              <a:endParaRPr lang="ja-JP" altLang="en-US" sz="1600" dirty="0"/>
            </a:p>
          </p:txBody>
        </p:sp>
        <p:cxnSp>
          <p:nvCxnSpPr>
            <p:cNvPr id="35" name="直線コネクタ 34"/>
            <p:cNvCxnSpPr/>
            <p:nvPr/>
          </p:nvCxnSpPr>
          <p:spPr>
            <a:xfrm flipV="1">
              <a:off x="5630797" y="5010886"/>
              <a:ext cx="504588" cy="206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正方形/長方形 37"/>
            <p:cNvSpPr/>
            <p:nvPr/>
          </p:nvSpPr>
          <p:spPr>
            <a:xfrm>
              <a:off x="2798128" y="5791502"/>
              <a:ext cx="3060000" cy="7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コンテンツ プレースホルダー 2"/>
            <p:cNvSpPr txBox="1">
              <a:spLocks/>
            </p:cNvSpPr>
            <p:nvPr/>
          </p:nvSpPr>
          <p:spPr>
            <a:xfrm>
              <a:off x="6352032" y="5923723"/>
              <a:ext cx="1121664" cy="3467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ja-JP" altLang="en-US" sz="1600" dirty="0" smtClean="0"/>
                <a:t>アクリル板</a:t>
              </a:r>
              <a:endParaRPr lang="ja-JP" altLang="en-US" sz="1600" dirty="0"/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5730275" y="5863583"/>
              <a:ext cx="621757" cy="2087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コンテンツ プレースホルダー 2"/>
            <p:cNvSpPr txBox="1">
              <a:spLocks/>
            </p:cNvSpPr>
            <p:nvPr/>
          </p:nvSpPr>
          <p:spPr>
            <a:xfrm>
              <a:off x="3271622" y="6015088"/>
              <a:ext cx="2647942" cy="3467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600" dirty="0" smtClean="0"/>
                <a:t>30[ml]</a:t>
              </a:r>
              <a:r>
                <a:rPr lang="ja-JP" altLang="en-US" sz="1600" dirty="0" smtClean="0"/>
                <a:t>容器（硬度</a:t>
              </a:r>
              <a:r>
                <a:rPr lang="en-US" altLang="ja-JP" sz="1600" dirty="0" smtClean="0"/>
                <a:t>0, 5</a:t>
              </a:r>
              <a:r>
                <a:rPr lang="ja-JP" altLang="en-US" sz="1600" dirty="0" smtClean="0"/>
                <a:t>の場合）</a:t>
              </a:r>
              <a:endParaRPr lang="ja-JP" altLang="en-US" sz="1600" dirty="0"/>
            </a:p>
          </p:txBody>
        </p:sp>
        <p:cxnSp>
          <p:nvCxnSpPr>
            <p:cNvPr id="51" name="直線矢印コネクタ 50"/>
            <p:cNvCxnSpPr/>
            <p:nvPr/>
          </p:nvCxnSpPr>
          <p:spPr>
            <a:xfrm>
              <a:off x="4330049" y="1713840"/>
              <a:ext cx="0" cy="2404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コンテンツ プレースホルダー 2"/>
            <p:cNvSpPr txBox="1">
              <a:spLocks/>
            </p:cNvSpPr>
            <p:nvPr/>
          </p:nvSpPr>
          <p:spPr>
            <a:xfrm>
              <a:off x="3545969" y="2784358"/>
              <a:ext cx="862824" cy="2637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l-GR" altLang="ja-JP" sz="1200" dirty="0" smtClean="0"/>
                <a:t>Φ</a:t>
              </a:r>
              <a:r>
                <a:rPr lang="en-US" altLang="ja-JP" sz="1200" dirty="0" smtClean="0"/>
                <a:t>19[mm]</a:t>
              </a:r>
              <a:endParaRPr lang="ja-JP" altLang="en-US" sz="1200" dirty="0"/>
            </a:p>
          </p:txBody>
        </p:sp>
        <p:cxnSp>
          <p:nvCxnSpPr>
            <p:cNvPr id="53" name="直線矢印コネクタ 52"/>
            <p:cNvCxnSpPr/>
            <p:nvPr/>
          </p:nvCxnSpPr>
          <p:spPr>
            <a:xfrm>
              <a:off x="2596956" y="1367408"/>
              <a:ext cx="0" cy="306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コンテンツ プレースホルダー 2"/>
            <p:cNvSpPr txBox="1">
              <a:spLocks/>
            </p:cNvSpPr>
            <p:nvPr/>
          </p:nvSpPr>
          <p:spPr>
            <a:xfrm>
              <a:off x="1914629" y="2686663"/>
              <a:ext cx="732306" cy="2136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 smtClean="0"/>
                <a:t>21[mm]</a:t>
              </a:r>
              <a:endParaRPr lang="ja-JP" altLang="en-US" sz="1200" dirty="0"/>
            </a:p>
          </p:txBody>
        </p:sp>
        <p:sp>
          <p:nvSpPr>
            <p:cNvPr id="56" name="コンテンツ プレースホルダー 2"/>
            <p:cNvSpPr txBox="1">
              <a:spLocks/>
            </p:cNvSpPr>
            <p:nvPr/>
          </p:nvSpPr>
          <p:spPr>
            <a:xfrm>
              <a:off x="4042640" y="934057"/>
              <a:ext cx="732306" cy="2136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ja-JP" sz="1200" dirty="0" smtClean="0"/>
                <a:t>21[mm]</a:t>
              </a:r>
              <a:endParaRPr lang="ja-JP" altLang="en-US" sz="1200" dirty="0"/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 rot="16200000">
              <a:off x="4346845" y="-290459"/>
              <a:ext cx="0" cy="306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正方形/長方形 61"/>
            <p:cNvSpPr/>
            <p:nvPr/>
          </p:nvSpPr>
          <p:spPr>
            <a:xfrm>
              <a:off x="5400246" y="5603681"/>
              <a:ext cx="804672" cy="109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113126" y="4577333"/>
              <a:ext cx="2405181" cy="121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4802432" y="4588765"/>
              <a:ext cx="355330" cy="1885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角丸四角形 44"/>
            <p:cNvSpPr/>
            <p:nvPr/>
          </p:nvSpPr>
          <p:spPr>
            <a:xfrm>
              <a:off x="4709169" y="4776283"/>
              <a:ext cx="511830" cy="2385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8" name="直線コネクタ 47"/>
            <p:cNvCxnSpPr>
              <a:stCxn id="45" idx="2"/>
            </p:cNvCxnSpPr>
            <p:nvPr/>
          </p:nvCxnSpPr>
          <p:spPr>
            <a:xfrm flipH="1">
              <a:off x="4350856" y="5014807"/>
              <a:ext cx="614228" cy="9433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2690677" y="4577333"/>
              <a:ext cx="331997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5" name="グループ化 64"/>
            <p:cNvGrpSpPr/>
            <p:nvPr/>
          </p:nvGrpSpPr>
          <p:grpSpPr>
            <a:xfrm>
              <a:off x="6145709" y="5468573"/>
              <a:ext cx="229158" cy="379943"/>
              <a:chOff x="940560" y="2740172"/>
              <a:chExt cx="485329" cy="80467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63" name="円/楕円 62"/>
              <p:cNvSpPr/>
              <p:nvPr/>
            </p:nvSpPr>
            <p:spPr>
              <a:xfrm>
                <a:off x="940560" y="2916238"/>
                <a:ext cx="485329" cy="48532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正方形/長方形 63"/>
              <p:cNvSpPr/>
              <p:nvPr/>
            </p:nvSpPr>
            <p:spPr>
              <a:xfrm rot="5400000">
                <a:off x="788347" y="3087644"/>
                <a:ext cx="804672" cy="10972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6" name="コンテンツ プレースホルダー 2"/>
            <p:cNvSpPr txBox="1">
              <a:spLocks/>
            </p:cNvSpPr>
            <p:nvPr/>
          </p:nvSpPr>
          <p:spPr>
            <a:xfrm>
              <a:off x="6478929" y="5204988"/>
              <a:ext cx="782870" cy="3467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ja-JP" altLang="en-US" sz="1600" dirty="0"/>
                <a:t>ホース</a:t>
              </a:r>
            </a:p>
          </p:txBody>
        </p:sp>
        <p:cxnSp>
          <p:nvCxnSpPr>
            <p:cNvPr id="67" name="直線コネクタ 66"/>
            <p:cNvCxnSpPr>
              <a:stCxn id="62" idx="0"/>
            </p:cNvCxnSpPr>
            <p:nvPr/>
          </p:nvCxnSpPr>
          <p:spPr>
            <a:xfrm flipV="1">
              <a:off x="5802582" y="5341470"/>
              <a:ext cx="686864" cy="2622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stCxn id="28" idx="3"/>
              <a:endCxn id="17" idx="1"/>
            </p:cNvCxnSpPr>
            <p:nvPr/>
          </p:nvCxnSpPr>
          <p:spPr>
            <a:xfrm flipV="1">
              <a:off x="5157762" y="4663897"/>
              <a:ext cx="1093764" cy="191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300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4" t="4115" r="12128" b="10588"/>
          <a:stretch/>
        </p:blipFill>
        <p:spPr>
          <a:xfrm>
            <a:off x="6471431" y="1840992"/>
            <a:ext cx="3644421" cy="341071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0" t="4800" r="8800" b="8267"/>
          <a:stretch/>
        </p:blipFill>
        <p:spPr>
          <a:xfrm>
            <a:off x="2144820" y="1840992"/>
            <a:ext cx="3878028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31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/>
          <p:cNvGrpSpPr/>
          <p:nvPr/>
        </p:nvGrpSpPr>
        <p:grpSpPr>
          <a:xfrm>
            <a:off x="2340689" y="146304"/>
            <a:ext cx="4740831" cy="6019527"/>
            <a:chOff x="2340689" y="146304"/>
            <a:chExt cx="4740831" cy="6019527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928" y="146304"/>
              <a:ext cx="2368296" cy="1776222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224" y="146304"/>
              <a:ext cx="2368296" cy="1776222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2769870" y="1876346"/>
              <a:ext cx="1518412" cy="284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硬度</a:t>
              </a:r>
              <a:r>
                <a:rPr kumimoji="1" lang="en-US" altLang="ja-JP" sz="1200" dirty="0" smtClean="0"/>
                <a:t>0</a:t>
              </a:r>
              <a:r>
                <a:rPr lang="ja-JP" altLang="en-US" sz="1200" dirty="0"/>
                <a:t>・</a:t>
              </a:r>
              <a:r>
                <a:rPr kumimoji="1" lang="ja-JP" altLang="en-US" sz="1200" dirty="0" smtClean="0"/>
                <a:t>皮膚接触なし</a:t>
              </a:r>
              <a:endParaRPr kumimoji="1" lang="ja-JP" altLang="en-US" sz="1200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5127498" y="1876346"/>
              <a:ext cx="1539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硬度</a:t>
              </a:r>
              <a:r>
                <a:rPr kumimoji="1" lang="en-US" altLang="ja-JP" sz="1200" dirty="0" smtClean="0"/>
                <a:t>0</a:t>
              </a:r>
              <a:r>
                <a:rPr lang="ja-JP" altLang="en-US" sz="1200" dirty="0"/>
                <a:t>・</a:t>
              </a:r>
              <a:r>
                <a:rPr kumimoji="1" lang="ja-JP" altLang="en-US" sz="1200" dirty="0" smtClean="0"/>
                <a:t>皮膚接触あり</a:t>
              </a:r>
              <a:endParaRPr kumimoji="1" lang="ja-JP" altLang="en-US" sz="12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746502" y="3874151"/>
              <a:ext cx="1541780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硬度</a:t>
              </a:r>
              <a:r>
                <a:rPr lang="en-US" altLang="ja-JP" sz="1200" dirty="0"/>
                <a:t>5</a:t>
              </a:r>
              <a:r>
                <a:rPr lang="ja-JP" altLang="en-US" sz="1200" dirty="0" smtClean="0"/>
                <a:t>・</a:t>
              </a:r>
              <a:r>
                <a:rPr kumimoji="1" lang="ja-JP" altLang="en-US" sz="1200" dirty="0" smtClean="0"/>
                <a:t>皮膚接触なし</a:t>
              </a:r>
              <a:endParaRPr kumimoji="1" lang="ja-JP" altLang="en-US" sz="1200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019548" y="3872554"/>
              <a:ext cx="175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硬度</a:t>
              </a:r>
              <a:r>
                <a:rPr lang="en-US" altLang="ja-JP" sz="1200" dirty="0"/>
                <a:t>5</a:t>
              </a:r>
              <a:r>
                <a:rPr lang="ja-JP" altLang="en-US" sz="1200" dirty="0" smtClean="0"/>
                <a:t>・</a:t>
              </a:r>
              <a:r>
                <a:rPr kumimoji="1" lang="ja-JP" altLang="en-US" sz="1200" dirty="0" smtClean="0"/>
                <a:t>皮膚接触あり</a:t>
              </a:r>
              <a:endParaRPr kumimoji="1" lang="ja-JP" altLang="en-US" sz="1200" dirty="0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102" y="4149553"/>
              <a:ext cx="2360788" cy="1770591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890" y="4149553"/>
              <a:ext cx="2373630" cy="1780223"/>
            </a:xfrm>
            <a:prstGeom prst="rect">
              <a:avLst/>
            </a:prstGeom>
          </p:spPr>
        </p:pic>
        <p:sp>
          <p:nvSpPr>
            <p:cNvPr id="14" name="テキスト ボックス 13"/>
            <p:cNvSpPr txBox="1"/>
            <p:nvPr/>
          </p:nvSpPr>
          <p:spPr>
            <a:xfrm>
              <a:off x="2849372" y="5888832"/>
              <a:ext cx="1655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硬度</a:t>
              </a:r>
              <a:r>
                <a:rPr kumimoji="1" lang="en-US" altLang="ja-JP" sz="1200" dirty="0" smtClean="0"/>
                <a:t>1</a:t>
              </a:r>
              <a:r>
                <a:rPr lang="en-US" altLang="ja-JP" sz="1200" dirty="0" smtClean="0"/>
                <a:t>5</a:t>
              </a:r>
              <a:r>
                <a:rPr lang="ja-JP" altLang="en-US" sz="1200" dirty="0" smtClean="0"/>
                <a:t>・</a:t>
              </a:r>
              <a:r>
                <a:rPr kumimoji="1" lang="ja-JP" altLang="en-US" sz="1200" dirty="0" smtClean="0"/>
                <a:t>皮膚接触なし</a:t>
              </a:r>
              <a:endParaRPr kumimoji="1" lang="ja-JP" altLang="en-US" sz="1200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5122418" y="5887235"/>
              <a:ext cx="175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硬度</a:t>
              </a:r>
              <a:r>
                <a:rPr kumimoji="1" lang="en-US" altLang="ja-JP" sz="1200" dirty="0" smtClean="0"/>
                <a:t>1</a:t>
              </a:r>
              <a:r>
                <a:rPr lang="en-US" altLang="ja-JP" sz="1200" dirty="0" smtClean="0"/>
                <a:t>5</a:t>
              </a:r>
              <a:r>
                <a:rPr lang="ja-JP" altLang="en-US" sz="1200" dirty="0" smtClean="0"/>
                <a:t>・</a:t>
              </a:r>
              <a:r>
                <a:rPr kumimoji="1" lang="ja-JP" altLang="en-US" sz="1200" dirty="0" smtClean="0"/>
                <a:t>皮膚接触あり</a:t>
              </a:r>
              <a:endParaRPr kumimoji="1" lang="ja-JP" altLang="en-US" sz="1200" dirty="0"/>
            </a:p>
          </p:txBody>
        </p:sp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689" y="2149972"/>
              <a:ext cx="2367201" cy="1775401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890" y="2145150"/>
              <a:ext cx="2373630" cy="17802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622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1249492" y="497007"/>
            <a:ext cx="4320000" cy="43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664609" y="982320"/>
            <a:ext cx="3420000" cy="342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1671209" y="985536"/>
            <a:ext cx="3420000" cy="3420000"/>
          </a:xfrm>
          <a:prstGeom prst="ellipse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499680" y="6405757"/>
            <a:ext cx="3780000" cy="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493584" y="5516117"/>
            <a:ext cx="37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1493584" y="5690431"/>
            <a:ext cx="37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493584" y="6216781"/>
            <a:ext cx="37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493584" y="6034746"/>
            <a:ext cx="37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493584" y="5851434"/>
            <a:ext cx="37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909021" y="6491220"/>
            <a:ext cx="396240" cy="270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200" dirty="0" smtClean="0"/>
              <a:t>水</a:t>
            </a:r>
            <a:endParaRPr lang="ja-JP" altLang="en-US" sz="1200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>
          <a:xfrm>
            <a:off x="6162054" y="5263277"/>
            <a:ext cx="334066" cy="270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200" dirty="0" smtClean="0"/>
              <a:t>膜</a:t>
            </a:r>
            <a:endParaRPr lang="ja-JP" altLang="en-US" sz="1200" dirty="0"/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10288" y="5024620"/>
            <a:ext cx="1765259" cy="2386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200" dirty="0" smtClean="0"/>
              <a:t>ステンレス板（</a:t>
            </a:r>
            <a:r>
              <a:rPr lang="en-US" altLang="ja-JP" sz="1200" dirty="0" smtClean="0"/>
              <a:t>3[mm]</a:t>
            </a:r>
            <a:r>
              <a:rPr lang="ja-JP" altLang="en-US" sz="1200" dirty="0" smtClean="0"/>
              <a:t>厚）</a:t>
            </a:r>
            <a:endParaRPr lang="ja-JP" altLang="en-US" sz="1200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5111130" y="1918889"/>
            <a:ext cx="0" cy="4429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1674469" y="5528309"/>
            <a:ext cx="3420000" cy="843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1645916" y="1960409"/>
            <a:ext cx="0" cy="4429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7" idx="2"/>
          </p:cNvCxnSpPr>
          <p:nvPr/>
        </p:nvCxnSpPr>
        <p:spPr>
          <a:xfrm>
            <a:off x="892918" y="5263277"/>
            <a:ext cx="547957" cy="90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16" idx="1"/>
          </p:cNvCxnSpPr>
          <p:nvPr/>
        </p:nvCxnSpPr>
        <p:spPr>
          <a:xfrm flipH="1">
            <a:off x="5532962" y="5398734"/>
            <a:ext cx="629092" cy="49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1671209" y="2692320"/>
            <a:ext cx="3420000" cy="0"/>
          </a:xfrm>
          <a:prstGeom prst="straightConnector1">
            <a:avLst/>
          </a:prstGeom>
          <a:ln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rot="5400000">
            <a:off x="2204609" y="2692320"/>
            <a:ext cx="234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rot="2700000">
            <a:off x="2204609" y="2692320"/>
            <a:ext cx="234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rot="8100000">
            <a:off x="2204609" y="2692320"/>
            <a:ext cx="2340000" cy="0"/>
          </a:xfrm>
          <a:prstGeom prst="straightConnector1">
            <a:avLst/>
          </a:prstGeom>
          <a:ln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166896" y="5451309"/>
            <a:ext cx="440259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1204532" y="5369770"/>
            <a:ext cx="4320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2204609" y="1513344"/>
            <a:ext cx="2340000" cy="234000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015633" y="2477991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4301585" y="2460568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3158609" y="1335483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3158609" y="3584179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3967581" y="3269121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2351820" y="1673994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3965398" y="1669490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2346453" y="3269121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コンテンツ プレースホルダー 2"/>
          <p:cNvSpPr txBox="1">
            <a:spLocks/>
          </p:cNvSpPr>
          <p:nvPr/>
        </p:nvSpPr>
        <p:spPr>
          <a:xfrm>
            <a:off x="3723986" y="2256256"/>
            <a:ext cx="777654" cy="23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φ13[cm]</a:t>
            </a:r>
            <a:endParaRPr lang="ja-JP" altLang="en-US" sz="1200" dirty="0"/>
          </a:p>
        </p:txBody>
      </p:sp>
      <p:sp>
        <p:nvSpPr>
          <p:cNvPr id="71" name="円弧 70"/>
          <p:cNvSpPr/>
          <p:nvPr/>
        </p:nvSpPr>
        <p:spPr>
          <a:xfrm rot="17516188">
            <a:off x="3038580" y="2406187"/>
            <a:ext cx="914400" cy="914400"/>
          </a:xfrm>
          <a:prstGeom prst="arc">
            <a:avLst>
              <a:gd name="adj1" fmla="val 16200000"/>
              <a:gd name="adj2" fmla="val 178194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コンテンツ プレースホルダー 2"/>
          <p:cNvSpPr txBox="1">
            <a:spLocks/>
          </p:cNvSpPr>
          <p:nvPr/>
        </p:nvSpPr>
        <p:spPr>
          <a:xfrm>
            <a:off x="2758656" y="2465124"/>
            <a:ext cx="511154" cy="256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45°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1200" dirty="0"/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32514" y="390144"/>
            <a:ext cx="43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コンテンツ プレースホルダー 2"/>
          <p:cNvSpPr txBox="1">
            <a:spLocks/>
          </p:cNvSpPr>
          <p:nvPr/>
        </p:nvSpPr>
        <p:spPr>
          <a:xfrm>
            <a:off x="3046876" y="141383"/>
            <a:ext cx="655465" cy="227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24[cm]</a:t>
            </a:r>
            <a:endParaRPr lang="ja-JP" altLang="en-US" sz="1200" dirty="0"/>
          </a:p>
        </p:txBody>
      </p:sp>
      <p:sp>
        <p:nvSpPr>
          <p:cNvPr id="77" name="コンテンツ プレースホルダー 2"/>
          <p:cNvSpPr txBox="1">
            <a:spLocks/>
          </p:cNvSpPr>
          <p:nvPr/>
        </p:nvSpPr>
        <p:spPr>
          <a:xfrm>
            <a:off x="475248" y="2562699"/>
            <a:ext cx="655465" cy="227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24[cm]</a:t>
            </a:r>
            <a:endParaRPr lang="ja-JP" altLang="en-US" sz="1200" dirty="0"/>
          </a:p>
        </p:txBody>
      </p:sp>
      <p:cxnSp>
        <p:nvCxnSpPr>
          <p:cNvPr id="78" name="直線矢印コネクタ 77"/>
          <p:cNvCxnSpPr/>
          <p:nvPr/>
        </p:nvCxnSpPr>
        <p:spPr>
          <a:xfrm rot="5400000">
            <a:off x="-1052859" y="2651700"/>
            <a:ext cx="43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1387369" y="5516116"/>
            <a:ext cx="0" cy="9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コンテンツ プレースホルダー 2"/>
          <p:cNvSpPr txBox="1">
            <a:spLocks/>
          </p:cNvSpPr>
          <p:nvPr/>
        </p:nvSpPr>
        <p:spPr>
          <a:xfrm>
            <a:off x="873319" y="5870431"/>
            <a:ext cx="572926" cy="269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5[cm]</a:t>
            </a:r>
            <a:endParaRPr lang="ja-JP" altLang="en-US" sz="1200" dirty="0"/>
          </a:p>
        </p:txBody>
      </p:sp>
      <p:cxnSp>
        <p:nvCxnSpPr>
          <p:cNvPr id="86" name="直線コネクタ 85"/>
          <p:cNvCxnSpPr>
            <a:stCxn id="17" idx="2"/>
            <a:endCxn id="38" idx="1"/>
          </p:cNvCxnSpPr>
          <p:nvPr/>
        </p:nvCxnSpPr>
        <p:spPr>
          <a:xfrm>
            <a:off x="892918" y="5263277"/>
            <a:ext cx="311614" cy="228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>
            <a:off x="1489643" y="6565717"/>
            <a:ext cx="378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コンテンツ プレースホルダー 2"/>
          <p:cNvSpPr txBox="1">
            <a:spLocks/>
          </p:cNvSpPr>
          <p:nvPr/>
        </p:nvSpPr>
        <p:spPr>
          <a:xfrm>
            <a:off x="3103217" y="6583016"/>
            <a:ext cx="637314" cy="218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2</a:t>
            </a:r>
            <a:r>
              <a:rPr lang="en-US" altLang="ja-JP" sz="1200" dirty="0"/>
              <a:t>1</a:t>
            </a:r>
            <a:r>
              <a:rPr lang="en-US" altLang="ja-JP" sz="1200" dirty="0" smtClean="0"/>
              <a:t>[cm]</a:t>
            </a:r>
            <a:endParaRPr lang="ja-JP" altLang="en-US" sz="1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301585" y="5516351"/>
            <a:ext cx="432000" cy="2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4300747" y="5730947"/>
            <a:ext cx="432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3158609" y="5509640"/>
            <a:ext cx="432000" cy="2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3978594" y="5514947"/>
            <a:ext cx="432000" cy="2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2015633" y="5520190"/>
            <a:ext cx="432000" cy="2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2346453" y="5520190"/>
            <a:ext cx="432000" cy="2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3978594" y="5725232"/>
            <a:ext cx="432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3165620" y="5730947"/>
            <a:ext cx="432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2012091" y="5725168"/>
            <a:ext cx="432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2346453" y="5730947"/>
            <a:ext cx="432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204532" y="5465020"/>
            <a:ext cx="4320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1671209" y="5523272"/>
            <a:ext cx="3420000" cy="865187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/>
          <p:cNvCxnSpPr/>
          <p:nvPr/>
        </p:nvCxnSpPr>
        <p:spPr>
          <a:xfrm>
            <a:off x="1204532" y="6405757"/>
            <a:ext cx="342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5" idx="3"/>
          </p:cNvCxnSpPr>
          <p:nvPr/>
        </p:nvCxnSpPr>
        <p:spPr>
          <a:xfrm flipV="1">
            <a:off x="1305261" y="6241653"/>
            <a:ext cx="599494" cy="385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コンテンツ プレースホルダー 2"/>
          <p:cNvSpPr txBox="1">
            <a:spLocks/>
          </p:cNvSpPr>
          <p:nvPr/>
        </p:nvSpPr>
        <p:spPr>
          <a:xfrm>
            <a:off x="69586" y="5602656"/>
            <a:ext cx="1189701" cy="267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200" dirty="0" smtClean="0"/>
              <a:t>振動スピーカー</a:t>
            </a:r>
            <a:endParaRPr lang="ja-JP" altLang="en-US" sz="1200" dirty="0"/>
          </a:p>
        </p:txBody>
      </p:sp>
      <p:cxnSp>
        <p:nvCxnSpPr>
          <p:cNvPr id="100" name="直線コネクタ 99"/>
          <p:cNvCxnSpPr>
            <a:stCxn id="99" idx="3"/>
          </p:cNvCxnSpPr>
          <p:nvPr/>
        </p:nvCxnSpPr>
        <p:spPr>
          <a:xfrm flipV="1">
            <a:off x="1259287" y="5624720"/>
            <a:ext cx="856421" cy="111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コンテンツ プレースホルダー 2"/>
              <p:cNvSpPr txBox="1">
                <a:spLocks/>
              </p:cNvSpPr>
              <p:nvPr/>
            </p:nvSpPr>
            <p:spPr>
              <a:xfrm>
                <a:off x="5393688" y="5675580"/>
                <a:ext cx="1699955" cy="2089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1200" dirty="0" smtClean="0"/>
                  <a:t>ポリスチレン（</a:t>
                </a:r>
                <a:r>
                  <a:rPr lang="en-US" altLang="ja-JP" sz="1200" dirty="0" smtClean="0"/>
                  <a:t>31[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ja-JP" sz="1200" dirty="0" smtClean="0"/>
                  <a:t>]</a:t>
                </a:r>
                <a:r>
                  <a:rPr lang="ja-JP" altLang="en-US" sz="1200" dirty="0" smtClean="0"/>
                  <a:t>）</a:t>
                </a:r>
                <a:endParaRPr lang="ja-JP" altLang="en-US" sz="1200" dirty="0"/>
              </a:p>
            </p:txBody>
          </p:sp>
        </mc:Choice>
        <mc:Fallback xmlns="">
          <p:sp>
            <p:nvSpPr>
              <p:cNvPr id="102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688" y="5675580"/>
                <a:ext cx="1699955" cy="208925"/>
              </a:xfrm>
              <a:prstGeom prst="rect">
                <a:avLst/>
              </a:prstGeom>
              <a:blipFill rotWithShape="0">
                <a:blip r:embed="rId2"/>
                <a:stretch>
                  <a:fillRect l="-358" t="-11765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コネクタ 102"/>
          <p:cNvCxnSpPr>
            <a:stCxn id="102" idx="1"/>
          </p:cNvCxnSpPr>
          <p:nvPr/>
        </p:nvCxnSpPr>
        <p:spPr>
          <a:xfrm flipH="1">
            <a:off x="4531496" y="5780043"/>
            <a:ext cx="862192" cy="153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コンテンツ プレースホルダー 2"/>
          <p:cNvSpPr txBox="1">
            <a:spLocks/>
          </p:cNvSpPr>
          <p:nvPr/>
        </p:nvSpPr>
        <p:spPr>
          <a:xfrm>
            <a:off x="5660751" y="6070440"/>
            <a:ext cx="1208440" cy="18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200" dirty="0" smtClean="0"/>
              <a:t>ポリスチレン</a:t>
            </a:r>
            <a:r>
              <a:rPr lang="ja-JP" altLang="en-US" sz="1200" dirty="0"/>
              <a:t>板</a:t>
            </a:r>
          </a:p>
        </p:txBody>
      </p:sp>
      <p:cxnSp>
        <p:nvCxnSpPr>
          <p:cNvPr id="108" name="直線コネクタ 107"/>
          <p:cNvCxnSpPr>
            <a:stCxn id="107" idx="1"/>
          </p:cNvCxnSpPr>
          <p:nvPr/>
        </p:nvCxnSpPr>
        <p:spPr>
          <a:xfrm flipH="1" flipV="1">
            <a:off x="5185852" y="6116548"/>
            <a:ext cx="474899" cy="45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コンテンツ プレースホルダー 2"/>
          <p:cNvSpPr txBox="1">
            <a:spLocks/>
          </p:cNvSpPr>
          <p:nvPr/>
        </p:nvSpPr>
        <p:spPr>
          <a:xfrm>
            <a:off x="5639445" y="6371931"/>
            <a:ext cx="932043" cy="21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200" dirty="0" smtClean="0"/>
              <a:t>アクリル板</a:t>
            </a:r>
            <a:endParaRPr lang="ja-JP" altLang="en-US" sz="1200" dirty="0"/>
          </a:p>
        </p:txBody>
      </p:sp>
      <p:cxnSp>
        <p:nvCxnSpPr>
          <p:cNvPr id="115" name="直線コネクタ 114"/>
          <p:cNvCxnSpPr>
            <a:stCxn id="114" idx="1"/>
          </p:cNvCxnSpPr>
          <p:nvPr/>
        </p:nvCxnSpPr>
        <p:spPr>
          <a:xfrm flipH="1" flipV="1">
            <a:off x="5154541" y="6439621"/>
            <a:ext cx="484904" cy="37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正方形/長方形 116"/>
          <p:cNvSpPr/>
          <p:nvPr/>
        </p:nvSpPr>
        <p:spPr>
          <a:xfrm>
            <a:off x="7437031" y="491700"/>
            <a:ext cx="4320000" cy="43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/楕円 117"/>
          <p:cNvSpPr/>
          <p:nvPr/>
        </p:nvSpPr>
        <p:spPr>
          <a:xfrm>
            <a:off x="7852148" y="977013"/>
            <a:ext cx="3420000" cy="342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/楕円 118"/>
          <p:cNvSpPr/>
          <p:nvPr/>
        </p:nvSpPr>
        <p:spPr>
          <a:xfrm>
            <a:off x="7858748" y="980229"/>
            <a:ext cx="3420000" cy="3420000"/>
          </a:xfrm>
          <a:prstGeom prst="ellipse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/>
          <p:cNvSpPr/>
          <p:nvPr/>
        </p:nvSpPr>
        <p:spPr>
          <a:xfrm>
            <a:off x="7675027" y="6388258"/>
            <a:ext cx="3780000" cy="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/>
          <p:cNvSpPr/>
          <p:nvPr/>
        </p:nvSpPr>
        <p:spPr>
          <a:xfrm>
            <a:off x="7681123" y="5510810"/>
            <a:ext cx="37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/>
          <p:cNvSpPr/>
          <p:nvPr/>
        </p:nvSpPr>
        <p:spPr>
          <a:xfrm>
            <a:off x="7681123" y="5685124"/>
            <a:ext cx="37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/>
          <p:cNvSpPr/>
          <p:nvPr/>
        </p:nvSpPr>
        <p:spPr>
          <a:xfrm>
            <a:off x="7681123" y="6199282"/>
            <a:ext cx="37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/>
          <p:cNvSpPr/>
          <p:nvPr/>
        </p:nvSpPr>
        <p:spPr>
          <a:xfrm>
            <a:off x="7681123" y="6017247"/>
            <a:ext cx="37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/>
          <p:cNvSpPr/>
          <p:nvPr/>
        </p:nvSpPr>
        <p:spPr>
          <a:xfrm>
            <a:off x="7681123" y="5846127"/>
            <a:ext cx="37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コンテンツ プレースホルダー 2"/>
          <p:cNvSpPr txBox="1">
            <a:spLocks/>
          </p:cNvSpPr>
          <p:nvPr/>
        </p:nvSpPr>
        <p:spPr>
          <a:xfrm>
            <a:off x="7172759" y="6453888"/>
            <a:ext cx="396240" cy="270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200" dirty="0" smtClean="0"/>
              <a:t>水</a:t>
            </a:r>
            <a:endParaRPr lang="ja-JP" altLang="en-US" sz="1200" dirty="0"/>
          </a:p>
        </p:txBody>
      </p:sp>
      <p:cxnSp>
        <p:nvCxnSpPr>
          <p:cNvPr id="127" name="直線コネクタ 126"/>
          <p:cNvCxnSpPr/>
          <p:nvPr/>
        </p:nvCxnSpPr>
        <p:spPr>
          <a:xfrm>
            <a:off x="11298669" y="1913582"/>
            <a:ext cx="0" cy="4429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正方形/長方形 127"/>
          <p:cNvSpPr/>
          <p:nvPr/>
        </p:nvSpPr>
        <p:spPr>
          <a:xfrm>
            <a:off x="7862008" y="5523002"/>
            <a:ext cx="3420000" cy="843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9" name="直線コネクタ 128"/>
          <p:cNvCxnSpPr/>
          <p:nvPr/>
        </p:nvCxnSpPr>
        <p:spPr>
          <a:xfrm>
            <a:off x="7833455" y="1955102"/>
            <a:ext cx="0" cy="4429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>
            <a:off x="7858748" y="2687013"/>
            <a:ext cx="3420000" cy="0"/>
          </a:xfrm>
          <a:prstGeom prst="straightConnector1">
            <a:avLst/>
          </a:prstGeom>
          <a:ln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 rot="5400000">
            <a:off x="8572148" y="2689893"/>
            <a:ext cx="198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 rot="2700000">
            <a:off x="8603365" y="2693846"/>
            <a:ext cx="198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 rot="8100000">
            <a:off x="8565315" y="2693846"/>
            <a:ext cx="1980000" cy="0"/>
          </a:xfrm>
          <a:prstGeom prst="straightConnector1">
            <a:avLst/>
          </a:prstGeom>
          <a:ln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>
          <a:xfrm>
            <a:off x="7354435" y="5438382"/>
            <a:ext cx="440259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正方形/長方形 135"/>
          <p:cNvSpPr/>
          <p:nvPr/>
        </p:nvSpPr>
        <p:spPr>
          <a:xfrm>
            <a:off x="7392071" y="5364463"/>
            <a:ext cx="4320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円/楕円 136"/>
          <p:cNvSpPr/>
          <p:nvPr/>
        </p:nvSpPr>
        <p:spPr>
          <a:xfrm>
            <a:off x="8578748" y="1700229"/>
            <a:ext cx="1980000" cy="198000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コンテンツ プレースホルダー 2"/>
          <p:cNvSpPr txBox="1">
            <a:spLocks/>
          </p:cNvSpPr>
          <p:nvPr/>
        </p:nvSpPr>
        <p:spPr>
          <a:xfrm>
            <a:off x="9865225" y="2343547"/>
            <a:ext cx="777654" cy="23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φ11[cm]</a:t>
            </a:r>
            <a:endParaRPr lang="ja-JP" altLang="en-US" sz="1200" dirty="0"/>
          </a:p>
        </p:txBody>
      </p:sp>
      <p:sp>
        <p:nvSpPr>
          <p:cNvPr id="148" name="コンテンツ プレースホルダー 2"/>
          <p:cNvSpPr txBox="1">
            <a:spLocks/>
          </p:cNvSpPr>
          <p:nvPr/>
        </p:nvSpPr>
        <p:spPr>
          <a:xfrm>
            <a:off x="7846556" y="2410237"/>
            <a:ext cx="764000" cy="228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φ19[cm]</a:t>
            </a:r>
            <a:endParaRPr lang="ja-JP" altLang="en-US" sz="1200" dirty="0"/>
          </a:p>
        </p:txBody>
      </p:sp>
      <p:sp>
        <p:nvSpPr>
          <p:cNvPr id="150" name="円弧 149"/>
          <p:cNvSpPr/>
          <p:nvPr/>
        </p:nvSpPr>
        <p:spPr>
          <a:xfrm rot="17516188">
            <a:off x="9226119" y="2400880"/>
            <a:ext cx="914400" cy="914400"/>
          </a:xfrm>
          <a:prstGeom prst="arc">
            <a:avLst>
              <a:gd name="adj1" fmla="val 16200000"/>
              <a:gd name="adj2" fmla="val 178194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コンテンツ プレースホルダー 2"/>
          <p:cNvSpPr txBox="1">
            <a:spLocks/>
          </p:cNvSpPr>
          <p:nvPr/>
        </p:nvSpPr>
        <p:spPr>
          <a:xfrm>
            <a:off x="8946195" y="2459817"/>
            <a:ext cx="511154" cy="256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45°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1200" dirty="0"/>
          </a:p>
        </p:txBody>
      </p:sp>
      <p:cxnSp>
        <p:nvCxnSpPr>
          <p:cNvPr id="152" name="直線矢印コネクタ 151"/>
          <p:cNvCxnSpPr/>
          <p:nvPr/>
        </p:nvCxnSpPr>
        <p:spPr>
          <a:xfrm>
            <a:off x="7420053" y="384837"/>
            <a:ext cx="43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コンテンツ プレースホルダー 2"/>
          <p:cNvSpPr txBox="1">
            <a:spLocks/>
          </p:cNvSpPr>
          <p:nvPr/>
        </p:nvSpPr>
        <p:spPr>
          <a:xfrm>
            <a:off x="9234415" y="136076"/>
            <a:ext cx="655465" cy="227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24[cm]</a:t>
            </a:r>
            <a:endParaRPr lang="ja-JP" altLang="en-US" sz="1200" dirty="0"/>
          </a:p>
        </p:txBody>
      </p:sp>
      <p:cxnSp>
        <p:nvCxnSpPr>
          <p:cNvPr id="154" name="直線矢印コネクタ 153"/>
          <p:cNvCxnSpPr/>
          <p:nvPr/>
        </p:nvCxnSpPr>
        <p:spPr>
          <a:xfrm rot="5400000">
            <a:off x="5134680" y="2646393"/>
            <a:ext cx="43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/>
          <p:nvPr/>
        </p:nvCxnSpPr>
        <p:spPr>
          <a:xfrm>
            <a:off x="7574908" y="5510809"/>
            <a:ext cx="0" cy="9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コンテンツ プレースホルダー 2"/>
          <p:cNvSpPr txBox="1">
            <a:spLocks/>
          </p:cNvSpPr>
          <p:nvPr/>
        </p:nvSpPr>
        <p:spPr>
          <a:xfrm>
            <a:off x="7060858" y="5865124"/>
            <a:ext cx="572926" cy="269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5[cm]</a:t>
            </a:r>
            <a:endParaRPr lang="ja-JP" altLang="en-US" sz="1200" dirty="0"/>
          </a:p>
        </p:txBody>
      </p:sp>
      <p:cxnSp>
        <p:nvCxnSpPr>
          <p:cNvPr id="158" name="直線矢印コネクタ 157"/>
          <p:cNvCxnSpPr/>
          <p:nvPr/>
        </p:nvCxnSpPr>
        <p:spPr>
          <a:xfrm>
            <a:off x="7677182" y="6560410"/>
            <a:ext cx="378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正方形/長方形 160"/>
          <p:cNvSpPr/>
          <p:nvPr/>
        </p:nvSpPr>
        <p:spPr>
          <a:xfrm>
            <a:off x="10450442" y="5504698"/>
            <a:ext cx="180000" cy="18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/>
          <p:cNvSpPr/>
          <p:nvPr/>
        </p:nvSpPr>
        <p:spPr>
          <a:xfrm>
            <a:off x="7392071" y="5459713"/>
            <a:ext cx="4320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1" name="直線矢印コネクタ 170"/>
          <p:cNvCxnSpPr/>
          <p:nvPr/>
        </p:nvCxnSpPr>
        <p:spPr>
          <a:xfrm>
            <a:off x="7392071" y="6388258"/>
            <a:ext cx="342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正方形/長方形 174"/>
          <p:cNvSpPr/>
          <p:nvPr/>
        </p:nvSpPr>
        <p:spPr>
          <a:xfrm>
            <a:off x="9469541" y="1593514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正方形/長方形 175"/>
          <p:cNvSpPr/>
          <p:nvPr/>
        </p:nvSpPr>
        <p:spPr>
          <a:xfrm>
            <a:off x="9476062" y="358680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正方形/長方形 176"/>
          <p:cNvSpPr/>
          <p:nvPr/>
        </p:nvSpPr>
        <p:spPr>
          <a:xfrm>
            <a:off x="10450442" y="2599893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正方形/長方形 177"/>
          <p:cNvSpPr/>
          <p:nvPr/>
        </p:nvSpPr>
        <p:spPr>
          <a:xfrm>
            <a:off x="8499932" y="258656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正方形/長方形 178"/>
          <p:cNvSpPr/>
          <p:nvPr/>
        </p:nvSpPr>
        <p:spPr>
          <a:xfrm>
            <a:off x="10194628" y="3306523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正方形/長方形 179"/>
          <p:cNvSpPr/>
          <p:nvPr/>
        </p:nvSpPr>
        <p:spPr>
          <a:xfrm>
            <a:off x="10184001" y="1893892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/>
          <p:cNvSpPr/>
          <p:nvPr/>
        </p:nvSpPr>
        <p:spPr>
          <a:xfrm>
            <a:off x="8790809" y="1892125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正方形/長方形 181"/>
          <p:cNvSpPr/>
          <p:nvPr/>
        </p:nvSpPr>
        <p:spPr>
          <a:xfrm>
            <a:off x="8790955" y="3306523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コンテンツ プレースホルダー 2"/>
          <p:cNvSpPr txBox="1">
            <a:spLocks/>
          </p:cNvSpPr>
          <p:nvPr/>
        </p:nvSpPr>
        <p:spPr>
          <a:xfrm>
            <a:off x="6710391" y="2602932"/>
            <a:ext cx="655465" cy="227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24[cm]</a:t>
            </a:r>
            <a:endParaRPr lang="ja-JP" altLang="en-US" sz="1200" dirty="0"/>
          </a:p>
        </p:txBody>
      </p:sp>
      <p:sp>
        <p:nvSpPr>
          <p:cNvPr id="184" name="正方形/長方形 183"/>
          <p:cNvSpPr/>
          <p:nvPr/>
        </p:nvSpPr>
        <p:spPr>
          <a:xfrm>
            <a:off x="10194628" y="5514289"/>
            <a:ext cx="180000" cy="18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正方形/長方形 184"/>
          <p:cNvSpPr/>
          <p:nvPr/>
        </p:nvSpPr>
        <p:spPr>
          <a:xfrm>
            <a:off x="9469524" y="5511446"/>
            <a:ext cx="180000" cy="18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正方形/長方形 185"/>
          <p:cNvSpPr/>
          <p:nvPr/>
        </p:nvSpPr>
        <p:spPr>
          <a:xfrm>
            <a:off x="8787333" y="5512773"/>
            <a:ext cx="180000" cy="18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正方形/長方形 186"/>
          <p:cNvSpPr/>
          <p:nvPr/>
        </p:nvSpPr>
        <p:spPr>
          <a:xfrm>
            <a:off x="8504741" y="5511452"/>
            <a:ext cx="180000" cy="18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正方形/長方形 169"/>
          <p:cNvSpPr/>
          <p:nvPr/>
        </p:nvSpPr>
        <p:spPr>
          <a:xfrm>
            <a:off x="7867219" y="5525389"/>
            <a:ext cx="3420000" cy="865187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コンテンツ プレースホルダー 2"/>
          <p:cNvSpPr txBox="1">
            <a:spLocks/>
          </p:cNvSpPr>
          <p:nvPr/>
        </p:nvSpPr>
        <p:spPr>
          <a:xfrm>
            <a:off x="10894109" y="5785686"/>
            <a:ext cx="1236904" cy="221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200" dirty="0" smtClean="0"/>
              <a:t>加速度センサー</a:t>
            </a:r>
            <a:endParaRPr lang="ja-JP" altLang="en-US" sz="1200" dirty="0"/>
          </a:p>
        </p:txBody>
      </p:sp>
      <p:cxnSp>
        <p:nvCxnSpPr>
          <p:cNvPr id="189" name="直線コネクタ 188"/>
          <p:cNvCxnSpPr>
            <a:stCxn id="188" idx="1"/>
          </p:cNvCxnSpPr>
          <p:nvPr/>
        </p:nvCxnSpPr>
        <p:spPr>
          <a:xfrm flipH="1" flipV="1">
            <a:off x="10494793" y="5594393"/>
            <a:ext cx="399316" cy="30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>
            <a:endCxn id="107" idx="3"/>
          </p:cNvCxnSpPr>
          <p:nvPr/>
        </p:nvCxnSpPr>
        <p:spPr>
          <a:xfrm flipH="1">
            <a:off x="6869191" y="6111466"/>
            <a:ext cx="938972" cy="50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stCxn id="120" idx="1"/>
            <a:endCxn id="114" idx="3"/>
          </p:cNvCxnSpPr>
          <p:nvPr/>
        </p:nvCxnSpPr>
        <p:spPr>
          <a:xfrm flipH="1">
            <a:off x="6571488" y="6424258"/>
            <a:ext cx="1103539" cy="5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>
            <a:stCxn id="126" idx="3"/>
          </p:cNvCxnSpPr>
          <p:nvPr/>
        </p:nvCxnSpPr>
        <p:spPr>
          <a:xfrm flipV="1">
            <a:off x="7568999" y="6138082"/>
            <a:ext cx="428579" cy="451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コンテンツ プレースホルダー 2"/>
          <p:cNvSpPr txBox="1">
            <a:spLocks/>
          </p:cNvSpPr>
          <p:nvPr/>
        </p:nvSpPr>
        <p:spPr>
          <a:xfrm>
            <a:off x="9227100" y="6558250"/>
            <a:ext cx="637314" cy="218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2</a:t>
            </a:r>
            <a:r>
              <a:rPr lang="en-US" altLang="ja-JP" sz="1200" dirty="0"/>
              <a:t>1</a:t>
            </a:r>
            <a:r>
              <a:rPr lang="en-US" altLang="ja-JP" sz="1200" dirty="0" smtClean="0"/>
              <a:t>[cm]</a:t>
            </a:r>
            <a:endParaRPr lang="ja-JP" altLang="en-US" sz="1200" dirty="0"/>
          </a:p>
        </p:txBody>
      </p:sp>
      <p:cxnSp>
        <p:nvCxnSpPr>
          <p:cNvPr id="206" name="直線コネクタ 205"/>
          <p:cNvCxnSpPr>
            <a:endCxn id="16" idx="3"/>
          </p:cNvCxnSpPr>
          <p:nvPr/>
        </p:nvCxnSpPr>
        <p:spPr>
          <a:xfrm flipH="1" flipV="1">
            <a:off x="6496120" y="5398734"/>
            <a:ext cx="890226" cy="37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/>
          <p:nvPr/>
        </p:nvCxnSpPr>
        <p:spPr>
          <a:xfrm flipV="1">
            <a:off x="2197635" y="597408"/>
            <a:ext cx="0" cy="211519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コンテンツ プレースホルダー 2"/>
          <p:cNvSpPr txBox="1">
            <a:spLocks/>
          </p:cNvSpPr>
          <p:nvPr/>
        </p:nvSpPr>
        <p:spPr>
          <a:xfrm>
            <a:off x="1611952" y="2763543"/>
            <a:ext cx="764000" cy="228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φ19[cm]</a:t>
            </a:r>
            <a:endParaRPr lang="ja-JP" altLang="en-US" sz="1200" dirty="0"/>
          </a:p>
        </p:txBody>
      </p:sp>
      <p:cxnSp>
        <p:nvCxnSpPr>
          <p:cNvPr id="217" name="直線コネクタ 216"/>
          <p:cNvCxnSpPr/>
          <p:nvPr/>
        </p:nvCxnSpPr>
        <p:spPr>
          <a:xfrm flipV="1">
            <a:off x="2556465" y="731520"/>
            <a:ext cx="0" cy="113348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/>
          <p:nvPr/>
        </p:nvCxnSpPr>
        <p:spPr>
          <a:xfrm flipV="1">
            <a:off x="3374609" y="853440"/>
            <a:ext cx="0" cy="6255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/>
          <p:nvPr/>
        </p:nvCxnSpPr>
        <p:spPr>
          <a:xfrm flipV="1">
            <a:off x="4201924" y="985536"/>
            <a:ext cx="0" cy="8061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>
          <a:xfrm>
            <a:off x="2209827" y="597408"/>
            <a:ext cx="638111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/>
          <p:nvPr/>
        </p:nvCxnSpPr>
        <p:spPr>
          <a:xfrm flipV="1">
            <a:off x="8578748" y="597408"/>
            <a:ext cx="0" cy="205370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/>
          <p:nvPr/>
        </p:nvCxnSpPr>
        <p:spPr>
          <a:xfrm>
            <a:off x="2547294" y="731520"/>
            <a:ext cx="634603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/>
          <p:nvPr/>
        </p:nvCxnSpPr>
        <p:spPr>
          <a:xfrm flipV="1">
            <a:off x="8893329" y="731520"/>
            <a:ext cx="0" cy="12235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>
          <a:xfrm>
            <a:off x="3374609" y="853440"/>
            <a:ext cx="619706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/>
          <p:nvPr/>
        </p:nvCxnSpPr>
        <p:spPr>
          <a:xfrm flipV="1">
            <a:off x="9564907" y="853440"/>
            <a:ext cx="0" cy="8160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/>
          <p:nvPr/>
        </p:nvCxnSpPr>
        <p:spPr>
          <a:xfrm>
            <a:off x="4177564" y="991251"/>
            <a:ext cx="61158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/>
          <p:nvPr/>
        </p:nvCxnSpPr>
        <p:spPr>
          <a:xfrm flipV="1">
            <a:off x="10279998" y="985536"/>
            <a:ext cx="0" cy="9500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>
            <a:off x="4548373" y="2742584"/>
            <a:ext cx="0" cy="146949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/>
          <p:nvPr/>
        </p:nvCxnSpPr>
        <p:spPr>
          <a:xfrm flipH="1">
            <a:off x="2534023" y="3561400"/>
            <a:ext cx="0" cy="113348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直線コネクタ 245"/>
          <p:cNvCxnSpPr/>
          <p:nvPr/>
        </p:nvCxnSpPr>
        <p:spPr>
          <a:xfrm flipH="1">
            <a:off x="3381353" y="3899331"/>
            <a:ext cx="0" cy="6255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/>
          <p:nvPr/>
        </p:nvCxnSpPr>
        <p:spPr>
          <a:xfrm flipH="1">
            <a:off x="4201924" y="3609892"/>
            <a:ext cx="0" cy="8061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/>
          <p:nvPr/>
        </p:nvCxnSpPr>
        <p:spPr>
          <a:xfrm flipH="1" flipV="1">
            <a:off x="2512216" y="4694887"/>
            <a:ext cx="638111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直線コネクタ 248"/>
          <p:cNvCxnSpPr/>
          <p:nvPr/>
        </p:nvCxnSpPr>
        <p:spPr>
          <a:xfrm>
            <a:off x="10560642" y="2712598"/>
            <a:ext cx="0" cy="149948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/>
          <p:nvPr/>
        </p:nvCxnSpPr>
        <p:spPr>
          <a:xfrm flipH="1">
            <a:off x="3364533" y="4524835"/>
            <a:ext cx="621268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/>
          <p:nvPr/>
        </p:nvCxnSpPr>
        <p:spPr>
          <a:xfrm>
            <a:off x="8889898" y="3418800"/>
            <a:ext cx="0" cy="127608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線コネクタ 251"/>
          <p:cNvCxnSpPr/>
          <p:nvPr/>
        </p:nvCxnSpPr>
        <p:spPr>
          <a:xfrm flipH="1">
            <a:off x="4194594" y="4396353"/>
            <a:ext cx="609880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>
          <a:xfrm>
            <a:off x="10293401" y="3396033"/>
            <a:ext cx="0" cy="102001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/>
          <p:nvPr/>
        </p:nvCxnSpPr>
        <p:spPr>
          <a:xfrm flipH="1">
            <a:off x="4540588" y="4212083"/>
            <a:ext cx="601816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直線コネクタ 254"/>
          <p:cNvCxnSpPr/>
          <p:nvPr/>
        </p:nvCxnSpPr>
        <p:spPr>
          <a:xfrm>
            <a:off x="9565721" y="3694624"/>
            <a:ext cx="0" cy="8302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/>
          <p:cNvSpPr/>
          <p:nvPr/>
        </p:nvSpPr>
        <p:spPr>
          <a:xfrm>
            <a:off x="6030221" y="486393"/>
            <a:ext cx="68331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コンテンツ プレースホルダー 2"/>
          <p:cNvSpPr txBox="1">
            <a:spLocks/>
          </p:cNvSpPr>
          <p:nvPr/>
        </p:nvSpPr>
        <p:spPr>
          <a:xfrm>
            <a:off x="6061366" y="2500581"/>
            <a:ext cx="655465" cy="227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200" dirty="0" smtClean="0"/>
              <a:t>アンプ</a:t>
            </a:r>
            <a:endParaRPr lang="ja-JP" altLang="en-US" sz="1200" dirty="0"/>
          </a:p>
        </p:txBody>
      </p:sp>
      <p:sp>
        <p:nvSpPr>
          <p:cNvPr id="266" name="コンテンツ プレースホルダー 2"/>
          <p:cNvSpPr txBox="1">
            <a:spLocks/>
          </p:cNvSpPr>
          <p:nvPr/>
        </p:nvSpPr>
        <p:spPr>
          <a:xfrm>
            <a:off x="2976532" y="4979129"/>
            <a:ext cx="831254" cy="254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【</a:t>
            </a:r>
            <a:r>
              <a:rPr lang="ja-JP" altLang="en-US" sz="1200" dirty="0" smtClean="0"/>
              <a:t>受信側</a:t>
            </a:r>
            <a:r>
              <a:rPr lang="en-US" altLang="ja-JP" sz="1200" dirty="0" smtClean="0"/>
              <a:t>】</a:t>
            </a:r>
            <a:endParaRPr lang="ja-JP" altLang="en-US" sz="1200" dirty="0"/>
          </a:p>
        </p:txBody>
      </p:sp>
      <p:sp>
        <p:nvSpPr>
          <p:cNvPr id="267" name="コンテンツ プレースホルダー 2"/>
          <p:cNvSpPr txBox="1">
            <a:spLocks/>
          </p:cNvSpPr>
          <p:nvPr/>
        </p:nvSpPr>
        <p:spPr>
          <a:xfrm>
            <a:off x="9161592" y="4953118"/>
            <a:ext cx="831254" cy="254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【</a:t>
            </a:r>
            <a:r>
              <a:rPr lang="ja-JP" altLang="en-US" sz="1200" dirty="0" smtClean="0"/>
              <a:t>送信側</a:t>
            </a:r>
            <a:r>
              <a:rPr lang="en-US" altLang="ja-JP" sz="1200" dirty="0" smtClean="0"/>
              <a:t>】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342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125657" y="1156211"/>
            <a:ext cx="7940686" cy="4545578"/>
            <a:chOff x="1847967" y="951212"/>
            <a:chExt cx="7940686" cy="4545578"/>
          </a:xfrm>
        </p:grpSpPr>
        <p:sp>
          <p:nvSpPr>
            <p:cNvPr id="5" name="1 つの角を切り取った四角形 4"/>
            <p:cNvSpPr/>
            <p:nvPr/>
          </p:nvSpPr>
          <p:spPr>
            <a:xfrm rot="16200000">
              <a:off x="4748653" y="-149991"/>
              <a:ext cx="2880000" cy="7200000"/>
            </a:xfrm>
            <a:prstGeom prst="snip1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 rot="8151821">
              <a:off x="2256294" y="1649216"/>
              <a:ext cx="662763" cy="7083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438653" y="1458844"/>
              <a:ext cx="334851" cy="403794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 rot="8134532">
              <a:off x="1847967" y="951212"/>
              <a:ext cx="312495" cy="9430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</p:grpSp>
      <p:sp>
        <p:nvSpPr>
          <p:cNvPr id="9" name="正方形/長方形 8"/>
          <p:cNvSpPr/>
          <p:nvPr/>
        </p:nvSpPr>
        <p:spPr>
          <a:xfrm>
            <a:off x="8716343" y="1663843"/>
            <a:ext cx="334851" cy="4037946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4408766" y="3949403"/>
            <a:ext cx="515155" cy="51515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4408766" y="2877881"/>
            <a:ext cx="515155" cy="51515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7378764" y="3947810"/>
            <a:ext cx="515155" cy="51515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7378763" y="2863739"/>
            <a:ext cx="515155" cy="51515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180978" y="3228954"/>
            <a:ext cx="852106" cy="8521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/>
          <p:nvPr/>
        </p:nvCxnSpPr>
        <p:spPr>
          <a:xfrm flipH="1" flipV="1">
            <a:off x="4931632" y="2160316"/>
            <a:ext cx="477726" cy="1326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802023" y="1774865"/>
            <a:ext cx="262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振動源（振動スピーカー）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179598" y="4633668"/>
            <a:ext cx="176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加速度センサー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6290141" y="3486912"/>
            <a:ext cx="365023" cy="3785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7138219" y="3482968"/>
            <a:ext cx="365023" cy="3785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/>
          <p:cNvCxnSpPr>
            <a:stCxn id="33" idx="3"/>
            <a:endCxn id="34" idx="1"/>
          </p:cNvCxnSpPr>
          <p:nvPr/>
        </p:nvCxnSpPr>
        <p:spPr>
          <a:xfrm flipV="1">
            <a:off x="6655164" y="3672229"/>
            <a:ext cx="483055" cy="3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6521524" y="3109042"/>
            <a:ext cx="81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5[cm]</a:t>
            </a:r>
            <a:endParaRPr kumimoji="1" lang="ja-JP" altLang="en-US" dirty="0"/>
          </a:p>
        </p:txBody>
      </p:sp>
      <p:cxnSp>
        <p:nvCxnSpPr>
          <p:cNvPr id="39" name="直線コネクタ 38"/>
          <p:cNvCxnSpPr/>
          <p:nvPr/>
        </p:nvCxnSpPr>
        <p:spPr>
          <a:xfrm flipH="1" flipV="1">
            <a:off x="6448545" y="3649077"/>
            <a:ext cx="536555" cy="984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V="1">
            <a:off x="7002899" y="3682816"/>
            <a:ext cx="300826" cy="942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089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237146"/>
              </p:ext>
            </p:extLst>
          </p:nvPr>
        </p:nvGraphicFramePr>
        <p:xfrm>
          <a:off x="3081609" y="817808"/>
          <a:ext cx="52006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843445"/>
              </p:ext>
            </p:extLst>
          </p:nvPr>
        </p:nvGraphicFramePr>
        <p:xfrm>
          <a:off x="3081610" y="3561009"/>
          <a:ext cx="5200650" cy="2717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6274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96" y="1791853"/>
            <a:ext cx="3498273" cy="262370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61" y="1805708"/>
            <a:ext cx="3498274" cy="2623705"/>
          </a:xfrm>
          <a:prstGeom prst="rect">
            <a:avLst/>
          </a:prstGeom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543778" y="871056"/>
            <a:ext cx="655465" cy="227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CH1</a:t>
            </a:r>
            <a:endParaRPr lang="ja-JP" altLang="en-US" sz="120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7092698" y="884911"/>
            <a:ext cx="655465" cy="227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CH5</a:t>
            </a:r>
            <a:endParaRPr lang="ja-JP" altLang="en-US" sz="1200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2622287" y="289861"/>
            <a:ext cx="2326093" cy="227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1</a:t>
            </a:r>
            <a:r>
              <a:rPr lang="ja-JP" altLang="en-US" sz="1200" dirty="0" smtClean="0"/>
              <a:t>点なぞり振幅スペクトル</a:t>
            </a:r>
            <a:endParaRPr lang="ja-JP" altLang="en-US" sz="12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686050" y="2695575"/>
            <a:ext cx="0" cy="156210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481865" y="4222748"/>
            <a:ext cx="670910" cy="227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100[Hz]</a:t>
            </a:r>
            <a:endParaRPr lang="ja-JP" altLang="en-US" sz="12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5978919" y="2730502"/>
            <a:ext cx="0" cy="1562100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5774734" y="4257675"/>
            <a:ext cx="670910" cy="227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100[Hz]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23282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518340" y="1101300"/>
            <a:ext cx="4320000" cy="43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933457" y="1586613"/>
            <a:ext cx="3420000" cy="342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4940057" y="1589829"/>
            <a:ext cx="3420000" cy="3420000"/>
          </a:xfrm>
          <a:prstGeom prst="ellipse">
            <a:avLst/>
          </a:prstGeom>
          <a:solidFill>
            <a:srgbClr val="ED7D31">
              <a:alpha val="50196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4940057" y="3296613"/>
            <a:ext cx="342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rot="5400000">
            <a:off x="5653457" y="3299493"/>
            <a:ext cx="198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rot="2700000">
            <a:off x="5684674" y="3303446"/>
            <a:ext cx="198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rot="8100000">
            <a:off x="5646624" y="3303446"/>
            <a:ext cx="198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>
          <a:xfrm>
            <a:off x="5660057" y="2309829"/>
            <a:ext cx="1980000" cy="1980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550850" y="2203114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557371" y="419640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531751" y="3209493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581241" y="319616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275937" y="3916123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265310" y="2503492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872118" y="2501725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872264" y="3916123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6601434" y="3241659"/>
            <a:ext cx="97245" cy="972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768757" y="2661323"/>
            <a:ext cx="36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①</a:t>
            </a:r>
            <a:endParaRPr kumimoji="1" lang="ja-JP" altLang="en-US" sz="1400" dirty="0"/>
          </a:p>
        </p:txBody>
      </p:sp>
      <p:sp>
        <p:nvSpPr>
          <p:cNvPr id="36" name="円/楕円 35"/>
          <p:cNvSpPr/>
          <p:nvPr/>
        </p:nvSpPr>
        <p:spPr>
          <a:xfrm>
            <a:off x="5927371" y="2583001"/>
            <a:ext cx="1440000" cy="1440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291960" y="2918184"/>
            <a:ext cx="720000" cy="720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7304683" y="3241659"/>
            <a:ext cx="97245" cy="972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6247438" y="3241659"/>
            <a:ext cx="97245" cy="972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5885534" y="3241659"/>
            <a:ext cx="97245" cy="972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6591908" y="2850828"/>
            <a:ext cx="97245" cy="972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6588001" y="2527991"/>
            <a:ext cx="97245" cy="972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6857138" y="2981162"/>
            <a:ext cx="97245" cy="972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7099733" y="2744057"/>
            <a:ext cx="97245" cy="972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6348203" y="2976475"/>
            <a:ext cx="97245" cy="972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6107025" y="2744056"/>
            <a:ext cx="97245" cy="972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250077" y="2322096"/>
            <a:ext cx="36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</a:t>
            </a:r>
            <a:endParaRPr kumimoji="1" lang="ja-JP" altLang="en-US" sz="1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928181" y="2432782"/>
            <a:ext cx="36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③</a:t>
            </a:r>
            <a:endParaRPr kumimoji="1" lang="ja-JP" altLang="en-US" sz="1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042567" y="2871510"/>
            <a:ext cx="36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④</a:t>
            </a:r>
            <a:endParaRPr kumimoji="1" lang="ja-JP" altLang="en-US" sz="14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371209" y="2617678"/>
            <a:ext cx="36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</a:t>
            </a:r>
            <a:endParaRPr kumimoji="1" lang="ja-JP" altLang="en-US" sz="1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755884" y="2712198"/>
            <a:ext cx="36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⑥</a:t>
            </a:r>
            <a:endParaRPr kumimoji="1" lang="ja-JP" altLang="en-US" sz="14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667289" y="3324005"/>
            <a:ext cx="36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⑦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042567" y="3318430"/>
            <a:ext cx="36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⑧</a:t>
            </a:r>
            <a:endParaRPr kumimoji="1" lang="ja-JP" altLang="en-US" sz="1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477332" y="2982504"/>
            <a:ext cx="36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⑨</a:t>
            </a:r>
            <a:endParaRPr kumimoji="1" lang="ja-JP" altLang="en-US" sz="14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914877" y="3306670"/>
            <a:ext cx="36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⑩</a:t>
            </a:r>
            <a:endParaRPr kumimoji="1" lang="ja-JP" altLang="en-US" sz="1400" dirty="0"/>
          </a:p>
        </p:txBody>
      </p:sp>
      <p:sp>
        <p:nvSpPr>
          <p:cNvPr id="35" name="円/楕円 34"/>
          <p:cNvSpPr/>
          <p:nvPr/>
        </p:nvSpPr>
        <p:spPr>
          <a:xfrm>
            <a:off x="6942232" y="3241659"/>
            <a:ext cx="97245" cy="972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252775" y="3310152"/>
            <a:ext cx="36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⑪</a:t>
            </a:r>
            <a:endParaRPr kumimoji="1" lang="ja-JP" altLang="en-US" sz="1400" dirty="0"/>
          </a:p>
        </p:txBody>
      </p:sp>
      <p:sp>
        <p:nvSpPr>
          <p:cNvPr id="57" name="円/楕円 56"/>
          <p:cNvSpPr/>
          <p:nvPr/>
        </p:nvSpPr>
        <p:spPr>
          <a:xfrm>
            <a:off x="6305569" y="3431613"/>
            <a:ext cx="720000" cy="720000"/>
          </a:xfrm>
          <a:prstGeom prst="ellipse">
            <a:avLst/>
          </a:prstGeom>
          <a:solidFill>
            <a:schemeClr val="tx1">
              <a:lumMod val="50000"/>
              <a:lumOff val="50000"/>
              <a:alpha val="988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636768" y="4312917"/>
            <a:ext cx="76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振動源</a:t>
            </a:r>
            <a:endParaRPr kumimoji="1" lang="ja-JP" altLang="en-US" sz="1400" dirty="0"/>
          </a:p>
        </p:txBody>
      </p:sp>
      <p:cxnSp>
        <p:nvCxnSpPr>
          <p:cNvPr id="61" name="直線コネクタ 60"/>
          <p:cNvCxnSpPr/>
          <p:nvPr/>
        </p:nvCxnSpPr>
        <p:spPr>
          <a:xfrm flipV="1">
            <a:off x="6016796" y="3841750"/>
            <a:ext cx="460536" cy="444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5717275" y="1951032"/>
            <a:ext cx="76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計測点</a:t>
            </a:r>
            <a:endParaRPr kumimoji="1" lang="ja-JP" altLang="en-US" sz="1400" dirty="0"/>
          </a:p>
        </p:txBody>
      </p:sp>
      <p:cxnSp>
        <p:nvCxnSpPr>
          <p:cNvPr id="63" name="直線コネクタ 62"/>
          <p:cNvCxnSpPr/>
          <p:nvPr/>
        </p:nvCxnSpPr>
        <p:spPr>
          <a:xfrm flipH="1" flipV="1">
            <a:off x="6141519" y="2248974"/>
            <a:ext cx="9710" cy="538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コンテンツ プレースホルダー 2"/>
          <p:cNvSpPr txBox="1">
            <a:spLocks/>
          </p:cNvSpPr>
          <p:nvPr/>
        </p:nvSpPr>
        <p:spPr>
          <a:xfrm>
            <a:off x="6729601" y="3044859"/>
            <a:ext cx="627953" cy="23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100" dirty="0" smtClean="0"/>
              <a:t>φ2[cm]</a:t>
            </a:r>
            <a:endParaRPr lang="ja-JP" altLang="en-US" sz="1100" dirty="0"/>
          </a:p>
        </p:txBody>
      </p:sp>
      <p:sp>
        <p:nvSpPr>
          <p:cNvPr id="68" name="コンテンツ プレースホルダー 2"/>
          <p:cNvSpPr txBox="1">
            <a:spLocks/>
          </p:cNvSpPr>
          <p:nvPr/>
        </p:nvSpPr>
        <p:spPr>
          <a:xfrm>
            <a:off x="5832397" y="3484116"/>
            <a:ext cx="627953" cy="23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100" dirty="0" smtClean="0"/>
              <a:t>φ4[cm]</a:t>
            </a:r>
            <a:endParaRPr lang="ja-JP" altLang="en-US" sz="1100" dirty="0"/>
          </a:p>
        </p:txBody>
      </p:sp>
      <p:cxnSp>
        <p:nvCxnSpPr>
          <p:cNvPr id="72" name="直線コネクタ 71"/>
          <p:cNvCxnSpPr/>
          <p:nvPr/>
        </p:nvCxnSpPr>
        <p:spPr>
          <a:xfrm flipH="1" flipV="1">
            <a:off x="6655271" y="3309792"/>
            <a:ext cx="9710" cy="45000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コンテンツ プレースホルダー 2"/>
          <p:cNvSpPr txBox="1">
            <a:spLocks/>
          </p:cNvSpPr>
          <p:nvPr/>
        </p:nvSpPr>
        <p:spPr>
          <a:xfrm>
            <a:off x="6600900" y="3495775"/>
            <a:ext cx="627953" cy="23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100" dirty="0" smtClean="0"/>
              <a:t>2.5[cm]</a:t>
            </a:r>
            <a:endParaRPr lang="ja-JP" altLang="en-US" sz="1100" dirty="0"/>
          </a:p>
        </p:txBody>
      </p:sp>
      <p:cxnSp>
        <p:nvCxnSpPr>
          <p:cNvPr id="59" name="直線コネクタ 58"/>
          <p:cNvCxnSpPr/>
          <p:nvPr/>
        </p:nvCxnSpPr>
        <p:spPr>
          <a:xfrm rot="5400000" flipH="1" flipV="1">
            <a:off x="6641960" y="2934519"/>
            <a:ext cx="9710" cy="720000"/>
          </a:xfrm>
          <a:prstGeom prst="line">
            <a:avLst/>
          </a:prstGeom>
          <a:ln w="12700">
            <a:solidFill>
              <a:schemeClr val="tx1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rot="8100000">
            <a:off x="5921798" y="3298269"/>
            <a:ext cx="1440000" cy="0"/>
          </a:xfrm>
          <a:prstGeom prst="straightConnector1">
            <a:avLst/>
          </a:prstGeom>
          <a:ln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24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4203713"/>
              </p:ext>
            </p:extLst>
          </p:nvPr>
        </p:nvGraphicFramePr>
        <p:xfrm>
          <a:off x="5919787" y="2190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713122"/>
              </p:ext>
            </p:extLst>
          </p:nvPr>
        </p:nvGraphicFramePr>
        <p:xfrm>
          <a:off x="1281112" y="2190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939580" y="3536919"/>
            <a:ext cx="2241770" cy="23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200" dirty="0" smtClean="0"/>
              <a:t>4</a:t>
            </a:r>
            <a:r>
              <a:rPr lang="ja-JP" altLang="en-US" sz="1200" dirty="0" smtClean="0"/>
              <a:t>章</a:t>
            </a:r>
            <a:r>
              <a:rPr lang="en-US" altLang="ja-JP" sz="1200" dirty="0"/>
              <a:t>8CH</a:t>
            </a:r>
            <a:r>
              <a:rPr lang="ja-JP" altLang="en-US" sz="1200" dirty="0" smtClean="0"/>
              <a:t>装置との比較</a:t>
            </a:r>
            <a:endParaRPr lang="ja-JP" altLang="en-US" sz="1200" dirty="0"/>
          </a:p>
        </p:txBody>
      </p:sp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89038"/>
              </p:ext>
            </p:extLst>
          </p:nvPr>
        </p:nvGraphicFramePr>
        <p:xfrm>
          <a:off x="1897357" y="4172602"/>
          <a:ext cx="3955755" cy="2373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グラフ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909948"/>
              </p:ext>
            </p:extLst>
          </p:nvPr>
        </p:nvGraphicFramePr>
        <p:xfrm>
          <a:off x="5919787" y="4174330"/>
          <a:ext cx="3952875" cy="2371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6170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518340" y="1101300"/>
            <a:ext cx="4320000" cy="43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933457" y="1586613"/>
            <a:ext cx="3420000" cy="342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4940057" y="1589829"/>
            <a:ext cx="3420000" cy="3420000"/>
          </a:xfrm>
          <a:prstGeom prst="ellipse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4940057" y="3296613"/>
            <a:ext cx="342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rot="5400000">
            <a:off x="5653457" y="3299493"/>
            <a:ext cx="198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rot="2700000">
            <a:off x="5684674" y="3303446"/>
            <a:ext cx="198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rot="8100000">
            <a:off x="5646624" y="3303446"/>
            <a:ext cx="198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>
          <a:xfrm>
            <a:off x="5660057" y="2309829"/>
            <a:ext cx="1980000" cy="198000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550850" y="2203114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557371" y="419640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7531751" y="3209493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581241" y="319616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7275937" y="3916123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7265310" y="2503492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872118" y="2501725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872264" y="3916123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5999062" y="3305849"/>
            <a:ext cx="122517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コンテンツ プレースホルダー 2"/>
          <p:cNvSpPr txBox="1">
            <a:spLocks/>
          </p:cNvSpPr>
          <p:nvPr/>
        </p:nvSpPr>
        <p:spPr>
          <a:xfrm>
            <a:off x="4701955" y="2774919"/>
            <a:ext cx="977013" cy="23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1</a:t>
            </a:r>
            <a:r>
              <a:rPr lang="ja-JP" altLang="en-US" sz="1200" dirty="0" smtClean="0"/>
              <a:t>点のなぞり</a:t>
            </a:r>
            <a:endParaRPr lang="ja-JP" altLang="en-US" sz="1200" dirty="0"/>
          </a:p>
        </p:txBody>
      </p:sp>
      <p:cxnSp>
        <p:nvCxnSpPr>
          <p:cNvPr id="41" name="直線コネクタ 40"/>
          <p:cNvCxnSpPr/>
          <p:nvPr/>
        </p:nvCxnSpPr>
        <p:spPr>
          <a:xfrm flipH="1" flipV="1">
            <a:off x="5581241" y="2891164"/>
            <a:ext cx="607123" cy="412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4587262" y="3646461"/>
            <a:ext cx="980351" cy="23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2</a:t>
            </a:r>
            <a:r>
              <a:rPr lang="ja-JP" altLang="en-US" sz="1200" dirty="0" smtClean="0"/>
              <a:t>点のなぞり</a:t>
            </a:r>
            <a:endParaRPr lang="ja-JP" altLang="en-US" sz="1200" dirty="0"/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5999062" y="3559849"/>
            <a:ext cx="122517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5999062" y="3074940"/>
            <a:ext cx="122517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5503016" y="3539138"/>
            <a:ext cx="619022" cy="220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6920334" y="3068793"/>
            <a:ext cx="0" cy="236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6920334" y="3321669"/>
            <a:ext cx="0" cy="236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コンテンツ プレースホルダー 2"/>
          <p:cNvSpPr txBox="1">
            <a:spLocks/>
          </p:cNvSpPr>
          <p:nvPr/>
        </p:nvSpPr>
        <p:spPr>
          <a:xfrm>
            <a:off x="7656018" y="2845644"/>
            <a:ext cx="747704" cy="23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1.15[cm]</a:t>
            </a:r>
            <a:endParaRPr lang="ja-JP" altLang="en-US" sz="1200" dirty="0"/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6915041" y="3013088"/>
            <a:ext cx="779706" cy="179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6918624" y="3007409"/>
            <a:ext cx="769523" cy="440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V="1">
            <a:off x="5511326" y="3065705"/>
            <a:ext cx="610712" cy="704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4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988392"/>
              </p:ext>
            </p:extLst>
          </p:nvPr>
        </p:nvGraphicFramePr>
        <p:xfrm>
          <a:off x="3305752" y="1901752"/>
          <a:ext cx="5543550" cy="310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4635916" y="361792"/>
            <a:ext cx="1755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点数弁別</a:t>
            </a:r>
            <a:endParaRPr kumimoji="1" lang="ja-JP" altLang="en-US" sz="1200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4031239" y="3357274"/>
            <a:ext cx="37459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298784" y="2580401"/>
            <a:ext cx="97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Chance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level</a:t>
            </a:r>
            <a:endParaRPr kumimoji="1" lang="ja-JP" altLang="en-US" sz="1200" dirty="0"/>
          </a:p>
        </p:txBody>
      </p:sp>
      <p:cxnSp>
        <p:nvCxnSpPr>
          <p:cNvPr id="10" name="直線コネクタ 9"/>
          <p:cNvCxnSpPr>
            <a:stCxn id="8" idx="2"/>
          </p:cNvCxnSpPr>
          <p:nvPr/>
        </p:nvCxnSpPr>
        <p:spPr>
          <a:xfrm>
            <a:off x="6788519" y="2857400"/>
            <a:ext cx="351190" cy="504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035132" y="4669127"/>
            <a:ext cx="3676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4031239" y="2022764"/>
            <a:ext cx="0" cy="264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402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11607" y="1215700"/>
            <a:ext cx="4320000" cy="43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561607" y="1710438"/>
            <a:ext cx="3420000" cy="342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568207" y="1713654"/>
            <a:ext cx="3420000" cy="3420000"/>
          </a:xfrm>
          <a:prstGeom prst="ellipse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1568207" y="3420438"/>
            <a:ext cx="342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rot="5400000">
            <a:off x="2281607" y="3423318"/>
            <a:ext cx="198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rot="2700000">
            <a:off x="2312824" y="3427271"/>
            <a:ext cx="198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rot="8100000">
            <a:off x="2274774" y="3427271"/>
            <a:ext cx="198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>
          <a:xfrm>
            <a:off x="2288207" y="2433654"/>
            <a:ext cx="1980000" cy="198000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179000" y="2326939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185521" y="4320233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159901" y="333331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209391" y="3319993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904087" y="403994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893460" y="2627317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500268" y="2625550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500414" y="403994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2627212" y="3683674"/>
            <a:ext cx="122517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2627212" y="3198765"/>
            <a:ext cx="122517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681834" y="3240242"/>
            <a:ext cx="0" cy="414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コンテンツ プレースホルダー 2"/>
          <p:cNvSpPr txBox="1">
            <a:spLocks/>
          </p:cNvSpPr>
          <p:nvPr/>
        </p:nvSpPr>
        <p:spPr>
          <a:xfrm>
            <a:off x="3672683" y="3430836"/>
            <a:ext cx="747704" cy="23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2.3[cm]</a:t>
            </a:r>
            <a:endParaRPr lang="ja-JP" altLang="en-US" sz="1200" dirty="0"/>
          </a:p>
        </p:txBody>
      </p:sp>
      <p:grpSp>
        <p:nvGrpSpPr>
          <p:cNvPr id="35" name="グループ化 34"/>
          <p:cNvGrpSpPr/>
          <p:nvPr/>
        </p:nvGrpSpPr>
        <p:grpSpPr>
          <a:xfrm rot="5400000">
            <a:off x="2673786" y="3220928"/>
            <a:ext cx="1225174" cy="484909"/>
            <a:chOff x="6761062" y="2623915"/>
            <a:chExt cx="1225174" cy="484909"/>
          </a:xfrm>
        </p:grpSpPr>
        <p:cxnSp>
          <p:nvCxnSpPr>
            <p:cNvPr id="33" name="直線矢印コネクタ 32"/>
            <p:cNvCxnSpPr/>
            <p:nvPr/>
          </p:nvCxnSpPr>
          <p:spPr>
            <a:xfrm>
              <a:off x="6761062" y="3108824"/>
              <a:ext cx="1225174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>
              <a:off x="6761062" y="2623915"/>
              <a:ext cx="1225174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" name="直線矢印コネクタ 35"/>
          <p:cNvCxnSpPr/>
          <p:nvPr/>
        </p:nvCxnSpPr>
        <p:spPr>
          <a:xfrm rot="5400000">
            <a:off x="3278981" y="2801569"/>
            <a:ext cx="0" cy="414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コンテンツ プレースホルダー 2"/>
          <p:cNvSpPr txBox="1">
            <a:spLocks/>
          </p:cNvSpPr>
          <p:nvPr/>
        </p:nvSpPr>
        <p:spPr>
          <a:xfrm>
            <a:off x="2991118" y="2698313"/>
            <a:ext cx="747704" cy="23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2.3[cm]</a:t>
            </a:r>
            <a:endParaRPr lang="ja-JP" altLang="en-US" sz="1200" dirty="0"/>
          </a:p>
        </p:txBody>
      </p:sp>
      <p:cxnSp>
        <p:nvCxnSpPr>
          <p:cNvPr id="39" name="直線コネクタ 38"/>
          <p:cNvCxnSpPr/>
          <p:nvPr/>
        </p:nvCxnSpPr>
        <p:spPr>
          <a:xfrm>
            <a:off x="2162774" y="2787887"/>
            <a:ext cx="667108" cy="39494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2190714" y="2796719"/>
            <a:ext cx="645662" cy="87357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コンテンツ プレースホルダー 2"/>
          <p:cNvSpPr txBox="1">
            <a:spLocks/>
          </p:cNvSpPr>
          <p:nvPr/>
        </p:nvSpPr>
        <p:spPr>
          <a:xfrm>
            <a:off x="1381125" y="2610990"/>
            <a:ext cx="886330" cy="23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200" dirty="0" smtClean="0"/>
              <a:t>左右</a:t>
            </a:r>
            <a:r>
              <a:rPr lang="ja-JP" altLang="en-US" sz="1200" dirty="0"/>
              <a:t>方向</a:t>
            </a:r>
          </a:p>
        </p:txBody>
      </p:sp>
      <p:cxnSp>
        <p:nvCxnSpPr>
          <p:cNvPr id="45" name="直線コネクタ 44"/>
          <p:cNvCxnSpPr/>
          <p:nvPr/>
        </p:nvCxnSpPr>
        <p:spPr>
          <a:xfrm>
            <a:off x="3037498" y="3797920"/>
            <a:ext cx="804601" cy="6748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3523877" y="3757660"/>
            <a:ext cx="318222" cy="73652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コンテンツ プレースホルダー 2"/>
          <p:cNvSpPr txBox="1">
            <a:spLocks/>
          </p:cNvSpPr>
          <p:nvPr/>
        </p:nvSpPr>
        <p:spPr>
          <a:xfrm>
            <a:off x="3767753" y="4534682"/>
            <a:ext cx="886330" cy="23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200" dirty="0" smtClean="0"/>
              <a:t>上下方向</a:t>
            </a:r>
            <a:endParaRPr lang="ja-JP" altLang="en-US" sz="1200" dirty="0"/>
          </a:p>
        </p:txBody>
      </p:sp>
      <p:sp>
        <p:nvSpPr>
          <p:cNvPr id="51" name="正方形/長方形 50"/>
          <p:cNvSpPr/>
          <p:nvPr/>
        </p:nvSpPr>
        <p:spPr>
          <a:xfrm>
            <a:off x="5986852" y="1215700"/>
            <a:ext cx="4320000" cy="43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6436852" y="1710438"/>
            <a:ext cx="3420000" cy="342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6443452" y="1713654"/>
            <a:ext cx="3420000" cy="3420000"/>
          </a:xfrm>
          <a:prstGeom prst="ellipse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6443452" y="3420438"/>
            <a:ext cx="342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rot="5400000">
            <a:off x="7156852" y="3423318"/>
            <a:ext cx="198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rot="2700000">
            <a:off x="7188069" y="3427271"/>
            <a:ext cx="198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rot="8100000">
            <a:off x="7150019" y="3427271"/>
            <a:ext cx="198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円/楕円 57"/>
          <p:cNvSpPr/>
          <p:nvPr/>
        </p:nvSpPr>
        <p:spPr>
          <a:xfrm>
            <a:off x="7163452" y="2433654"/>
            <a:ext cx="1980000" cy="198000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8054245" y="2326939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8060766" y="4320233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9035146" y="333331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7084636" y="3319993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8779332" y="403994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8768705" y="2627317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7375513" y="2625550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7375659" y="403994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矢印コネクタ 68"/>
          <p:cNvCxnSpPr/>
          <p:nvPr/>
        </p:nvCxnSpPr>
        <p:spPr>
          <a:xfrm rot="5400000">
            <a:off x="8159552" y="3008020"/>
            <a:ext cx="0" cy="82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コンテンツ プレースホルダー 2"/>
          <p:cNvSpPr txBox="1">
            <a:spLocks/>
          </p:cNvSpPr>
          <p:nvPr/>
        </p:nvSpPr>
        <p:spPr>
          <a:xfrm>
            <a:off x="7775419" y="3219608"/>
            <a:ext cx="810522" cy="23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φ4.6[cm]</a:t>
            </a:r>
            <a:endParaRPr lang="ja-JP" altLang="en-US" sz="1200" dirty="0"/>
          </a:p>
        </p:txBody>
      </p:sp>
      <p:sp>
        <p:nvSpPr>
          <p:cNvPr id="86" name="円/楕円 85"/>
          <p:cNvSpPr/>
          <p:nvPr/>
        </p:nvSpPr>
        <p:spPr>
          <a:xfrm>
            <a:off x="7726019" y="2961700"/>
            <a:ext cx="828000" cy="828000"/>
          </a:xfrm>
          <a:prstGeom prst="ellipse">
            <a:avLst/>
          </a:prstGeom>
          <a:noFill/>
          <a:ln w="31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弧 88"/>
          <p:cNvSpPr/>
          <p:nvPr/>
        </p:nvSpPr>
        <p:spPr>
          <a:xfrm>
            <a:off x="7692386" y="2961363"/>
            <a:ext cx="871157" cy="914711"/>
          </a:xfrm>
          <a:prstGeom prst="arc">
            <a:avLst>
              <a:gd name="adj1" fmla="val 16476637"/>
              <a:gd name="adj2" fmla="val 21583290"/>
            </a:avLst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弧 89"/>
          <p:cNvSpPr/>
          <p:nvPr/>
        </p:nvSpPr>
        <p:spPr>
          <a:xfrm rot="10800000">
            <a:off x="7727685" y="2897666"/>
            <a:ext cx="871157" cy="908474"/>
          </a:xfrm>
          <a:prstGeom prst="arc">
            <a:avLst>
              <a:gd name="adj1" fmla="val 16352188"/>
              <a:gd name="adj2" fmla="val 21376878"/>
            </a:avLst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弧 93"/>
          <p:cNvSpPr/>
          <p:nvPr/>
        </p:nvSpPr>
        <p:spPr>
          <a:xfrm rot="15917784">
            <a:off x="7745726" y="2938503"/>
            <a:ext cx="871157" cy="914711"/>
          </a:xfrm>
          <a:prstGeom prst="arc">
            <a:avLst>
              <a:gd name="adj1" fmla="val 16476637"/>
              <a:gd name="adj2" fmla="val 21583290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弧 94"/>
          <p:cNvSpPr/>
          <p:nvPr/>
        </p:nvSpPr>
        <p:spPr>
          <a:xfrm rot="5400000">
            <a:off x="7689585" y="2912906"/>
            <a:ext cx="871157" cy="908474"/>
          </a:xfrm>
          <a:prstGeom prst="arc">
            <a:avLst>
              <a:gd name="adj1" fmla="val 16352188"/>
              <a:gd name="adj2" fmla="val 21376878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コネクタ 95"/>
          <p:cNvCxnSpPr/>
          <p:nvPr/>
        </p:nvCxnSpPr>
        <p:spPr>
          <a:xfrm flipV="1">
            <a:off x="8317985" y="2928146"/>
            <a:ext cx="1095803" cy="592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V="1">
            <a:off x="7947391" y="2927810"/>
            <a:ext cx="1440080" cy="78458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コンテンツ プレースホルダー 2"/>
          <p:cNvSpPr txBox="1">
            <a:spLocks/>
          </p:cNvSpPr>
          <p:nvPr/>
        </p:nvSpPr>
        <p:spPr>
          <a:xfrm>
            <a:off x="9426673" y="2824340"/>
            <a:ext cx="855945" cy="23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200" dirty="0" smtClean="0"/>
              <a:t>時計回り</a:t>
            </a:r>
            <a:endParaRPr lang="ja-JP" altLang="en-US" sz="1200" dirty="0"/>
          </a:p>
        </p:txBody>
      </p:sp>
      <p:cxnSp>
        <p:nvCxnSpPr>
          <p:cNvPr id="101" name="直線コネクタ 100"/>
          <p:cNvCxnSpPr/>
          <p:nvPr/>
        </p:nvCxnSpPr>
        <p:spPr>
          <a:xfrm>
            <a:off x="7054958" y="2974638"/>
            <a:ext cx="788808" cy="1114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>
            <a:off x="7076032" y="2978974"/>
            <a:ext cx="1295493" cy="7014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コンテンツ プレースホルダー 2"/>
          <p:cNvSpPr txBox="1">
            <a:spLocks/>
          </p:cNvSpPr>
          <p:nvPr/>
        </p:nvSpPr>
        <p:spPr>
          <a:xfrm>
            <a:off x="6193703" y="2857160"/>
            <a:ext cx="956864" cy="23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200" dirty="0" smtClean="0"/>
              <a:t>反時計回り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89102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11607" y="1215700"/>
            <a:ext cx="4320000" cy="43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561607" y="1710438"/>
            <a:ext cx="3420000" cy="342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568207" y="1713654"/>
            <a:ext cx="3420000" cy="3420000"/>
          </a:xfrm>
          <a:prstGeom prst="ellipse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1568207" y="3420438"/>
            <a:ext cx="342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rot="5400000">
            <a:off x="2281607" y="3423318"/>
            <a:ext cx="198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>
          <a:xfrm>
            <a:off x="2288207" y="2433654"/>
            <a:ext cx="1980000" cy="1980000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179000" y="2326939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185521" y="4320233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159901" y="333331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209391" y="3319993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904087" y="403994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893460" y="2627317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500268" y="2625550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500414" y="403994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2763348" y="3684842"/>
            <a:ext cx="106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2763348" y="3199933"/>
            <a:ext cx="106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125574" y="3240242"/>
            <a:ext cx="0" cy="414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986852" y="1215700"/>
            <a:ext cx="4320000" cy="43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6436852" y="1710438"/>
            <a:ext cx="3420000" cy="342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443452" y="1713654"/>
            <a:ext cx="3420000" cy="3420000"/>
          </a:xfrm>
          <a:prstGeom prst="ellipse">
            <a:avLst/>
          </a:prstGeom>
          <a:solidFill>
            <a:srgbClr val="ED7D31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/>
          <p:cNvCxnSpPr/>
          <p:nvPr/>
        </p:nvCxnSpPr>
        <p:spPr>
          <a:xfrm rot="5400000">
            <a:off x="7156852" y="3423318"/>
            <a:ext cx="1980000" cy="0"/>
          </a:xfrm>
          <a:prstGeom prst="straightConnector1">
            <a:avLst/>
          </a:prstGeom>
          <a:ln w="19050"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7163452" y="2433654"/>
            <a:ext cx="1980000" cy="1980000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8054245" y="2326939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8060766" y="4320233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9035146" y="333331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7084636" y="3319993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8779332" y="403994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8768705" y="2627317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7375513" y="2625550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7375659" y="403994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/>
          <p:cNvCxnSpPr/>
          <p:nvPr/>
        </p:nvCxnSpPr>
        <p:spPr>
          <a:xfrm rot="2700000">
            <a:off x="8159552" y="3008022"/>
            <a:ext cx="0" cy="82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円/楕円 52"/>
          <p:cNvSpPr/>
          <p:nvPr/>
        </p:nvSpPr>
        <p:spPr>
          <a:xfrm>
            <a:off x="7726019" y="2961700"/>
            <a:ext cx="828000" cy="828000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弧 54"/>
          <p:cNvSpPr/>
          <p:nvPr/>
        </p:nvSpPr>
        <p:spPr>
          <a:xfrm>
            <a:off x="7700005" y="2948381"/>
            <a:ext cx="844395" cy="869521"/>
          </a:xfrm>
          <a:prstGeom prst="arc">
            <a:avLst>
              <a:gd name="adj1" fmla="val 16500210"/>
              <a:gd name="adj2" fmla="val 3360024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2763348" y="1804988"/>
            <a:ext cx="0" cy="1890725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3815016" y="1804988"/>
            <a:ext cx="0" cy="1879854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コンテンツ プレースホルダー 2"/>
          <p:cNvSpPr txBox="1">
            <a:spLocks/>
          </p:cNvSpPr>
          <p:nvPr/>
        </p:nvSpPr>
        <p:spPr>
          <a:xfrm>
            <a:off x="2720723" y="1540152"/>
            <a:ext cx="1181925" cy="2524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050" dirty="0" smtClean="0"/>
              <a:t>移動量</a:t>
            </a:r>
            <a:r>
              <a:rPr lang="en-US" altLang="ja-JP" sz="1050" dirty="0" smtClean="0"/>
              <a:t>7</a:t>
            </a:r>
            <a:r>
              <a:rPr lang="ja-JP" altLang="en-US" sz="1050" dirty="0" smtClean="0"/>
              <a:t>：</a:t>
            </a:r>
            <a:r>
              <a:rPr lang="en-US" altLang="ja-JP" sz="1050" dirty="0" smtClean="0"/>
              <a:t>5.9[cm]</a:t>
            </a:r>
            <a:endParaRPr lang="ja-JP" altLang="en-US" sz="1050" dirty="0"/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2748227" y="1798317"/>
            <a:ext cx="1062000" cy="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2809068" y="3684842"/>
            <a:ext cx="91800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2809068" y="3199933"/>
            <a:ext cx="91800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2819664" y="2107892"/>
            <a:ext cx="918000" cy="0"/>
          </a:xfrm>
          <a:prstGeom prst="straightConnector1">
            <a:avLst/>
          </a:prstGeom>
          <a:ln>
            <a:solidFill>
              <a:schemeClr val="tx2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2831928" y="2002955"/>
            <a:ext cx="0" cy="1692758"/>
          </a:xfrm>
          <a:prstGeom prst="straightConnector1">
            <a:avLst/>
          </a:prstGeom>
          <a:ln>
            <a:solidFill>
              <a:schemeClr val="tx2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>
            <a:off x="3731196" y="2072301"/>
            <a:ext cx="0" cy="1612541"/>
          </a:xfrm>
          <a:prstGeom prst="straightConnector1">
            <a:avLst/>
          </a:prstGeom>
          <a:ln>
            <a:solidFill>
              <a:schemeClr val="tx2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コンテンツ プレースホルダー 2"/>
          <p:cNvSpPr txBox="1">
            <a:spLocks/>
          </p:cNvSpPr>
          <p:nvPr/>
        </p:nvSpPr>
        <p:spPr>
          <a:xfrm>
            <a:off x="2773849" y="1876712"/>
            <a:ext cx="1184641" cy="2524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050" dirty="0" smtClean="0"/>
              <a:t>移動量</a:t>
            </a:r>
            <a:r>
              <a:rPr lang="en-US" altLang="ja-JP" sz="1050" dirty="0"/>
              <a:t>6</a:t>
            </a:r>
            <a:r>
              <a:rPr lang="ja-JP" altLang="en-US" sz="1050" dirty="0" smtClean="0"/>
              <a:t>：</a:t>
            </a:r>
            <a:r>
              <a:rPr lang="en-US" altLang="ja-JP" sz="1050" dirty="0" smtClean="0"/>
              <a:t>5.1[cm]</a:t>
            </a:r>
            <a:endParaRPr lang="ja-JP" altLang="en-US" sz="1050" dirty="0"/>
          </a:p>
        </p:txBody>
      </p:sp>
      <p:cxnSp>
        <p:nvCxnSpPr>
          <p:cNvPr id="89" name="直線矢印コネクタ 88"/>
          <p:cNvCxnSpPr/>
          <p:nvPr/>
        </p:nvCxnSpPr>
        <p:spPr>
          <a:xfrm>
            <a:off x="2903683" y="3677222"/>
            <a:ext cx="756000" cy="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2903683" y="3192313"/>
            <a:ext cx="756000" cy="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903683" y="2434912"/>
            <a:ext cx="756000" cy="0"/>
          </a:xfrm>
          <a:prstGeom prst="straightConnector1">
            <a:avLst/>
          </a:prstGeom>
          <a:ln>
            <a:solidFill>
              <a:srgbClr val="0070C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2900508" y="2347075"/>
            <a:ext cx="1" cy="1358662"/>
          </a:xfrm>
          <a:prstGeom prst="straightConnector1">
            <a:avLst/>
          </a:prstGeom>
          <a:ln>
            <a:solidFill>
              <a:srgbClr val="0070C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3660711" y="2324788"/>
            <a:ext cx="0" cy="1352434"/>
          </a:xfrm>
          <a:prstGeom prst="straightConnector1">
            <a:avLst/>
          </a:prstGeom>
          <a:ln>
            <a:solidFill>
              <a:srgbClr val="0070C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コンテンツ プレースホルダー 2"/>
          <p:cNvSpPr txBox="1">
            <a:spLocks/>
          </p:cNvSpPr>
          <p:nvPr/>
        </p:nvSpPr>
        <p:spPr>
          <a:xfrm>
            <a:off x="2630195" y="2180875"/>
            <a:ext cx="1376502" cy="2524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050" dirty="0" smtClean="0"/>
              <a:t>基準移動量：</a:t>
            </a:r>
            <a:r>
              <a:rPr lang="en-US" altLang="ja-JP" sz="1050" dirty="0" smtClean="0"/>
              <a:t>4.2[cm]</a:t>
            </a:r>
            <a:endParaRPr lang="ja-JP" altLang="en-US" sz="1050" dirty="0"/>
          </a:p>
        </p:txBody>
      </p:sp>
      <p:cxnSp>
        <p:nvCxnSpPr>
          <p:cNvPr id="103" name="直線矢印コネクタ 102"/>
          <p:cNvCxnSpPr/>
          <p:nvPr/>
        </p:nvCxnSpPr>
        <p:spPr>
          <a:xfrm>
            <a:off x="2975115" y="3677214"/>
            <a:ext cx="61200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>
            <a:off x="2975115" y="3192305"/>
            <a:ext cx="61200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2970360" y="2775674"/>
            <a:ext cx="612000" cy="0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>
            <a:off x="2967184" y="2661577"/>
            <a:ext cx="1" cy="1034136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3584506" y="2661577"/>
            <a:ext cx="0" cy="1023265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コンテンツ プレースホルダー 2"/>
          <p:cNvSpPr txBox="1">
            <a:spLocks/>
          </p:cNvSpPr>
          <p:nvPr/>
        </p:nvSpPr>
        <p:spPr>
          <a:xfrm>
            <a:off x="2746374" y="2557659"/>
            <a:ext cx="1153554" cy="2524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050" dirty="0" smtClean="0"/>
              <a:t>移動量</a:t>
            </a:r>
            <a:r>
              <a:rPr lang="en-US" altLang="ja-JP" sz="1050" dirty="0" smtClean="0"/>
              <a:t>4</a:t>
            </a:r>
            <a:r>
              <a:rPr lang="ja-JP" altLang="en-US" sz="1050" dirty="0" smtClean="0"/>
              <a:t>：</a:t>
            </a:r>
            <a:r>
              <a:rPr lang="en-US" altLang="ja-JP" sz="1050" dirty="0" smtClean="0"/>
              <a:t>3.4[cm]</a:t>
            </a:r>
            <a:endParaRPr lang="ja-JP" altLang="en-US" sz="1050" dirty="0"/>
          </a:p>
        </p:txBody>
      </p:sp>
      <p:cxnSp>
        <p:nvCxnSpPr>
          <p:cNvPr id="117" name="直線矢印コネクタ 116"/>
          <p:cNvCxnSpPr/>
          <p:nvPr/>
        </p:nvCxnSpPr>
        <p:spPr>
          <a:xfrm>
            <a:off x="3046554" y="3681975"/>
            <a:ext cx="450000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3051317" y="3197066"/>
            <a:ext cx="450000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/>
          <p:nvPr/>
        </p:nvCxnSpPr>
        <p:spPr>
          <a:xfrm>
            <a:off x="3046555" y="3070957"/>
            <a:ext cx="450000" cy="0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/>
          <p:nvPr/>
        </p:nvCxnSpPr>
        <p:spPr>
          <a:xfrm flipH="1">
            <a:off x="3043385" y="2928308"/>
            <a:ext cx="1" cy="777429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/>
          <p:nvPr/>
        </p:nvCxnSpPr>
        <p:spPr>
          <a:xfrm>
            <a:off x="3503537" y="2953187"/>
            <a:ext cx="0" cy="742526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コンテンツ プレースホルダー 2"/>
          <p:cNvSpPr txBox="1">
            <a:spLocks/>
          </p:cNvSpPr>
          <p:nvPr/>
        </p:nvSpPr>
        <p:spPr>
          <a:xfrm>
            <a:off x="2744670" y="2858328"/>
            <a:ext cx="1162607" cy="2524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050" dirty="0" smtClean="0"/>
              <a:t>移動量</a:t>
            </a:r>
            <a:r>
              <a:rPr lang="en-US" altLang="ja-JP" sz="1050" dirty="0"/>
              <a:t>3</a:t>
            </a:r>
            <a:r>
              <a:rPr lang="ja-JP" altLang="en-US" sz="1050" dirty="0" smtClean="0"/>
              <a:t>：</a:t>
            </a:r>
            <a:r>
              <a:rPr lang="en-US" altLang="ja-JP" sz="1050" dirty="0" smtClean="0"/>
              <a:t>2.5[cm]</a:t>
            </a:r>
            <a:endParaRPr lang="ja-JP" altLang="en-US" sz="1050" dirty="0"/>
          </a:p>
        </p:txBody>
      </p:sp>
      <p:cxnSp>
        <p:nvCxnSpPr>
          <p:cNvPr id="130" name="直線矢印コネクタ 129"/>
          <p:cNvCxnSpPr/>
          <p:nvPr/>
        </p:nvCxnSpPr>
        <p:spPr>
          <a:xfrm>
            <a:off x="7633683" y="2600238"/>
            <a:ext cx="1037334" cy="1660082"/>
          </a:xfrm>
          <a:prstGeom prst="straightConnector1">
            <a:avLst/>
          </a:prstGeom>
          <a:ln w="19050"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コンテンツ プレースホルダー 2"/>
          <p:cNvSpPr txBox="1">
            <a:spLocks/>
          </p:cNvSpPr>
          <p:nvPr/>
        </p:nvSpPr>
        <p:spPr>
          <a:xfrm>
            <a:off x="8688375" y="4040828"/>
            <a:ext cx="1063875" cy="2524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050" dirty="0" smtClean="0"/>
              <a:t>移動量</a:t>
            </a:r>
            <a:r>
              <a:rPr lang="en-US" altLang="ja-JP" sz="1050" dirty="0" smtClean="0"/>
              <a:t>7</a:t>
            </a:r>
            <a:r>
              <a:rPr lang="ja-JP" altLang="en-US" sz="1050" dirty="0" smtClean="0"/>
              <a:t>：</a:t>
            </a:r>
            <a:r>
              <a:rPr lang="en-US" altLang="ja-JP" sz="1050" dirty="0" smtClean="0"/>
              <a:t>148°</a:t>
            </a:r>
            <a:endParaRPr lang="ja-JP" altLang="en-US" sz="1050" dirty="0"/>
          </a:p>
        </p:txBody>
      </p:sp>
      <p:cxnSp>
        <p:nvCxnSpPr>
          <p:cNvPr id="140" name="直線矢印コネクタ 139"/>
          <p:cNvCxnSpPr/>
          <p:nvPr/>
        </p:nvCxnSpPr>
        <p:spPr>
          <a:xfrm>
            <a:off x="7372263" y="2827570"/>
            <a:ext cx="1564544" cy="1178965"/>
          </a:xfrm>
          <a:prstGeom prst="straightConnector1">
            <a:avLst/>
          </a:prstGeom>
          <a:ln w="19050">
            <a:solidFill>
              <a:schemeClr val="tx2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コンテンツ プレースホルダー 2"/>
          <p:cNvSpPr txBox="1">
            <a:spLocks/>
          </p:cNvSpPr>
          <p:nvPr/>
        </p:nvSpPr>
        <p:spPr>
          <a:xfrm>
            <a:off x="8762249" y="3726131"/>
            <a:ext cx="1073861" cy="2524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050" dirty="0" smtClean="0"/>
              <a:t>移動量</a:t>
            </a:r>
            <a:r>
              <a:rPr lang="en-US" altLang="ja-JP" sz="1050" dirty="0"/>
              <a:t>6</a:t>
            </a:r>
            <a:r>
              <a:rPr lang="ja-JP" altLang="en-US" sz="1050" dirty="0" smtClean="0"/>
              <a:t>：</a:t>
            </a:r>
            <a:r>
              <a:rPr lang="en-US" altLang="ja-JP" sz="1050" dirty="0" smtClean="0"/>
              <a:t>127°</a:t>
            </a:r>
            <a:endParaRPr lang="ja-JP" altLang="en-US" sz="1050" dirty="0"/>
          </a:p>
        </p:txBody>
      </p:sp>
      <p:cxnSp>
        <p:nvCxnSpPr>
          <p:cNvPr id="156" name="直線矢印コネクタ 155"/>
          <p:cNvCxnSpPr/>
          <p:nvPr/>
        </p:nvCxnSpPr>
        <p:spPr>
          <a:xfrm>
            <a:off x="7219950" y="3152369"/>
            <a:ext cx="1856958" cy="532473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コンテンツ プレースホルダー 2"/>
          <p:cNvSpPr txBox="1">
            <a:spLocks/>
          </p:cNvSpPr>
          <p:nvPr/>
        </p:nvSpPr>
        <p:spPr>
          <a:xfrm>
            <a:off x="8945810" y="3481346"/>
            <a:ext cx="1304217" cy="2524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050" dirty="0" smtClean="0"/>
              <a:t>基準移動量：</a:t>
            </a:r>
            <a:r>
              <a:rPr lang="en-US" altLang="ja-JP" sz="1050" dirty="0" smtClean="0"/>
              <a:t>106</a:t>
            </a:r>
            <a:r>
              <a:rPr lang="en-US" altLang="ja-JP" sz="1050" dirty="0"/>
              <a:t>°</a:t>
            </a:r>
            <a:endParaRPr lang="en-US" altLang="ja-JP" sz="1050" dirty="0" smtClean="0"/>
          </a:p>
        </p:txBody>
      </p:sp>
      <p:cxnSp>
        <p:nvCxnSpPr>
          <p:cNvPr id="173" name="直線矢印コネクタ 172"/>
          <p:cNvCxnSpPr/>
          <p:nvPr/>
        </p:nvCxnSpPr>
        <p:spPr>
          <a:xfrm flipV="1">
            <a:off x="7163452" y="3316080"/>
            <a:ext cx="1989282" cy="209082"/>
          </a:xfrm>
          <a:prstGeom prst="straightConnector1">
            <a:avLst/>
          </a:prstGeom>
          <a:ln w="19050">
            <a:solidFill>
              <a:srgbClr val="00206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コンテンツ プレースホルダー 2"/>
          <p:cNvSpPr txBox="1">
            <a:spLocks/>
          </p:cNvSpPr>
          <p:nvPr/>
        </p:nvSpPr>
        <p:spPr>
          <a:xfrm>
            <a:off x="8994268" y="3013282"/>
            <a:ext cx="1017929" cy="2524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050" dirty="0" smtClean="0"/>
              <a:t>移動量</a:t>
            </a:r>
            <a:r>
              <a:rPr lang="en-US" altLang="ja-JP" sz="1050" dirty="0" smtClean="0"/>
              <a:t>4</a:t>
            </a:r>
            <a:r>
              <a:rPr lang="ja-JP" altLang="en-US" sz="1050" dirty="0" smtClean="0"/>
              <a:t>：</a:t>
            </a:r>
            <a:r>
              <a:rPr lang="en-US" altLang="ja-JP" sz="1050" dirty="0" smtClean="0"/>
              <a:t>84°</a:t>
            </a:r>
            <a:endParaRPr lang="ja-JP" altLang="en-US" sz="1050" dirty="0"/>
          </a:p>
        </p:txBody>
      </p:sp>
      <p:sp>
        <p:nvSpPr>
          <p:cNvPr id="182" name="円弧 181"/>
          <p:cNvSpPr/>
          <p:nvPr/>
        </p:nvSpPr>
        <p:spPr>
          <a:xfrm rot="917525">
            <a:off x="7239690" y="2540745"/>
            <a:ext cx="1828466" cy="1575696"/>
          </a:xfrm>
          <a:prstGeom prst="arc">
            <a:avLst>
              <a:gd name="adj1" fmla="val 15253266"/>
              <a:gd name="adj2" fmla="val 20687498"/>
            </a:avLst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4" name="直線矢印コネクタ 183"/>
          <p:cNvCxnSpPr/>
          <p:nvPr/>
        </p:nvCxnSpPr>
        <p:spPr>
          <a:xfrm flipV="1">
            <a:off x="7278316" y="2916696"/>
            <a:ext cx="1875763" cy="955751"/>
          </a:xfrm>
          <a:prstGeom prst="straightConnector1">
            <a:avLst/>
          </a:prstGeom>
          <a:ln w="19050">
            <a:solidFill>
              <a:srgbClr val="7030A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円弧 186"/>
          <p:cNvSpPr/>
          <p:nvPr/>
        </p:nvSpPr>
        <p:spPr>
          <a:xfrm rot="770953">
            <a:off x="7239460" y="2448598"/>
            <a:ext cx="1917874" cy="1376585"/>
          </a:xfrm>
          <a:prstGeom prst="arc">
            <a:avLst>
              <a:gd name="adj1" fmla="val 15186050"/>
              <a:gd name="adj2" fmla="val 20142341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コンテンツ プレースホルダー 2"/>
          <p:cNvSpPr txBox="1">
            <a:spLocks/>
          </p:cNvSpPr>
          <p:nvPr/>
        </p:nvSpPr>
        <p:spPr>
          <a:xfrm>
            <a:off x="8900078" y="2654261"/>
            <a:ext cx="998788" cy="2524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050" dirty="0" smtClean="0"/>
              <a:t>移動量</a:t>
            </a:r>
            <a:r>
              <a:rPr lang="en-US" altLang="ja-JP" sz="1050" dirty="0"/>
              <a:t>3</a:t>
            </a:r>
            <a:r>
              <a:rPr lang="ja-JP" altLang="en-US" sz="1050" dirty="0" smtClean="0"/>
              <a:t>：</a:t>
            </a:r>
            <a:r>
              <a:rPr lang="en-US" altLang="ja-JP" sz="1050" dirty="0" smtClean="0"/>
              <a:t>6</a:t>
            </a:r>
            <a:r>
              <a:rPr lang="en-US" altLang="ja-JP" sz="1050" dirty="0"/>
              <a:t>3</a:t>
            </a:r>
            <a:r>
              <a:rPr lang="en-US" altLang="ja-JP" sz="1050" dirty="0" smtClean="0"/>
              <a:t>°</a:t>
            </a:r>
            <a:endParaRPr lang="ja-JP" altLang="en-US" sz="1050" dirty="0"/>
          </a:p>
        </p:txBody>
      </p:sp>
      <p:sp>
        <p:nvSpPr>
          <p:cNvPr id="108" name="円弧 107"/>
          <p:cNvSpPr/>
          <p:nvPr/>
        </p:nvSpPr>
        <p:spPr>
          <a:xfrm rot="10445214">
            <a:off x="7722046" y="2957937"/>
            <a:ext cx="844395" cy="847473"/>
          </a:xfrm>
          <a:prstGeom prst="arc">
            <a:avLst>
              <a:gd name="adj1" fmla="val 16500210"/>
              <a:gd name="adj2" fmla="val 3568401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3063662" y="3389860"/>
            <a:ext cx="747704" cy="23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2.3[cm]</a:t>
            </a:r>
            <a:endParaRPr lang="ja-JP" altLang="en-US" sz="1200" dirty="0"/>
          </a:p>
        </p:txBody>
      </p:sp>
      <p:sp>
        <p:nvSpPr>
          <p:cNvPr id="110" name="円弧 109"/>
          <p:cNvSpPr/>
          <p:nvPr/>
        </p:nvSpPr>
        <p:spPr>
          <a:xfrm rot="917525">
            <a:off x="7221402" y="2657353"/>
            <a:ext cx="1757531" cy="1575696"/>
          </a:xfrm>
          <a:prstGeom prst="arc">
            <a:avLst>
              <a:gd name="adj1" fmla="val 15439040"/>
              <a:gd name="adj2" fmla="val 21520685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円弧 113"/>
          <p:cNvSpPr/>
          <p:nvPr/>
        </p:nvSpPr>
        <p:spPr>
          <a:xfrm rot="917525">
            <a:off x="7091934" y="2751809"/>
            <a:ext cx="1757531" cy="1715732"/>
          </a:xfrm>
          <a:prstGeom prst="arc">
            <a:avLst>
              <a:gd name="adj1" fmla="val 15975221"/>
              <a:gd name="adj2" fmla="val 197750"/>
            </a:avLst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円弧 114"/>
          <p:cNvSpPr/>
          <p:nvPr/>
        </p:nvSpPr>
        <p:spPr>
          <a:xfrm rot="1461874">
            <a:off x="7059177" y="2810616"/>
            <a:ext cx="1654779" cy="1905026"/>
          </a:xfrm>
          <a:prstGeom prst="arc">
            <a:avLst>
              <a:gd name="adj1" fmla="val 15730791"/>
              <a:gd name="adj2" fmla="val 197750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コンテンツ プレースホルダー 2"/>
          <p:cNvSpPr txBox="1">
            <a:spLocks/>
          </p:cNvSpPr>
          <p:nvPr/>
        </p:nvSpPr>
        <p:spPr>
          <a:xfrm>
            <a:off x="7088643" y="3225636"/>
            <a:ext cx="698958" cy="23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050" dirty="0"/>
              <a:t>φ</a:t>
            </a:r>
            <a:r>
              <a:rPr lang="en-US" altLang="ja-JP" sz="1050" dirty="0" smtClean="0"/>
              <a:t>4.6[cm]</a:t>
            </a:r>
            <a:endParaRPr lang="ja-JP" altLang="en-US" sz="1050" dirty="0"/>
          </a:p>
        </p:txBody>
      </p:sp>
      <p:cxnSp>
        <p:nvCxnSpPr>
          <p:cNvPr id="116" name="直線矢印コネクタ 115"/>
          <p:cNvCxnSpPr>
            <a:stCxn id="46" idx="1"/>
          </p:cNvCxnSpPr>
          <p:nvPr/>
        </p:nvCxnSpPr>
        <p:spPr>
          <a:xfrm>
            <a:off x="7084636" y="3409993"/>
            <a:ext cx="641383" cy="10445"/>
          </a:xfrm>
          <a:prstGeom prst="straightConnector1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 flipH="1">
            <a:off x="8554019" y="3417211"/>
            <a:ext cx="641383" cy="10445"/>
          </a:xfrm>
          <a:prstGeom prst="straightConnector1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 flipV="1">
            <a:off x="7704448" y="3426578"/>
            <a:ext cx="966569" cy="2487"/>
          </a:xfrm>
          <a:prstGeom prst="straightConnector1">
            <a:avLst/>
          </a:prstGeom>
          <a:ln w="952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747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11607" y="1215700"/>
            <a:ext cx="4320000" cy="43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561607" y="1710438"/>
            <a:ext cx="3420000" cy="342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568207" y="1713654"/>
            <a:ext cx="3420000" cy="3420000"/>
          </a:xfrm>
          <a:prstGeom prst="ellipse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1568207" y="3420438"/>
            <a:ext cx="34200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rot="5400000">
            <a:off x="2281607" y="3423318"/>
            <a:ext cx="19800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>
          <a:xfrm>
            <a:off x="2288207" y="2433654"/>
            <a:ext cx="1980000" cy="1980000"/>
          </a:xfrm>
          <a:prstGeom prst="ellipse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179000" y="2326939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185521" y="4320233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159901" y="333331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209391" y="3319993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904087" y="403994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893460" y="2627317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500268" y="2625550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500414" y="403994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2763348" y="3684842"/>
            <a:ext cx="106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2763348" y="3199933"/>
            <a:ext cx="10620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125574" y="3240242"/>
            <a:ext cx="0" cy="414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986852" y="1215700"/>
            <a:ext cx="4320000" cy="43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6436852" y="1710438"/>
            <a:ext cx="3420000" cy="342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443452" y="1713654"/>
            <a:ext cx="3420000" cy="3420000"/>
          </a:xfrm>
          <a:prstGeom prst="ellipse">
            <a:avLst/>
          </a:prstGeom>
          <a:solidFill>
            <a:srgbClr val="ED7D31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/>
          <p:cNvCxnSpPr/>
          <p:nvPr/>
        </p:nvCxnSpPr>
        <p:spPr>
          <a:xfrm rot="5400000">
            <a:off x="7156852" y="3423318"/>
            <a:ext cx="1980000" cy="0"/>
          </a:xfrm>
          <a:prstGeom prst="straightConnector1">
            <a:avLst/>
          </a:prstGeom>
          <a:ln w="12700"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7163452" y="2433654"/>
            <a:ext cx="1980000" cy="1980000"/>
          </a:xfrm>
          <a:prstGeom prst="ellipse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8054245" y="2326939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8060766" y="4320233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9035146" y="333331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7084636" y="3319993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8779332" y="403994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8768705" y="2627317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7375513" y="2625550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7375659" y="4039948"/>
            <a:ext cx="180000" cy="18000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7726019" y="2961700"/>
            <a:ext cx="828000" cy="828000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弧 54"/>
          <p:cNvSpPr/>
          <p:nvPr/>
        </p:nvSpPr>
        <p:spPr>
          <a:xfrm>
            <a:off x="7700005" y="2948381"/>
            <a:ext cx="844395" cy="869521"/>
          </a:xfrm>
          <a:prstGeom prst="arc">
            <a:avLst>
              <a:gd name="adj1" fmla="val 16500210"/>
              <a:gd name="adj2" fmla="val 3360024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2763348" y="1945039"/>
            <a:ext cx="0" cy="1750674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3815016" y="1945039"/>
            <a:ext cx="0" cy="1739803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コンテンツ プレースホルダー 2"/>
          <p:cNvSpPr txBox="1">
            <a:spLocks/>
          </p:cNvSpPr>
          <p:nvPr/>
        </p:nvSpPr>
        <p:spPr>
          <a:xfrm>
            <a:off x="2988810" y="1730652"/>
            <a:ext cx="654996" cy="2524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050" dirty="0" smtClean="0"/>
              <a:t>5.9[cm]</a:t>
            </a:r>
            <a:endParaRPr lang="ja-JP" altLang="en-US" sz="1050" dirty="0"/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2748227" y="1950717"/>
            <a:ext cx="1062000" cy="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2809068" y="3684842"/>
            <a:ext cx="91800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2809068" y="3199933"/>
            <a:ext cx="91800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2819664" y="2241242"/>
            <a:ext cx="918000" cy="0"/>
          </a:xfrm>
          <a:prstGeom prst="straightConnector1">
            <a:avLst/>
          </a:prstGeom>
          <a:ln>
            <a:solidFill>
              <a:schemeClr val="tx2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2831928" y="2241242"/>
            <a:ext cx="0" cy="1454471"/>
          </a:xfrm>
          <a:prstGeom prst="straightConnector1">
            <a:avLst/>
          </a:prstGeom>
          <a:ln>
            <a:solidFill>
              <a:schemeClr val="tx2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>
            <a:off x="3731196" y="2241242"/>
            <a:ext cx="0" cy="1443600"/>
          </a:xfrm>
          <a:prstGeom prst="straightConnector1">
            <a:avLst/>
          </a:prstGeom>
          <a:ln>
            <a:solidFill>
              <a:schemeClr val="tx2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コンテンツ プレースホルダー 2"/>
          <p:cNvSpPr txBox="1">
            <a:spLocks/>
          </p:cNvSpPr>
          <p:nvPr/>
        </p:nvSpPr>
        <p:spPr>
          <a:xfrm>
            <a:off x="3043386" y="2048162"/>
            <a:ext cx="600420" cy="2524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050" dirty="0" smtClean="0"/>
              <a:t>5.1[cm]</a:t>
            </a:r>
            <a:endParaRPr lang="ja-JP" altLang="en-US" sz="1050" dirty="0"/>
          </a:p>
        </p:txBody>
      </p:sp>
      <p:cxnSp>
        <p:nvCxnSpPr>
          <p:cNvPr id="103" name="直線矢印コネクタ 102"/>
          <p:cNvCxnSpPr/>
          <p:nvPr/>
        </p:nvCxnSpPr>
        <p:spPr>
          <a:xfrm>
            <a:off x="2975115" y="3677214"/>
            <a:ext cx="61200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>
            <a:off x="2975115" y="3192305"/>
            <a:ext cx="61200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2970360" y="2689949"/>
            <a:ext cx="612000" cy="0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>
            <a:off x="2967184" y="2661577"/>
            <a:ext cx="1" cy="1034136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3584506" y="2661577"/>
            <a:ext cx="0" cy="1023265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コンテンツ プレースホルダー 2"/>
          <p:cNvSpPr txBox="1">
            <a:spLocks/>
          </p:cNvSpPr>
          <p:nvPr/>
        </p:nvSpPr>
        <p:spPr>
          <a:xfrm>
            <a:off x="2988809" y="2500509"/>
            <a:ext cx="654996" cy="2524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050" dirty="0" smtClean="0"/>
              <a:t>3.4[cm]</a:t>
            </a:r>
            <a:endParaRPr lang="ja-JP" altLang="en-US" sz="1050" dirty="0"/>
          </a:p>
        </p:txBody>
      </p:sp>
      <p:cxnSp>
        <p:nvCxnSpPr>
          <p:cNvPr id="117" name="直線矢印コネクタ 116"/>
          <p:cNvCxnSpPr/>
          <p:nvPr/>
        </p:nvCxnSpPr>
        <p:spPr>
          <a:xfrm>
            <a:off x="3046554" y="3681975"/>
            <a:ext cx="450000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3051317" y="3197066"/>
            <a:ext cx="450000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/>
          <p:nvPr/>
        </p:nvCxnSpPr>
        <p:spPr>
          <a:xfrm>
            <a:off x="3046555" y="3070957"/>
            <a:ext cx="450000" cy="0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/>
          <p:nvPr/>
        </p:nvCxnSpPr>
        <p:spPr>
          <a:xfrm flipH="1">
            <a:off x="3043385" y="2928308"/>
            <a:ext cx="1" cy="777429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/>
          <p:nvPr/>
        </p:nvCxnSpPr>
        <p:spPr>
          <a:xfrm>
            <a:off x="3503537" y="2953187"/>
            <a:ext cx="0" cy="742526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コンテンツ プレースホルダー 2"/>
          <p:cNvSpPr txBox="1">
            <a:spLocks/>
          </p:cNvSpPr>
          <p:nvPr/>
        </p:nvSpPr>
        <p:spPr>
          <a:xfrm>
            <a:off x="2963303" y="2858328"/>
            <a:ext cx="603846" cy="2524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050" dirty="0" smtClean="0"/>
              <a:t>2.5[cm]</a:t>
            </a:r>
            <a:endParaRPr lang="ja-JP" altLang="en-US" sz="1050" dirty="0"/>
          </a:p>
        </p:txBody>
      </p:sp>
      <p:cxnSp>
        <p:nvCxnSpPr>
          <p:cNvPr id="130" name="直線矢印コネクタ 129"/>
          <p:cNvCxnSpPr/>
          <p:nvPr/>
        </p:nvCxnSpPr>
        <p:spPr>
          <a:xfrm>
            <a:off x="7633683" y="2600238"/>
            <a:ext cx="1037334" cy="1660082"/>
          </a:xfrm>
          <a:prstGeom prst="straightConnector1">
            <a:avLst/>
          </a:prstGeom>
          <a:ln w="19050"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コンテンツ プレースホルダー 2"/>
          <p:cNvSpPr txBox="1">
            <a:spLocks/>
          </p:cNvSpPr>
          <p:nvPr/>
        </p:nvSpPr>
        <p:spPr>
          <a:xfrm>
            <a:off x="8612176" y="4002728"/>
            <a:ext cx="547684" cy="2524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050" dirty="0" smtClean="0"/>
              <a:t>148°</a:t>
            </a:r>
            <a:endParaRPr lang="ja-JP" altLang="en-US" sz="1050" dirty="0"/>
          </a:p>
        </p:txBody>
      </p:sp>
      <p:cxnSp>
        <p:nvCxnSpPr>
          <p:cNvPr id="140" name="直線矢印コネクタ 139"/>
          <p:cNvCxnSpPr/>
          <p:nvPr/>
        </p:nvCxnSpPr>
        <p:spPr>
          <a:xfrm>
            <a:off x="7372263" y="2827570"/>
            <a:ext cx="1564544" cy="1178965"/>
          </a:xfrm>
          <a:prstGeom prst="straightConnector1">
            <a:avLst/>
          </a:prstGeom>
          <a:ln w="19050">
            <a:solidFill>
              <a:schemeClr val="tx2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コンテンツ プレースホルダー 2"/>
          <p:cNvSpPr txBox="1">
            <a:spLocks/>
          </p:cNvSpPr>
          <p:nvPr/>
        </p:nvSpPr>
        <p:spPr>
          <a:xfrm>
            <a:off x="8809874" y="3697556"/>
            <a:ext cx="524139" cy="2524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050" dirty="0" smtClean="0"/>
              <a:t>127°</a:t>
            </a:r>
            <a:endParaRPr lang="ja-JP" altLang="en-US" sz="1050" dirty="0"/>
          </a:p>
        </p:txBody>
      </p:sp>
      <p:cxnSp>
        <p:nvCxnSpPr>
          <p:cNvPr id="173" name="直線矢印コネクタ 172"/>
          <p:cNvCxnSpPr/>
          <p:nvPr/>
        </p:nvCxnSpPr>
        <p:spPr>
          <a:xfrm flipV="1">
            <a:off x="7163452" y="3316080"/>
            <a:ext cx="1989282" cy="209082"/>
          </a:xfrm>
          <a:prstGeom prst="straightConnector1">
            <a:avLst/>
          </a:prstGeom>
          <a:ln w="19050">
            <a:solidFill>
              <a:srgbClr val="00206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コンテンツ プレースホルダー 2"/>
          <p:cNvSpPr txBox="1">
            <a:spLocks/>
          </p:cNvSpPr>
          <p:nvPr/>
        </p:nvSpPr>
        <p:spPr>
          <a:xfrm>
            <a:off x="9041894" y="3051382"/>
            <a:ext cx="471170" cy="2524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050" dirty="0" smtClean="0"/>
              <a:t>84°</a:t>
            </a:r>
            <a:endParaRPr lang="ja-JP" altLang="en-US" sz="1050" dirty="0"/>
          </a:p>
        </p:txBody>
      </p:sp>
      <p:sp>
        <p:nvSpPr>
          <p:cNvPr id="182" name="円弧 181"/>
          <p:cNvSpPr/>
          <p:nvPr/>
        </p:nvSpPr>
        <p:spPr>
          <a:xfrm rot="917525">
            <a:off x="7239690" y="2540745"/>
            <a:ext cx="1828466" cy="1575696"/>
          </a:xfrm>
          <a:prstGeom prst="arc">
            <a:avLst>
              <a:gd name="adj1" fmla="val 15253266"/>
              <a:gd name="adj2" fmla="val 20687498"/>
            </a:avLst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4" name="直線矢印コネクタ 183"/>
          <p:cNvCxnSpPr/>
          <p:nvPr/>
        </p:nvCxnSpPr>
        <p:spPr>
          <a:xfrm flipV="1">
            <a:off x="7278316" y="2916696"/>
            <a:ext cx="1875763" cy="955751"/>
          </a:xfrm>
          <a:prstGeom prst="straightConnector1">
            <a:avLst/>
          </a:prstGeom>
          <a:ln w="19050">
            <a:solidFill>
              <a:srgbClr val="7030A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円弧 186"/>
          <p:cNvSpPr/>
          <p:nvPr/>
        </p:nvSpPr>
        <p:spPr>
          <a:xfrm rot="770953">
            <a:off x="7239460" y="2448598"/>
            <a:ext cx="1917874" cy="1376585"/>
          </a:xfrm>
          <a:prstGeom prst="arc">
            <a:avLst>
              <a:gd name="adj1" fmla="val 15186050"/>
              <a:gd name="adj2" fmla="val 20142341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コンテンツ プレースホルダー 2"/>
          <p:cNvSpPr txBox="1">
            <a:spLocks/>
          </p:cNvSpPr>
          <p:nvPr/>
        </p:nvSpPr>
        <p:spPr>
          <a:xfrm>
            <a:off x="8966753" y="2654261"/>
            <a:ext cx="472396" cy="2524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050" dirty="0" smtClean="0"/>
              <a:t>63°</a:t>
            </a:r>
            <a:endParaRPr lang="ja-JP" altLang="en-US" sz="1050" dirty="0"/>
          </a:p>
        </p:txBody>
      </p:sp>
      <p:sp>
        <p:nvSpPr>
          <p:cNvPr id="108" name="円弧 107"/>
          <p:cNvSpPr/>
          <p:nvPr/>
        </p:nvSpPr>
        <p:spPr>
          <a:xfrm rot="10445214">
            <a:off x="7722046" y="2957937"/>
            <a:ext cx="844395" cy="847473"/>
          </a:xfrm>
          <a:prstGeom prst="arc">
            <a:avLst>
              <a:gd name="adj1" fmla="val 16500210"/>
              <a:gd name="adj2" fmla="val 3568401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3063662" y="3389860"/>
            <a:ext cx="747704" cy="23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2.3[cm]</a:t>
            </a:r>
            <a:endParaRPr lang="ja-JP" altLang="en-US" sz="1200" dirty="0"/>
          </a:p>
        </p:txBody>
      </p:sp>
      <p:sp>
        <p:nvSpPr>
          <p:cNvPr id="114" name="円弧 113"/>
          <p:cNvSpPr/>
          <p:nvPr/>
        </p:nvSpPr>
        <p:spPr>
          <a:xfrm rot="917525">
            <a:off x="7091934" y="2751809"/>
            <a:ext cx="1757531" cy="1715732"/>
          </a:xfrm>
          <a:prstGeom prst="arc">
            <a:avLst>
              <a:gd name="adj1" fmla="val 15975221"/>
              <a:gd name="adj2" fmla="val 197750"/>
            </a:avLst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円弧 114"/>
          <p:cNvSpPr/>
          <p:nvPr/>
        </p:nvSpPr>
        <p:spPr>
          <a:xfrm rot="1461874">
            <a:off x="7059177" y="2810616"/>
            <a:ext cx="1654779" cy="1905026"/>
          </a:xfrm>
          <a:prstGeom prst="arc">
            <a:avLst>
              <a:gd name="adj1" fmla="val 15730791"/>
              <a:gd name="adj2" fmla="val 197750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コンテンツ プレースホルダー 2"/>
          <p:cNvSpPr txBox="1">
            <a:spLocks/>
          </p:cNvSpPr>
          <p:nvPr/>
        </p:nvSpPr>
        <p:spPr>
          <a:xfrm>
            <a:off x="7137411" y="3176868"/>
            <a:ext cx="698958" cy="23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050" dirty="0"/>
              <a:t>φ</a:t>
            </a:r>
            <a:r>
              <a:rPr lang="en-US" altLang="ja-JP" sz="1050" dirty="0" smtClean="0"/>
              <a:t>4.6[cm]</a:t>
            </a:r>
            <a:endParaRPr lang="ja-JP" altLang="en-US" sz="1050" dirty="0"/>
          </a:p>
        </p:txBody>
      </p:sp>
      <p:cxnSp>
        <p:nvCxnSpPr>
          <p:cNvPr id="116" name="直線矢印コネクタ 115"/>
          <p:cNvCxnSpPr>
            <a:stCxn id="46" idx="1"/>
          </p:cNvCxnSpPr>
          <p:nvPr/>
        </p:nvCxnSpPr>
        <p:spPr>
          <a:xfrm>
            <a:off x="7084636" y="3409993"/>
            <a:ext cx="641383" cy="10445"/>
          </a:xfrm>
          <a:prstGeom prst="straightConnector1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 flipH="1">
            <a:off x="8554019" y="3417211"/>
            <a:ext cx="641383" cy="10445"/>
          </a:xfrm>
          <a:prstGeom prst="straightConnector1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 flipV="1">
            <a:off x="7704448" y="3426578"/>
            <a:ext cx="966569" cy="2487"/>
          </a:xfrm>
          <a:prstGeom prst="straightConnector1">
            <a:avLst/>
          </a:prstGeom>
          <a:ln w="952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08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グラフ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262252"/>
              </p:ext>
            </p:extLst>
          </p:nvPr>
        </p:nvGraphicFramePr>
        <p:xfrm>
          <a:off x="952711" y="3454862"/>
          <a:ext cx="5502563" cy="3301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グラフ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068873"/>
              </p:ext>
            </p:extLst>
          </p:nvPr>
        </p:nvGraphicFramePr>
        <p:xfrm>
          <a:off x="952710" y="155368"/>
          <a:ext cx="5502564" cy="3301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直線コネクタ 4"/>
          <p:cNvCxnSpPr/>
          <p:nvPr/>
        </p:nvCxnSpPr>
        <p:spPr>
          <a:xfrm>
            <a:off x="1578474" y="2774714"/>
            <a:ext cx="401781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616823" y="1653299"/>
            <a:ext cx="97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Chance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level</a:t>
            </a:r>
            <a:endParaRPr kumimoji="1" lang="ja-JP" altLang="en-US" sz="1200" dirty="0"/>
          </a:p>
        </p:txBody>
      </p:sp>
      <p:cxnSp>
        <p:nvCxnSpPr>
          <p:cNvPr id="7" name="直線コネクタ 6"/>
          <p:cNvCxnSpPr>
            <a:stCxn id="6" idx="2"/>
          </p:cNvCxnSpPr>
          <p:nvPr/>
        </p:nvCxnSpPr>
        <p:spPr>
          <a:xfrm>
            <a:off x="5106558" y="1930298"/>
            <a:ext cx="260674" cy="844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580991" y="6074208"/>
            <a:ext cx="410556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765718" y="5365607"/>
            <a:ext cx="97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Chance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level</a:t>
            </a:r>
            <a:endParaRPr kumimoji="1" lang="ja-JP" altLang="en-US" sz="1200" dirty="0"/>
          </a:p>
        </p:txBody>
      </p:sp>
      <p:cxnSp>
        <p:nvCxnSpPr>
          <p:cNvPr id="14" name="直線コネクタ 13"/>
          <p:cNvCxnSpPr>
            <a:stCxn id="13" idx="2"/>
          </p:cNvCxnSpPr>
          <p:nvPr/>
        </p:nvCxnSpPr>
        <p:spPr>
          <a:xfrm flipH="1">
            <a:off x="1765718" y="5642606"/>
            <a:ext cx="489735" cy="431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753926" y="3316362"/>
            <a:ext cx="124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方向正答率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62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006910"/>
              </p:ext>
            </p:extLst>
          </p:nvPr>
        </p:nvGraphicFramePr>
        <p:xfrm>
          <a:off x="340179" y="326910"/>
          <a:ext cx="5870121" cy="294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374939"/>
              </p:ext>
            </p:extLst>
          </p:nvPr>
        </p:nvGraphicFramePr>
        <p:xfrm>
          <a:off x="340179" y="3314046"/>
          <a:ext cx="5870121" cy="294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8715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69058"/>
              </p:ext>
            </p:extLst>
          </p:nvPr>
        </p:nvGraphicFramePr>
        <p:xfrm>
          <a:off x="3850553" y="3745276"/>
          <a:ext cx="4991689" cy="2932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887562"/>
              </p:ext>
            </p:extLst>
          </p:nvPr>
        </p:nvGraphicFramePr>
        <p:xfrm>
          <a:off x="3850553" y="812658"/>
          <a:ext cx="4991689" cy="2932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3298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グラフ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202012"/>
              </p:ext>
            </p:extLst>
          </p:nvPr>
        </p:nvGraphicFramePr>
        <p:xfrm>
          <a:off x="3676650" y="622153"/>
          <a:ext cx="48387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グラフ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467043"/>
              </p:ext>
            </p:extLst>
          </p:nvPr>
        </p:nvGraphicFramePr>
        <p:xfrm>
          <a:off x="3676650" y="3603478"/>
          <a:ext cx="48386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直線コネクタ 5"/>
          <p:cNvCxnSpPr/>
          <p:nvPr/>
        </p:nvCxnSpPr>
        <p:spPr>
          <a:xfrm>
            <a:off x="4307031" y="2091223"/>
            <a:ext cx="352808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417453" y="976519"/>
            <a:ext cx="97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Chance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level</a:t>
            </a:r>
            <a:endParaRPr kumimoji="1" lang="ja-JP" altLang="en-US" sz="1200" dirty="0"/>
          </a:p>
        </p:txBody>
      </p:sp>
      <p:cxnSp>
        <p:nvCxnSpPr>
          <p:cNvPr id="8" name="直線コネクタ 7"/>
          <p:cNvCxnSpPr>
            <a:stCxn id="7" idx="2"/>
          </p:cNvCxnSpPr>
          <p:nvPr/>
        </p:nvCxnSpPr>
        <p:spPr>
          <a:xfrm flipH="1">
            <a:off x="4516582" y="1253518"/>
            <a:ext cx="390606" cy="837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4307031" y="5059086"/>
            <a:ext cx="352540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519443" y="4120702"/>
            <a:ext cx="97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Chance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level</a:t>
            </a:r>
            <a:endParaRPr kumimoji="1" lang="ja-JP" altLang="en-US" sz="12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7009178" y="4378264"/>
            <a:ext cx="210172" cy="680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420253" y="1533870"/>
            <a:ext cx="124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移動量正答率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6168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グラフ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465089"/>
              </p:ext>
            </p:extLst>
          </p:nvPr>
        </p:nvGraphicFramePr>
        <p:xfrm>
          <a:off x="3735245" y="5684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グラフ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236538"/>
              </p:ext>
            </p:extLst>
          </p:nvPr>
        </p:nvGraphicFramePr>
        <p:xfrm>
          <a:off x="3735245" y="34185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420253" y="1533870"/>
            <a:ext cx="124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両方正答率</a:t>
            </a:r>
            <a:endParaRPr kumimoji="1" lang="ja-JP" altLang="en-US" sz="1200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4380921" y="2885547"/>
            <a:ext cx="313747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622265" y="1857593"/>
            <a:ext cx="97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Chance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level</a:t>
            </a:r>
            <a:endParaRPr kumimoji="1" lang="ja-JP" altLang="en-US" sz="1200" dirty="0"/>
          </a:p>
        </p:txBody>
      </p:sp>
      <p:cxnSp>
        <p:nvCxnSpPr>
          <p:cNvPr id="9" name="直線コネクタ 8"/>
          <p:cNvCxnSpPr/>
          <p:nvPr/>
        </p:nvCxnSpPr>
        <p:spPr>
          <a:xfrm flipH="1">
            <a:off x="6973453" y="2142836"/>
            <a:ext cx="138547" cy="742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4343766" y="5734965"/>
            <a:ext cx="313747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585110" y="4707011"/>
            <a:ext cx="97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Chance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level</a:t>
            </a:r>
            <a:endParaRPr kumimoji="1" lang="ja-JP" altLang="en-US" sz="1200" dirty="0"/>
          </a:p>
        </p:txBody>
      </p:sp>
      <p:cxnSp>
        <p:nvCxnSpPr>
          <p:cNvPr id="14" name="直線コネクタ 13"/>
          <p:cNvCxnSpPr/>
          <p:nvPr/>
        </p:nvCxnSpPr>
        <p:spPr>
          <a:xfrm flipH="1">
            <a:off x="6936298" y="4992254"/>
            <a:ext cx="138547" cy="742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72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78443"/>
              </p:ext>
            </p:extLst>
          </p:nvPr>
        </p:nvGraphicFramePr>
        <p:xfrm>
          <a:off x="3619500" y="2057400"/>
          <a:ext cx="4953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直線コネクタ 2"/>
          <p:cNvCxnSpPr/>
          <p:nvPr/>
        </p:nvCxnSpPr>
        <p:spPr>
          <a:xfrm>
            <a:off x="4282806" y="4162197"/>
            <a:ext cx="273107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6134006" y="3134243"/>
            <a:ext cx="97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Chance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level</a:t>
            </a:r>
            <a:endParaRPr kumimoji="1" lang="ja-JP" altLang="en-US" sz="1200" dirty="0"/>
          </a:p>
        </p:txBody>
      </p:sp>
      <p:cxnSp>
        <p:nvCxnSpPr>
          <p:cNvPr id="6" name="直線コネクタ 5"/>
          <p:cNvCxnSpPr/>
          <p:nvPr/>
        </p:nvCxnSpPr>
        <p:spPr>
          <a:xfrm flipH="1">
            <a:off x="6485194" y="3419486"/>
            <a:ext cx="138547" cy="742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434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229342"/>
              </p:ext>
            </p:extLst>
          </p:nvPr>
        </p:nvGraphicFramePr>
        <p:xfrm>
          <a:off x="3700462" y="2057400"/>
          <a:ext cx="47910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149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549039"/>
              </p:ext>
            </p:extLst>
          </p:nvPr>
        </p:nvGraphicFramePr>
        <p:xfrm>
          <a:off x="934605" y="884381"/>
          <a:ext cx="47625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直線コネクタ 4"/>
          <p:cNvCxnSpPr/>
          <p:nvPr/>
        </p:nvCxnSpPr>
        <p:spPr>
          <a:xfrm>
            <a:off x="1610012" y="2977910"/>
            <a:ext cx="322081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869828" y="2124454"/>
            <a:ext cx="97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Chance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level</a:t>
            </a:r>
            <a:endParaRPr kumimoji="1" lang="ja-JP" altLang="en-US" sz="1200" dirty="0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4359563" y="2401454"/>
            <a:ext cx="107532" cy="57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グラフ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011467"/>
              </p:ext>
            </p:extLst>
          </p:nvPr>
        </p:nvGraphicFramePr>
        <p:xfrm>
          <a:off x="4725555" y="3699840"/>
          <a:ext cx="47625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直線コネクタ 14"/>
          <p:cNvCxnSpPr/>
          <p:nvPr/>
        </p:nvCxnSpPr>
        <p:spPr>
          <a:xfrm>
            <a:off x="5400962" y="5793369"/>
            <a:ext cx="322081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7660778" y="4939913"/>
            <a:ext cx="97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Chance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level</a:t>
            </a:r>
            <a:endParaRPr kumimoji="1" lang="ja-JP" altLang="en-US" sz="1200" dirty="0"/>
          </a:p>
        </p:txBody>
      </p:sp>
      <p:cxnSp>
        <p:nvCxnSpPr>
          <p:cNvPr id="17" name="直線コネクタ 16"/>
          <p:cNvCxnSpPr/>
          <p:nvPr/>
        </p:nvCxnSpPr>
        <p:spPr>
          <a:xfrm flipH="1">
            <a:off x="8150513" y="5216913"/>
            <a:ext cx="107532" cy="57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663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47967" y="951212"/>
            <a:ext cx="7940686" cy="4545578"/>
            <a:chOff x="1847967" y="951212"/>
            <a:chExt cx="7940686" cy="4545578"/>
          </a:xfrm>
        </p:grpSpPr>
        <p:sp>
          <p:nvSpPr>
            <p:cNvPr id="5" name="1 つの角を切り取った四角形 4"/>
            <p:cNvSpPr/>
            <p:nvPr/>
          </p:nvSpPr>
          <p:spPr>
            <a:xfrm rot="16200000">
              <a:off x="4748653" y="-149991"/>
              <a:ext cx="2880000" cy="7200000"/>
            </a:xfrm>
            <a:prstGeom prst="snip1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 rot="8151821">
              <a:off x="2256294" y="1649216"/>
              <a:ext cx="662763" cy="7083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438653" y="1458844"/>
              <a:ext cx="334851" cy="4037946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 rot="8134532">
              <a:off x="1847967" y="951212"/>
              <a:ext cx="312495" cy="9430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8438653" y="1458844"/>
            <a:ext cx="334851" cy="4037946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8438653" y="1859213"/>
            <a:ext cx="135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803293" y="1492856"/>
            <a:ext cx="97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75[</a:t>
            </a:r>
            <a:r>
              <a:rPr kumimoji="1" lang="en-US" altLang="ja-JP" dirty="0" smtClean="0"/>
              <a:t>mm]</a:t>
            </a:r>
            <a:endParaRPr kumimoji="1" lang="ja-JP" altLang="en-US" dirty="0"/>
          </a:p>
        </p:txBody>
      </p:sp>
      <p:cxnSp>
        <p:nvCxnSpPr>
          <p:cNvPr id="16" name="直線コネクタ 15"/>
          <p:cNvCxnSpPr>
            <a:endCxn id="17" idx="2"/>
          </p:cNvCxnSpPr>
          <p:nvPr/>
        </p:nvCxnSpPr>
        <p:spPr>
          <a:xfrm flipV="1">
            <a:off x="8606078" y="1113274"/>
            <a:ext cx="167426" cy="627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8293765" y="743942"/>
            <a:ext cx="95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クリップ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064097" y="607289"/>
            <a:ext cx="11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受信</a:t>
            </a:r>
            <a:r>
              <a:rPr lang="ja-JP" altLang="en-US" dirty="0" smtClean="0"/>
              <a:t>面へ</a:t>
            </a:r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1954272" y="976621"/>
            <a:ext cx="422389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258371" y="4290887"/>
            <a:ext cx="9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50[mm]</a:t>
            </a:r>
            <a:endParaRPr kumimoji="1" lang="ja-JP" altLang="en-US" dirty="0"/>
          </a:p>
        </p:txBody>
      </p:sp>
      <p:sp>
        <p:nvSpPr>
          <p:cNvPr id="22" name="円/楕円 21"/>
          <p:cNvSpPr/>
          <p:nvPr/>
        </p:nvSpPr>
        <p:spPr>
          <a:xfrm>
            <a:off x="4131076" y="3744404"/>
            <a:ext cx="515155" cy="51515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2148373" y="3990009"/>
            <a:ext cx="0" cy="90000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7443698" y="1859213"/>
            <a:ext cx="99495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664909" y="4275043"/>
            <a:ext cx="189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圧電スピーカー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4131076" y="2672882"/>
            <a:ext cx="515155" cy="51515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7156490" y="3733062"/>
            <a:ext cx="515155" cy="51515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7156491" y="2677212"/>
            <a:ext cx="515155" cy="51515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00079" y="1516367"/>
            <a:ext cx="79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r>
              <a:rPr kumimoji="1" lang="en-US" altLang="ja-JP" dirty="0" smtClean="0"/>
              <a:t>0mm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802412" y="1462676"/>
            <a:ext cx="10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100[mm]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2163290" y="1868878"/>
            <a:ext cx="222536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252187" y="2324916"/>
            <a:ext cx="92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50[mm]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2165466" y="2052358"/>
            <a:ext cx="0" cy="90000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614171" y="2310916"/>
            <a:ext cx="190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圧電スピーカー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752962" y="2307141"/>
            <a:ext cx="169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圧電スピーカ</a:t>
            </a:r>
            <a:r>
              <a:rPr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626501" y="4284234"/>
            <a:ext cx="18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圧電スピーカー</a:t>
            </a:r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1736436" y="2952358"/>
            <a:ext cx="8996219" cy="0"/>
          </a:xfrm>
          <a:prstGeom prst="straightConnector1">
            <a:avLst/>
          </a:prstGeom>
          <a:ln w="31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4408606" y="1866536"/>
            <a:ext cx="300857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5493081" y="1508353"/>
            <a:ext cx="106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162[mm]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2149545" y="2937817"/>
            <a:ext cx="0" cy="108000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1258371" y="3347607"/>
            <a:ext cx="95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6</a:t>
            </a:r>
            <a:r>
              <a:rPr kumimoji="1" lang="en-US" altLang="ja-JP" dirty="0" smtClean="0"/>
              <a:t>0[mm]</a:t>
            </a:r>
            <a:endParaRPr kumimoji="1" lang="ja-JP" altLang="en-US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1690542" y="4009206"/>
            <a:ext cx="8996219" cy="0"/>
          </a:xfrm>
          <a:prstGeom prst="straightConnector1">
            <a:avLst/>
          </a:prstGeom>
          <a:ln w="31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1690542" y="4890009"/>
            <a:ext cx="8996219" cy="0"/>
          </a:xfrm>
          <a:prstGeom prst="straightConnector1">
            <a:avLst/>
          </a:prstGeom>
          <a:ln w="31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1736436" y="2021983"/>
            <a:ext cx="8996219" cy="0"/>
          </a:xfrm>
          <a:prstGeom prst="straightConnector1">
            <a:avLst/>
          </a:prstGeom>
          <a:ln w="31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2156296" y="1393781"/>
            <a:ext cx="0" cy="4047401"/>
          </a:xfrm>
          <a:prstGeom prst="straightConnector1">
            <a:avLst/>
          </a:prstGeom>
          <a:ln w="31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4388653" y="1547139"/>
            <a:ext cx="0" cy="4047401"/>
          </a:xfrm>
          <a:prstGeom prst="straightConnector1">
            <a:avLst/>
          </a:prstGeom>
          <a:ln w="31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7429534" y="1553392"/>
            <a:ext cx="0" cy="4047401"/>
          </a:xfrm>
          <a:prstGeom prst="straightConnector1">
            <a:avLst/>
          </a:prstGeom>
          <a:ln w="31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8438653" y="1463565"/>
            <a:ext cx="0" cy="4047401"/>
          </a:xfrm>
          <a:prstGeom prst="straightConnector1">
            <a:avLst/>
          </a:prstGeom>
          <a:ln w="31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9788653" y="1508353"/>
            <a:ext cx="0" cy="4047401"/>
          </a:xfrm>
          <a:prstGeom prst="straightConnector1">
            <a:avLst/>
          </a:prstGeom>
          <a:ln w="31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V="1">
            <a:off x="4211282" y="2757851"/>
            <a:ext cx="364269" cy="364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3956298" y="3100744"/>
            <a:ext cx="265362" cy="2653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72923" y="2533232"/>
            <a:ext cx="227088" cy="2270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4487632" y="2201757"/>
            <a:ext cx="110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φ20[mm]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5077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47967" y="951212"/>
            <a:ext cx="7940686" cy="4545578"/>
            <a:chOff x="1847967" y="951212"/>
            <a:chExt cx="7940686" cy="4545578"/>
          </a:xfrm>
        </p:grpSpPr>
        <p:sp>
          <p:nvSpPr>
            <p:cNvPr id="5" name="1 つの角を切り取った四角形 4"/>
            <p:cNvSpPr/>
            <p:nvPr/>
          </p:nvSpPr>
          <p:spPr>
            <a:xfrm rot="16200000">
              <a:off x="4748653" y="-149991"/>
              <a:ext cx="2880000" cy="7200000"/>
            </a:xfrm>
            <a:prstGeom prst="snip1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 rot="8151821">
              <a:off x="2256294" y="1649216"/>
              <a:ext cx="662763" cy="7083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438653" y="1458844"/>
              <a:ext cx="334851" cy="403794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 rot="8134532">
              <a:off x="1847967" y="951212"/>
              <a:ext cx="312495" cy="9430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正方形/長方形 8"/>
          <p:cNvSpPr/>
          <p:nvPr/>
        </p:nvSpPr>
        <p:spPr>
          <a:xfrm>
            <a:off x="8438653" y="1458844"/>
            <a:ext cx="334851" cy="4037946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8438653" y="1859213"/>
            <a:ext cx="135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8803293" y="1492856"/>
            <a:ext cx="97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75[</a:t>
            </a:r>
            <a:r>
              <a:rPr kumimoji="1" lang="en-US" altLang="ja-JP" dirty="0" smtClean="0"/>
              <a:t>mm]</a:t>
            </a:r>
            <a:endParaRPr kumimoji="1" lang="ja-JP" altLang="en-US" dirty="0"/>
          </a:p>
        </p:txBody>
      </p:sp>
      <p:cxnSp>
        <p:nvCxnSpPr>
          <p:cNvPr id="12" name="直線コネクタ 11"/>
          <p:cNvCxnSpPr>
            <a:endCxn id="13" idx="2"/>
          </p:cNvCxnSpPr>
          <p:nvPr/>
        </p:nvCxnSpPr>
        <p:spPr>
          <a:xfrm flipV="1">
            <a:off x="8606078" y="1113274"/>
            <a:ext cx="167426" cy="627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8293765" y="743942"/>
            <a:ext cx="95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クリップ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64097" y="607289"/>
            <a:ext cx="11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送信</a:t>
            </a:r>
            <a:r>
              <a:rPr lang="ja-JP" altLang="en-US" dirty="0" smtClean="0"/>
              <a:t>面へ</a:t>
            </a:r>
            <a:endParaRPr kumimoji="1" lang="ja-JP" altLang="en-US" dirty="0"/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1954272" y="976621"/>
            <a:ext cx="422389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258371" y="4290887"/>
            <a:ext cx="9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50[mm]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148373" y="3990009"/>
            <a:ext cx="0" cy="90000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7443698" y="1859213"/>
            <a:ext cx="99495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637201" y="4376641"/>
            <a:ext cx="189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振動スピーカー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1" name="円/楕円 20"/>
          <p:cNvSpPr/>
          <p:nvPr/>
        </p:nvSpPr>
        <p:spPr>
          <a:xfrm>
            <a:off x="3967048" y="2533795"/>
            <a:ext cx="828000" cy="82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600079" y="1516367"/>
            <a:ext cx="79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r>
              <a:rPr kumimoji="1" lang="en-US" altLang="ja-JP" dirty="0" smtClean="0"/>
              <a:t>0mm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802412" y="1462676"/>
            <a:ext cx="107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100[mm]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163290" y="1868878"/>
            <a:ext cx="222536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252187" y="2324916"/>
            <a:ext cx="92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50[mm]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165466" y="2052358"/>
            <a:ext cx="0" cy="90000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614171" y="2200082"/>
            <a:ext cx="190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振動</a:t>
            </a:r>
            <a:r>
              <a:rPr lang="ja-JP" altLang="en-US" dirty="0" smtClean="0"/>
              <a:t>スピーカー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623768" y="2214780"/>
            <a:ext cx="18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振動</a:t>
            </a:r>
            <a:r>
              <a:rPr lang="ja-JP" altLang="en-US" dirty="0" smtClean="0"/>
              <a:t>スピーカー</a:t>
            </a:r>
            <a:r>
              <a:rPr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598793" y="4385832"/>
            <a:ext cx="18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振動スピーカー</a:t>
            </a:r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408606" y="1866536"/>
            <a:ext cx="300857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5493081" y="1508353"/>
            <a:ext cx="106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162[mm]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149545" y="2937817"/>
            <a:ext cx="0" cy="108000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258371" y="3347607"/>
            <a:ext cx="95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6</a:t>
            </a:r>
            <a:r>
              <a:rPr kumimoji="1" lang="en-US" altLang="ja-JP" dirty="0" smtClean="0"/>
              <a:t>0[mm]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1690542" y="4890009"/>
            <a:ext cx="8996219" cy="0"/>
          </a:xfrm>
          <a:prstGeom prst="straightConnector1">
            <a:avLst/>
          </a:prstGeom>
          <a:ln w="31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736436" y="2021983"/>
            <a:ext cx="8996219" cy="0"/>
          </a:xfrm>
          <a:prstGeom prst="straightConnector1">
            <a:avLst/>
          </a:prstGeom>
          <a:ln w="31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2156296" y="1393781"/>
            <a:ext cx="0" cy="4047401"/>
          </a:xfrm>
          <a:prstGeom prst="straightConnector1">
            <a:avLst/>
          </a:prstGeom>
          <a:ln w="31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8438653" y="1463565"/>
            <a:ext cx="0" cy="4047401"/>
          </a:xfrm>
          <a:prstGeom prst="straightConnector1">
            <a:avLst/>
          </a:prstGeom>
          <a:ln w="31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9788653" y="1508353"/>
            <a:ext cx="0" cy="4047401"/>
          </a:xfrm>
          <a:prstGeom prst="straightConnector1">
            <a:avLst/>
          </a:prstGeom>
          <a:ln w="31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4082442" y="2637781"/>
            <a:ext cx="603943" cy="6039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3819404" y="3238350"/>
            <a:ext cx="265362" cy="2653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653685" y="2449384"/>
            <a:ext cx="227088" cy="2270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4487632" y="2147014"/>
            <a:ext cx="110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φ45[mm]</a:t>
            </a:r>
            <a:endParaRPr kumimoji="1" lang="ja-JP" altLang="en-US" dirty="0"/>
          </a:p>
        </p:txBody>
      </p:sp>
      <p:sp>
        <p:nvSpPr>
          <p:cNvPr id="50" name="円/楕円 49"/>
          <p:cNvSpPr/>
          <p:nvPr/>
        </p:nvSpPr>
        <p:spPr>
          <a:xfrm>
            <a:off x="7003178" y="2529762"/>
            <a:ext cx="828000" cy="82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3960215" y="3576009"/>
            <a:ext cx="828000" cy="82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7003178" y="3579704"/>
            <a:ext cx="828000" cy="82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1736436" y="2952358"/>
            <a:ext cx="8996219" cy="0"/>
          </a:xfrm>
          <a:prstGeom prst="straightConnector1">
            <a:avLst/>
          </a:prstGeom>
          <a:ln w="31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1690542" y="4009206"/>
            <a:ext cx="8996219" cy="0"/>
          </a:xfrm>
          <a:prstGeom prst="straightConnector1">
            <a:avLst/>
          </a:prstGeom>
          <a:ln w="31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4388653" y="1547139"/>
            <a:ext cx="0" cy="4047401"/>
          </a:xfrm>
          <a:prstGeom prst="straightConnector1">
            <a:avLst/>
          </a:prstGeom>
          <a:ln w="31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7429534" y="1553392"/>
            <a:ext cx="0" cy="4047401"/>
          </a:xfrm>
          <a:prstGeom prst="straightConnector1">
            <a:avLst/>
          </a:prstGeom>
          <a:ln w="31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67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71228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直線コネクタ 4"/>
          <p:cNvCxnSpPr/>
          <p:nvPr/>
        </p:nvCxnSpPr>
        <p:spPr>
          <a:xfrm>
            <a:off x="4454812" y="3347364"/>
            <a:ext cx="322081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6714628" y="2493908"/>
            <a:ext cx="97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Chance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level</a:t>
            </a:r>
            <a:endParaRPr kumimoji="1" lang="ja-JP" altLang="en-US" sz="1200" dirty="0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6779491" y="2770908"/>
            <a:ext cx="107532" cy="57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49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61684" y="1472367"/>
            <a:ext cx="4320000" cy="43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676801" y="1957680"/>
            <a:ext cx="3420000" cy="342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683401" y="1960896"/>
            <a:ext cx="3420000" cy="3420000"/>
          </a:xfrm>
          <a:prstGeom prst="ellipse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1683401" y="3667680"/>
            <a:ext cx="3420000" cy="0"/>
          </a:xfrm>
          <a:prstGeom prst="straightConnector1">
            <a:avLst/>
          </a:prstGeom>
          <a:ln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rot="5400000">
            <a:off x="2216801" y="3667680"/>
            <a:ext cx="234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rot="2700000">
            <a:off x="2216801" y="3667680"/>
            <a:ext cx="234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rot="8100000">
            <a:off x="2216801" y="3667680"/>
            <a:ext cx="2340000" cy="0"/>
          </a:xfrm>
          <a:prstGeom prst="straightConnector1">
            <a:avLst/>
          </a:prstGeom>
          <a:ln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>
          <a:xfrm>
            <a:off x="2216801" y="2488704"/>
            <a:ext cx="2340000" cy="234000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2027825" y="3453351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4313777" y="3435928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170801" y="2310843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170801" y="4559539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979773" y="4244481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364012" y="2649354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977590" y="2644850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358645" y="4244481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コンテンツ プレースホルダー 2"/>
          <p:cNvSpPr txBox="1">
            <a:spLocks/>
          </p:cNvSpPr>
          <p:nvPr/>
        </p:nvSpPr>
        <p:spPr>
          <a:xfrm>
            <a:off x="3736178" y="3231616"/>
            <a:ext cx="777654" cy="23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φ13[cm]</a:t>
            </a:r>
            <a:endParaRPr lang="ja-JP" altLang="en-US" sz="1200" dirty="0"/>
          </a:p>
        </p:txBody>
      </p:sp>
      <p:sp>
        <p:nvSpPr>
          <p:cNvPr id="21" name="円弧 20"/>
          <p:cNvSpPr/>
          <p:nvPr/>
        </p:nvSpPr>
        <p:spPr>
          <a:xfrm rot="17516188">
            <a:off x="3050772" y="3381547"/>
            <a:ext cx="914400" cy="914400"/>
          </a:xfrm>
          <a:prstGeom prst="arc">
            <a:avLst>
              <a:gd name="adj1" fmla="val 16200000"/>
              <a:gd name="adj2" fmla="val 178194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>
          <a:xfrm>
            <a:off x="2770848" y="3440484"/>
            <a:ext cx="511154" cy="256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45°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1200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1244706" y="1365504"/>
            <a:ext cx="43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コンテンツ プレースホルダー 2"/>
          <p:cNvSpPr txBox="1">
            <a:spLocks/>
          </p:cNvSpPr>
          <p:nvPr/>
        </p:nvSpPr>
        <p:spPr>
          <a:xfrm>
            <a:off x="3059068" y="1116743"/>
            <a:ext cx="655465" cy="227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24[cm]</a:t>
            </a:r>
            <a:endParaRPr lang="ja-JP" altLang="en-US" sz="1200" dirty="0"/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>
          <a:xfrm>
            <a:off x="487440" y="3538059"/>
            <a:ext cx="655465" cy="227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24[cm]</a:t>
            </a:r>
            <a:endParaRPr lang="ja-JP" altLang="en-US" sz="1200" dirty="0"/>
          </a:p>
        </p:txBody>
      </p:sp>
      <p:cxnSp>
        <p:nvCxnSpPr>
          <p:cNvPr id="26" name="直線矢印コネクタ 25"/>
          <p:cNvCxnSpPr/>
          <p:nvPr/>
        </p:nvCxnSpPr>
        <p:spPr>
          <a:xfrm rot="5400000">
            <a:off x="-1040667" y="3627060"/>
            <a:ext cx="43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コンテンツ プレースホルダー 2"/>
          <p:cNvSpPr txBox="1">
            <a:spLocks/>
          </p:cNvSpPr>
          <p:nvPr/>
        </p:nvSpPr>
        <p:spPr>
          <a:xfrm>
            <a:off x="1624144" y="3738903"/>
            <a:ext cx="764000" cy="228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φ19[cm]</a:t>
            </a:r>
            <a:endParaRPr lang="ja-JP" altLang="en-US" sz="1200" dirty="0"/>
          </a:p>
        </p:txBody>
      </p:sp>
      <p:sp>
        <p:nvSpPr>
          <p:cNvPr id="36" name="正方形/長方形 35"/>
          <p:cNvSpPr/>
          <p:nvPr/>
        </p:nvSpPr>
        <p:spPr>
          <a:xfrm>
            <a:off x="7292950" y="1467060"/>
            <a:ext cx="4320000" cy="43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/>
          <p:cNvGrpSpPr/>
          <p:nvPr/>
        </p:nvGrpSpPr>
        <p:grpSpPr>
          <a:xfrm>
            <a:off x="7465283" y="1666428"/>
            <a:ext cx="3975333" cy="3960386"/>
            <a:chOff x="7708067" y="1952373"/>
            <a:chExt cx="3975333" cy="3960386"/>
          </a:xfrm>
        </p:grpSpPr>
        <p:sp>
          <p:nvSpPr>
            <p:cNvPr id="37" name="円/楕円 36"/>
            <p:cNvSpPr/>
            <p:nvPr/>
          </p:nvSpPr>
          <p:spPr>
            <a:xfrm>
              <a:off x="7708067" y="1952373"/>
              <a:ext cx="3960000" cy="396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7723400" y="1952759"/>
              <a:ext cx="3960000" cy="3960000"/>
            </a:xfrm>
            <a:prstGeom prst="ellipse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9" name="直線矢印コネクタ 38"/>
          <p:cNvCxnSpPr/>
          <p:nvPr/>
        </p:nvCxnSpPr>
        <p:spPr>
          <a:xfrm>
            <a:off x="7470827" y="3662373"/>
            <a:ext cx="3960000" cy="0"/>
          </a:xfrm>
          <a:prstGeom prst="straightConnector1">
            <a:avLst/>
          </a:prstGeom>
          <a:ln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rot="5400000">
            <a:off x="7978067" y="3664149"/>
            <a:ext cx="288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rot="2700000">
            <a:off x="7998271" y="3685558"/>
            <a:ext cx="2880000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rot="8100000">
            <a:off x="7982622" y="3670083"/>
            <a:ext cx="2880000" cy="0"/>
          </a:xfrm>
          <a:prstGeom prst="straightConnector1">
            <a:avLst/>
          </a:prstGeom>
          <a:ln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円/楕円 42"/>
          <p:cNvSpPr/>
          <p:nvPr/>
        </p:nvSpPr>
        <p:spPr>
          <a:xfrm>
            <a:off x="7978066" y="2225589"/>
            <a:ext cx="2880000" cy="288000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7766483" y="3448044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10637651" y="3430621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9202067" y="2012928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9202067" y="4871224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10195966" y="4433280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8175570" y="2436217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10240504" y="2432279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8172111" y="4419210"/>
            <a:ext cx="432000" cy="432000"/>
          </a:xfrm>
          <a:prstGeom prst="ellipse">
            <a:avLst/>
          </a:prstGeom>
          <a:solidFill>
            <a:srgbClr val="4040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コンテンツ プレースホルダー 2"/>
          <p:cNvSpPr txBox="1">
            <a:spLocks/>
          </p:cNvSpPr>
          <p:nvPr/>
        </p:nvSpPr>
        <p:spPr>
          <a:xfrm>
            <a:off x="9767444" y="3226309"/>
            <a:ext cx="777654" cy="232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φ16[cm]</a:t>
            </a:r>
            <a:endParaRPr lang="ja-JP" altLang="en-US" sz="1200" dirty="0"/>
          </a:p>
        </p:txBody>
      </p:sp>
      <p:sp>
        <p:nvSpPr>
          <p:cNvPr id="53" name="円弧 52"/>
          <p:cNvSpPr/>
          <p:nvPr/>
        </p:nvSpPr>
        <p:spPr>
          <a:xfrm rot="17516188">
            <a:off x="9082038" y="3376240"/>
            <a:ext cx="914400" cy="914400"/>
          </a:xfrm>
          <a:prstGeom prst="arc">
            <a:avLst>
              <a:gd name="adj1" fmla="val 16200000"/>
              <a:gd name="adj2" fmla="val 178194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コンテンツ プレースホルダー 2"/>
          <p:cNvSpPr txBox="1">
            <a:spLocks/>
          </p:cNvSpPr>
          <p:nvPr/>
        </p:nvSpPr>
        <p:spPr>
          <a:xfrm>
            <a:off x="8802114" y="3435177"/>
            <a:ext cx="511154" cy="256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45°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1200" dirty="0"/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7275972" y="1360197"/>
            <a:ext cx="43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コンテンツ プレースホルダー 2"/>
          <p:cNvSpPr txBox="1">
            <a:spLocks/>
          </p:cNvSpPr>
          <p:nvPr/>
        </p:nvSpPr>
        <p:spPr>
          <a:xfrm>
            <a:off x="9090334" y="1111436"/>
            <a:ext cx="655465" cy="227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24[cm]</a:t>
            </a:r>
            <a:endParaRPr lang="ja-JP" altLang="en-US" sz="1200" dirty="0"/>
          </a:p>
        </p:txBody>
      </p:sp>
      <p:sp>
        <p:nvSpPr>
          <p:cNvPr id="57" name="コンテンツ プレースホルダー 2"/>
          <p:cNvSpPr txBox="1">
            <a:spLocks/>
          </p:cNvSpPr>
          <p:nvPr/>
        </p:nvSpPr>
        <p:spPr>
          <a:xfrm>
            <a:off x="6518706" y="3532752"/>
            <a:ext cx="655465" cy="227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24[cm]</a:t>
            </a:r>
            <a:endParaRPr lang="ja-JP" altLang="en-US" sz="1200" dirty="0"/>
          </a:p>
        </p:txBody>
      </p:sp>
      <p:cxnSp>
        <p:nvCxnSpPr>
          <p:cNvPr id="58" name="直線矢印コネクタ 57"/>
          <p:cNvCxnSpPr/>
          <p:nvPr/>
        </p:nvCxnSpPr>
        <p:spPr>
          <a:xfrm rot="5400000">
            <a:off x="4990599" y="3621753"/>
            <a:ext cx="43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コンテンツ プレースホルダー 2"/>
          <p:cNvSpPr txBox="1">
            <a:spLocks/>
          </p:cNvSpPr>
          <p:nvPr/>
        </p:nvSpPr>
        <p:spPr>
          <a:xfrm>
            <a:off x="7438925" y="3721679"/>
            <a:ext cx="764000" cy="228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200" dirty="0" smtClean="0"/>
              <a:t>φ22[cm]</a:t>
            </a:r>
            <a:endParaRPr lang="ja-JP" altLang="en-US" sz="1200" dirty="0"/>
          </a:p>
        </p:txBody>
      </p:sp>
      <p:sp>
        <p:nvSpPr>
          <p:cNvPr id="60" name="右矢印 59"/>
          <p:cNvSpPr/>
          <p:nvPr/>
        </p:nvSpPr>
        <p:spPr>
          <a:xfrm>
            <a:off x="5974080" y="3430621"/>
            <a:ext cx="438912" cy="67808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07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031093"/>
              </p:ext>
            </p:extLst>
          </p:nvPr>
        </p:nvGraphicFramePr>
        <p:xfrm>
          <a:off x="3950208" y="603439"/>
          <a:ext cx="48646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431879"/>
              </p:ext>
            </p:extLst>
          </p:nvPr>
        </p:nvGraphicFramePr>
        <p:xfrm>
          <a:off x="3950208" y="3346639"/>
          <a:ext cx="4864608" cy="2854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9424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961869"/>
              </p:ext>
            </p:extLst>
          </p:nvPr>
        </p:nvGraphicFramePr>
        <p:xfrm>
          <a:off x="1769832" y="-3801838"/>
          <a:ext cx="4245427" cy="2547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493565"/>
              </p:ext>
            </p:extLst>
          </p:nvPr>
        </p:nvGraphicFramePr>
        <p:xfrm>
          <a:off x="1769834" y="-1254581"/>
          <a:ext cx="4245430" cy="2547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711787"/>
              </p:ext>
            </p:extLst>
          </p:nvPr>
        </p:nvGraphicFramePr>
        <p:xfrm>
          <a:off x="1769835" y="1281792"/>
          <a:ext cx="4245428" cy="2547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959883"/>
              </p:ext>
            </p:extLst>
          </p:nvPr>
        </p:nvGraphicFramePr>
        <p:xfrm>
          <a:off x="6015261" y="-3801839"/>
          <a:ext cx="4245429" cy="2547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グラフ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053272"/>
              </p:ext>
            </p:extLst>
          </p:nvPr>
        </p:nvGraphicFramePr>
        <p:xfrm>
          <a:off x="6015263" y="-1265465"/>
          <a:ext cx="4245428" cy="2547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グラフ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934115"/>
              </p:ext>
            </p:extLst>
          </p:nvPr>
        </p:nvGraphicFramePr>
        <p:xfrm>
          <a:off x="6015263" y="1281793"/>
          <a:ext cx="4245429" cy="2547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7" name="直線コネクタ 16"/>
          <p:cNvCxnSpPr/>
          <p:nvPr/>
        </p:nvCxnSpPr>
        <p:spPr>
          <a:xfrm>
            <a:off x="2356756" y="-2056493"/>
            <a:ext cx="777965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393948" y="476250"/>
            <a:ext cx="777965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393948" y="3038021"/>
            <a:ext cx="777965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888299" y="-2913578"/>
            <a:ext cx="97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Chance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level</a:t>
            </a:r>
            <a:endParaRPr kumimoji="1" lang="ja-JP" altLang="en-US" sz="1200" dirty="0"/>
          </a:p>
        </p:txBody>
      </p:sp>
      <p:cxnSp>
        <p:nvCxnSpPr>
          <p:cNvPr id="22" name="直線コネクタ 21"/>
          <p:cNvCxnSpPr/>
          <p:nvPr/>
        </p:nvCxnSpPr>
        <p:spPr>
          <a:xfrm flipH="1">
            <a:off x="2953162" y="-2636578"/>
            <a:ext cx="107532" cy="57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グラフ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851408"/>
              </p:ext>
            </p:extLst>
          </p:nvPr>
        </p:nvGraphicFramePr>
        <p:xfrm>
          <a:off x="1769834" y="3829049"/>
          <a:ext cx="4247241" cy="2548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グラフ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814512"/>
              </p:ext>
            </p:extLst>
          </p:nvPr>
        </p:nvGraphicFramePr>
        <p:xfrm>
          <a:off x="1769832" y="6376306"/>
          <a:ext cx="4247242" cy="2548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5" name="グラフ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872142"/>
              </p:ext>
            </p:extLst>
          </p:nvPr>
        </p:nvGraphicFramePr>
        <p:xfrm>
          <a:off x="1773458" y="8923563"/>
          <a:ext cx="4243615" cy="2546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6" name="グラフ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963340"/>
              </p:ext>
            </p:extLst>
          </p:nvPr>
        </p:nvGraphicFramePr>
        <p:xfrm>
          <a:off x="6017077" y="3829049"/>
          <a:ext cx="4245429" cy="2547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8" name="グラフ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100892"/>
              </p:ext>
            </p:extLst>
          </p:nvPr>
        </p:nvGraphicFramePr>
        <p:xfrm>
          <a:off x="6017076" y="6376306"/>
          <a:ext cx="4245429" cy="2547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3" name="グラフ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448110"/>
              </p:ext>
            </p:extLst>
          </p:nvPr>
        </p:nvGraphicFramePr>
        <p:xfrm>
          <a:off x="6017075" y="8910234"/>
          <a:ext cx="4245430" cy="2556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cxnSp>
        <p:nvCxnSpPr>
          <p:cNvPr id="24" name="直線コネクタ 23"/>
          <p:cNvCxnSpPr/>
          <p:nvPr/>
        </p:nvCxnSpPr>
        <p:spPr>
          <a:xfrm>
            <a:off x="2393947" y="5570762"/>
            <a:ext cx="777965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393947" y="8123298"/>
            <a:ext cx="777965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393947" y="10652743"/>
            <a:ext cx="777965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98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1689608" y="-1206500"/>
            <a:ext cx="9870256" cy="8716642"/>
            <a:chOff x="1689608" y="-1206500"/>
            <a:chExt cx="9870256" cy="8716642"/>
          </a:xfrm>
        </p:grpSpPr>
        <p:graphicFrame>
          <p:nvGraphicFramePr>
            <p:cNvPr id="4" name="グラフ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71966259"/>
                </p:ext>
              </p:extLst>
            </p:nvPr>
          </p:nvGraphicFramePr>
          <p:xfrm>
            <a:off x="1694846" y="-1206500"/>
            <a:ext cx="4968114" cy="29808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グラフ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77707331"/>
                </p:ext>
              </p:extLst>
            </p:nvPr>
          </p:nvGraphicFramePr>
          <p:xfrm>
            <a:off x="6600821" y="-1206500"/>
            <a:ext cx="4959043" cy="29754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グラフ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15314083"/>
                </p:ext>
              </p:extLst>
            </p:nvPr>
          </p:nvGraphicFramePr>
          <p:xfrm>
            <a:off x="1689608" y="1625272"/>
            <a:ext cx="4911213" cy="29467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17" name="直線コネクタ 16"/>
            <p:cNvCxnSpPr/>
            <p:nvPr/>
          </p:nvCxnSpPr>
          <p:spPr>
            <a:xfrm>
              <a:off x="2442935" y="848015"/>
              <a:ext cx="8961665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2961778" y="-9070"/>
              <a:ext cx="979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Chance</a:t>
              </a:r>
              <a:r>
                <a:rPr kumimoji="1" lang="ja-JP" altLang="en-US" sz="1200" dirty="0" smtClean="0"/>
                <a:t> </a:t>
              </a:r>
              <a:r>
                <a:rPr kumimoji="1" lang="en-US" altLang="ja-JP" sz="1200" dirty="0" smtClean="0"/>
                <a:t>level</a:t>
              </a:r>
              <a:endParaRPr kumimoji="1" lang="ja-JP" altLang="en-US" sz="1200" dirty="0"/>
            </a:p>
          </p:txBody>
        </p:sp>
        <p:cxnSp>
          <p:nvCxnSpPr>
            <p:cNvPr id="22" name="直線コネクタ 21"/>
            <p:cNvCxnSpPr/>
            <p:nvPr/>
          </p:nvCxnSpPr>
          <p:spPr>
            <a:xfrm flipH="1">
              <a:off x="3026641" y="267930"/>
              <a:ext cx="107532" cy="5764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4" name="グラフ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59220504"/>
                </p:ext>
              </p:extLst>
            </p:nvPr>
          </p:nvGraphicFramePr>
          <p:xfrm>
            <a:off x="6662960" y="1625272"/>
            <a:ext cx="4896904" cy="29381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15" name="直線コネクタ 14"/>
            <p:cNvCxnSpPr/>
            <p:nvPr/>
          </p:nvCxnSpPr>
          <p:spPr>
            <a:xfrm>
              <a:off x="2392135" y="3654715"/>
              <a:ext cx="8961665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6" name="グラフ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80585575"/>
                </p:ext>
              </p:extLst>
            </p:nvPr>
          </p:nvGraphicFramePr>
          <p:xfrm>
            <a:off x="1689608" y="4563414"/>
            <a:ext cx="4911213" cy="29467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8" name="グラフ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69546376"/>
                </p:ext>
              </p:extLst>
            </p:nvPr>
          </p:nvGraphicFramePr>
          <p:xfrm>
            <a:off x="6662960" y="4572000"/>
            <a:ext cx="4896904" cy="29381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cxnSp>
          <p:nvCxnSpPr>
            <p:cNvPr id="23" name="直線コネクタ 22"/>
            <p:cNvCxnSpPr/>
            <p:nvPr/>
          </p:nvCxnSpPr>
          <p:spPr>
            <a:xfrm>
              <a:off x="2442933" y="6595673"/>
              <a:ext cx="8961665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4265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534693"/>
              </p:ext>
            </p:extLst>
          </p:nvPr>
        </p:nvGraphicFramePr>
        <p:xfrm>
          <a:off x="1988457" y="-914400"/>
          <a:ext cx="4247241" cy="2548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664881"/>
              </p:ext>
            </p:extLst>
          </p:nvPr>
        </p:nvGraphicFramePr>
        <p:xfrm>
          <a:off x="1988455" y="1632857"/>
          <a:ext cx="4247242" cy="2548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097576"/>
              </p:ext>
            </p:extLst>
          </p:nvPr>
        </p:nvGraphicFramePr>
        <p:xfrm>
          <a:off x="1992081" y="4180114"/>
          <a:ext cx="4243615" cy="2546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920971"/>
              </p:ext>
            </p:extLst>
          </p:nvPr>
        </p:nvGraphicFramePr>
        <p:xfrm>
          <a:off x="6235700" y="-914400"/>
          <a:ext cx="4245429" cy="2547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グラフ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041022"/>
              </p:ext>
            </p:extLst>
          </p:nvPr>
        </p:nvGraphicFramePr>
        <p:xfrm>
          <a:off x="6235699" y="1632857"/>
          <a:ext cx="4245429" cy="2547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413692"/>
              </p:ext>
            </p:extLst>
          </p:nvPr>
        </p:nvGraphicFramePr>
        <p:xfrm>
          <a:off x="6235698" y="4166785"/>
          <a:ext cx="4245430" cy="2556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1" name="直線コネクタ 10"/>
          <p:cNvCxnSpPr/>
          <p:nvPr/>
        </p:nvCxnSpPr>
        <p:spPr>
          <a:xfrm>
            <a:off x="2612570" y="827313"/>
            <a:ext cx="777965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2612570" y="3379849"/>
            <a:ext cx="777965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612570" y="5909294"/>
            <a:ext cx="777965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397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1851744" y="-1093784"/>
            <a:ext cx="8752753" cy="7825766"/>
            <a:chOff x="1851744" y="-1093784"/>
            <a:chExt cx="8752753" cy="7825766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1851744" y="-1093784"/>
              <a:ext cx="8752753" cy="7825766"/>
              <a:chOff x="1851744" y="-1093784"/>
              <a:chExt cx="8752753" cy="7825766"/>
            </a:xfrm>
          </p:grpSpPr>
          <p:graphicFrame>
            <p:nvGraphicFramePr>
              <p:cNvPr id="7" name="グラフ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3312809"/>
                  </p:ext>
                </p:extLst>
              </p:nvPr>
            </p:nvGraphicFramePr>
            <p:xfrm>
              <a:off x="6235698" y="1572477"/>
              <a:ext cx="4368799" cy="26212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8" name="グラフ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6279284"/>
                  </p:ext>
                </p:extLst>
              </p:nvPr>
            </p:nvGraphicFramePr>
            <p:xfrm>
              <a:off x="1851744" y="4104177"/>
              <a:ext cx="4379676" cy="262780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9" name="グラフ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3541515"/>
                  </p:ext>
                </p:extLst>
              </p:nvPr>
            </p:nvGraphicFramePr>
            <p:xfrm>
              <a:off x="6235698" y="4104177"/>
              <a:ext cx="4364520" cy="262780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14" name="グラフ 1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4099656"/>
                  </p:ext>
                </p:extLst>
              </p:nvPr>
            </p:nvGraphicFramePr>
            <p:xfrm>
              <a:off x="1851744" y="-1093784"/>
              <a:ext cx="4382885" cy="264777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15" name="グラフ 1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99721219"/>
                  </p:ext>
                </p:extLst>
              </p:nvPr>
            </p:nvGraphicFramePr>
            <p:xfrm>
              <a:off x="6233558" y="-1058047"/>
              <a:ext cx="4368799" cy="26212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aphicFrame>
            <p:nvGraphicFramePr>
              <p:cNvPr id="16" name="グラフ 1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68915848"/>
                  </p:ext>
                </p:extLst>
              </p:nvPr>
            </p:nvGraphicFramePr>
            <p:xfrm>
              <a:off x="1851744" y="1560152"/>
              <a:ext cx="4381815" cy="262908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</p:grpSp>
        <p:cxnSp>
          <p:nvCxnSpPr>
            <p:cNvPr id="11" name="直線コネクタ 10"/>
            <p:cNvCxnSpPr/>
            <p:nvPr/>
          </p:nvCxnSpPr>
          <p:spPr>
            <a:xfrm>
              <a:off x="2568698" y="679531"/>
              <a:ext cx="788686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2568698" y="3315194"/>
              <a:ext cx="7905338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2568698" y="5861958"/>
              <a:ext cx="788686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3063181" y="-167350"/>
              <a:ext cx="979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Chance</a:t>
              </a:r>
              <a:r>
                <a:rPr kumimoji="1" lang="ja-JP" altLang="en-US" sz="1200" dirty="0" smtClean="0"/>
                <a:t> </a:t>
              </a:r>
              <a:r>
                <a:rPr kumimoji="1" lang="en-US" altLang="ja-JP" sz="1200" dirty="0" smtClean="0"/>
                <a:t>level</a:t>
              </a:r>
              <a:endParaRPr kumimoji="1" lang="ja-JP" altLang="en-US" sz="1200" dirty="0"/>
            </a:p>
          </p:txBody>
        </p:sp>
        <p:cxnSp>
          <p:nvCxnSpPr>
            <p:cNvPr id="20" name="直線コネクタ 19"/>
            <p:cNvCxnSpPr/>
            <p:nvPr/>
          </p:nvCxnSpPr>
          <p:spPr>
            <a:xfrm flipH="1">
              <a:off x="3128044" y="109650"/>
              <a:ext cx="107532" cy="5764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9111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/>
          <p:cNvGrpSpPr/>
          <p:nvPr/>
        </p:nvGrpSpPr>
        <p:grpSpPr>
          <a:xfrm>
            <a:off x="2050556" y="-4010036"/>
            <a:ext cx="8819077" cy="15286161"/>
            <a:chOff x="2050556" y="-4010036"/>
            <a:chExt cx="8819077" cy="15286161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2050556" y="-4010036"/>
              <a:ext cx="8819077" cy="15286161"/>
              <a:chOff x="2050556" y="-4010036"/>
              <a:chExt cx="8819077" cy="15286161"/>
            </a:xfrm>
          </p:grpSpPr>
          <p:graphicFrame>
            <p:nvGraphicFramePr>
              <p:cNvPr id="4" name="グラフ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42339831"/>
                  </p:ext>
                </p:extLst>
              </p:nvPr>
            </p:nvGraphicFramePr>
            <p:xfrm>
              <a:off x="2062754" y="-4010036"/>
              <a:ext cx="4400388" cy="254182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5" name="グラフ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93258403"/>
                  </p:ext>
                </p:extLst>
              </p:nvPr>
            </p:nvGraphicFramePr>
            <p:xfrm>
              <a:off x="2050556" y="-1464689"/>
              <a:ext cx="4412586" cy="25488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6" name="グラフ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5538161"/>
                  </p:ext>
                </p:extLst>
              </p:nvPr>
            </p:nvGraphicFramePr>
            <p:xfrm>
              <a:off x="2050556" y="1082416"/>
              <a:ext cx="4412586" cy="255239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7" name="グラフ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22786101"/>
                  </p:ext>
                </p:extLst>
              </p:nvPr>
            </p:nvGraphicFramePr>
            <p:xfrm>
              <a:off x="2050556" y="3636569"/>
              <a:ext cx="4412586" cy="25488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8" name="グラフ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20818025"/>
                  </p:ext>
                </p:extLst>
              </p:nvPr>
            </p:nvGraphicFramePr>
            <p:xfrm>
              <a:off x="2056654" y="6181914"/>
              <a:ext cx="4406489" cy="254886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aphicFrame>
            <p:nvGraphicFramePr>
              <p:cNvPr id="9" name="グラフ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93906211"/>
                  </p:ext>
                </p:extLst>
              </p:nvPr>
            </p:nvGraphicFramePr>
            <p:xfrm>
              <a:off x="2056654" y="8730780"/>
              <a:ext cx="4406489" cy="254534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graphicFrame>
            <p:nvGraphicFramePr>
              <p:cNvPr id="10" name="グラフ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7161836"/>
                  </p:ext>
                </p:extLst>
              </p:nvPr>
            </p:nvGraphicFramePr>
            <p:xfrm>
              <a:off x="6463143" y="-4004756"/>
              <a:ext cx="4406490" cy="254534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  <p:graphicFrame>
            <p:nvGraphicFramePr>
              <p:cNvPr id="11" name="グラフ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3088528"/>
                  </p:ext>
                </p:extLst>
              </p:nvPr>
            </p:nvGraphicFramePr>
            <p:xfrm>
              <a:off x="6463143" y="-1464691"/>
              <a:ext cx="4406490" cy="254534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graphicFrame>
            <p:nvGraphicFramePr>
              <p:cNvPr id="12" name="グラフ 1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4759766"/>
                  </p:ext>
                </p:extLst>
              </p:nvPr>
            </p:nvGraphicFramePr>
            <p:xfrm>
              <a:off x="6463143" y="1091225"/>
              <a:ext cx="4406489" cy="254886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graphicFrame>
            <p:nvGraphicFramePr>
              <p:cNvPr id="13" name="グラフ 1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24312609"/>
                  </p:ext>
                </p:extLst>
              </p:nvPr>
            </p:nvGraphicFramePr>
            <p:xfrm>
              <a:off x="6463144" y="3640092"/>
              <a:ext cx="4406488" cy="25453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1"/>
              </a:graphicData>
            </a:graphic>
          </p:graphicFrame>
          <p:graphicFrame>
            <p:nvGraphicFramePr>
              <p:cNvPr id="14" name="グラフ 1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24618304"/>
                  </p:ext>
                </p:extLst>
              </p:nvPr>
            </p:nvGraphicFramePr>
            <p:xfrm>
              <a:off x="6463145" y="6185436"/>
              <a:ext cx="4406488" cy="254886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2"/>
              </a:graphicData>
            </a:graphic>
          </p:graphicFrame>
          <p:graphicFrame>
            <p:nvGraphicFramePr>
              <p:cNvPr id="15" name="グラフ 1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63330450"/>
                  </p:ext>
                </p:extLst>
              </p:nvPr>
            </p:nvGraphicFramePr>
            <p:xfrm>
              <a:off x="6463145" y="8730780"/>
              <a:ext cx="4406488" cy="254534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3"/>
              </a:graphicData>
            </a:graphic>
          </p:graphicFrame>
        </p:grpSp>
        <p:cxnSp>
          <p:nvCxnSpPr>
            <p:cNvPr id="17" name="直線コネクタ 16"/>
            <p:cNvCxnSpPr/>
            <p:nvPr/>
          </p:nvCxnSpPr>
          <p:spPr>
            <a:xfrm>
              <a:off x="2704917" y="-2789646"/>
              <a:ext cx="8024043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2697297" y="-236946"/>
              <a:ext cx="8024043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697297" y="2308134"/>
              <a:ext cx="8024043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2697297" y="4868454"/>
              <a:ext cx="8024043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2704917" y="7413534"/>
              <a:ext cx="8024043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2704917" y="9943374"/>
              <a:ext cx="8024043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テキスト ボックス 23"/>
            <p:cNvSpPr txBox="1"/>
            <p:nvPr/>
          </p:nvSpPr>
          <p:spPr>
            <a:xfrm>
              <a:off x="3002599" y="-3514779"/>
              <a:ext cx="979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Chance</a:t>
              </a:r>
              <a:r>
                <a:rPr kumimoji="1" lang="ja-JP" altLang="en-US" sz="1200" dirty="0" smtClean="0"/>
                <a:t> </a:t>
              </a:r>
              <a:r>
                <a:rPr kumimoji="1" lang="en-US" altLang="ja-JP" sz="1200" dirty="0" smtClean="0"/>
                <a:t>level</a:t>
              </a:r>
              <a:endParaRPr kumimoji="1" lang="ja-JP" altLang="en-US" sz="1200" dirty="0"/>
            </a:p>
          </p:txBody>
        </p:sp>
        <p:cxnSp>
          <p:nvCxnSpPr>
            <p:cNvPr id="25" name="直線コネクタ 24"/>
            <p:cNvCxnSpPr/>
            <p:nvPr/>
          </p:nvCxnSpPr>
          <p:spPr>
            <a:xfrm flipH="1">
              <a:off x="3076987" y="-3228975"/>
              <a:ext cx="113888" cy="4449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8279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587147" y="-2830286"/>
            <a:ext cx="8859230" cy="8490858"/>
            <a:chOff x="587147" y="-2830286"/>
            <a:chExt cx="8859230" cy="8490858"/>
          </a:xfrm>
        </p:grpSpPr>
        <p:graphicFrame>
          <p:nvGraphicFramePr>
            <p:cNvPr id="4" name="グラフ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19821310"/>
                </p:ext>
              </p:extLst>
            </p:nvPr>
          </p:nvGraphicFramePr>
          <p:xfrm>
            <a:off x="4907034" y="-2830286"/>
            <a:ext cx="4539343" cy="28302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グラフ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92994817"/>
                </p:ext>
              </p:extLst>
            </p:nvPr>
          </p:nvGraphicFramePr>
          <p:xfrm>
            <a:off x="587147" y="0"/>
            <a:ext cx="4539343" cy="28302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グラフ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04348711"/>
                </p:ext>
              </p:extLst>
            </p:nvPr>
          </p:nvGraphicFramePr>
          <p:xfrm>
            <a:off x="4907034" y="13606"/>
            <a:ext cx="4539343" cy="28302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7" name="グラフ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10555106"/>
                </p:ext>
              </p:extLst>
            </p:nvPr>
          </p:nvGraphicFramePr>
          <p:xfrm>
            <a:off x="587148" y="-2830286"/>
            <a:ext cx="4539343" cy="28302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8" name="グラフ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75862625"/>
                </p:ext>
              </p:extLst>
            </p:nvPr>
          </p:nvGraphicFramePr>
          <p:xfrm>
            <a:off x="587147" y="2830286"/>
            <a:ext cx="4539343" cy="28302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9" name="グラフ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7541037"/>
                </p:ext>
              </p:extLst>
            </p:nvPr>
          </p:nvGraphicFramePr>
          <p:xfrm>
            <a:off x="4907034" y="2830286"/>
            <a:ext cx="4539343" cy="28302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cxnSp>
          <p:nvCxnSpPr>
            <p:cNvPr id="10" name="直線コネクタ 9"/>
            <p:cNvCxnSpPr/>
            <p:nvPr/>
          </p:nvCxnSpPr>
          <p:spPr>
            <a:xfrm>
              <a:off x="1276346" y="-905429"/>
              <a:ext cx="7977382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1622485" y="-1772491"/>
              <a:ext cx="979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Chance</a:t>
              </a:r>
              <a:r>
                <a:rPr kumimoji="1" lang="ja-JP" altLang="en-US" sz="1200" dirty="0" smtClean="0"/>
                <a:t> </a:t>
              </a:r>
              <a:r>
                <a:rPr kumimoji="1" lang="en-US" altLang="ja-JP" sz="1200" dirty="0" smtClean="0"/>
                <a:t>level</a:t>
              </a:r>
              <a:endParaRPr kumimoji="1" lang="ja-JP" altLang="en-US" sz="1200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 flipH="1">
              <a:off x="1687348" y="-1495491"/>
              <a:ext cx="107532" cy="5764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1276346" y="1929211"/>
              <a:ext cx="7977382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1276346" y="4751659"/>
              <a:ext cx="7977382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98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グループ化 157"/>
          <p:cNvGrpSpPr/>
          <p:nvPr/>
        </p:nvGrpSpPr>
        <p:grpSpPr>
          <a:xfrm>
            <a:off x="4017519" y="1029592"/>
            <a:ext cx="3911748" cy="4360094"/>
            <a:chOff x="6607441" y="1449468"/>
            <a:chExt cx="3911748" cy="4360094"/>
          </a:xfrm>
        </p:grpSpPr>
        <p:sp>
          <p:nvSpPr>
            <p:cNvPr id="87" name="正方形/長方形 86"/>
            <p:cNvSpPr/>
            <p:nvPr/>
          </p:nvSpPr>
          <p:spPr>
            <a:xfrm>
              <a:off x="8179041" y="1934906"/>
              <a:ext cx="461122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/>
            <p:cNvSpPr/>
            <p:nvPr/>
          </p:nvSpPr>
          <p:spPr>
            <a:xfrm rot="5400000">
              <a:off x="8167571" y="1609720"/>
              <a:ext cx="485439" cy="1649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/>
          </p:nvSpPr>
          <p:spPr>
            <a:xfrm rot="5400000">
              <a:off x="8258088" y="1562581"/>
              <a:ext cx="306000" cy="147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6609602" y="2209562"/>
              <a:ext cx="3600000" cy="360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" name="直線コネクタ 90"/>
            <p:cNvCxnSpPr>
              <a:stCxn id="136" idx="3"/>
              <a:endCxn id="92" idx="1"/>
            </p:cNvCxnSpPr>
            <p:nvPr/>
          </p:nvCxnSpPr>
          <p:spPr>
            <a:xfrm flipV="1">
              <a:off x="8823389" y="2452920"/>
              <a:ext cx="305715" cy="2579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テキスト ボックス 91"/>
            <p:cNvSpPr txBox="1"/>
            <p:nvPr/>
          </p:nvSpPr>
          <p:spPr>
            <a:xfrm>
              <a:off x="9129104" y="2299031"/>
              <a:ext cx="1390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加速度センサー</a:t>
              </a:r>
              <a:endParaRPr kumimoji="1" lang="ja-JP" altLang="en-US" sz="1400" dirty="0"/>
            </a:p>
          </p:txBody>
        </p:sp>
        <p:sp>
          <p:nvSpPr>
            <p:cNvPr id="94" name="テキスト ボックス 93"/>
            <p:cNvSpPr txBox="1"/>
            <p:nvPr/>
          </p:nvSpPr>
          <p:spPr>
            <a:xfrm rot="966149">
              <a:off x="7220570" y="3511820"/>
              <a:ext cx="684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/>
                <a:t>φ15[cm</a:t>
              </a:r>
              <a:r>
                <a:rPr kumimoji="1" lang="en-US" altLang="ja-JP" sz="1050" dirty="0" smtClean="0"/>
                <a:t>]</a:t>
              </a:r>
              <a:endParaRPr kumimoji="1" lang="ja-JP" altLang="en-US" sz="1050" dirty="0"/>
            </a:p>
          </p:txBody>
        </p:sp>
        <p:cxnSp>
          <p:nvCxnSpPr>
            <p:cNvPr id="95" name="直線コネクタ 94"/>
            <p:cNvCxnSpPr/>
            <p:nvPr/>
          </p:nvCxnSpPr>
          <p:spPr>
            <a:xfrm flipV="1">
              <a:off x="8988107" y="2982934"/>
              <a:ext cx="221148" cy="681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テキスト ボックス 95"/>
            <p:cNvSpPr txBox="1"/>
            <p:nvPr/>
          </p:nvSpPr>
          <p:spPr>
            <a:xfrm>
              <a:off x="8947571" y="2685419"/>
              <a:ext cx="763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 smtClean="0"/>
                <a:t>計測</a:t>
              </a:r>
              <a:r>
                <a:rPr lang="ja-JP" altLang="en-US" sz="1400" dirty="0"/>
                <a:t>点</a:t>
              </a:r>
              <a:endParaRPr kumimoji="1" lang="ja-JP" altLang="en-US" sz="1400" dirty="0"/>
            </a:p>
          </p:txBody>
        </p:sp>
        <p:sp>
          <p:nvSpPr>
            <p:cNvPr id="97" name="テキスト ボックス 96"/>
            <p:cNvSpPr txBox="1"/>
            <p:nvPr/>
          </p:nvSpPr>
          <p:spPr>
            <a:xfrm>
              <a:off x="9114226" y="4724159"/>
              <a:ext cx="839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振動源</a:t>
              </a:r>
              <a:endParaRPr kumimoji="1" lang="ja-JP" altLang="en-US" sz="1400" dirty="0"/>
            </a:p>
          </p:txBody>
        </p:sp>
        <p:sp>
          <p:nvSpPr>
            <p:cNvPr id="98" name="円/楕円 97"/>
            <p:cNvSpPr/>
            <p:nvPr/>
          </p:nvSpPr>
          <p:spPr>
            <a:xfrm>
              <a:off x="8009190" y="3660535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円/楕円 98"/>
            <p:cNvSpPr/>
            <p:nvPr/>
          </p:nvSpPr>
          <p:spPr>
            <a:xfrm>
              <a:off x="7653716" y="3307375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0" name="直線矢印コネクタ 99"/>
            <p:cNvCxnSpPr/>
            <p:nvPr/>
          </p:nvCxnSpPr>
          <p:spPr>
            <a:xfrm rot="6300000">
              <a:off x="7998155" y="4025082"/>
              <a:ext cx="720000" cy="0"/>
            </a:xfrm>
            <a:prstGeom prst="straightConnector1">
              <a:avLst/>
            </a:prstGeom>
            <a:ln w="31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テキスト ボックス 100"/>
            <p:cNvSpPr txBox="1"/>
            <p:nvPr/>
          </p:nvSpPr>
          <p:spPr>
            <a:xfrm>
              <a:off x="8142513" y="4035371"/>
              <a:ext cx="7136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smtClean="0"/>
                <a:t>φ4[cm</a:t>
              </a:r>
              <a:r>
                <a:rPr kumimoji="1" lang="en-US" altLang="ja-JP" sz="1050" dirty="0" smtClean="0"/>
                <a:t>]</a:t>
              </a:r>
              <a:endParaRPr kumimoji="1" lang="ja-JP" altLang="en-US" sz="1050" dirty="0"/>
            </a:p>
          </p:txBody>
        </p:sp>
        <p:cxnSp>
          <p:nvCxnSpPr>
            <p:cNvPr id="102" name="直線矢印コネクタ 101"/>
            <p:cNvCxnSpPr/>
            <p:nvPr/>
          </p:nvCxnSpPr>
          <p:spPr>
            <a:xfrm rot="900000">
              <a:off x="7670323" y="4031315"/>
              <a:ext cx="1440000" cy="0"/>
            </a:xfrm>
            <a:prstGeom prst="straightConnector1">
              <a:avLst/>
            </a:prstGeom>
            <a:ln w="31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テキスト ボックス 102"/>
            <p:cNvSpPr txBox="1"/>
            <p:nvPr/>
          </p:nvSpPr>
          <p:spPr>
            <a:xfrm rot="884563">
              <a:off x="7696745" y="3915654"/>
              <a:ext cx="7788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smtClean="0"/>
                <a:t>φ8[cm</a:t>
              </a:r>
              <a:r>
                <a:rPr kumimoji="1" lang="en-US" altLang="ja-JP" sz="1050" dirty="0" smtClean="0"/>
                <a:t>]</a:t>
              </a:r>
              <a:endParaRPr kumimoji="1" lang="ja-JP" altLang="en-US" sz="1050" dirty="0"/>
            </a:p>
          </p:txBody>
        </p:sp>
        <p:sp>
          <p:nvSpPr>
            <p:cNvPr id="104" name="円/楕円 103"/>
            <p:cNvSpPr/>
            <p:nvPr/>
          </p:nvSpPr>
          <p:spPr>
            <a:xfrm>
              <a:off x="7958594" y="3348372"/>
              <a:ext cx="97245" cy="9724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円/楕円 104"/>
            <p:cNvSpPr/>
            <p:nvPr/>
          </p:nvSpPr>
          <p:spPr>
            <a:xfrm>
              <a:off x="8495851" y="3282233"/>
              <a:ext cx="97245" cy="9724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円/楕円 105"/>
            <p:cNvSpPr/>
            <p:nvPr/>
          </p:nvSpPr>
          <p:spPr>
            <a:xfrm>
              <a:off x="8152251" y="3659718"/>
              <a:ext cx="97245" cy="9724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/>
          </p:nvSpPr>
          <p:spPr>
            <a:xfrm>
              <a:off x="8406475" y="3614275"/>
              <a:ext cx="97245" cy="9724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円/楕円 107"/>
            <p:cNvSpPr/>
            <p:nvPr/>
          </p:nvSpPr>
          <p:spPr>
            <a:xfrm>
              <a:off x="8952169" y="3620898"/>
              <a:ext cx="97245" cy="9724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円/楕円 108"/>
            <p:cNvSpPr/>
            <p:nvPr/>
          </p:nvSpPr>
          <p:spPr>
            <a:xfrm>
              <a:off x="7630866" y="3791965"/>
              <a:ext cx="97245" cy="9724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円/楕円 109"/>
            <p:cNvSpPr/>
            <p:nvPr/>
          </p:nvSpPr>
          <p:spPr>
            <a:xfrm>
              <a:off x="7971498" y="3885159"/>
              <a:ext cx="97245" cy="9724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7703394" y="4337901"/>
              <a:ext cx="97245" cy="9724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/>
          </p:nvSpPr>
          <p:spPr>
            <a:xfrm>
              <a:off x="7996838" y="4161430"/>
              <a:ext cx="97245" cy="9724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/>
          </p:nvSpPr>
          <p:spPr>
            <a:xfrm>
              <a:off x="8130418" y="4666003"/>
              <a:ext cx="97245" cy="9724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円/楕円 113"/>
            <p:cNvSpPr/>
            <p:nvPr/>
          </p:nvSpPr>
          <p:spPr>
            <a:xfrm>
              <a:off x="8214517" y="4319723"/>
              <a:ext cx="97245" cy="9724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円/楕円 114"/>
            <p:cNvSpPr/>
            <p:nvPr/>
          </p:nvSpPr>
          <p:spPr>
            <a:xfrm>
              <a:off x="8666521" y="4072778"/>
              <a:ext cx="97245" cy="9724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円/楕円 115"/>
            <p:cNvSpPr/>
            <p:nvPr/>
          </p:nvSpPr>
          <p:spPr>
            <a:xfrm>
              <a:off x="9031859" y="4171448"/>
              <a:ext cx="97245" cy="9724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円/楕円 116"/>
            <p:cNvSpPr/>
            <p:nvPr/>
          </p:nvSpPr>
          <p:spPr>
            <a:xfrm>
              <a:off x="8637055" y="3798943"/>
              <a:ext cx="97245" cy="9724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円/楕円 117"/>
            <p:cNvSpPr/>
            <p:nvPr/>
          </p:nvSpPr>
          <p:spPr>
            <a:xfrm>
              <a:off x="8317858" y="3975007"/>
              <a:ext cx="97245" cy="9724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/>
          </p:nvSpPr>
          <p:spPr>
            <a:xfrm>
              <a:off x="8607353" y="4528514"/>
              <a:ext cx="249729" cy="2497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C000"/>
                </a:solidFill>
              </a:endParaRPr>
            </a:p>
          </p:txBody>
        </p:sp>
        <p:cxnSp>
          <p:nvCxnSpPr>
            <p:cNvPr id="120" name="直線コネクタ 119"/>
            <p:cNvCxnSpPr>
              <a:stCxn id="119" idx="5"/>
              <a:endCxn id="97" idx="1"/>
            </p:cNvCxnSpPr>
            <p:nvPr/>
          </p:nvCxnSpPr>
          <p:spPr>
            <a:xfrm>
              <a:off x="8820510" y="4741671"/>
              <a:ext cx="293716" cy="1363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テキスト ボックス 120"/>
            <p:cNvSpPr txBox="1"/>
            <p:nvPr/>
          </p:nvSpPr>
          <p:spPr>
            <a:xfrm>
              <a:off x="7875054" y="3107584"/>
              <a:ext cx="419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②</a:t>
              </a:r>
              <a:endParaRPr kumimoji="1" lang="ja-JP" altLang="en-US" sz="1400" dirty="0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8511178" y="3037964"/>
              <a:ext cx="419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③</a:t>
              </a:r>
              <a:endParaRPr kumimoji="1" lang="ja-JP" altLang="en-US" sz="1400" dirty="0"/>
            </a:p>
          </p:txBody>
        </p:sp>
        <p:sp>
          <p:nvSpPr>
            <p:cNvPr id="123" name="テキスト ボックス 122"/>
            <p:cNvSpPr txBox="1"/>
            <p:nvPr/>
          </p:nvSpPr>
          <p:spPr>
            <a:xfrm>
              <a:off x="7789117" y="3645514"/>
              <a:ext cx="419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④</a:t>
              </a:r>
              <a:endParaRPr kumimoji="1" lang="ja-JP" altLang="en-US" sz="1400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8043272" y="3406522"/>
              <a:ext cx="419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⑤</a:t>
              </a:r>
              <a:endParaRPr kumimoji="1" lang="ja-JP" altLang="en-US" sz="1400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8448186" y="3425329"/>
              <a:ext cx="419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⑥</a:t>
              </a:r>
              <a:endParaRPr kumimoji="1" lang="ja-JP" altLang="en-US" sz="1400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7567093" y="4437723"/>
              <a:ext cx="419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⑦</a:t>
              </a:r>
              <a:endParaRPr kumimoji="1" lang="ja-JP" altLang="en-US" sz="1400" dirty="0"/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7329324" y="3769097"/>
              <a:ext cx="419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①</a:t>
              </a:r>
              <a:endParaRPr kumimoji="1" lang="ja-JP" altLang="en-US" sz="1400" dirty="0"/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7825806" y="4226224"/>
              <a:ext cx="419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⑧</a:t>
              </a:r>
              <a:endParaRPr kumimoji="1" lang="ja-JP" altLang="en-US" sz="1400" dirty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8153672" y="3748019"/>
              <a:ext cx="419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smtClean="0"/>
                <a:t>⑨</a:t>
              </a:r>
              <a:endParaRPr kumimoji="1" lang="ja-JP" altLang="en-US" sz="1400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8678242" y="3774923"/>
              <a:ext cx="419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⑩</a:t>
              </a:r>
              <a:endParaRPr kumimoji="1" lang="ja-JP" altLang="en-US" sz="1400" dirty="0"/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>
              <a:off x="9007684" y="3616430"/>
              <a:ext cx="419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⑪</a:t>
              </a:r>
              <a:endParaRPr kumimoji="1" lang="ja-JP" altLang="en-US" sz="1400" dirty="0"/>
            </a:p>
          </p:txBody>
        </p:sp>
        <p:sp>
          <p:nvSpPr>
            <p:cNvPr id="132" name="テキスト ボックス 131"/>
            <p:cNvSpPr txBox="1"/>
            <p:nvPr/>
          </p:nvSpPr>
          <p:spPr>
            <a:xfrm>
              <a:off x="8157119" y="4364206"/>
              <a:ext cx="419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⑫</a:t>
              </a:r>
              <a:endParaRPr kumimoji="1" lang="ja-JP" altLang="en-US" sz="1400" dirty="0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8635557" y="4096159"/>
              <a:ext cx="419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⑬</a:t>
              </a:r>
              <a:endParaRPr kumimoji="1" lang="ja-JP" altLang="en-US" sz="1400" dirty="0"/>
            </a:p>
          </p:txBody>
        </p:sp>
        <p:sp>
          <p:nvSpPr>
            <p:cNvPr id="134" name="テキスト ボックス 133"/>
            <p:cNvSpPr txBox="1"/>
            <p:nvPr/>
          </p:nvSpPr>
          <p:spPr>
            <a:xfrm>
              <a:off x="8050933" y="4728323"/>
              <a:ext cx="419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⑭</a:t>
              </a:r>
              <a:endParaRPr kumimoji="1" lang="ja-JP" altLang="en-US" sz="1400" dirty="0"/>
            </a:p>
          </p:txBody>
        </p:sp>
        <p:sp>
          <p:nvSpPr>
            <p:cNvPr id="135" name="テキスト ボックス 134"/>
            <p:cNvSpPr txBox="1"/>
            <p:nvPr/>
          </p:nvSpPr>
          <p:spPr>
            <a:xfrm>
              <a:off x="8939515" y="4237515"/>
              <a:ext cx="419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⑮</a:t>
              </a:r>
              <a:endParaRPr kumimoji="1" lang="ja-JP" altLang="en-US" sz="1400" dirty="0"/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8534298" y="2566275"/>
              <a:ext cx="289091" cy="2890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7783829" y="5171195"/>
              <a:ext cx="289091" cy="2890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9455257" y="4254457"/>
              <a:ext cx="289091" cy="2890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6871788" y="3497228"/>
              <a:ext cx="289091" cy="2890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7488096" y="2697787"/>
              <a:ext cx="289091" cy="2890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9308853" y="3217944"/>
              <a:ext cx="289091" cy="2890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6991966" y="4532487"/>
              <a:ext cx="289091" cy="2890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8827720" y="5035497"/>
              <a:ext cx="289091" cy="2890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/>
            <p:cNvSpPr/>
            <p:nvPr/>
          </p:nvSpPr>
          <p:spPr>
            <a:xfrm>
              <a:off x="7005152" y="2666308"/>
              <a:ext cx="2700000" cy="2700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5" name="直線矢印コネクタ 144"/>
            <p:cNvCxnSpPr/>
            <p:nvPr/>
          </p:nvCxnSpPr>
          <p:spPr>
            <a:xfrm rot="9000000">
              <a:off x="7016757" y="4031856"/>
              <a:ext cx="2700000" cy="0"/>
            </a:xfrm>
            <a:prstGeom prst="straightConnector1">
              <a:avLst/>
            </a:prstGeom>
            <a:ln w="6350">
              <a:prstDash val="lg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線矢印コネクタ 145"/>
            <p:cNvCxnSpPr/>
            <p:nvPr/>
          </p:nvCxnSpPr>
          <p:spPr>
            <a:xfrm rot="14400000">
              <a:off x="7022400" y="4026210"/>
              <a:ext cx="2700000" cy="0"/>
            </a:xfrm>
            <a:prstGeom prst="straightConnector1">
              <a:avLst/>
            </a:prstGeom>
            <a:ln w="6350">
              <a:prstDash val="lg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線矢印コネクタ 146"/>
            <p:cNvCxnSpPr/>
            <p:nvPr/>
          </p:nvCxnSpPr>
          <p:spPr>
            <a:xfrm rot="6300000">
              <a:off x="7015700" y="4009562"/>
              <a:ext cx="2700000" cy="0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線矢印コネクタ 147"/>
            <p:cNvCxnSpPr/>
            <p:nvPr/>
          </p:nvCxnSpPr>
          <p:spPr>
            <a:xfrm rot="11700000">
              <a:off x="7022644" y="4022480"/>
              <a:ext cx="2700000" cy="0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テキスト ボックス 148"/>
            <p:cNvSpPr txBox="1"/>
            <p:nvPr/>
          </p:nvSpPr>
          <p:spPr>
            <a:xfrm>
              <a:off x="6607441" y="3160448"/>
              <a:ext cx="4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CH</a:t>
              </a:r>
              <a:r>
                <a:rPr lang="en-US" altLang="ja-JP" sz="1400" dirty="0"/>
                <a:t>1</a:t>
              </a:r>
              <a:endParaRPr kumimoji="1" lang="ja-JP" altLang="en-US" sz="1400" dirty="0"/>
            </a:p>
          </p:txBody>
        </p:sp>
        <p:sp>
          <p:nvSpPr>
            <p:cNvPr id="150" name="テキスト ボックス 149"/>
            <p:cNvSpPr txBox="1"/>
            <p:nvPr/>
          </p:nvSpPr>
          <p:spPr>
            <a:xfrm>
              <a:off x="7382861" y="2324543"/>
              <a:ext cx="4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CH2</a:t>
              </a:r>
              <a:endParaRPr kumimoji="1" lang="ja-JP" altLang="en-US" sz="1400" dirty="0"/>
            </a:p>
          </p:txBody>
        </p:sp>
        <p:sp>
          <p:nvSpPr>
            <p:cNvPr id="151" name="テキスト ボックス 150"/>
            <p:cNvSpPr txBox="1"/>
            <p:nvPr/>
          </p:nvSpPr>
          <p:spPr>
            <a:xfrm>
              <a:off x="8483361" y="2222588"/>
              <a:ext cx="4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CH3</a:t>
              </a:r>
              <a:endParaRPr kumimoji="1" lang="ja-JP" altLang="en-US" sz="1400" dirty="0"/>
            </a:p>
          </p:txBody>
        </p:sp>
        <p:sp>
          <p:nvSpPr>
            <p:cNvPr id="152" name="テキスト ボックス 151"/>
            <p:cNvSpPr txBox="1"/>
            <p:nvPr/>
          </p:nvSpPr>
          <p:spPr>
            <a:xfrm>
              <a:off x="9306544" y="2888281"/>
              <a:ext cx="4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CH4</a:t>
              </a:r>
              <a:endParaRPr kumimoji="1" lang="ja-JP" altLang="en-US" sz="1400" dirty="0"/>
            </a:p>
          </p:txBody>
        </p:sp>
        <p:sp>
          <p:nvSpPr>
            <p:cNvPr id="153" name="テキスト ボックス 152"/>
            <p:cNvSpPr txBox="1"/>
            <p:nvPr/>
          </p:nvSpPr>
          <p:spPr>
            <a:xfrm>
              <a:off x="9686979" y="4351582"/>
              <a:ext cx="4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CH5</a:t>
              </a:r>
              <a:endParaRPr kumimoji="1" lang="ja-JP" altLang="en-US" sz="1400" dirty="0"/>
            </a:p>
          </p:txBody>
        </p:sp>
        <p:sp>
          <p:nvSpPr>
            <p:cNvPr id="154" name="テキスト ボックス 153"/>
            <p:cNvSpPr txBox="1"/>
            <p:nvPr/>
          </p:nvSpPr>
          <p:spPr>
            <a:xfrm>
              <a:off x="8895987" y="5254182"/>
              <a:ext cx="4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CH6</a:t>
              </a:r>
              <a:endParaRPr kumimoji="1" lang="ja-JP" altLang="en-US" sz="1400" dirty="0"/>
            </a:p>
          </p:txBody>
        </p:sp>
        <p:sp>
          <p:nvSpPr>
            <p:cNvPr id="155" name="テキスト ボックス 154"/>
            <p:cNvSpPr txBox="1"/>
            <p:nvPr/>
          </p:nvSpPr>
          <p:spPr>
            <a:xfrm>
              <a:off x="7708535" y="5400628"/>
              <a:ext cx="4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CH7</a:t>
              </a:r>
              <a:endParaRPr kumimoji="1" lang="ja-JP" altLang="en-US" sz="1400" dirty="0"/>
            </a:p>
          </p:txBody>
        </p:sp>
        <p:sp>
          <p:nvSpPr>
            <p:cNvPr id="156" name="テキスト ボックス 155"/>
            <p:cNvSpPr txBox="1"/>
            <p:nvPr/>
          </p:nvSpPr>
          <p:spPr>
            <a:xfrm>
              <a:off x="6672294" y="4768528"/>
              <a:ext cx="4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CH8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395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216152" y="269307"/>
            <a:ext cx="17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振幅</a:t>
            </a:r>
            <a:endParaRPr kumimoji="1" lang="ja-JP" altLang="en-US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5505913" y="785781"/>
            <a:ext cx="6408726" cy="2595836"/>
            <a:chOff x="4329200" y="4073187"/>
            <a:chExt cx="6408726" cy="2595836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5599271" y="4073187"/>
              <a:ext cx="664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4CH</a:t>
              </a:r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8806439" y="4082676"/>
              <a:ext cx="658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8</a:t>
              </a:r>
              <a:r>
                <a:rPr kumimoji="1" lang="en-US" altLang="ja-JP" dirty="0" smtClean="0"/>
                <a:t>CH</a:t>
              </a:r>
              <a:endParaRPr kumimoji="1" lang="ja-JP" altLang="en-US" dirty="0"/>
            </a:p>
          </p:txBody>
        </p:sp>
        <p:graphicFrame>
          <p:nvGraphicFramePr>
            <p:cNvPr id="18" name="グラフ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6709667"/>
                </p:ext>
              </p:extLst>
            </p:nvPr>
          </p:nvGraphicFramePr>
          <p:xfrm>
            <a:off x="4329200" y="4442518"/>
            <a:ext cx="3204605" cy="22265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9" name="グラフ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58336626"/>
                </p:ext>
              </p:extLst>
            </p:nvPr>
          </p:nvGraphicFramePr>
          <p:xfrm>
            <a:off x="7533321" y="4442519"/>
            <a:ext cx="3204605" cy="22265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21" name="グラフ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055048"/>
              </p:ext>
            </p:extLst>
          </p:nvPr>
        </p:nvGraphicFramePr>
        <p:xfrm>
          <a:off x="688825" y="11044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4535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160384"/>
              </p:ext>
            </p:extLst>
          </p:nvPr>
        </p:nvGraphicFramePr>
        <p:xfrm>
          <a:off x="517453" y="1085365"/>
          <a:ext cx="4130971" cy="2392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036064" y="694944"/>
            <a:ext cx="17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位相</a:t>
            </a: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4008475" y="3676496"/>
            <a:ext cx="7997596" cy="2849272"/>
            <a:chOff x="4008475" y="3676496"/>
            <a:chExt cx="7997596" cy="2849272"/>
          </a:xfrm>
        </p:grpSpPr>
        <p:graphicFrame>
          <p:nvGraphicFramePr>
            <p:cNvPr id="5" name="グラフ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13198504"/>
                </p:ext>
              </p:extLst>
            </p:nvPr>
          </p:nvGraphicFramePr>
          <p:xfrm>
            <a:off x="4008475" y="3972676"/>
            <a:ext cx="3904002" cy="25530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テキスト ボックス 6"/>
            <p:cNvSpPr txBox="1"/>
            <p:nvPr/>
          </p:nvSpPr>
          <p:spPr>
            <a:xfrm>
              <a:off x="5719684" y="3676496"/>
              <a:ext cx="749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4CH</a:t>
              </a:r>
              <a:endParaRPr kumimoji="1" lang="ja-JP" altLang="en-US" dirty="0"/>
            </a:p>
          </p:txBody>
        </p:sp>
        <p:graphicFrame>
          <p:nvGraphicFramePr>
            <p:cNvPr id="8" name="グラフ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95563754"/>
                </p:ext>
              </p:extLst>
            </p:nvPr>
          </p:nvGraphicFramePr>
          <p:xfrm>
            <a:off x="8102069" y="3972676"/>
            <a:ext cx="3904002" cy="25530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テキスト ボックス 8"/>
            <p:cNvSpPr txBox="1"/>
            <p:nvPr/>
          </p:nvSpPr>
          <p:spPr>
            <a:xfrm>
              <a:off x="9818092" y="3676496"/>
              <a:ext cx="74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8CH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16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5042125" y="2187946"/>
            <a:ext cx="2862566" cy="2612659"/>
            <a:chOff x="4228503" y="1271244"/>
            <a:chExt cx="3816754" cy="3483545"/>
          </a:xfrm>
        </p:grpSpPr>
        <p:pic>
          <p:nvPicPr>
            <p:cNvPr id="5" name="図 4" descr="F:\Users\MK\Desktop\SI2017\受信側.jp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8503" y="1271244"/>
              <a:ext cx="3816754" cy="34835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環状矢印 5"/>
            <p:cNvSpPr/>
            <p:nvPr/>
          </p:nvSpPr>
          <p:spPr>
            <a:xfrm>
              <a:off x="6043829" y="2708201"/>
              <a:ext cx="998220" cy="998220"/>
            </a:xfrm>
            <a:prstGeom prst="circular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環状矢印 6"/>
            <p:cNvSpPr/>
            <p:nvPr/>
          </p:nvSpPr>
          <p:spPr>
            <a:xfrm rot="10800000">
              <a:off x="6043829" y="2761083"/>
              <a:ext cx="998220" cy="998220"/>
            </a:xfrm>
            <a:prstGeom prst="circular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8" name="グループ化 7"/>
            <p:cNvGrpSpPr/>
            <p:nvPr/>
          </p:nvGrpSpPr>
          <p:grpSpPr>
            <a:xfrm>
              <a:off x="6173233" y="2949166"/>
              <a:ext cx="800371" cy="1303675"/>
              <a:chOff x="1828557" y="3815543"/>
              <a:chExt cx="1034569" cy="1685145"/>
            </a:xfrm>
          </p:grpSpPr>
          <p:sp>
            <p:nvSpPr>
              <p:cNvPr id="10" name="円/楕円 9"/>
              <p:cNvSpPr/>
              <p:nvPr/>
            </p:nvSpPr>
            <p:spPr>
              <a:xfrm>
                <a:off x="1961804" y="4039985"/>
                <a:ext cx="224443" cy="10557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2186247" y="3815543"/>
                <a:ext cx="224443" cy="128016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2" name="円/楕円 11"/>
              <p:cNvSpPr/>
              <p:nvPr/>
            </p:nvSpPr>
            <p:spPr>
              <a:xfrm>
                <a:off x="2410690" y="3973485"/>
                <a:ext cx="224443" cy="112221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3" name="円/楕円 12"/>
              <p:cNvSpPr/>
              <p:nvPr/>
            </p:nvSpPr>
            <p:spPr>
              <a:xfrm>
                <a:off x="2638683" y="4193164"/>
                <a:ext cx="224443" cy="89777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4" name="円/楕円 13"/>
              <p:cNvSpPr/>
              <p:nvPr/>
            </p:nvSpPr>
            <p:spPr>
              <a:xfrm rot="19990190">
                <a:off x="1828557" y="4528107"/>
                <a:ext cx="248242" cy="89777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5" name="円/楕円 14"/>
              <p:cNvSpPr/>
              <p:nvPr/>
            </p:nvSpPr>
            <p:spPr>
              <a:xfrm>
                <a:off x="1944107" y="4543470"/>
                <a:ext cx="881149" cy="9524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6" name="フリーフォーム 15"/>
              <p:cNvSpPr/>
              <p:nvPr/>
            </p:nvSpPr>
            <p:spPr>
              <a:xfrm>
                <a:off x="2016919" y="4943475"/>
                <a:ext cx="807244" cy="557213"/>
              </a:xfrm>
              <a:custGeom>
                <a:avLst/>
                <a:gdLst>
                  <a:gd name="connsiteX0" fmla="*/ 804862 w 807244"/>
                  <a:gd name="connsiteY0" fmla="*/ 0 h 557213"/>
                  <a:gd name="connsiteX1" fmla="*/ 807244 w 807244"/>
                  <a:gd name="connsiteY1" fmla="*/ 88106 h 557213"/>
                  <a:gd name="connsiteX2" fmla="*/ 802481 w 807244"/>
                  <a:gd name="connsiteY2" fmla="*/ 159544 h 557213"/>
                  <a:gd name="connsiteX3" fmla="*/ 797719 w 807244"/>
                  <a:gd name="connsiteY3" fmla="*/ 176213 h 557213"/>
                  <a:gd name="connsiteX4" fmla="*/ 792956 w 807244"/>
                  <a:gd name="connsiteY4" fmla="*/ 200025 h 557213"/>
                  <a:gd name="connsiteX5" fmla="*/ 790575 w 807244"/>
                  <a:gd name="connsiteY5" fmla="*/ 211931 h 557213"/>
                  <a:gd name="connsiteX6" fmla="*/ 788194 w 807244"/>
                  <a:gd name="connsiteY6" fmla="*/ 219075 h 557213"/>
                  <a:gd name="connsiteX7" fmla="*/ 778669 w 807244"/>
                  <a:gd name="connsiteY7" fmla="*/ 257175 h 557213"/>
                  <a:gd name="connsiteX8" fmla="*/ 776287 w 807244"/>
                  <a:gd name="connsiteY8" fmla="*/ 264319 h 557213"/>
                  <a:gd name="connsiteX9" fmla="*/ 771525 w 807244"/>
                  <a:gd name="connsiteY9" fmla="*/ 271463 h 557213"/>
                  <a:gd name="connsiteX10" fmla="*/ 766762 w 807244"/>
                  <a:gd name="connsiteY10" fmla="*/ 285750 h 557213"/>
                  <a:gd name="connsiteX11" fmla="*/ 762000 w 807244"/>
                  <a:gd name="connsiteY11" fmla="*/ 300038 h 557213"/>
                  <a:gd name="connsiteX12" fmla="*/ 759619 w 807244"/>
                  <a:gd name="connsiteY12" fmla="*/ 307181 h 557213"/>
                  <a:gd name="connsiteX13" fmla="*/ 754856 w 807244"/>
                  <a:gd name="connsiteY13" fmla="*/ 314325 h 557213"/>
                  <a:gd name="connsiteX14" fmla="*/ 742950 w 807244"/>
                  <a:gd name="connsiteY14" fmla="*/ 335756 h 557213"/>
                  <a:gd name="connsiteX15" fmla="*/ 733425 w 807244"/>
                  <a:gd name="connsiteY15" fmla="*/ 350044 h 557213"/>
                  <a:gd name="connsiteX16" fmla="*/ 728662 w 807244"/>
                  <a:gd name="connsiteY16" fmla="*/ 357188 h 557213"/>
                  <a:gd name="connsiteX17" fmla="*/ 721519 w 807244"/>
                  <a:gd name="connsiteY17" fmla="*/ 361950 h 557213"/>
                  <a:gd name="connsiteX18" fmla="*/ 711994 w 807244"/>
                  <a:gd name="connsiteY18" fmla="*/ 373856 h 557213"/>
                  <a:gd name="connsiteX19" fmla="*/ 702469 w 807244"/>
                  <a:gd name="connsiteY19" fmla="*/ 388144 h 557213"/>
                  <a:gd name="connsiteX20" fmla="*/ 697706 w 807244"/>
                  <a:gd name="connsiteY20" fmla="*/ 395288 h 557213"/>
                  <a:gd name="connsiteX21" fmla="*/ 692944 w 807244"/>
                  <a:gd name="connsiteY21" fmla="*/ 402431 h 557213"/>
                  <a:gd name="connsiteX22" fmla="*/ 685800 w 807244"/>
                  <a:gd name="connsiteY22" fmla="*/ 407194 h 557213"/>
                  <a:gd name="connsiteX23" fmla="*/ 673894 w 807244"/>
                  <a:gd name="connsiteY23" fmla="*/ 419100 h 557213"/>
                  <a:gd name="connsiteX24" fmla="*/ 669131 w 807244"/>
                  <a:gd name="connsiteY24" fmla="*/ 426244 h 557213"/>
                  <a:gd name="connsiteX25" fmla="*/ 661987 w 807244"/>
                  <a:gd name="connsiteY25" fmla="*/ 433388 h 557213"/>
                  <a:gd name="connsiteX26" fmla="*/ 659606 w 807244"/>
                  <a:gd name="connsiteY26" fmla="*/ 440531 h 557213"/>
                  <a:gd name="connsiteX27" fmla="*/ 645319 w 807244"/>
                  <a:gd name="connsiteY27" fmla="*/ 450056 h 557213"/>
                  <a:gd name="connsiteX28" fmla="*/ 638175 w 807244"/>
                  <a:gd name="connsiteY28" fmla="*/ 454819 h 557213"/>
                  <a:gd name="connsiteX29" fmla="*/ 631031 w 807244"/>
                  <a:gd name="connsiteY29" fmla="*/ 459581 h 557213"/>
                  <a:gd name="connsiteX30" fmla="*/ 623887 w 807244"/>
                  <a:gd name="connsiteY30" fmla="*/ 464344 h 557213"/>
                  <a:gd name="connsiteX31" fmla="*/ 611981 w 807244"/>
                  <a:gd name="connsiteY31" fmla="*/ 473869 h 557213"/>
                  <a:gd name="connsiteX32" fmla="*/ 597694 w 807244"/>
                  <a:gd name="connsiteY32" fmla="*/ 483394 h 557213"/>
                  <a:gd name="connsiteX33" fmla="*/ 590550 w 807244"/>
                  <a:gd name="connsiteY33" fmla="*/ 488156 h 557213"/>
                  <a:gd name="connsiteX34" fmla="*/ 576262 w 807244"/>
                  <a:gd name="connsiteY34" fmla="*/ 492919 h 557213"/>
                  <a:gd name="connsiteX35" fmla="*/ 569119 w 807244"/>
                  <a:gd name="connsiteY35" fmla="*/ 497681 h 557213"/>
                  <a:gd name="connsiteX36" fmla="*/ 561975 w 807244"/>
                  <a:gd name="connsiteY36" fmla="*/ 500063 h 557213"/>
                  <a:gd name="connsiteX37" fmla="*/ 547687 w 807244"/>
                  <a:gd name="connsiteY37" fmla="*/ 509588 h 557213"/>
                  <a:gd name="connsiteX38" fmla="*/ 540544 w 807244"/>
                  <a:gd name="connsiteY38" fmla="*/ 514350 h 557213"/>
                  <a:gd name="connsiteX39" fmla="*/ 533400 w 807244"/>
                  <a:gd name="connsiteY39" fmla="*/ 516731 h 557213"/>
                  <a:gd name="connsiteX40" fmla="*/ 519112 w 807244"/>
                  <a:gd name="connsiteY40" fmla="*/ 523875 h 557213"/>
                  <a:gd name="connsiteX41" fmla="*/ 511969 w 807244"/>
                  <a:gd name="connsiteY41" fmla="*/ 528638 h 557213"/>
                  <a:gd name="connsiteX42" fmla="*/ 497681 w 807244"/>
                  <a:gd name="connsiteY42" fmla="*/ 533400 h 557213"/>
                  <a:gd name="connsiteX43" fmla="*/ 476250 w 807244"/>
                  <a:gd name="connsiteY43" fmla="*/ 542925 h 557213"/>
                  <a:gd name="connsiteX44" fmla="*/ 469106 w 807244"/>
                  <a:gd name="connsiteY44" fmla="*/ 545306 h 557213"/>
                  <a:gd name="connsiteX45" fmla="*/ 461962 w 807244"/>
                  <a:gd name="connsiteY45" fmla="*/ 547688 h 557213"/>
                  <a:gd name="connsiteX46" fmla="*/ 423862 w 807244"/>
                  <a:gd name="connsiteY46" fmla="*/ 552450 h 557213"/>
                  <a:gd name="connsiteX47" fmla="*/ 376237 w 807244"/>
                  <a:gd name="connsiteY47" fmla="*/ 557213 h 557213"/>
                  <a:gd name="connsiteX48" fmla="*/ 326231 w 807244"/>
                  <a:gd name="connsiteY48" fmla="*/ 554831 h 557213"/>
                  <a:gd name="connsiteX49" fmla="*/ 319087 w 807244"/>
                  <a:gd name="connsiteY49" fmla="*/ 552450 h 557213"/>
                  <a:gd name="connsiteX50" fmla="*/ 307181 w 807244"/>
                  <a:gd name="connsiteY50" fmla="*/ 550069 h 557213"/>
                  <a:gd name="connsiteX51" fmla="*/ 276225 w 807244"/>
                  <a:gd name="connsiteY51" fmla="*/ 545306 h 557213"/>
                  <a:gd name="connsiteX52" fmla="*/ 269081 w 807244"/>
                  <a:gd name="connsiteY52" fmla="*/ 542925 h 557213"/>
                  <a:gd name="connsiteX53" fmla="*/ 250031 w 807244"/>
                  <a:gd name="connsiteY53" fmla="*/ 538163 h 557213"/>
                  <a:gd name="connsiteX54" fmla="*/ 242887 w 807244"/>
                  <a:gd name="connsiteY54" fmla="*/ 535781 h 557213"/>
                  <a:gd name="connsiteX55" fmla="*/ 233362 w 807244"/>
                  <a:gd name="connsiteY55" fmla="*/ 533400 h 557213"/>
                  <a:gd name="connsiteX56" fmla="*/ 211931 w 807244"/>
                  <a:gd name="connsiteY56" fmla="*/ 526256 h 557213"/>
                  <a:gd name="connsiteX57" fmla="*/ 204787 w 807244"/>
                  <a:gd name="connsiteY57" fmla="*/ 523875 h 557213"/>
                  <a:gd name="connsiteX58" fmla="*/ 197644 w 807244"/>
                  <a:gd name="connsiteY58" fmla="*/ 519113 h 557213"/>
                  <a:gd name="connsiteX59" fmla="*/ 183356 w 807244"/>
                  <a:gd name="connsiteY59" fmla="*/ 514350 h 557213"/>
                  <a:gd name="connsiteX60" fmla="*/ 176212 w 807244"/>
                  <a:gd name="connsiteY60" fmla="*/ 509588 h 557213"/>
                  <a:gd name="connsiteX61" fmla="*/ 169069 w 807244"/>
                  <a:gd name="connsiteY61" fmla="*/ 507206 h 557213"/>
                  <a:gd name="connsiteX62" fmla="*/ 154781 w 807244"/>
                  <a:gd name="connsiteY62" fmla="*/ 497681 h 557213"/>
                  <a:gd name="connsiteX63" fmla="*/ 147637 w 807244"/>
                  <a:gd name="connsiteY63" fmla="*/ 492919 h 557213"/>
                  <a:gd name="connsiteX64" fmla="*/ 140494 w 807244"/>
                  <a:gd name="connsiteY64" fmla="*/ 490538 h 557213"/>
                  <a:gd name="connsiteX65" fmla="*/ 126206 w 807244"/>
                  <a:gd name="connsiteY65" fmla="*/ 481013 h 557213"/>
                  <a:gd name="connsiteX66" fmla="*/ 119062 w 807244"/>
                  <a:gd name="connsiteY66" fmla="*/ 476250 h 557213"/>
                  <a:gd name="connsiteX67" fmla="*/ 111919 w 807244"/>
                  <a:gd name="connsiteY67" fmla="*/ 473869 h 557213"/>
                  <a:gd name="connsiteX68" fmla="*/ 97631 w 807244"/>
                  <a:gd name="connsiteY68" fmla="*/ 464344 h 557213"/>
                  <a:gd name="connsiteX69" fmla="*/ 90487 w 807244"/>
                  <a:gd name="connsiteY69" fmla="*/ 459581 h 557213"/>
                  <a:gd name="connsiteX70" fmla="*/ 80962 w 807244"/>
                  <a:gd name="connsiteY70" fmla="*/ 447675 h 557213"/>
                  <a:gd name="connsiteX71" fmla="*/ 78581 w 807244"/>
                  <a:gd name="connsiteY71" fmla="*/ 440531 h 557213"/>
                  <a:gd name="connsiteX72" fmla="*/ 64294 w 807244"/>
                  <a:gd name="connsiteY72" fmla="*/ 431006 h 557213"/>
                  <a:gd name="connsiteX73" fmla="*/ 50006 w 807244"/>
                  <a:gd name="connsiteY73" fmla="*/ 409575 h 557213"/>
                  <a:gd name="connsiteX74" fmla="*/ 45244 w 807244"/>
                  <a:gd name="connsiteY74" fmla="*/ 402431 h 557213"/>
                  <a:gd name="connsiteX75" fmla="*/ 38100 w 807244"/>
                  <a:gd name="connsiteY75" fmla="*/ 397669 h 557213"/>
                  <a:gd name="connsiteX76" fmla="*/ 21431 w 807244"/>
                  <a:gd name="connsiteY76" fmla="*/ 378619 h 557213"/>
                  <a:gd name="connsiteX77" fmla="*/ 11906 w 807244"/>
                  <a:gd name="connsiteY77" fmla="*/ 364331 h 557213"/>
                  <a:gd name="connsiteX78" fmla="*/ 4762 w 807244"/>
                  <a:gd name="connsiteY78" fmla="*/ 357188 h 557213"/>
                  <a:gd name="connsiteX79" fmla="*/ 0 w 807244"/>
                  <a:gd name="connsiteY79" fmla="*/ 350044 h 55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807244" h="557213">
                    <a:moveTo>
                      <a:pt x="804862" y="0"/>
                    </a:moveTo>
                    <a:cubicBezTo>
                      <a:pt x="805656" y="29369"/>
                      <a:pt x="807244" y="58727"/>
                      <a:pt x="807244" y="88106"/>
                    </a:cubicBezTo>
                    <a:cubicBezTo>
                      <a:pt x="807244" y="93413"/>
                      <a:pt x="803610" y="149951"/>
                      <a:pt x="802481" y="159544"/>
                    </a:cubicBezTo>
                    <a:cubicBezTo>
                      <a:pt x="801296" y="169621"/>
                      <a:pt x="799751" y="167408"/>
                      <a:pt x="797719" y="176213"/>
                    </a:cubicBezTo>
                    <a:cubicBezTo>
                      <a:pt x="795899" y="184100"/>
                      <a:pt x="794544" y="192088"/>
                      <a:pt x="792956" y="200025"/>
                    </a:cubicBezTo>
                    <a:cubicBezTo>
                      <a:pt x="792162" y="203994"/>
                      <a:pt x="791855" y="208091"/>
                      <a:pt x="790575" y="211931"/>
                    </a:cubicBezTo>
                    <a:cubicBezTo>
                      <a:pt x="789781" y="214312"/>
                      <a:pt x="788758" y="216629"/>
                      <a:pt x="788194" y="219075"/>
                    </a:cubicBezTo>
                    <a:cubicBezTo>
                      <a:pt x="779578" y="256412"/>
                      <a:pt x="787770" y="229874"/>
                      <a:pt x="778669" y="257175"/>
                    </a:cubicBezTo>
                    <a:cubicBezTo>
                      <a:pt x="777875" y="259556"/>
                      <a:pt x="777679" y="262230"/>
                      <a:pt x="776287" y="264319"/>
                    </a:cubicBezTo>
                    <a:cubicBezTo>
                      <a:pt x="774700" y="266700"/>
                      <a:pt x="772687" y="268848"/>
                      <a:pt x="771525" y="271463"/>
                    </a:cubicBezTo>
                    <a:cubicBezTo>
                      <a:pt x="769486" y="276050"/>
                      <a:pt x="768350" y="280988"/>
                      <a:pt x="766762" y="285750"/>
                    </a:cubicBezTo>
                    <a:lnTo>
                      <a:pt x="762000" y="300038"/>
                    </a:lnTo>
                    <a:cubicBezTo>
                      <a:pt x="761206" y="302419"/>
                      <a:pt x="761011" y="305093"/>
                      <a:pt x="759619" y="307181"/>
                    </a:cubicBezTo>
                    <a:lnTo>
                      <a:pt x="754856" y="314325"/>
                    </a:lnTo>
                    <a:cubicBezTo>
                      <a:pt x="750665" y="326899"/>
                      <a:pt x="753867" y="319381"/>
                      <a:pt x="742950" y="335756"/>
                    </a:cubicBezTo>
                    <a:lnTo>
                      <a:pt x="733425" y="350044"/>
                    </a:lnTo>
                    <a:cubicBezTo>
                      <a:pt x="731837" y="352425"/>
                      <a:pt x="731043" y="355600"/>
                      <a:pt x="728662" y="357188"/>
                    </a:cubicBezTo>
                    <a:lnTo>
                      <a:pt x="721519" y="361950"/>
                    </a:lnTo>
                    <a:cubicBezTo>
                      <a:pt x="716154" y="378040"/>
                      <a:pt x="723594" y="360598"/>
                      <a:pt x="711994" y="373856"/>
                    </a:cubicBezTo>
                    <a:cubicBezTo>
                      <a:pt x="708225" y="378164"/>
                      <a:pt x="705644" y="383381"/>
                      <a:pt x="702469" y="388144"/>
                    </a:cubicBezTo>
                    <a:lnTo>
                      <a:pt x="697706" y="395288"/>
                    </a:lnTo>
                    <a:cubicBezTo>
                      <a:pt x="696119" y="397669"/>
                      <a:pt x="695325" y="400844"/>
                      <a:pt x="692944" y="402431"/>
                    </a:cubicBezTo>
                    <a:lnTo>
                      <a:pt x="685800" y="407194"/>
                    </a:lnTo>
                    <a:cubicBezTo>
                      <a:pt x="673098" y="426246"/>
                      <a:pt x="689769" y="403225"/>
                      <a:pt x="673894" y="419100"/>
                    </a:cubicBezTo>
                    <a:cubicBezTo>
                      <a:pt x="671870" y="421124"/>
                      <a:pt x="670963" y="424045"/>
                      <a:pt x="669131" y="426244"/>
                    </a:cubicBezTo>
                    <a:cubicBezTo>
                      <a:pt x="666975" y="428831"/>
                      <a:pt x="664368" y="431007"/>
                      <a:pt x="661987" y="433388"/>
                    </a:cubicBezTo>
                    <a:cubicBezTo>
                      <a:pt x="661193" y="435769"/>
                      <a:pt x="661381" y="438756"/>
                      <a:pt x="659606" y="440531"/>
                    </a:cubicBezTo>
                    <a:cubicBezTo>
                      <a:pt x="655559" y="444578"/>
                      <a:pt x="650081" y="446881"/>
                      <a:pt x="645319" y="450056"/>
                    </a:cubicBezTo>
                    <a:lnTo>
                      <a:pt x="638175" y="454819"/>
                    </a:lnTo>
                    <a:lnTo>
                      <a:pt x="631031" y="459581"/>
                    </a:lnTo>
                    <a:lnTo>
                      <a:pt x="623887" y="464344"/>
                    </a:lnTo>
                    <a:cubicBezTo>
                      <a:pt x="615088" y="477544"/>
                      <a:pt x="624160" y="467103"/>
                      <a:pt x="611981" y="473869"/>
                    </a:cubicBezTo>
                    <a:cubicBezTo>
                      <a:pt x="606978" y="476649"/>
                      <a:pt x="602456" y="480219"/>
                      <a:pt x="597694" y="483394"/>
                    </a:cubicBezTo>
                    <a:cubicBezTo>
                      <a:pt x="595313" y="484981"/>
                      <a:pt x="593265" y="487251"/>
                      <a:pt x="590550" y="488156"/>
                    </a:cubicBezTo>
                    <a:lnTo>
                      <a:pt x="576262" y="492919"/>
                    </a:lnTo>
                    <a:cubicBezTo>
                      <a:pt x="573881" y="494506"/>
                      <a:pt x="571678" y="496401"/>
                      <a:pt x="569119" y="497681"/>
                    </a:cubicBezTo>
                    <a:cubicBezTo>
                      <a:pt x="566874" y="498804"/>
                      <a:pt x="564169" y="498844"/>
                      <a:pt x="561975" y="500063"/>
                    </a:cubicBezTo>
                    <a:cubicBezTo>
                      <a:pt x="556971" y="502843"/>
                      <a:pt x="552450" y="506413"/>
                      <a:pt x="547687" y="509588"/>
                    </a:cubicBezTo>
                    <a:cubicBezTo>
                      <a:pt x="545306" y="511175"/>
                      <a:pt x="543259" y="513445"/>
                      <a:pt x="540544" y="514350"/>
                    </a:cubicBezTo>
                    <a:lnTo>
                      <a:pt x="533400" y="516731"/>
                    </a:lnTo>
                    <a:cubicBezTo>
                      <a:pt x="512921" y="530385"/>
                      <a:pt x="538835" y="514013"/>
                      <a:pt x="519112" y="523875"/>
                    </a:cubicBezTo>
                    <a:cubicBezTo>
                      <a:pt x="516552" y="525155"/>
                      <a:pt x="514584" y="527476"/>
                      <a:pt x="511969" y="528638"/>
                    </a:cubicBezTo>
                    <a:cubicBezTo>
                      <a:pt x="507381" y="530677"/>
                      <a:pt x="497681" y="533400"/>
                      <a:pt x="497681" y="533400"/>
                    </a:cubicBezTo>
                    <a:cubicBezTo>
                      <a:pt x="486361" y="540948"/>
                      <a:pt x="493252" y="537258"/>
                      <a:pt x="476250" y="542925"/>
                    </a:cubicBezTo>
                    <a:lnTo>
                      <a:pt x="469106" y="545306"/>
                    </a:lnTo>
                    <a:cubicBezTo>
                      <a:pt x="466725" y="546100"/>
                      <a:pt x="464453" y="547377"/>
                      <a:pt x="461962" y="547688"/>
                    </a:cubicBezTo>
                    <a:cubicBezTo>
                      <a:pt x="449262" y="549275"/>
                      <a:pt x="436412" y="549940"/>
                      <a:pt x="423862" y="552450"/>
                    </a:cubicBezTo>
                    <a:cubicBezTo>
                      <a:pt x="400255" y="557171"/>
                      <a:pt x="415994" y="554562"/>
                      <a:pt x="376237" y="557213"/>
                    </a:cubicBezTo>
                    <a:cubicBezTo>
                      <a:pt x="359568" y="556419"/>
                      <a:pt x="342861" y="556217"/>
                      <a:pt x="326231" y="554831"/>
                    </a:cubicBezTo>
                    <a:cubicBezTo>
                      <a:pt x="323730" y="554623"/>
                      <a:pt x="321522" y="553059"/>
                      <a:pt x="319087" y="552450"/>
                    </a:cubicBezTo>
                    <a:cubicBezTo>
                      <a:pt x="315161" y="551468"/>
                      <a:pt x="311173" y="550734"/>
                      <a:pt x="307181" y="550069"/>
                    </a:cubicBezTo>
                    <a:cubicBezTo>
                      <a:pt x="299561" y="548799"/>
                      <a:pt x="284153" y="547068"/>
                      <a:pt x="276225" y="545306"/>
                    </a:cubicBezTo>
                    <a:cubicBezTo>
                      <a:pt x="273775" y="544761"/>
                      <a:pt x="271503" y="543585"/>
                      <a:pt x="269081" y="542925"/>
                    </a:cubicBezTo>
                    <a:cubicBezTo>
                      <a:pt x="262766" y="541203"/>
                      <a:pt x="256240" y="540233"/>
                      <a:pt x="250031" y="538163"/>
                    </a:cubicBezTo>
                    <a:cubicBezTo>
                      <a:pt x="247650" y="537369"/>
                      <a:pt x="245301" y="536471"/>
                      <a:pt x="242887" y="535781"/>
                    </a:cubicBezTo>
                    <a:cubicBezTo>
                      <a:pt x="239740" y="534882"/>
                      <a:pt x="236497" y="534340"/>
                      <a:pt x="233362" y="533400"/>
                    </a:cubicBezTo>
                    <a:cubicBezTo>
                      <a:pt x="233289" y="533378"/>
                      <a:pt x="215539" y="527459"/>
                      <a:pt x="211931" y="526256"/>
                    </a:cubicBezTo>
                    <a:lnTo>
                      <a:pt x="204787" y="523875"/>
                    </a:lnTo>
                    <a:cubicBezTo>
                      <a:pt x="202406" y="522288"/>
                      <a:pt x="200259" y="520275"/>
                      <a:pt x="197644" y="519113"/>
                    </a:cubicBezTo>
                    <a:cubicBezTo>
                      <a:pt x="193056" y="517074"/>
                      <a:pt x="187533" y="517135"/>
                      <a:pt x="183356" y="514350"/>
                    </a:cubicBezTo>
                    <a:cubicBezTo>
                      <a:pt x="180975" y="512763"/>
                      <a:pt x="178772" y="510868"/>
                      <a:pt x="176212" y="509588"/>
                    </a:cubicBezTo>
                    <a:cubicBezTo>
                      <a:pt x="173967" y="508465"/>
                      <a:pt x="171263" y="508425"/>
                      <a:pt x="169069" y="507206"/>
                    </a:cubicBezTo>
                    <a:cubicBezTo>
                      <a:pt x="164065" y="504426"/>
                      <a:pt x="159544" y="500856"/>
                      <a:pt x="154781" y="497681"/>
                    </a:cubicBezTo>
                    <a:cubicBezTo>
                      <a:pt x="152400" y="496094"/>
                      <a:pt x="150352" y="493824"/>
                      <a:pt x="147637" y="492919"/>
                    </a:cubicBezTo>
                    <a:lnTo>
                      <a:pt x="140494" y="490538"/>
                    </a:lnTo>
                    <a:lnTo>
                      <a:pt x="126206" y="481013"/>
                    </a:lnTo>
                    <a:cubicBezTo>
                      <a:pt x="123825" y="479425"/>
                      <a:pt x="121777" y="477155"/>
                      <a:pt x="119062" y="476250"/>
                    </a:cubicBezTo>
                    <a:lnTo>
                      <a:pt x="111919" y="473869"/>
                    </a:lnTo>
                    <a:lnTo>
                      <a:pt x="97631" y="464344"/>
                    </a:lnTo>
                    <a:lnTo>
                      <a:pt x="90487" y="459581"/>
                    </a:lnTo>
                    <a:cubicBezTo>
                      <a:pt x="84502" y="441626"/>
                      <a:pt x="93272" y="463063"/>
                      <a:pt x="80962" y="447675"/>
                    </a:cubicBezTo>
                    <a:cubicBezTo>
                      <a:pt x="79394" y="445715"/>
                      <a:pt x="80356" y="442306"/>
                      <a:pt x="78581" y="440531"/>
                    </a:cubicBezTo>
                    <a:cubicBezTo>
                      <a:pt x="74534" y="436484"/>
                      <a:pt x="64294" y="431006"/>
                      <a:pt x="64294" y="431006"/>
                    </a:cubicBezTo>
                    <a:lnTo>
                      <a:pt x="50006" y="409575"/>
                    </a:lnTo>
                    <a:cubicBezTo>
                      <a:pt x="48419" y="407194"/>
                      <a:pt x="47625" y="404018"/>
                      <a:pt x="45244" y="402431"/>
                    </a:cubicBezTo>
                    <a:lnTo>
                      <a:pt x="38100" y="397669"/>
                    </a:lnTo>
                    <a:cubicBezTo>
                      <a:pt x="26988" y="381000"/>
                      <a:pt x="33338" y="386556"/>
                      <a:pt x="21431" y="378619"/>
                    </a:cubicBezTo>
                    <a:cubicBezTo>
                      <a:pt x="18256" y="373856"/>
                      <a:pt x="15954" y="368378"/>
                      <a:pt x="11906" y="364331"/>
                    </a:cubicBezTo>
                    <a:cubicBezTo>
                      <a:pt x="9525" y="361950"/>
                      <a:pt x="6918" y="359775"/>
                      <a:pt x="4762" y="357188"/>
                    </a:cubicBezTo>
                    <a:cubicBezTo>
                      <a:pt x="2930" y="354989"/>
                      <a:pt x="0" y="350044"/>
                      <a:pt x="0" y="350044"/>
                    </a:cubicBezTo>
                  </a:path>
                </a:pathLst>
              </a:cu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</p:grpSp>
        <p:sp>
          <p:nvSpPr>
            <p:cNvPr id="9" name="テキスト ボックス 8"/>
            <p:cNvSpPr txBox="1"/>
            <p:nvPr/>
          </p:nvSpPr>
          <p:spPr>
            <a:xfrm>
              <a:off x="6943461" y="2708201"/>
              <a:ext cx="43954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350" dirty="0"/>
                <a:t>③</a:t>
              </a: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2217085" y="2143828"/>
            <a:ext cx="2862566" cy="2612659"/>
            <a:chOff x="3632662" y="1291683"/>
            <a:chExt cx="3816754" cy="3483545"/>
          </a:xfrm>
        </p:grpSpPr>
        <p:pic>
          <p:nvPicPr>
            <p:cNvPr id="18" name="図 17" descr="F:\Users\MK\Desktop\SI2017\受信側.jp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662" y="1291683"/>
              <a:ext cx="3816754" cy="348354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" name="直線矢印コネクタ 18"/>
            <p:cNvCxnSpPr/>
            <p:nvPr/>
          </p:nvCxnSpPr>
          <p:spPr>
            <a:xfrm>
              <a:off x="4853940" y="3297562"/>
              <a:ext cx="218694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>
              <a:off x="5869418" y="2274295"/>
              <a:ext cx="0" cy="239676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グループ化 20"/>
            <p:cNvGrpSpPr/>
            <p:nvPr/>
          </p:nvGrpSpPr>
          <p:grpSpPr>
            <a:xfrm>
              <a:off x="5548134" y="2871800"/>
              <a:ext cx="800371" cy="1303675"/>
              <a:chOff x="1828557" y="3815543"/>
              <a:chExt cx="1034569" cy="1685145"/>
            </a:xfrm>
          </p:grpSpPr>
          <p:sp>
            <p:nvSpPr>
              <p:cNvPr id="24" name="円/楕円 23"/>
              <p:cNvSpPr/>
              <p:nvPr/>
            </p:nvSpPr>
            <p:spPr>
              <a:xfrm>
                <a:off x="1961804" y="4039985"/>
                <a:ext cx="224443" cy="10557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25" name="円/楕円 24"/>
              <p:cNvSpPr/>
              <p:nvPr/>
            </p:nvSpPr>
            <p:spPr>
              <a:xfrm>
                <a:off x="2186247" y="3815543"/>
                <a:ext cx="224443" cy="128016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2410690" y="3973485"/>
                <a:ext cx="224443" cy="112221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27" name="円/楕円 26"/>
              <p:cNvSpPr/>
              <p:nvPr/>
            </p:nvSpPr>
            <p:spPr>
              <a:xfrm>
                <a:off x="2638683" y="4193164"/>
                <a:ext cx="224443" cy="89777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28" name="円/楕円 27"/>
              <p:cNvSpPr/>
              <p:nvPr/>
            </p:nvSpPr>
            <p:spPr>
              <a:xfrm rot="19990190">
                <a:off x="1828557" y="4528107"/>
                <a:ext cx="248242" cy="89777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1944107" y="4543470"/>
                <a:ext cx="881149" cy="9524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0" name="フリーフォーム 29"/>
              <p:cNvSpPr/>
              <p:nvPr/>
            </p:nvSpPr>
            <p:spPr>
              <a:xfrm>
                <a:off x="2016919" y="4943475"/>
                <a:ext cx="807244" cy="557213"/>
              </a:xfrm>
              <a:custGeom>
                <a:avLst/>
                <a:gdLst>
                  <a:gd name="connsiteX0" fmla="*/ 804862 w 807244"/>
                  <a:gd name="connsiteY0" fmla="*/ 0 h 557213"/>
                  <a:gd name="connsiteX1" fmla="*/ 807244 w 807244"/>
                  <a:gd name="connsiteY1" fmla="*/ 88106 h 557213"/>
                  <a:gd name="connsiteX2" fmla="*/ 802481 w 807244"/>
                  <a:gd name="connsiteY2" fmla="*/ 159544 h 557213"/>
                  <a:gd name="connsiteX3" fmla="*/ 797719 w 807244"/>
                  <a:gd name="connsiteY3" fmla="*/ 176213 h 557213"/>
                  <a:gd name="connsiteX4" fmla="*/ 792956 w 807244"/>
                  <a:gd name="connsiteY4" fmla="*/ 200025 h 557213"/>
                  <a:gd name="connsiteX5" fmla="*/ 790575 w 807244"/>
                  <a:gd name="connsiteY5" fmla="*/ 211931 h 557213"/>
                  <a:gd name="connsiteX6" fmla="*/ 788194 w 807244"/>
                  <a:gd name="connsiteY6" fmla="*/ 219075 h 557213"/>
                  <a:gd name="connsiteX7" fmla="*/ 778669 w 807244"/>
                  <a:gd name="connsiteY7" fmla="*/ 257175 h 557213"/>
                  <a:gd name="connsiteX8" fmla="*/ 776287 w 807244"/>
                  <a:gd name="connsiteY8" fmla="*/ 264319 h 557213"/>
                  <a:gd name="connsiteX9" fmla="*/ 771525 w 807244"/>
                  <a:gd name="connsiteY9" fmla="*/ 271463 h 557213"/>
                  <a:gd name="connsiteX10" fmla="*/ 766762 w 807244"/>
                  <a:gd name="connsiteY10" fmla="*/ 285750 h 557213"/>
                  <a:gd name="connsiteX11" fmla="*/ 762000 w 807244"/>
                  <a:gd name="connsiteY11" fmla="*/ 300038 h 557213"/>
                  <a:gd name="connsiteX12" fmla="*/ 759619 w 807244"/>
                  <a:gd name="connsiteY12" fmla="*/ 307181 h 557213"/>
                  <a:gd name="connsiteX13" fmla="*/ 754856 w 807244"/>
                  <a:gd name="connsiteY13" fmla="*/ 314325 h 557213"/>
                  <a:gd name="connsiteX14" fmla="*/ 742950 w 807244"/>
                  <a:gd name="connsiteY14" fmla="*/ 335756 h 557213"/>
                  <a:gd name="connsiteX15" fmla="*/ 733425 w 807244"/>
                  <a:gd name="connsiteY15" fmla="*/ 350044 h 557213"/>
                  <a:gd name="connsiteX16" fmla="*/ 728662 w 807244"/>
                  <a:gd name="connsiteY16" fmla="*/ 357188 h 557213"/>
                  <a:gd name="connsiteX17" fmla="*/ 721519 w 807244"/>
                  <a:gd name="connsiteY17" fmla="*/ 361950 h 557213"/>
                  <a:gd name="connsiteX18" fmla="*/ 711994 w 807244"/>
                  <a:gd name="connsiteY18" fmla="*/ 373856 h 557213"/>
                  <a:gd name="connsiteX19" fmla="*/ 702469 w 807244"/>
                  <a:gd name="connsiteY19" fmla="*/ 388144 h 557213"/>
                  <a:gd name="connsiteX20" fmla="*/ 697706 w 807244"/>
                  <a:gd name="connsiteY20" fmla="*/ 395288 h 557213"/>
                  <a:gd name="connsiteX21" fmla="*/ 692944 w 807244"/>
                  <a:gd name="connsiteY21" fmla="*/ 402431 h 557213"/>
                  <a:gd name="connsiteX22" fmla="*/ 685800 w 807244"/>
                  <a:gd name="connsiteY22" fmla="*/ 407194 h 557213"/>
                  <a:gd name="connsiteX23" fmla="*/ 673894 w 807244"/>
                  <a:gd name="connsiteY23" fmla="*/ 419100 h 557213"/>
                  <a:gd name="connsiteX24" fmla="*/ 669131 w 807244"/>
                  <a:gd name="connsiteY24" fmla="*/ 426244 h 557213"/>
                  <a:gd name="connsiteX25" fmla="*/ 661987 w 807244"/>
                  <a:gd name="connsiteY25" fmla="*/ 433388 h 557213"/>
                  <a:gd name="connsiteX26" fmla="*/ 659606 w 807244"/>
                  <a:gd name="connsiteY26" fmla="*/ 440531 h 557213"/>
                  <a:gd name="connsiteX27" fmla="*/ 645319 w 807244"/>
                  <a:gd name="connsiteY27" fmla="*/ 450056 h 557213"/>
                  <a:gd name="connsiteX28" fmla="*/ 638175 w 807244"/>
                  <a:gd name="connsiteY28" fmla="*/ 454819 h 557213"/>
                  <a:gd name="connsiteX29" fmla="*/ 631031 w 807244"/>
                  <a:gd name="connsiteY29" fmla="*/ 459581 h 557213"/>
                  <a:gd name="connsiteX30" fmla="*/ 623887 w 807244"/>
                  <a:gd name="connsiteY30" fmla="*/ 464344 h 557213"/>
                  <a:gd name="connsiteX31" fmla="*/ 611981 w 807244"/>
                  <a:gd name="connsiteY31" fmla="*/ 473869 h 557213"/>
                  <a:gd name="connsiteX32" fmla="*/ 597694 w 807244"/>
                  <a:gd name="connsiteY32" fmla="*/ 483394 h 557213"/>
                  <a:gd name="connsiteX33" fmla="*/ 590550 w 807244"/>
                  <a:gd name="connsiteY33" fmla="*/ 488156 h 557213"/>
                  <a:gd name="connsiteX34" fmla="*/ 576262 w 807244"/>
                  <a:gd name="connsiteY34" fmla="*/ 492919 h 557213"/>
                  <a:gd name="connsiteX35" fmla="*/ 569119 w 807244"/>
                  <a:gd name="connsiteY35" fmla="*/ 497681 h 557213"/>
                  <a:gd name="connsiteX36" fmla="*/ 561975 w 807244"/>
                  <a:gd name="connsiteY36" fmla="*/ 500063 h 557213"/>
                  <a:gd name="connsiteX37" fmla="*/ 547687 w 807244"/>
                  <a:gd name="connsiteY37" fmla="*/ 509588 h 557213"/>
                  <a:gd name="connsiteX38" fmla="*/ 540544 w 807244"/>
                  <a:gd name="connsiteY38" fmla="*/ 514350 h 557213"/>
                  <a:gd name="connsiteX39" fmla="*/ 533400 w 807244"/>
                  <a:gd name="connsiteY39" fmla="*/ 516731 h 557213"/>
                  <a:gd name="connsiteX40" fmla="*/ 519112 w 807244"/>
                  <a:gd name="connsiteY40" fmla="*/ 523875 h 557213"/>
                  <a:gd name="connsiteX41" fmla="*/ 511969 w 807244"/>
                  <a:gd name="connsiteY41" fmla="*/ 528638 h 557213"/>
                  <a:gd name="connsiteX42" fmla="*/ 497681 w 807244"/>
                  <a:gd name="connsiteY42" fmla="*/ 533400 h 557213"/>
                  <a:gd name="connsiteX43" fmla="*/ 476250 w 807244"/>
                  <a:gd name="connsiteY43" fmla="*/ 542925 h 557213"/>
                  <a:gd name="connsiteX44" fmla="*/ 469106 w 807244"/>
                  <a:gd name="connsiteY44" fmla="*/ 545306 h 557213"/>
                  <a:gd name="connsiteX45" fmla="*/ 461962 w 807244"/>
                  <a:gd name="connsiteY45" fmla="*/ 547688 h 557213"/>
                  <a:gd name="connsiteX46" fmla="*/ 423862 w 807244"/>
                  <a:gd name="connsiteY46" fmla="*/ 552450 h 557213"/>
                  <a:gd name="connsiteX47" fmla="*/ 376237 w 807244"/>
                  <a:gd name="connsiteY47" fmla="*/ 557213 h 557213"/>
                  <a:gd name="connsiteX48" fmla="*/ 326231 w 807244"/>
                  <a:gd name="connsiteY48" fmla="*/ 554831 h 557213"/>
                  <a:gd name="connsiteX49" fmla="*/ 319087 w 807244"/>
                  <a:gd name="connsiteY49" fmla="*/ 552450 h 557213"/>
                  <a:gd name="connsiteX50" fmla="*/ 307181 w 807244"/>
                  <a:gd name="connsiteY50" fmla="*/ 550069 h 557213"/>
                  <a:gd name="connsiteX51" fmla="*/ 276225 w 807244"/>
                  <a:gd name="connsiteY51" fmla="*/ 545306 h 557213"/>
                  <a:gd name="connsiteX52" fmla="*/ 269081 w 807244"/>
                  <a:gd name="connsiteY52" fmla="*/ 542925 h 557213"/>
                  <a:gd name="connsiteX53" fmla="*/ 250031 w 807244"/>
                  <a:gd name="connsiteY53" fmla="*/ 538163 h 557213"/>
                  <a:gd name="connsiteX54" fmla="*/ 242887 w 807244"/>
                  <a:gd name="connsiteY54" fmla="*/ 535781 h 557213"/>
                  <a:gd name="connsiteX55" fmla="*/ 233362 w 807244"/>
                  <a:gd name="connsiteY55" fmla="*/ 533400 h 557213"/>
                  <a:gd name="connsiteX56" fmla="*/ 211931 w 807244"/>
                  <a:gd name="connsiteY56" fmla="*/ 526256 h 557213"/>
                  <a:gd name="connsiteX57" fmla="*/ 204787 w 807244"/>
                  <a:gd name="connsiteY57" fmla="*/ 523875 h 557213"/>
                  <a:gd name="connsiteX58" fmla="*/ 197644 w 807244"/>
                  <a:gd name="connsiteY58" fmla="*/ 519113 h 557213"/>
                  <a:gd name="connsiteX59" fmla="*/ 183356 w 807244"/>
                  <a:gd name="connsiteY59" fmla="*/ 514350 h 557213"/>
                  <a:gd name="connsiteX60" fmla="*/ 176212 w 807244"/>
                  <a:gd name="connsiteY60" fmla="*/ 509588 h 557213"/>
                  <a:gd name="connsiteX61" fmla="*/ 169069 w 807244"/>
                  <a:gd name="connsiteY61" fmla="*/ 507206 h 557213"/>
                  <a:gd name="connsiteX62" fmla="*/ 154781 w 807244"/>
                  <a:gd name="connsiteY62" fmla="*/ 497681 h 557213"/>
                  <a:gd name="connsiteX63" fmla="*/ 147637 w 807244"/>
                  <a:gd name="connsiteY63" fmla="*/ 492919 h 557213"/>
                  <a:gd name="connsiteX64" fmla="*/ 140494 w 807244"/>
                  <a:gd name="connsiteY64" fmla="*/ 490538 h 557213"/>
                  <a:gd name="connsiteX65" fmla="*/ 126206 w 807244"/>
                  <a:gd name="connsiteY65" fmla="*/ 481013 h 557213"/>
                  <a:gd name="connsiteX66" fmla="*/ 119062 w 807244"/>
                  <a:gd name="connsiteY66" fmla="*/ 476250 h 557213"/>
                  <a:gd name="connsiteX67" fmla="*/ 111919 w 807244"/>
                  <a:gd name="connsiteY67" fmla="*/ 473869 h 557213"/>
                  <a:gd name="connsiteX68" fmla="*/ 97631 w 807244"/>
                  <a:gd name="connsiteY68" fmla="*/ 464344 h 557213"/>
                  <a:gd name="connsiteX69" fmla="*/ 90487 w 807244"/>
                  <a:gd name="connsiteY69" fmla="*/ 459581 h 557213"/>
                  <a:gd name="connsiteX70" fmla="*/ 80962 w 807244"/>
                  <a:gd name="connsiteY70" fmla="*/ 447675 h 557213"/>
                  <a:gd name="connsiteX71" fmla="*/ 78581 w 807244"/>
                  <a:gd name="connsiteY71" fmla="*/ 440531 h 557213"/>
                  <a:gd name="connsiteX72" fmla="*/ 64294 w 807244"/>
                  <a:gd name="connsiteY72" fmla="*/ 431006 h 557213"/>
                  <a:gd name="connsiteX73" fmla="*/ 50006 w 807244"/>
                  <a:gd name="connsiteY73" fmla="*/ 409575 h 557213"/>
                  <a:gd name="connsiteX74" fmla="*/ 45244 w 807244"/>
                  <a:gd name="connsiteY74" fmla="*/ 402431 h 557213"/>
                  <a:gd name="connsiteX75" fmla="*/ 38100 w 807244"/>
                  <a:gd name="connsiteY75" fmla="*/ 397669 h 557213"/>
                  <a:gd name="connsiteX76" fmla="*/ 21431 w 807244"/>
                  <a:gd name="connsiteY76" fmla="*/ 378619 h 557213"/>
                  <a:gd name="connsiteX77" fmla="*/ 11906 w 807244"/>
                  <a:gd name="connsiteY77" fmla="*/ 364331 h 557213"/>
                  <a:gd name="connsiteX78" fmla="*/ 4762 w 807244"/>
                  <a:gd name="connsiteY78" fmla="*/ 357188 h 557213"/>
                  <a:gd name="connsiteX79" fmla="*/ 0 w 807244"/>
                  <a:gd name="connsiteY79" fmla="*/ 350044 h 55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807244" h="557213">
                    <a:moveTo>
                      <a:pt x="804862" y="0"/>
                    </a:moveTo>
                    <a:cubicBezTo>
                      <a:pt x="805656" y="29369"/>
                      <a:pt x="807244" y="58727"/>
                      <a:pt x="807244" y="88106"/>
                    </a:cubicBezTo>
                    <a:cubicBezTo>
                      <a:pt x="807244" y="93413"/>
                      <a:pt x="803610" y="149951"/>
                      <a:pt x="802481" y="159544"/>
                    </a:cubicBezTo>
                    <a:cubicBezTo>
                      <a:pt x="801296" y="169621"/>
                      <a:pt x="799751" y="167408"/>
                      <a:pt x="797719" y="176213"/>
                    </a:cubicBezTo>
                    <a:cubicBezTo>
                      <a:pt x="795899" y="184100"/>
                      <a:pt x="794544" y="192088"/>
                      <a:pt x="792956" y="200025"/>
                    </a:cubicBezTo>
                    <a:cubicBezTo>
                      <a:pt x="792162" y="203994"/>
                      <a:pt x="791855" y="208091"/>
                      <a:pt x="790575" y="211931"/>
                    </a:cubicBezTo>
                    <a:cubicBezTo>
                      <a:pt x="789781" y="214312"/>
                      <a:pt x="788758" y="216629"/>
                      <a:pt x="788194" y="219075"/>
                    </a:cubicBezTo>
                    <a:cubicBezTo>
                      <a:pt x="779578" y="256412"/>
                      <a:pt x="787770" y="229874"/>
                      <a:pt x="778669" y="257175"/>
                    </a:cubicBezTo>
                    <a:cubicBezTo>
                      <a:pt x="777875" y="259556"/>
                      <a:pt x="777679" y="262230"/>
                      <a:pt x="776287" y="264319"/>
                    </a:cubicBezTo>
                    <a:cubicBezTo>
                      <a:pt x="774700" y="266700"/>
                      <a:pt x="772687" y="268848"/>
                      <a:pt x="771525" y="271463"/>
                    </a:cubicBezTo>
                    <a:cubicBezTo>
                      <a:pt x="769486" y="276050"/>
                      <a:pt x="768350" y="280988"/>
                      <a:pt x="766762" y="285750"/>
                    </a:cubicBezTo>
                    <a:lnTo>
                      <a:pt x="762000" y="300038"/>
                    </a:lnTo>
                    <a:cubicBezTo>
                      <a:pt x="761206" y="302419"/>
                      <a:pt x="761011" y="305093"/>
                      <a:pt x="759619" y="307181"/>
                    </a:cubicBezTo>
                    <a:lnTo>
                      <a:pt x="754856" y="314325"/>
                    </a:lnTo>
                    <a:cubicBezTo>
                      <a:pt x="750665" y="326899"/>
                      <a:pt x="753867" y="319381"/>
                      <a:pt x="742950" y="335756"/>
                    </a:cubicBezTo>
                    <a:lnTo>
                      <a:pt x="733425" y="350044"/>
                    </a:lnTo>
                    <a:cubicBezTo>
                      <a:pt x="731837" y="352425"/>
                      <a:pt x="731043" y="355600"/>
                      <a:pt x="728662" y="357188"/>
                    </a:cubicBezTo>
                    <a:lnTo>
                      <a:pt x="721519" y="361950"/>
                    </a:lnTo>
                    <a:cubicBezTo>
                      <a:pt x="716154" y="378040"/>
                      <a:pt x="723594" y="360598"/>
                      <a:pt x="711994" y="373856"/>
                    </a:cubicBezTo>
                    <a:cubicBezTo>
                      <a:pt x="708225" y="378164"/>
                      <a:pt x="705644" y="383381"/>
                      <a:pt x="702469" y="388144"/>
                    </a:cubicBezTo>
                    <a:lnTo>
                      <a:pt x="697706" y="395288"/>
                    </a:lnTo>
                    <a:cubicBezTo>
                      <a:pt x="696119" y="397669"/>
                      <a:pt x="695325" y="400844"/>
                      <a:pt x="692944" y="402431"/>
                    </a:cubicBezTo>
                    <a:lnTo>
                      <a:pt x="685800" y="407194"/>
                    </a:lnTo>
                    <a:cubicBezTo>
                      <a:pt x="673098" y="426246"/>
                      <a:pt x="689769" y="403225"/>
                      <a:pt x="673894" y="419100"/>
                    </a:cubicBezTo>
                    <a:cubicBezTo>
                      <a:pt x="671870" y="421124"/>
                      <a:pt x="670963" y="424045"/>
                      <a:pt x="669131" y="426244"/>
                    </a:cubicBezTo>
                    <a:cubicBezTo>
                      <a:pt x="666975" y="428831"/>
                      <a:pt x="664368" y="431007"/>
                      <a:pt x="661987" y="433388"/>
                    </a:cubicBezTo>
                    <a:cubicBezTo>
                      <a:pt x="661193" y="435769"/>
                      <a:pt x="661381" y="438756"/>
                      <a:pt x="659606" y="440531"/>
                    </a:cubicBezTo>
                    <a:cubicBezTo>
                      <a:pt x="655559" y="444578"/>
                      <a:pt x="650081" y="446881"/>
                      <a:pt x="645319" y="450056"/>
                    </a:cubicBezTo>
                    <a:lnTo>
                      <a:pt x="638175" y="454819"/>
                    </a:lnTo>
                    <a:lnTo>
                      <a:pt x="631031" y="459581"/>
                    </a:lnTo>
                    <a:lnTo>
                      <a:pt x="623887" y="464344"/>
                    </a:lnTo>
                    <a:cubicBezTo>
                      <a:pt x="615088" y="477544"/>
                      <a:pt x="624160" y="467103"/>
                      <a:pt x="611981" y="473869"/>
                    </a:cubicBezTo>
                    <a:cubicBezTo>
                      <a:pt x="606978" y="476649"/>
                      <a:pt x="602456" y="480219"/>
                      <a:pt x="597694" y="483394"/>
                    </a:cubicBezTo>
                    <a:cubicBezTo>
                      <a:pt x="595313" y="484981"/>
                      <a:pt x="593265" y="487251"/>
                      <a:pt x="590550" y="488156"/>
                    </a:cubicBezTo>
                    <a:lnTo>
                      <a:pt x="576262" y="492919"/>
                    </a:lnTo>
                    <a:cubicBezTo>
                      <a:pt x="573881" y="494506"/>
                      <a:pt x="571678" y="496401"/>
                      <a:pt x="569119" y="497681"/>
                    </a:cubicBezTo>
                    <a:cubicBezTo>
                      <a:pt x="566874" y="498804"/>
                      <a:pt x="564169" y="498844"/>
                      <a:pt x="561975" y="500063"/>
                    </a:cubicBezTo>
                    <a:cubicBezTo>
                      <a:pt x="556971" y="502843"/>
                      <a:pt x="552450" y="506413"/>
                      <a:pt x="547687" y="509588"/>
                    </a:cubicBezTo>
                    <a:cubicBezTo>
                      <a:pt x="545306" y="511175"/>
                      <a:pt x="543259" y="513445"/>
                      <a:pt x="540544" y="514350"/>
                    </a:cubicBezTo>
                    <a:lnTo>
                      <a:pt x="533400" y="516731"/>
                    </a:lnTo>
                    <a:cubicBezTo>
                      <a:pt x="512921" y="530385"/>
                      <a:pt x="538835" y="514013"/>
                      <a:pt x="519112" y="523875"/>
                    </a:cubicBezTo>
                    <a:cubicBezTo>
                      <a:pt x="516552" y="525155"/>
                      <a:pt x="514584" y="527476"/>
                      <a:pt x="511969" y="528638"/>
                    </a:cubicBezTo>
                    <a:cubicBezTo>
                      <a:pt x="507381" y="530677"/>
                      <a:pt x="497681" y="533400"/>
                      <a:pt x="497681" y="533400"/>
                    </a:cubicBezTo>
                    <a:cubicBezTo>
                      <a:pt x="486361" y="540948"/>
                      <a:pt x="493252" y="537258"/>
                      <a:pt x="476250" y="542925"/>
                    </a:cubicBezTo>
                    <a:lnTo>
                      <a:pt x="469106" y="545306"/>
                    </a:lnTo>
                    <a:cubicBezTo>
                      <a:pt x="466725" y="546100"/>
                      <a:pt x="464453" y="547377"/>
                      <a:pt x="461962" y="547688"/>
                    </a:cubicBezTo>
                    <a:cubicBezTo>
                      <a:pt x="449262" y="549275"/>
                      <a:pt x="436412" y="549940"/>
                      <a:pt x="423862" y="552450"/>
                    </a:cubicBezTo>
                    <a:cubicBezTo>
                      <a:pt x="400255" y="557171"/>
                      <a:pt x="415994" y="554562"/>
                      <a:pt x="376237" y="557213"/>
                    </a:cubicBezTo>
                    <a:cubicBezTo>
                      <a:pt x="359568" y="556419"/>
                      <a:pt x="342861" y="556217"/>
                      <a:pt x="326231" y="554831"/>
                    </a:cubicBezTo>
                    <a:cubicBezTo>
                      <a:pt x="323730" y="554623"/>
                      <a:pt x="321522" y="553059"/>
                      <a:pt x="319087" y="552450"/>
                    </a:cubicBezTo>
                    <a:cubicBezTo>
                      <a:pt x="315161" y="551468"/>
                      <a:pt x="311173" y="550734"/>
                      <a:pt x="307181" y="550069"/>
                    </a:cubicBezTo>
                    <a:cubicBezTo>
                      <a:pt x="299561" y="548799"/>
                      <a:pt x="284153" y="547068"/>
                      <a:pt x="276225" y="545306"/>
                    </a:cubicBezTo>
                    <a:cubicBezTo>
                      <a:pt x="273775" y="544761"/>
                      <a:pt x="271503" y="543585"/>
                      <a:pt x="269081" y="542925"/>
                    </a:cubicBezTo>
                    <a:cubicBezTo>
                      <a:pt x="262766" y="541203"/>
                      <a:pt x="256240" y="540233"/>
                      <a:pt x="250031" y="538163"/>
                    </a:cubicBezTo>
                    <a:cubicBezTo>
                      <a:pt x="247650" y="537369"/>
                      <a:pt x="245301" y="536471"/>
                      <a:pt x="242887" y="535781"/>
                    </a:cubicBezTo>
                    <a:cubicBezTo>
                      <a:pt x="239740" y="534882"/>
                      <a:pt x="236497" y="534340"/>
                      <a:pt x="233362" y="533400"/>
                    </a:cubicBezTo>
                    <a:cubicBezTo>
                      <a:pt x="233289" y="533378"/>
                      <a:pt x="215539" y="527459"/>
                      <a:pt x="211931" y="526256"/>
                    </a:cubicBezTo>
                    <a:lnTo>
                      <a:pt x="204787" y="523875"/>
                    </a:lnTo>
                    <a:cubicBezTo>
                      <a:pt x="202406" y="522288"/>
                      <a:pt x="200259" y="520275"/>
                      <a:pt x="197644" y="519113"/>
                    </a:cubicBezTo>
                    <a:cubicBezTo>
                      <a:pt x="193056" y="517074"/>
                      <a:pt x="187533" y="517135"/>
                      <a:pt x="183356" y="514350"/>
                    </a:cubicBezTo>
                    <a:cubicBezTo>
                      <a:pt x="180975" y="512763"/>
                      <a:pt x="178772" y="510868"/>
                      <a:pt x="176212" y="509588"/>
                    </a:cubicBezTo>
                    <a:cubicBezTo>
                      <a:pt x="173967" y="508465"/>
                      <a:pt x="171263" y="508425"/>
                      <a:pt x="169069" y="507206"/>
                    </a:cubicBezTo>
                    <a:cubicBezTo>
                      <a:pt x="164065" y="504426"/>
                      <a:pt x="159544" y="500856"/>
                      <a:pt x="154781" y="497681"/>
                    </a:cubicBezTo>
                    <a:cubicBezTo>
                      <a:pt x="152400" y="496094"/>
                      <a:pt x="150352" y="493824"/>
                      <a:pt x="147637" y="492919"/>
                    </a:cubicBezTo>
                    <a:lnTo>
                      <a:pt x="140494" y="490538"/>
                    </a:lnTo>
                    <a:lnTo>
                      <a:pt x="126206" y="481013"/>
                    </a:lnTo>
                    <a:cubicBezTo>
                      <a:pt x="123825" y="479425"/>
                      <a:pt x="121777" y="477155"/>
                      <a:pt x="119062" y="476250"/>
                    </a:cubicBezTo>
                    <a:lnTo>
                      <a:pt x="111919" y="473869"/>
                    </a:lnTo>
                    <a:lnTo>
                      <a:pt x="97631" y="464344"/>
                    </a:lnTo>
                    <a:lnTo>
                      <a:pt x="90487" y="459581"/>
                    </a:lnTo>
                    <a:cubicBezTo>
                      <a:pt x="84502" y="441626"/>
                      <a:pt x="93272" y="463063"/>
                      <a:pt x="80962" y="447675"/>
                    </a:cubicBezTo>
                    <a:cubicBezTo>
                      <a:pt x="79394" y="445715"/>
                      <a:pt x="80356" y="442306"/>
                      <a:pt x="78581" y="440531"/>
                    </a:cubicBezTo>
                    <a:cubicBezTo>
                      <a:pt x="74534" y="436484"/>
                      <a:pt x="64294" y="431006"/>
                      <a:pt x="64294" y="431006"/>
                    </a:cubicBezTo>
                    <a:lnTo>
                      <a:pt x="50006" y="409575"/>
                    </a:lnTo>
                    <a:cubicBezTo>
                      <a:pt x="48419" y="407194"/>
                      <a:pt x="47625" y="404018"/>
                      <a:pt x="45244" y="402431"/>
                    </a:cubicBezTo>
                    <a:lnTo>
                      <a:pt x="38100" y="397669"/>
                    </a:lnTo>
                    <a:cubicBezTo>
                      <a:pt x="26988" y="381000"/>
                      <a:pt x="33338" y="386556"/>
                      <a:pt x="21431" y="378619"/>
                    </a:cubicBezTo>
                    <a:cubicBezTo>
                      <a:pt x="18256" y="373856"/>
                      <a:pt x="15954" y="368378"/>
                      <a:pt x="11906" y="364331"/>
                    </a:cubicBezTo>
                    <a:cubicBezTo>
                      <a:pt x="9525" y="361950"/>
                      <a:pt x="6918" y="359775"/>
                      <a:pt x="4762" y="357188"/>
                    </a:cubicBezTo>
                    <a:cubicBezTo>
                      <a:pt x="2930" y="354989"/>
                      <a:pt x="0" y="350044"/>
                      <a:pt x="0" y="350044"/>
                    </a:cubicBezTo>
                  </a:path>
                </a:pathLst>
              </a:cu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</p:grpSp>
        <p:sp>
          <p:nvSpPr>
            <p:cNvPr id="22" name="テキスト ボックス 21"/>
            <p:cNvSpPr txBox="1"/>
            <p:nvPr/>
          </p:nvSpPr>
          <p:spPr>
            <a:xfrm>
              <a:off x="4552237" y="3282177"/>
              <a:ext cx="41148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350" dirty="0"/>
                <a:t>①</a:t>
              </a: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5627940" y="1952336"/>
              <a:ext cx="43954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350" dirty="0"/>
                <a:t>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716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459768" y="168950"/>
            <a:ext cx="4038016" cy="2902435"/>
            <a:chOff x="155588" y="168950"/>
            <a:chExt cx="4038016" cy="2902435"/>
          </a:xfrm>
        </p:grpSpPr>
        <p:graphicFrame>
          <p:nvGraphicFramePr>
            <p:cNvPr id="5" name="グラフ 4"/>
            <p:cNvGraphicFramePr>
              <a:graphicFrameLocks/>
            </p:cNvGraphicFramePr>
            <p:nvPr/>
          </p:nvGraphicFramePr>
          <p:xfrm>
            <a:off x="155588" y="168950"/>
            <a:ext cx="4038016" cy="29024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グループ化 5"/>
            <p:cNvGrpSpPr/>
            <p:nvPr/>
          </p:nvGrpSpPr>
          <p:grpSpPr>
            <a:xfrm>
              <a:off x="682646" y="1552653"/>
              <a:ext cx="3370819" cy="612640"/>
              <a:chOff x="4640553" y="2773640"/>
              <a:chExt cx="3436647" cy="612640"/>
            </a:xfrm>
          </p:grpSpPr>
          <p:cxnSp>
            <p:nvCxnSpPr>
              <p:cNvPr id="7" name="直線コネクタ 6"/>
              <p:cNvCxnSpPr/>
              <p:nvPr/>
            </p:nvCxnSpPr>
            <p:spPr>
              <a:xfrm>
                <a:off x="4737100" y="3386280"/>
                <a:ext cx="33401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5"/>
              <p:cNvSpPr txBox="1"/>
              <p:nvPr/>
            </p:nvSpPr>
            <p:spPr>
              <a:xfrm>
                <a:off x="4640553" y="2773640"/>
                <a:ext cx="1314955" cy="293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sz="1400" dirty="0" smtClean="0"/>
                  <a:t>Chance</a:t>
                </a:r>
                <a:r>
                  <a:rPr kumimoji="1" lang="ja-JP" altLang="en-US" sz="1400" dirty="0" smtClean="0"/>
                  <a:t> </a:t>
                </a:r>
                <a:r>
                  <a:rPr kumimoji="1" lang="en-US" altLang="ja-JP" sz="1400" dirty="0" smtClean="0"/>
                  <a:t>Level</a:t>
                </a:r>
                <a:endParaRPr kumimoji="1" lang="ja-JP" altLang="en-US" sz="1400" dirty="0"/>
              </a:p>
            </p:txBody>
          </p:sp>
          <p:cxnSp>
            <p:nvCxnSpPr>
              <p:cNvPr id="9" name="直線コネクタ 8"/>
              <p:cNvCxnSpPr/>
              <p:nvPr/>
            </p:nvCxnSpPr>
            <p:spPr>
              <a:xfrm flipH="1">
                <a:off x="4847721" y="3073889"/>
                <a:ext cx="292575" cy="3053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グループ化 9"/>
          <p:cNvGrpSpPr/>
          <p:nvPr/>
        </p:nvGrpSpPr>
        <p:grpSpPr>
          <a:xfrm>
            <a:off x="5024842" y="250028"/>
            <a:ext cx="4720705" cy="2898497"/>
            <a:chOff x="4673623" y="414189"/>
            <a:chExt cx="4011959" cy="2898497"/>
          </a:xfrm>
        </p:grpSpPr>
        <p:graphicFrame>
          <p:nvGraphicFramePr>
            <p:cNvPr id="11" name="グラフ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3097584"/>
                </p:ext>
              </p:extLst>
            </p:nvPr>
          </p:nvGraphicFramePr>
          <p:xfrm>
            <a:off x="4673623" y="414189"/>
            <a:ext cx="4011959" cy="28984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2" name="グループ化 11"/>
            <p:cNvGrpSpPr/>
            <p:nvPr/>
          </p:nvGrpSpPr>
          <p:grpSpPr>
            <a:xfrm>
              <a:off x="5212743" y="1946433"/>
              <a:ext cx="3342005" cy="683540"/>
              <a:chOff x="4557115" y="5315944"/>
              <a:chExt cx="4102100" cy="689444"/>
            </a:xfrm>
          </p:grpSpPr>
          <p:cxnSp>
            <p:nvCxnSpPr>
              <p:cNvPr id="13" name="直線コネクタ 12"/>
              <p:cNvCxnSpPr/>
              <p:nvPr/>
            </p:nvCxnSpPr>
            <p:spPr>
              <a:xfrm>
                <a:off x="4557115" y="6005388"/>
                <a:ext cx="41021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テキスト ボックス 13"/>
              <p:cNvSpPr txBox="1"/>
              <p:nvPr/>
            </p:nvSpPr>
            <p:spPr>
              <a:xfrm>
                <a:off x="4731686" y="5315944"/>
                <a:ext cx="1515994" cy="310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 smtClean="0"/>
                  <a:t>Chance</a:t>
                </a:r>
                <a:r>
                  <a:rPr kumimoji="1" lang="ja-JP" altLang="en-US" sz="1400" dirty="0" smtClean="0"/>
                  <a:t> </a:t>
                </a:r>
                <a:r>
                  <a:rPr kumimoji="1" lang="en-US" altLang="ja-JP" sz="1400" dirty="0" smtClean="0"/>
                  <a:t>Level</a:t>
                </a:r>
                <a:endParaRPr kumimoji="1" lang="ja-JP" altLang="en-US" sz="1400" dirty="0"/>
              </a:p>
            </p:txBody>
          </p:sp>
          <p:cxnSp>
            <p:nvCxnSpPr>
              <p:cNvPr id="15" name="直線コネクタ 14"/>
              <p:cNvCxnSpPr/>
              <p:nvPr/>
            </p:nvCxnSpPr>
            <p:spPr>
              <a:xfrm flipH="1">
                <a:off x="4898143" y="5626380"/>
                <a:ext cx="225372" cy="3777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グループ化 15"/>
          <p:cNvGrpSpPr/>
          <p:nvPr/>
        </p:nvGrpSpPr>
        <p:grpSpPr>
          <a:xfrm>
            <a:off x="297677" y="3345628"/>
            <a:ext cx="4727165" cy="2902436"/>
            <a:chOff x="4249725" y="113533"/>
            <a:chExt cx="4727165" cy="2902436"/>
          </a:xfrm>
        </p:grpSpPr>
        <p:graphicFrame>
          <p:nvGraphicFramePr>
            <p:cNvPr id="17" name="グラフ 1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01957078"/>
                </p:ext>
              </p:extLst>
            </p:nvPr>
          </p:nvGraphicFramePr>
          <p:xfrm>
            <a:off x="4249725" y="113533"/>
            <a:ext cx="4727165" cy="29024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18" name="直線コネクタ 17"/>
            <p:cNvCxnSpPr/>
            <p:nvPr/>
          </p:nvCxnSpPr>
          <p:spPr>
            <a:xfrm>
              <a:off x="4872066" y="2333255"/>
              <a:ext cx="393239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5104071" y="1649715"/>
              <a:ext cx="1453278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/>
                <a:t>Chance</a:t>
              </a:r>
              <a:r>
                <a:rPr kumimoji="1" lang="ja-JP" altLang="en-US" sz="1400" dirty="0" smtClean="0"/>
                <a:t> </a:t>
              </a:r>
              <a:r>
                <a:rPr kumimoji="1" lang="en-US" altLang="ja-JP" sz="1400" dirty="0" smtClean="0"/>
                <a:t>Level</a:t>
              </a:r>
              <a:endParaRPr kumimoji="1" lang="ja-JP" altLang="en-US" sz="1400" dirty="0"/>
            </a:p>
          </p:txBody>
        </p:sp>
        <p:cxnSp>
          <p:nvCxnSpPr>
            <p:cNvPr id="20" name="直線コネクタ 19"/>
            <p:cNvCxnSpPr/>
            <p:nvPr/>
          </p:nvCxnSpPr>
          <p:spPr>
            <a:xfrm flipH="1">
              <a:off x="5263643" y="1957493"/>
              <a:ext cx="216048" cy="3745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73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3750</TotalTime>
  <Words>1146</Words>
  <Application>Microsoft Office PowerPoint</Application>
  <PresentationFormat>ワイド画面</PresentationFormat>
  <Paragraphs>426</Paragraphs>
  <Slides>45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1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nebara naoki</dc:creator>
  <cp:lastModifiedBy>Naoki Nebara</cp:lastModifiedBy>
  <cp:revision>300</cp:revision>
  <dcterms:created xsi:type="dcterms:W3CDTF">2019-01-04T06:15:39Z</dcterms:created>
  <dcterms:modified xsi:type="dcterms:W3CDTF">2019-02-10T05:53:52Z</dcterms:modified>
</cp:coreProperties>
</file>