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73" r:id="rId4"/>
    <p:sldId id="275" r:id="rId5"/>
    <p:sldId id="274" r:id="rId6"/>
    <p:sldId id="261" r:id="rId7"/>
    <p:sldId id="262" r:id="rId8"/>
    <p:sldId id="263" r:id="rId9"/>
    <p:sldId id="264" r:id="rId10"/>
    <p:sldId id="269" r:id="rId11"/>
    <p:sldId id="276" r:id="rId12"/>
    <p:sldId id="280" r:id="rId13"/>
    <p:sldId id="281" r:id="rId14"/>
    <p:sldId id="283" r:id="rId15"/>
    <p:sldId id="282" r:id="rId16"/>
    <p:sldId id="266" r:id="rId17"/>
    <p:sldId id="265" r:id="rId18"/>
    <p:sldId id="278" r:id="rId19"/>
    <p:sldId id="270" r:id="rId20"/>
    <p:sldId id="284" r:id="rId21"/>
    <p:sldId id="268" r:id="rId22"/>
    <p:sldId id="259"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49" autoAdjust="0"/>
  </p:normalViewPr>
  <p:slideViewPr>
    <p:cSldViewPr snapToGrid="0">
      <p:cViewPr varScale="1">
        <p:scale>
          <a:sx n="92" d="100"/>
          <a:sy n="92"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3CB72-561F-411A-8D66-97A654B80881}" type="datetimeFigureOut">
              <a:rPr kumimoji="1" lang="ja-JP" altLang="en-US" smtClean="0"/>
              <a:t>2019/2/8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1089D-D2FA-48B5-82AF-7AAF4712FA88}" type="slidenum">
              <a:rPr kumimoji="1" lang="ja-JP" altLang="en-US" smtClean="0"/>
              <a:t>‹#›</a:t>
            </a:fld>
            <a:endParaRPr kumimoji="1" lang="ja-JP" altLang="en-US"/>
          </a:p>
        </p:txBody>
      </p:sp>
    </p:spTree>
    <p:extLst>
      <p:ext uri="{BB962C8B-B14F-4D97-AF65-F5344CB8AC3E}">
        <p14:creationId xmlns:p14="http://schemas.microsoft.com/office/powerpoint/2010/main" val="39611521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・近年，触覚提示に関する研究への期待が高まっている</a:t>
            </a:r>
            <a:endParaRPr kumimoji="1" lang="en-US" altLang="ja-JP" dirty="0" smtClean="0"/>
          </a:p>
          <a:p>
            <a:r>
              <a:rPr kumimoji="1" lang="ja-JP" altLang="en-US" dirty="0" smtClean="0"/>
              <a:t>・</a:t>
            </a:r>
            <a:r>
              <a:rPr kumimoji="1" lang="en-US" altLang="ja-JP" dirty="0" smtClean="0"/>
              <a:t>VR</a:t>
            </a:r>
            <a:r>
              <a:rPr kumimoji="1" lang="ja-JP" altLang="en-US" dirty="0" smtClean="0"/>
              <a:t>環境や遠隔での訓練，作業における触覚フィードバックがそのうちの</a:t>
            </a:r>
            <a:r>
              <a:rPr kumimoji="1" lang="en-US" altLang="ja-JP" dirty="0" smtClean="0"/>
              <a:t>1</a:t>
            </a:r>
            <a:r>
              <a:rPr kumimoji="1" lang="ja-JP" altLang="en-US" dirty="0" smtClean="0"/>
              <a:t>つ</a:t>
            </a:r>
            <a:endParaRPr kumimoji="1" lang="en-US" altLang="ja-JP" dirty="0" smtClean="0"/>
          </a:p>
          <a:p>
            <a:r>
              <a:rPr kumimoji="1" lang="ja-JP" altLang="en-US" dirty="0" smtClean="0"/>
              <a:t>・作業時に重要な情報として挙げられるのは，空間や対象物の形状を把握すること</a:t>
            </a:r>
            <a:endParaRPr kumimoji="1" lang="en-US" altLang="ja-JP" dirty="0" smtClean="0"/>
          </a:p>
          <a:p>
            <a:r>
              <a:rPr kumimoji="1" lang="ja-JP" altLang="en-US" dirty="0" smtClean="0"/>
              <a:t>　これは主に空間や対象物をなぞることで認識可能</a:t>
            </a:r>
            <a:endParaRPr kumimoji="1" lang="en-US" altLang="ja-JP" dirty="0" smtClean="0"/>
          </a:p>
          <a:p>
            <a:r>
              <a:rPr kumimoji="1" lang="ja-JP" altLang="en-US" dirty="0" smtClean="0"/>
              <a:t>・なぞり情報の伝達によりパフォーマンス，没入感向上が期待できる</a:t>
            </a:r>
            <a:endParaRPr kumimoji="1" lang="en-US" altLang="ja-JP" dirty="0" smtClean="0"/>
          </a:p>
          <a:p>
            <a:r>
              <a:rPr kumimoji="1" lang="ja-JP" altLang="en-US" dirty="0" smtClean="0"/>
              <a:t>⇒本研究ではなぞり触覚の伝送に着目する</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2</a:t>
            </a:fld>
            <a:endParaRPr kumimoji="1" lang="ja-JP" altLang="en-US"/>
          </a:p>
        </p:txBody>
      </p:sp>
    </p:spTree>
    <p:extLst>
      <p:ext uri="{BB962C8B-B14F-4D97-AF65-F5344CB8AC3E}">
        <p14:creationId xmlns:p14="http://schemas.microsoft.com/office/powerpoint/2010/main" val="1468002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・装置設計における検討事項について</a:t>
            </a:r>
            <a:endParaRPr kumimoji="1" lang="en-US" altLang="ja-JP" dirty="0" smtClean="0"/>
          </a:p>
          <a:p>
            <a:r>
              <a:rPr kumimoji="1" lang="ja-JP" altLang="en-US" dirty="0" smtClean="0"/>
              <a:t>・</a:t>
            </a:r>
            <a:r>
              <a:rPr kumimoji="1" lang="en-US" altLang="ja-JP" dirty="0" smtClean="0"/>
              <a:t>1</a:t>
            </a:r>
            <a:r>
              <a:rPr kumimoji="1" lang="ja-JP" altLang="en-US" dirty="0" smtClean="0"/>
              <a:t>つ目に</a:t>
            </a:r>
            <a:r>
              <a:rPr lang="ja-JP" altLang="en-US" dirty="0" smtClean="0"/>
              <a:t>計測点，振動源の配置方法を検討した</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⇒装置を実装し触覚伝送実験を行った結果，</a:t>
            </a:r>
            <a:r>
              <a:rPr lang="ja-JP" altLang="en-US" dirty="0" smtClean="0"/>
              <a:t>なぞりの方向極性弁別のためには計測点間，振動源間に十分な距離が必要であることを確認した</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・続いて</a:t>
            </a:r>
            <a:r>
              <a:rPr lang="ja-JP" altLang="en-US" dirty="0" smtClean="0"/>
              <a:t>計測点，振動源の数について検証した</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a:t>
            </a:r>
            <a:r>
              <a:rPr lang="en-US" altLang="ja-JP" dirty="0" smtClean="0"/>
              <a:t>4</a:t>
            </a:r>
            <a:r>
              <a:rPr lang="ja-JP" altLang="en-US" dirty="0" smtClean="0"/>
              <a:t>個と</a:t>
            </a:r>
            <a:r>
              <a:rPr lang="en-US" altLang="ja-JP" dirty="0" smtClean="0"/>
              <a:t>8</a:t>
            </a:r>
            <a:r>
              <a:rPr lang="ja-JP" altLang="en-US" dirty="0" smtClean="0"/>
              <a:t>個の装置を実装し実験を行って比較した結果，少なくとも</a:t>
            </a:r>
            <a:r>
              <a:rPr lang="en-US" altLang="ja-JP" dirty="0" smtClean="0"/>
              <a:t>8</a:t>
            </a:r>
            <a:r>
              <a:rPr lang="ja-JP" altLang="en-US" dirty="0" smtClean="0"/>
              <a:t>個以上が望ましいことを確認した</a:t>
            </a:r>
            <a:endParaRPr lang="en-US" altLang="ja-JP" dirty="0" smtClean="0"/>
          </a:p>
          <a:p>
            <a:r>
              <a:rPr kumimoji="1" lang="ja-JP" altLang="en-US" dirty="0" smtClean="0"/>
              <a:t>・</a:t>
            </a:r>
            <a:r>
              <a:rPr kumimoji="1" lang="en-US" altLang="ja-JP" dirty="0" smtClean="0"/>
              <a:t>3</a:t>
            </a:r>
            <a:r>
              <a:rPr kumimoji="1" lang="ja-JP" altLang="en-US" dirty="0" smtClean="0"/>
              <a:t>つ目，皮膚接触を考慮する点について今回の発表で詳細を述べて行く</a:t>
            </a:r>
            <a:endParaRPr kumimoji="1" lang="en-US" altLang="ja-JP" dirty="0" smtClean="0"/>
          </a:p>
          <a:p>
            <a:r>
              <a:rPr kumimoji="1" lang="ja-JP" altLang="en-US" dirty="0" smtClean="0"/>
              <a:t>　まず，再現側での触覚提示のため皮膚を接触させる際，接触部分の波速が変化する場合，対処するのが望ましいと考えられる</a:t>
            </a:r>
            <a:endParaRPr kumimoji="1" lang="en-US" altLang="ja-JP" dirty="0" smtClean="0"/>
          </a:p>
          <a:p>
            <a:r>
              <a:rPr kumimoji="1" lang="ja-JP" altLang="en-US" dirty="0" smtClean="0"/>
              <a:t>　また，硬い膜ではなく皮膚に近いインピーダンスの素材のほうが皮膚に変形を与え刺激点を提示する上では有効ではないか</a:t>
            </a:r>
            <a:endParaRPr kumimoji="1" lang="en-US" altLang="ja-JP" dirty="0" smtClean="0"/>
          </a:p>
          <a:p>
            <a:r>
              <a:rPr kumimoji="1" lang="ja-JP" altLang="en-US" dirty="0" smtClean="0"/>
              <a:t>・この</a:t>
            </a:r>
            <a:r>
              <a:rPr kumimoji="1" lang="en-US" altLang="ja-JP" dirty="0" smtClean="0"/>
              <a:t>2</a:t>
            </a:r>
            <a:r>
              <a:rPr kumimoji="1" lang="ja-JP" altLang="en-US" dirty="0" smtClean="0"/>
              <a:t>点の検証結果を述べる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21</a:t>
            </a:fld>
            <a:endParaRPr kumimoji="1" lang="ja-JP" altLang="en-US"/>
          </a:p>
        </p:txBody>
      </p:sp>
    </p:spTree>
    <p:extLst>
      <p:ext uri="{BB962C8B-B14F-4D97-AF65-F5344CB8AC3E}">
        <p14:creationId xmlns:p14="http://schemas.microsoft.com/office/powerpoint/2010/main" val="165455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・なぞり触覚を扱った先行事例</a:t>
            </a:r>
            <a:endParaRPr kumimoji="1" lang="en-US" altLang="ja-JP" dirty="0" smtClean="0"/>
          </a:p>
          <a:p>
            <a:r>
              <a:rPr kumimoji="1" lang="ja-JP" altLang="en-US" dirty="0" smtClean="0"/>
              <a:t>　</a:t>
            </a:r>
            <a:r>
              <a:rPr kumimoji="1" lang="ja-JP" altLang="ja-JP" sz="1200" kern="1200" dirty="0" smtClean="0">
                <a:solidFill>
                  <a:schemeClr val="tx1"/>
                </a:solidFill>
                <a:effectLst/>
                <a:latin typeface="+mn-lt"/>
                <a:ea typeface="+mn-ea"/>
                <a:cs typeface="+mn-cs"/>
              </a:rPr>
              <a:t>超音波振動子</a:t>
            </a:r>
            <a:r>
              <a:rPr kumimoji="1" lang="en-US" altLang="ja-JP" sz="1200" kern="1200" dirty="0" smtClean="0">
                <a:solidFill>
                  <a:schemeClr val="tx1"/>
                </a:solidFill>
                <a:effectLst/>
                <a:latin typeface="+mn-lt"/>
                <a:ea typeface="+mn-ea"/>
                <a:cs typeface="+mn-cs"/>
              </a:rPr>
              <a:t>384</a:t>
            </a:r>
            <a:r>
              <a:rPr kumimoji="1" lang="ja-JP" altLang="ja-JP" sz="1200" kern="1200" dirty="0" smtClean="0">
                <a:solidFill>
                  <a:schemeClr val="tx1"/>
                </a:solidFill>
                <a:effectLst/>
                <a:latin typeface="+mn-lt"/>
                <a:ea typeface="+mn-ea"/>
                <a:cs typeface="+mn-cs"/>
              </a:rPr>
              <a:t>個</a:t>
            </a:r>
            <a:r>
              <a:rPr kumimoji="1" lang="ja-JP" altLang="en-US" sz="1200" kern="1200" dirty="0" smtClean="0">
                <a:solidFill>
                  <a:schemeClr val="tx1"/>
                </a:solidFill>
                <a:effectLst/>
                <a:latin typeface="+mn-lt"/>
                <a:ea typeface="+mn-ea"/>
                <a:cs typeface="+mn-cs"/>
              </a:rPr>
              <a:t>を並べた振動しアレイで</a:t>
            </a:r>
            <a:r>
              <a:rPr kumimoji="1" lang="ja-JP" altLang="en-US" dirty="0" smtClean="0"/>
              <a:t>超音波焦点を生成して手掌部を刺激</a:t>
            </a:r>
            <a:endParaRPr kumimoji="1" lang="en-US" altLang="ja-JP" dirty="0" smtClean="0"/>
          </a:p>
          <a:p>
            <a:r>
              <a:rPr kumimoji="1" lang="ja-JP" altLang="en-US" dirty="0" smtClean="0"/>
              <a:t>　仮現運動によって皮膚上を点が移動する印象を錯覚させる</a:t>
            </a:r>
            <a:endParaRPr kumimoji="1" lang="en-US" altLang="ja-JP" dirty="0" smtClean="0"/>
          </a:p>
          <a:p>
            <a:r>
              <a:rPr kumimoji="1" lang="ja-JP" altLang="en-US" dirty="0" smtClean="0"/>
              <a:t>・従来研究では点接触でのなぞり触覚情報を提示しているため，剛体との面接触でなぞりを行う際の情報が不足している</a:t>
            </a:r>
            <a:endParaRPr kumimoji="1" lang="en-US" altLang="ja-JP" dirty="0" smtClean="0"/>
          </a:p>
          <a:p>
            <a:r>
              <a:rPr kumimoji="1" lang="ja-JP" altLang="en-US" dirty="0" smtClean="0"/>
              <a:t>・剛体との面接触で得られる情報は</a:t>
            </a:r>
            <a:endParaRPr kumimoji="1" lang="en-US" altLang="ja-JP" dirty="0" smtClean="0"/>
          </a:p>
          <a:p>
            <a:r>
              <a:rPr kumimoji="1" lang="ja-JP" altLang="en-US" dirty="0" smtClean="0"/>
              <a:t>　面法線方向の力</a:t>
            </a:r>
            <a:endParaRPr kumimoji="1" lang="en-US" altLang="ja-JP" dirty="0" smtClean="0"/>
          </a:p>
          <a:p>
            <a:r>
              <a:rPr kumimoji="1" lang="ja-JP" altLang="en-US" dirty="0" smtClean="0"/>
              <a:t>　並進</a:t>
            </a:r>
            <a:r>
              <a:rPr kumimoji="1" lang="en-US" altLang="ja-JP" dirty="0" smtClean="0"/>
              <a:t>2</a:t>
            </a:r>
            <a:r>
              <a:rPr kumimoji="1" lang="ja-JP" altLang="en-US" dirty="0" smtClean="0"/>
              <a:t>自由度，回転</a:t>
            </a:r>
            <a:r>
              <a:rPr kumimoji="1" lang="en-US" altLang="ja-JP" dirty="0" smtClean="0"/>
              <a:t>1</a:t>
            </a:r>
            <a:r>
              <a:rPr kumimoji="1" lang="ja-JP" altLang="en-US" dirty="0" smtClean="0"/>
              <a:t>自由度の</a:t>
            </a:r>
            <a:r>
              <a:rPr kumimoji="1" lang="en-US" altLang="ja-JP" dirty="0" smtClean="0"/>
              <a:t>3</a:t>
            </a:r>
            <a:r>
              <a:rPr kumimoji="1" lang="ja-JP" altLang="en-US" dirty="0" smtClean="0"/>
              <a:t>自由度の運動情報</a:t>
            </a:r>
            <a:endParaRPr kumimoji="1" lang="en-US" altLang="ja-JP" dirty="0" smtClean="0"/>
          </a:p>
          <a:p>
            <a:r>
              <a:rPr kumimoji="1" lang="ja-JP" altLang="en-US" dirty="0" smtClean="0"/>
              <a:t>　⇒これらの内，回転は従来手法での提示は困難</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22</a:t>
            </a:fld>
            <a:endParaRPr kumimoji="1" lang="ja-JP" altLang="en-US"/>
          </a:p>
        </p:txBody>
      </p:sp>
    </p:spTree>
    <p:extLst>
      <p:ext uri="{BB962C8B-B14F-4D97-AF65-F5344CB8AC3E}">
        <p14:creationId xmlns:p14="http://schemas.microsoft.com/office/powerpoint/2010/main" val="141686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先行研究の例</a:t>
            </a:r>
            <a:endParaRPr kumimoji="1" lang="en-US" altLang="ja-JP" dirty="0" smtClean="0"/>
          </a:p>
          <a:p>
            <a:r>
              <a:rPr kumimoji="1" lang="ja-JP" altLang="en-US" dirty="0" smtClean="0"/>
              <a:t>・錯覚を利用して移動印象を与えるもの</a:t>
            </a:r>
            <a:endParaRPr kumimoji="1" lang="en-US" altLang="ja-JP" dirty="0" smtClean="0"/>
          </a:p>
          <a:p>
            <a:r>
              <a:rPr kumimoji="1" lang="ja-JP" altLang="en-US" dirty="0" smtClean="0"/>
              <a:t>・実際の刺激点を生成して制御</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3</a:t>
            </a:fld>
            <a:endParaRPr kumimoji="1" lang="ja-JP" altLang="en-US"/>
          </a:p>
        </p:txBody>
      </p:sp>
    </p:spTree>
    <p:extLst>
      <p:ext uri="{BB962C8B-B14F-4D97-AF65-F5344CB8AC3E}">
        <p14:creationId xmlns:p14="http://schemas.microsoft.com/office/powerpoint/2010/main" val="282535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・なぞり触覚情報の伝送を実現する上で従来研究で課題となる点</a:t>
            </a:r>
            <a:endParaRPr kumimoji="1" lang="en-US" altLang="ja-JP" dirty="0" smtClean="0"/>
          </a:p>
          <a:p>
            <a:r>
              <a:rPr kumimoji="1" lang="ja-JP" altLang="en-US" dirty="0" smtClean="0"/>
              <a:t>・大きく</a:t>
            </a:r>
            <a:r>
              <a:rPr kumimoji="1" lang="en-US" altLang="ja-JP" dirty="0" smtClean="0"/>
              <a:t>2</a:t>
            </a:r>
            <a:r>
              <a:rPr kumimoji="1" lang="ja-JP" altLang="en-US" dirty="0" smtClean="0"/>
              <a:t>つ</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4</a:t>
            </a:fld>
            <a:endParaRPr kumimoji="1" lang="ja-JP" altLang="en-US"/>
          </a:p>
        </p:txBody>
      </p:sp>
    </p:spTree>
    <p:extLst>
      <p:ext uri="{BB962C8B-B14F-4D97-AF65-F5344CB8AC3E}">
        <p14:creationId xmlns:p14="http://schemas.microsoft.com/office/powerpoint/2010/main" val="418388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本研究で扱う</a:t>
            </a:r>
            <a:r>
              <a:rPr kumimoji="1" lang="ja-JP" altLang="en-US" dirty="0" smtClean="0"/>
              <a:t>なぞりの定義</a:t>
            </a:r>
            <a:endParaRPr kumimoji="1" lang="en-US" altLang="ja-JP" dirty="0" smtClean="0"/>
          </a:p>
          <a:p>
            <a:r>
              <a:rPr kumimoji="1" lang="ja-JP" altLang="en-US" dirty="0" smtClean="0"/>
              <a:t>波面合成⇒剛体の面運動＝</a:t>
            </a:r>
            <a:r>
              <a:rPr kumimoji="1" lang="en-US" altLang="ja-JP" dirty="0" smtClean="0"/>
              <a:t>2</a:t>
            </a:r>
            <a:r>
              <a:rPr kumimoji="1" lang="ja-JP" altLang="en-US" dirty="0" smtClean="0"/>
              <a:t>点同時提示が必要</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5</a:t>
            </a:fld>
            <a:endParaRPr kumimoji="1" lang="ja-JP" altLang="en-US"/>
          </a:p>
        </p:txBody>
      </p:sp>
    </p:spTree>
    <p:extLst>
      <p:ext uri="{BB962C8B-B14F-4D97-AF65-F5344CB8AC3E}">
        <p14:creationId xmlns:p14="http://schemas.microsoft.com/office/powerpoint/2010/main" val="162546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・波面合成について紹介</a:t>
            </a:r>
            <a:endParaRPr kumimoji="1" lang="en-US" altLang="ja-JP" dirty="0" smtClean="0"/>
          </a:p>
          <a:p>
            <a:r>
              <a:rPr kumimoji="1" lang="ja-JP" altLang="en-US" dirty="0" smtClean="0"/>
              <a:t>・閉空間</a:t>
            </a:r>
            <a:r>
              <a:rPr lang="ja-JP" altLang="en-US" dirty="0" smtClean="0"/>
              <a:t>閉空間内部の音場は境界面上の音圧，音圧勾配で表現可能である（式）ことから，</a:t>
            </a:r>
            <a:endParaRPr lang="en-US" altLang="ja-JP" dirty="0" smtClean="0"/>
          </a:p>
          <a:p>
            <a:r>
              <a:rPr lang="ja-JP" altLang="en-US" dirty="0" smtClean="0"/>
              <a:t>境界面上での音の記録・再生により閉空間内の音場を別空間で再現するのが波面合成</a:t>
            </a:r>
            <a:endParaRPr lang="en-US" altLang="ja-JP" dirty="0" smtClean="0"/>
          </a:p>
          <a:p>
            <a:r>
              <a:rPr lang="ja-JP" altLang="en-US" dirty="0" smtClean="0"/>
              <a:t>・触覚への転用について</a:t>
            </a:r>
            <a:endParaRPr lang="en-US" altLang="ja-JP" dirty="0" smtClean="0"/>
          </a:p>
          <a:p>
            <a:r>
              <a:rPr lang="ja-JP" altLang="en-US" dirty="0" smtClean="0"/>
              <a:t>⇒計測点と振動源を</a:t>
            </a:r>
            <a:r>
              <a:rPr lang="en-US" altLang="ja-JP" dirty="0" smtClean="0"/>
              <a:t>2</a:t>
            </a:r>
            <a:r>
              <a:rPr lang="ja-JP" altLang="en-US" dirty="0" smtClean="0"/>
              <a:t>次元平面上に配置することで，計測点，振動源が形成する境界内の表面波が再現可能と考えられる</a:t>
            </a:r>
            <a:endParaRPr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6</a:t>
            </a:fld>
            <a:endParaRPr kumimoji="1" lang="ja-JP" altLang="en-US"/>
          </a:p>
        </p:txBody>
      </p:sp>
    </p:spTree>
    <p:extLst>
      <p:ext uri="{BB962C8B-B14F-4D97-AF65-F5344CB8AC3E}">
        <p14:creationId xmlns:p14="http://schemas.microsoft.com/office/powerpoint/2010/main" val="163979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・波面合成を用いた触覚伝送手法についての詳細</a:t>
            </a:r>
            <a:endParaRPr kumimoji="1" lang="en-US" altLang="ja-JP" dirty="0" smtClean="0"/>
          </a:p>
          <a:p>
            <a:r>
              <a:rPr kumimoji="1" lang="ja-JP" altLang="en-US" dirty="0" smtClean="0"/>
              <a:t>・振動面には人体と同一構造とするため，水で支えられた膜を用いる</a:t>
            </a:r>
            <a:endParaRPr kumimoji="1" lang="en-US" altLang="ja-JP" dirty="0" smtClean="0"/>
          </a:p>
          <a:p>
            <a:r>
              <a:rPr kumimoji="1" lang="ja-JP" altLang="en-US" dirty="0" smtClean="0"/>
              <a:t>・一方の膜面上にセンサー，もう一方の膜面にアクチュエーターを，同一の境界を形成するように配置</a:t>
            </a:r>
            <a:endParaRPr kumimoji="1" lang="en-US" altLang="ja-JP" dirty="0" smtClean="0"/>
          </a:p>
          <a:p>
            <a:r>
              <a:rPr kumimoji="1" lang="ja-JP" altLang="en-US" dirty="0" smtClean="0"/>
              <a:t>・センサーで面法線方向の振動を検出⇒アクチュエーターで再生することで波面合成を行う</a:t>
            </a:r>
            <a:endParaRPr kumimoji="1" lang="en-US" altLang="ja-JP" dirty="0" smtClean="0"/>
          </a:p>
          <a:p>
            <a:r>
              <a:rPr kumimoji="1" lang="ja-JP" altLang="en-US" dirty="0" smtClean="0"/>
              <a:t>・再現領域内に</a:t>
            </a:r>
            <a:r>
              <a:rPr kumimoji="1" lang="en-US" altLang="ja-JP" dirty="0" smtClean="0"/>
              <a:t>1</a:t>
            </a:r>
            <a:r>
              <a:rPr kumimoji="1" lang="ja-JP" altLang="en-US" dirty="0" smtClean="0"/>
              <a:t>波長以上が存在すれば，同時</a:t>
            </a:r>
            <a:r>
              <a:rPr kumimoji="1" lang="en-US" altLang="ja-JP" dirty="0" smtClean="0"/>
              <a:t>2</a:t>
            </a:r>
            <a:r>
              <a:rPr kumimoji="1" lang="ja-JP" altLang="en-US" dirty="0" smtClean="0"/>
              <a:t>点提示が可能</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7</a:t>
            </a:fld>
            <a:endParaRPr kumimoji="1" lang="ja-JP" altLang="en-US"/>
          </a:p>
        </p:txBody>
      </p:sp>
    </p:spTree>
    <p:extLst>
      <p:ext uri="{BB962C8B-B14F-4D97-AF65-F5344CB8AC3E}">
        <p14:creationId xmlns:p14="http://schemas.microsoft.com/office/powerpoint/2010/main" val="77841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・実装した装置の概要（図）</a:t>
            </a:r>
            <a:endParaRPr kumimoji="1" lang="en-US" altLang="ja-JP" dirty="0" smtClean="0"/>
          </a:p>
          <a:p>
            <a:r>
              <a:rPr kumimoji="1" lang="ja-JP" altLang="en-US" dirty="0" smtClean="0"/>
              <a:t>・図の右側がセンサーを配置した触覚の送信側，左側がアクチュエーターを配置した受信側</a:t>
            </a:r>
            <a:endParaRPr kumimoji="1" lang="en-US" altLang="ja-JP" dirty="0" smtClean="0"/>
          </a:p>
          <a:p>
            <a:r>
              <a:rPr kumimoji="1" lang="ja-JP" altLang="en-US" dirty="0" smtClean="0"/>
              <a:t>・膜面は人肌ゲルシート</a:t>
            </a:r>
            <a:endParaRPr kumimoji="1" lang="en-US" altLang="ja-JP" dirty="0" smtClean="0"/>
          </a:p>
          <a:p>
            <a:r>
              <a:rPr kumimoji="1" lang="ja-JP" altLang="en-US" dirty="0" smtClean="0"/>
              <a:t>・皮膚接触部分の波速が接触しない場合の</a:t>
            </a:r>
            <a:r>
              <a:rPr kumimoji="1" lang="en-US" altLang="ja-JP" dirty="0" smtClean="0"/>
              <a:t>1.18</a:t>
            </a:r>
            <a:r>
              <a:rPr kumimoji="1" lang="ja-JP" altLang="en-US" dirty="0" smtClean="0"/>
              <a:t>倍となったためアクチュエーター間の距離をセンサー間の距離の</a:t>
            </a:r>
            <a:r>
              <a:rPr kumimoji="1" lang="en-US" altLang="ja-JP" dirty="0" smtClean="0"/>
              <a:t>1.18</a:t>
            </a:r>
            <a:r>
              <a:rPr kumimoji="1" lang="ja-JP" altLang="en-US" dirty="0" smtClean="0"/>
              <a:t>倍とした</a:t>
            </a:r>
            <a:endParaRPr kumimoji="1" lang="en-US" altLang="ja-JP" dirty="0" smtClean="0"/>
          </a:p>
          <a:p>
            <a:r>
              <a:rPr kumimoji="1" lang="ja-JP" altLang="en-US" dirty="0" smtClean="0"/>
              <a:t>　⇒これにより，送信側の波面を拡大した形で受信面側に再現</a:t>
            </a:r>
            <a:endParaRPr kumimoji="1" lang="en-US" altLang="ja-JP" dirty="0" smtClean="0"/>
          </a:p>
          <a:p>
            <a:r>
              <a:rPr kumimoji="1" lang="ja-JP" altLang="en-US" dirty="0" smtClean="0"/>
              <a:t>・皮膚接触部分での波速は</a:t>
            </a:r>
            <a:r>
              <a:rPr kumimoji="1" lang="en-US" altLang="ja-JP" dirty="0" smtClean="0"/>
              <a:t>2.72[m/s]</a:t>
            </a:r>
          </a:p>
          <a:p>
            <a:r>
              <a:rPr kumimoji="1" lang="ja-JP" altLang="en-US" dirty="0" smtClean="0"/>
              <a:t>⇒提示領域内に</a:t>
            </a:r>
            <a:r>
              <a:rPr kumimoji="1" lang="en-US" altLang="ja-JP" dirty="0" smtClean="0"/>
              <a:t>1</a:t>
            </a:r>
            <a:r>
              <a:rPr kumimoji="1" lang="ja-JP" altLang="en-US" dirty="0" smtClean="0"/>
              <a:t>波長以上が存在するのは</a:t>
            </a:r>
            <a:r>
              <a:rPr kumimoji="1" lang="en-US" altLang="ja-JP" dirty="0" smtClean="0"/>
              <a:t>20[Hz]</a:t>
            </a:r>
            <a:r>
              <a:rPr kumimoji="1" lang="ja-JP" altLang="en-US" dirty="0" smtClean="0"/>
              <a:t>以上＝</a:t>
            </a:r>
            <a:r>
              <a:rPr kumimoji="1" lang="en-US" altLang="ja-JP" dirty="0" smtClean="0"/>
              <a:t>20[Hz]</a:t>
            </a:r>
            <a:r>
              <a:rPr kumimoji="1" lang="ja-JP" altLang="en-US" dirty="0" smtClean="0"/>
              <a:t>以上の周波数で</a:t>
            </a:r>
            <a:r>
              <a:rPr kumimoji="1" lang="en-US" altLang="ja-JP" dirty="0" smtClean="0"/>
              <a:t>2</a:t>
            </a:r>
            <a:r>
              <a:rPr kumimoji="1" lang="ja-JP" altLang="en-US" dirty="0" smtClean="0"/>
              <a:t>点以上の同時提示が可能</a:t>
            </a:r>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8</a:t>
            </a:fld>
            <a:endParaRPr kumimoji="1" lang="ja-JP" altLang="en-US"/>
          </a:p>
        </p:txBody>
      </p:sp>
    </p:spTree>
    <p:extLst>
      <p:ext uri="{BB962C8B-B14F-4D97-AF65-F5344CB8AC3E}">
        <p14:creationId xmlns:p14="http://schemas.microsoft.com/office/powerpoint/2010/main" val="50596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9</a:t>
            </a:fld>
            <a:endParaRPr kumimoji="1" lang="ja-JP" altLang="en-US"/>
          </a:p>
        </p:txBody>
      </p:sp>
    </p:spTree>
    <p:extLst>
      <p:ext uri="{BB962C8B-B14F-4D97-AF65-F5344CB8AC3E}">
        <p14:creationId xmlns:p14="http://schemas.microsoft.com/office/powerpoint/2010/main" val="421672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・なぞり触覚を扱った先行事例</a:t>
            </a:r>
            <a:endParaRPr kumimoji="1" lang="en-US" altLang="ja-JP" dirty="0" smtClean="0"/>
          </a:p>
          <a:p>
            <a:r>
              <a:rPr kumimoji="1" lang="ja-JP" altLang="en-US" dirty="0" smtClean="0"/>
              <a:t>　</a:t>
            </a:r>
            <a:r>
              <a:rPr kumimoji="1" lang="ja-JP" altLang="ja-JP" sz="1200" kern="1200" dirty="0" smtClean="0">
                <a:solidFill>
                  <a:schemeClr val="tx1"/>
                </a:solidFill>
                <a:effectLst/>
                <a:latin typeface="+mn-lt"/>
                <a:ea typeface="+mn-ea"/>
                <a:cs typeface="+mn-cs"/>
              </a:rPr>
              <a:t>超音波振動子</a:t>
            </a:r>
            <a:r>
              <a:rPr kumimoji="1" lang="en-US" altLang="ja-JP" sz="1200" kern="1200" dirty="0" smtClean="0">
                <a:solidFill>
                  <a:schemeClr val="tx1"/>
                </a:solidFill>
                <a:effectLst/>
                <a:latin typeface="+mn-lt"/>
                <a:ea typeface="+mn-ea"/>
                <a:cs typeface="+mn-cs"/>
              </a:rPr>
              <a:t>384</a:t>
            </a:r>
            <a:r>
              <a:rPr kumimoji="1" lang="ja-JP" altLang="ja-JP" sz="1200" kern="1200" dirty="0" smtClean="0">
                <a:solidFill>
                  <a:schemeClr val="tx1"/>
                </a:solidFill>
                <a:effectLst/>
                <a:latin typeface="+mn-lt"/>
                <a:ea typeface="+mn-ea"/>
                <a:cs typeface="+mn-cs"/>
              </a:rPr>
              <a:t>個</a:t>
            </a:r>
            <a:r>
              <a:rPr kumimoji="1" lang="ja-JP" altLang="en-US" sz="1200" kern="1200" dirty="0" smtClean="0">
                <a:solidFill>
                  <a:schemeClr val="tx1"/>
                </a:solidFill>
                <a:effectLst/>
                <a:latin typeface="+mn-lt"/>
                <a:ea typeface="+mn-ea"/>
                <a:cs typeface="+mn-cs"/>
              </a:rPr>
              <a:t>を並べた振動しアレイで</a:t>
            </a:r>
            <a:r>
              <a:rPr kumimoji="1" lang="ja-JP" altLang="en-US" dirty="0" smtClean="0"/>
              <a:t>超音波焦点を生成して手掌部を刺激</a:t>
            </a:r>
            <a:endParaRPr kumimoji="1" lang="en-US" altLang="ja-JP" dirty="0" smtClean="0"/>
          </a:p>
          <a:p>
            <a:r>
              <a:rPr kumimoji="1" lang="ja-JP" altLang="en-US" dirty="0" smtClean="0"/>
              <a:t>　仮現運動によって皮膚上を点が移動する印象を錯覚させる</a:t>
            </a:r>
            <a:endParaRPr kumimoji="1" lang="en-US" altLang="ja-JP" dirty="0" smtClean="0"/>
          </a:p>
          <a:p>
            <a:r>
              <a:rPr kumimoji="1" lang="ja-JP" altLang="en-US" dirty="0" smtClean="0"/>
              <a:t>・従来研究では点接触でのなぞり触覚情報を提示しているため，剛体との面接触でなぞりを行う際の情報が不足している</a:t>
            </a:r>
            <a:endParaRPr kumimoji="1" lang="en-US" altLang="ja-JP" dirty="0" smtClean="0"/>
          </a:p>
          <a:p>
            <a:r>
              <a:rPr kumimoji="1" lang="ja-JP" altLang="en-US" dirty="0" smtClean="0"/>
              <a:t>・剛体との面接触で得られる情報は</a:t>
            </a:r>
            <a:endParaRPr kumimoji="1" lang="en-US" altLang="ja-JP" dirty="0" smtClean="0"/>
          </a:p>
          <a:p>
            <a:r>
              <a:rPr kumimoji="1" lang="ja-JP" altLang="en-US" dirty="0" smtClean="0"/>
              <a:t>　面法線方向の力</a:t>
            </a:r>
            <a:endParaRPr kumimoji="1" lang="en-US" altLang="ja-JP" dirty="0" smtClean="0"/>
          </a:p>
          <a:p>
            <a:r>
              <a:rPr kumimoji="1" lang="ja-JP" altLang="en-US" dirty="0" smtClean="0"/>
              <a:t>　並進</a:t>
            </a:r>
            <a:r>
              <a:rPr kumimoji="1" lang="en-US" altLang="ja-JP" dirty="0" smtClean="0"/>
              <a:t>2</a:t>
            </a:r>
            <a:r>
              <a:rPr kumimoji="1" lang="ja-JP" altLang="en-US" dirty="0" smtClean="0"/>
              <a:t>自由度，回転</a:t>
            </a:r>
            <a:r>
              <a:rPr kumimoji="1" lang="en-US" altLang="ja-JP" dirty="0" smtClean="0"/>
              <a:t>1</a:t>
            </a:r>
            <a:r>
              <a:rPr kumimoji="1" lang="ja-JP" altLang="en-US" dirty="0" smtClean="0"/>
              <a:t>自由度の</a:t>
            </a:r>
            <a:r>
              <a:rPr kumimoji="1" lang="en-US" altLang="ja-JP" dirty="0" smtClean="0"/>
              <a:t>3</a:t>
            </a:r>
            <a:r>
              <a:rPr kumimoji="1" lang="ja-JP" altLang="en-US" dirty="0" smtClean="0"/>
              <a:t>自由度の運動情報</a:t>
            </a:r>
            <a:endParaRPr kumimoji="1" lang="en-US" altLang="ja-JP" dirty="0" smtClean="0"/>
          </a:p>
          <a:p>
            <a:r>
              <a:rPr kumimoji="1" lang="ja-JP" altLang="en-US" dirty="0" smtClean="0"/>
              <a:t>　⇒これらの内，回転は従来手法での提示は困難</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861089D-D2FA-48B5-82AF-7AAF4712FA88}" type="slidenum">
              <a:rPr kumimoji="1" lang="ja-JP" altLang="en-US" smtClean="0"/>
              <a:t>20</a:t>
            </a:fld>
            <a:endParaRPr kumimoji="1" lang="ja-JP" altLang="en-US"/>
          </a:p>
        </p:txBody>
      </p:sp>
    </p:spTree>
    <p:extLst>
      <p:ext uri="{BB962C8B-B14F-4D97-AF65-F5344CB8AC3E}">
        <p14:creationId xmlns:p14="http://schemas.microsoft.com/office/powerpoint/2010/main" val="130229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83991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77389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51659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85191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956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19672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8126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65238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37697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163937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4F72C6A-F2CF-473D-9DD9-4EFEBA1B5C41}" type="datetimeFigureOut">
              <a:rPr kumimoji="1" lang="ja-JP" altLang="en-US" smtClean="0"/>
              <a:t>2019/2/8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49933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72C6A-F2CF-473D-9DD9-4EFEBA1B5C41}" type="datetimeFigureOut">
              <a:rPr kumimoji="1" lang="ja-JP" altLang="en-US" smtClean="0"/>
              <a:t>2019/2/8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69C63-2651-4410-8916-DE9BA95754EB}" type="slidenum">
              <a:rPr kumimoji="1" lang="ja-JP" altLang="en-US" smtClean="0"/>
              <a:t>‹#›</a:t>
            </a:fld>
            <a:endParaRPr kumimoji="1" lang="ja-JP" altLang="en-US"/>
          </a:p>
        </p:txBody>
      </p:sp>
    </p:spTree>
    <p:extLst>
      <p:ext uri="{BB962C8B-B14F-4D97-AF65-F5344CB8AC3E}">
        <p14:creationId xmlns:p14="http://schemas.microsoft.com/office/powerpoint/2010/main" val="21503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ja-JP" sz="4000" dirty="0"/>
              <a:t>波面合成を用いた触覚伝送によるなぞり感覚の再現</a:t>
            </a:r>
            <a:endParaRPr kumimoji="1" lang="ja-JP" altLang="en-US" sz="4000" dirty="0"/>
          </a:p>
        </p:txBody>
      </p:sp>
      <p:sp>
        <p:nvSpPr>
          <p:cNvPr id="3" name="サブタイトル 2"/>
          <p:cNvSpPr>
            <a:spLocks noGrp="1"/>
          </p:cNvSpPr>
          <p:nvPr>
            <p:ph type="subTitle" idx="1"/>
          </p:nvPr>
        </p:nvSpPr>
        <p:spPr>
          <a:xfrm>
            <a:off x="1143000" y="4762500"/>
            <a:ext cx="6858000" cy="495300"/>
          </a:xfrm>
        </p:spPr>
        <p:txBody>
          <a:bodyPr>
            <a:normAutofit/>
          </a:bodyPr>
          <a:lstStyle/>
          <a:p>
            <a:pPr algn="r"/>
            <a:r>
              <a:rPr kumimoji="1" lang="ja-JP" altLang="en-US" dirty="0" smtClean="0"/>
              <a:t>人間情報工学講座　前田研究室　根原直希</a:t>
            </a:r>
            <a:endParaRPr kumimoji="1" lang="ja-JP" altLang="en-US" dirty="0"/>
          </a:p>
        </p:txBody>
      </p:sp>
    </p:spTree>
    <p:extLst>
      <p:ext uri="{BB962C8B-B14F-4D97-AF65-F5344CB8AC3E}">
        <p14:creationId xmlns:p14="http://schemas.microsoft.com/office/powerpoint/2010/main" val="275948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1</a:t>
            </a:r>
            <a:r>
              <a:rPr lang="ja-JP" altLang="en-US" sz="3600" dirty="0" smtClean="0"/>
              <a:t>：刺激点数の弁別</a:t>
            </a:r>
            <a:endParaRPr lang="en-US" altLang="ja-JP" sz="3600" dirty="0" smtClean="0"/>
          </a:p>
        </p:txBody>
      </p:sp>
      <p:sp>
        <p:nvSpPr>
          <p:cNvPr id="6" name="コンテンツ プレースホルダー 2"/>
          <p:cNvSpPr txBox="1">
            <a:spLocks/>
          </p:cNvSpPr>
          <p:nvPr/>
        </p:nvSpPr>
        <p:spPr>
          <a:xfrm>
            <a:off x="579194" y="4044591"/>
            <a:ext cx="8088556" cy="2506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smtClean="0"/>
              <a:t>は</a:t>
            </a:r>
            <a:r>
              <a:rPr lang="en-US" altLang="ja-JP" dirty="0" smtClean="0"/>
              <a:t>1</a:t>
            </a:r>
            <a:r>
              <a:rPr lang="ja-JP" altLang="en-US" dirty="0" smtClean="0"/>
              <a:t>点と</a:t>
            </a:r>
            <a:r>
              <a:rPr lang="en-US" altLang="ja-JP" dirty="0" smtClean="0"/>
              <a:t>2</a:t>
            </a:r>
            <a:r>
              <a:rPr lang="ja-JP" altLang="en-US" dirty="0" smtClean="0"/>
              <a:t>点を弁別可能であった</a:t>
            </a:r>
            <a:endParaRPr lang="en-US" altLang="ja-JP" dirty="0" smtClean="0"/>
          </a:p>
          <a:p>
            <a:pPr marL="0" indent="0">
              <a:buFont typeface="Arial" panose="020B0604020202020204" pitchFamily="34" charset="0"/>
              <a:buNone/>
            </a:pPr>
            <a:r>
              <a:rPr lang="ja-JP" altLang="en-US" dirty="0" smtClean="0"/>
              <a:t>⇒</a:t>
            </a:r>
            <a:r>
              <a:rPr lang="en-US" altLang="ja-JP" dirty="0" smtClean="0"/>
              <a:t>2</a:t>
            </a:r>
            <a:r>
              <a:rPr lang="ja-JP" altLang="en-US" dirty="0" smtClean="0"/>
              <a:t>点が知覚可能</a:t>
            </a:r>
            <a:endParaRPr lang="en-US" altLang="ja-JP" dirty="0" smtClean="0"/>
          </a:p>
          <a:p>
            <a:pPr marL="0" indent="0">
              <a:buFont typeface="Arial" panose="020B0604020202020204" pitchFamily="34" charset="0"/>
              <a:buNone/>
            </a:pPr>
            <a:r>
              <a:rPr lang="ja-JP" altLang="en-US" dirty="0" smtClean="0"/>
              <a:t>・被験者</a:t>
            </a:r>
            <a:r>
              <a:rPr lang="en-US" altLang="ja-JP" dirty="0" smtClean="0"/>
              <a:t>2, </a:t>
            </a:r>
            <a:r>
              <a:rPr lang="ja-JP" altLang="en-US" dirty="0" smtClean="0"/>
              <a:t>被験者</a:t>
            </a:r>
            <a:r>
              <a:rPr lang="en-US" altLang="ja-JP" dirty="0" smtClean="0"/>
              <a:t>3</a:t>
            </a:r>
            <a:r>
              <a:rPr lang="ja-JP" altLang="en-US" dirty="0" smtClean="0"/>
              <a:t>は弁別が行えていない</a:t>
            </a:r>
            <a:endParaRPr lang="en-US" altLang="ja-JP" dirty="0" smtClean="0"/>
          </a:p>
          <a:p>
            <a:pPr marL="0" indent="0">
              <a:buFont typeface="Arial" panose="020B0604020202020204" pitchFamily="34" charset="0"/>
              <a:buNone/>
            </a:pPr>
            <a:r>
              <a:rPr lang="ja-JP" altLang="en-US" dirty="0" smtClean="0"/>
              <a:t>⇒皮膚接触部分の波速が装置設計と不一致であった可能性</a:t>
            </a:r>
            <a:endParaRPr lang="en-US" altLang="ja-JP" dirty="0"/>
          </a:p>
        </p:txBody>
      </p:sp>
      <p:grpSp>
        <p:nvGrpSpPr>
          <p:cNvPr id="12" name="グループ化 11"/>
          <p:cNvGrpSpPr/>
          <p:nvPr/>
        </p:nvGrpSpPr>
        <p:grpSpPr>
          <a:xfrm>
            <a:off x="2209800" y="1395223"/>
            <a:ext cx="4352924" cy="2437282"/>
            <a:chOff x="3411679" y="1477126"/>
            <a:chExt cx="5017945" cy="2809639"/>
          </a:xfrm>
        </p:grpSpPr>
        <p:grpSp>
          <p:nvGrpSpPr>
            <p:cNvPr id="11" name="グループ化 10"/>
            <p:cNvGrpSpPr/>
            <p:nvPr/>
          </p:nvGrpSpPr>
          <p:grpSpPr>
            <a:xfrm>
              <a:off x="3411679" y="1477126"/>
              <a:ext cx="5017945" cy="2809639"/>
              <a:chOff x="1963879" y="1562851"/>
              <a:chExt cx="5017945" cy="2809639"/>
            </a:xfrm>
          </p:grpSpPr>
          <p:pic>
            <p:nvPicPr>
              <p:cNvPr id="4" name="図 110" descr="E:\修論-図\図5-ex1_res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879" y="1562851"/>
                <a:ext cx="5017945" cy="28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コネクタ 6"/>
              <p:cNvCxnSpPr/>
              <p:nvPr/>
            </p:nvCxnSpPr>
            <p:spPr>
              <a:xfrm>
                <a:off x="2642756" y="4049578"/>
                <a:ext cx="3695700" cy="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a:off x="2647348" y="1668780"/>
                <a:ext cx="0" cy="2397529"/>
              </a:xfrm>
              <a:prstGeom prst="line">
                <a:avLst/>
              </a:prstGeom>
            </p:spPr>
            <p:style>
              <a:lnRef idx="1">
                <a:schemeClr val="dk1"/>
              </a:lnRef>
              <a:fillRef idx="0">
                <a:schemeClr val="dk1"/>
              </a:fillRef>
              <a:effectRef idx="0">
                <a:schemeClr val="dk1"/>
              </a:effectRef>
              <a:fontRef idx="minor">
                <a:schemeClr val="tx1"/>
              </a:fontRef>
            </p:style>
          </p:cxnSp>
        </p:grpSp>
        <p:sp>
          <p:nvSpPr>
            <p:cNvPr id="2" name="角丸四角形 1"/>
            <p:cNvSpPr/>
            <p:nvPr/>
          </p:nvSpPr>
          <p:spPr>
            <a:xfrm>
              <a:off x="4160425" y="1877828"/>
              <a:ext cx="1020210" cy="24089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24539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24602" y="1424219"/>
            <a:ext cx="8484315" cy="4352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・被験者ごとに皮膚接触部分の波速を計測</a:t>
            </a:r>
            <a:endParaRPr lang="en-US" altLang="ja-JP" dirty="0" smtClean="0"/>
          </a:p>
          <a:p>
            <a:pPr marL="0" indent="0">
              <a:buNone/>
            </a:pPr>
            <a:r>
              <a:rPr lang="ja-JP" altLang="en-US" dirty="0" smtClean="0"/>
              <a:t>　設計時の波速：</a:t>
            </a:r>
            <a:r>
              <a:rPr lang="en-US" altLang="ja-JP" dirty="0" smtClean="0"/>
              <a:t>2.7[m/s]</a:t>
            </a:r>
          </a:p>
          <a:p>
            <a:pPr marL="0" indent="0">
              <a:buNone/>
            </a:pPr>
            <a:r>
              <a:rPr lang="ja-JP" altLang="en-US" dirty="0" smtClean="0"/>
              <a:t>　被験者</a:t>
            </a:r>
            <a:r>
              <a:rPr lang="en-US" altLang="ja-JP" dirty="0" smtClean="0"/>
              <a:t>1</a:t>
            </a:r>
            <a:r>
              <a:rPr lang="ja-JP" altLang="en-US" dirty="0"/>
              <a:t>（正答率</a:t>
            </a:r>
            <a:r>
              <a:rPr lang="en-US" altLang="ja-JP" dirty="0"/>
              <a:t>80</a:t>
            </a:r>
            <a:r>
              <a:rPr lang="ja-JP" altLang="en-US" dirty="0"/>
              <a:t>％ </a:t>
            </a:r>
            <a:r>
              <a:rPr lang="ja-JP" altLang="en-US" dirty="0" smtClean="0"/>
              <a:t>）</a:t>
            </a:r>
            <a:r>
              <a:rPr lang="ja-JP" altLang="en-US" dirty="0" smtClean="0"/>
              <a:t>：</a:t>
            </a:r>
            <a:r>
              <a:rPr lang="en-US" altLang="ja-JP" dirty="0" smtClean="0"/>
              <a:t>2.3[m/s</a:t>
            </a:r>
            <a:r>
              <a:rPr lang="en-US" altLang="ja-JP" dirty="0" smtClean="0"/>
              <a:t>]</a:t>
            </a:r>
            <a:r>
              <a:rPr lang="ja-JP" altLang="en-US" dirty="0" smtClean="0"/>
              <a:t>　　</a:t>
            </a:r>
            <a:endParaRPr lang="en-US" altLang="ja-JP" dirty="0" smtClean="0"/>
          </a:p>
          <a:p>
            <a:pPr marL="0" indent="0">
              <a:buNone/>
            </a:pPr>
            <a:r>
              <a:rPr lang="ja-JP" altLang="en-US" dirty="0" smtClean="0"/>
              <a:t>　被験者</a:t>
            </a:r>
            <a:r>
              <a:rPr lang="en-US" altLang="ja-JP" dirty="0" smtClean="0"/>
              <a:t>2</a:t>
            </a:r>
            <a:r>
              <a:rPr lang="ja-JP" altLang="en-US" dirty="0"/>
              <a:t>（正答率</a:t>
            </a:r>
            <a:r>
              <a:rPr lang="en-US" altLang="ja-JP" dirty="0"/>
              <a:t>60</a:t>
            </a:r>
            <a:r>
              <a:rPr lang="ja-JP" altLang="en-US" dirty="0"/>
              <a:t>％ </a:t>
            </a:r>
            <a:r>
              <a:rPr lang="ja-JP" altLang="en-US" dirty="0" smtClean="0"/>
              <a:t>）</a:t>
            </a:r>
            <a:r>
              <a:rPr lang="ja-JP" altLang="en-US" dirty="0" smtClean="0"/>
              <a:t>：</a:t>
            </a:r>
            <a:r>
              <a:rPr lang="en-US" altLang="ja-JP" dirty="0" smtClean="0"/>
              <a:t>3.1[m/s</a:t>
            </a:r>
            <a:r>
              <a:rPr lang="en-US" altLang="ja-JP" dirty="0" smtClean="0"/>
              <a:t>]</a:t>
            </a:r>
            <a:r>
              <a:rPr lang="ja-JP" altLang="en-US" dirty="0" smtClean="0"/>
              <a:t>　　</a:t>
            </a:r>
            <a:endParaRPr lang="en-US" altLang="ja-JP" dirty="0" smtClean="0"/>
          </a:p>
          <a:p>
            <a:pPr marL="0" indent="0">
              <a:buNone/>
            </a:pPr>
            <a:r>
              <a:rPr lang="ja-JP" altLang="en-US" dirty="0" smtClean="0"/>
              <a:t>　被験者</a:t>
            </a:r>
            <a:r>
              <a:rPr lang="en-US" altLang="ja-JP" dirty="0" smtClean="0"/>
              <a:t>3</a:t>
            </a:r>
            <a:r>
              <a:rPr lang="ja-JP" altLang="en-US" dirty="0"/>
              <a:t>（ 正答率</a:t>
            </a:r>
            <a:r>
              <a:rPr lang="en-US" altLang="ja-JP" dirty="0"/>
              <a:t>50</a:t>
            </a:r>
            <a:r>
              <a:rPr lang="ja-JP" altLang="en-US" dirty="0"/>
              <a:t>％）：</a:t>
            </a:r>
            <a:r>
              <a:rPr lang="en-US" altLang="ja-JP" dirty="0" smtClean="0"/>
              <a:t>3.5[m/s</a:t>
            </a:r>
            <a:r>
              <a:rPr lang="en-US" altLang="ja-JP" dirty="0" smtClean="0"/>
              <a:t>]</a:t>
            </a:r>
            <a:endParaRPr lang="en-US" altLang="ja-JP" dirty="0" smtClean="0"/>
          </a:p>
          <a:p>
            <a:pPr marL="0" indent="0">
              <a:buNone/>
            </a:pPr>
            <a:endParaRPr lang="en-US" altLang="ja-JP" dirty="0" smtClean="0"/>
          </a:p>
          <a:p>
            <a:pPr marL="0" indent="0">
              <a:buNone/>
            </a:pPr>
            <a:r>
              <a:rPr lang="ja-JP" altLang="en-US" dirty="0" smtClean="0"/>
              <a:t>・設計よりも波速が大きい被験者ほど正答率が低い</a:t>
            </a:r>
            <a:endParaRPr lang="en-US" altLang="ja-JP" dirty="0" smtClean="0"/>
          </a:p>
          <a:p>
            <a:pPr marL="0" indent="0">
              <a:buNone/>
            </a:pPr>
            <a:r>
              <a:rPr lang="ja-JP" altLang="en-US" dirty="0" smtClean="0"/>
              <a:t>⇒個人間の波速差を解消する機構が必要</a:t>
            </a:r>
            <a:endParaRPr lang="en-US" altLang="ja-JP" dirty="0" smtClean="0"/>
          </a:p>
        </p:txBody>
      </p:sp>
      <p:sp>
        <p:nvSpPr>
          <p:cNvPr id="5"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1</a:t>
            </a:r>
            <a:r>
              <a:rPr lang="ja-JP" altLang="en-US" sz="3600" dirty="0" smtClean="0"/>
              <a:t>：刺激点数の弁別</a:t>
            </a:r>
            <a:endParaRPr lang="en-US" altLang="ja-JP" sz="3600" dirty="0" smtClean="0"/>
          </a:p>
        </p:txBody>
      </p:sp>
    </p:spTree>
    <p:extLst>
      <p:ext uri="{BB962C8B-B14F-4D97-AF65-F5344CB8AC3E}">
        <p14:creationId xmlns:p14="http://schemas.microsoft.com/office/powerpoint/2010/main" val="2237381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触覚提示実験</a:t>
            </a:r>
            <a:r>
              <a:rPr lang="en-US" altLang="ja-JP" sz="3600" dirty="0" smtClean="0"/>
              <a:t>2</a:t>
            </a:r>
            <a:r>
              <a:rPr lang="ja-JP" altLang="en-US" sz="3600" dirty="0" smtClean="0"/>
              <a:t>：なぞり方向の弁別</a:t>
            </a:r>
            <a:endParaRPr lang="en-US" altLang="ja-JP" sz="3600" dirty="0" smtClean="0"/>
          </a:p>
        </p:txBody>
      </p:sp>
      <p:sp>
        <p:nvSpPr>
          <p:cNvPr id="9" name="コンテンツ プレースホルダー 2"/>
          <p:cNvSpPr txBox="1">
            <a:spLocks/>
          </p:cNvSpPr>
          <p:nvPr/>
        </p:nvSpPr>
        <p:spPr>
          <a:xfrm>
            <a:off x="504824" y="1431925"/>
            <a:ext cx="5476876"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・刺激点の動きが知覚可能か検証</a:t>
            </a:r>
            <a:endParaRPr lang="en-US" altLang="ja-JP" dirty="0" smtClean="0"/>
          </a:p>
          <a:p>
            <a:pPr marL="0" indent="0">
              <a:buFont typeface="Arial" panose="020B0604020202020204" pitchFamily="34" charset="0"/>
              <a:buNone/>
            </a:pPr>
            <a:r>
              <a:rPr lang="ja-JP" altLang="en-US" dirty="0" smtClean="0"/>
              <a:t>⇒なぞり方向の弁別</a:t>
            </a:r>
            <a:endParaRPr lang="ja-JP" altLang="en-US" dirty="0"/>
          </a:p>
        </p:txBody>
      </p:sp>
      <p:sp>
        <p:nvSpPr>
          <p:cNvPr id="10" name="コンテンツ プレースホルダー 2"/>
          <p:cNvSpPr txBox="1">
            <a:spLocks/>
          </p:cNvSpPr>
          <p:nvPr/>
        </p:nvSpPr>
        <p:spPr>
          <a:xfrm>
            <a:off x="504823" y="2743199"/>
            <a:ext cx="5734053" cy="2162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・被験者は装置受信面上に手掌部を置く</a:t>
            </a:r>
            <a:endParaRPr lang="en-US" altLang="ja-JP" dirty="0" smtClean="0"/>
          </a:p>
          <a:p>
            <a:pPr marL="0" indent="0">
              <a:buNone/>
            </a:pPr>
            <a:r>
              <a:rPr lang="ja-JP" altLang="en-US" dirty="0" smtClean="0"/>
              <a:t>⇒被験者</a:t>
            </a:r>
            <a:r>
              <a:rPr lang="ja-JP" altLang="en-US" dirty="0"/>
              <a:t>に</a:t>
            </a:r>
            <a:r>
              <a:rPr lang="ja-JP" altLang="en-US" dirty="0" smtClean="0"/>
              <a:t>対し</a:t>
            </a:r>
            <a:r>
              <a:rPr lang="en-US" altLang="ja-JP" dirty="0" smtClean="0"/>
              <a:t>6</a:t>
            </a:r>
            <a:r>
              <a:rPr lang="ja-JP" altLang="en-US" dirty="0" smtClean="0"/>
              <a:t>方向のなぞり（上，下，左，右，時計回り，反時計回り方向）をランダムな順で提示</a:t>
            </a:r>
            <a:endParaRPr lang="ja-JP" altLang="en-US" dirty="0"/>
          </a:p>
        </p:txBody>
      </p:sp>
      <p:sp>
        <p:nvSpPr>
          <p:cNvPr id="11" name="コンテンツ プレースホルダー 2"/>
          <p:cNvSpPr txBox="1">
            <a:spLocks/>
          </p:cNvSpPr>
          <p:nvPr/>
        </p:nvSpPr>
        <p:spPr>
          <a:xfrm>
            <a:off x="504823" y="5101305"/>
            <a:ext cx="5272715"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・被験者は提示されたと感じた方向を回答</a:t>
            </a:r>
            <a:endParaRPr lang="ja-JP" altLang="en-US" dirty="0"/>
          </a:p>
        </p:txBody>
      </p:sp>
      <p:sp>
        <p:nvSpPr>
          <p:cNvPr id="12" name="コンテンツ プレースホルダー 2"/>
          <p:cNvSpPr txBox="1">
            <a:spLocks/>
          </p:cNvSpPr>
          <p:nvPr/>
        </p:nvSpPr>
        <p:spPr>
          <a:xfrm>
            <a:off x="504822" y="6106276"/>
            <a:ext cx="5921378" cy="542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a:t>
            </a:r>
            <a:r>
              <a:rPr lang="ja-JP" altLang="en-US" dirty="0" smtClean="0"/>
              <a:t>複数の移動量で刺激を提示（右図）</a:t>
            </a:r>
            <a:endParaRPr lang="ja-JP" altLang="en-US" dirty="0"/>
          </a:p>
        </p:txBody>
      </p:sp>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l="52404"/>
          <a:stretch/>
        </p:blipFill>
        <p:spPr>
          <a:xfrm>
            <a:off x="6232260" y="3993502"/>
            <a:ext cx="2588852" cy="2559408"/>
          </a:xfrm>
          <a:prstGeom prst="rect">
            <a:avLst/>
          </a:prstGeom>
        </p:spPr>
      </p:pic>
      <p:pic>
        <p:nvPicPr>
          <p:cNvPr id="14" name="図 13"/>
          <p:cNvPicPr>
            <a:picLocks noChangeAspect="1"/>
          </p:cNvPicPr>
          <p:nvPr/>
        </p:nvPicPr>
        <p:blipFill rotWithShape="1">
          <a:blip r:embed="rId2" cstate="print">
            <a:extLst>
              <a:ext uri="{28A0092B-C50C-407E-A947-70E740481C1C}">
                <a14:useLocalDpi xmlns:a14="http://schemas.microsoft.com/office/drawing/2010/main" val="0"/>
              </a:ext>
            </a:extLst>
          </a:blip>
          <a:srcRect r="52366"/>
          <a:stretch/>
        </p:blipFill>
        <p:spPr>
          <a:xfrm>
            <a:off x="6238877" y="1318254"/>
            <a:ext cx="2582236" cy="2550859"/>
          </a:xfrm>
          <a:prstGeom prst="rect">
            <a:avLst/>
          </a:prstGeom>
        </p:spPr>
      </p:pic>
    </p:spTree>
    <p:extLst>
      <p:ext uri="{BB962C8B-B14F-4D97-AF65-F5344CB8AC3E}">
        <p14:creationId xmlns:p14="http://schemas.microsoft.com/office/powerpoint/2010/main" val="2841315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2</a:t>
            </a:r>
            <a:r>
              <a:rPr lang="ja-JP" altLang="en-US" sz="3600" dirty="0" smtClean="0"/>
              <a:t>：なぞり方向の弁別</a:t>
            </a:r>
            <a:endParaRPr lang="en-US" altLang="ja-JP" sz="3600" dirty="0" smtClean="0"/>
          </a:p>
        </p:txBody>
      </p:sp>
      <p:sp>
        <p:nvSpPr>
          <p:cNvPr id="24" name="コンテンツ プレースホルダー 2"/>
          <p:cNvSpPr txBox="1">
            <a:spLocks/>
          </p:cNvSpPr>
          <p:nvPr/>
        </p:nvSpPr>
        <p:spPr>
          <a:xfrm>
            <a:off x="504823" y="2763982"/>
            <a:ext cx="2913785" cy="3906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a:t>は</a:t>
            </a:r>
            <a:r>
              <a:rPr lang="ja-JP" altLang="en-US" dirty="0" smtClean="0"/>
              <a:t>下</a:t>
            </a:r>
            <a:r>
              <a:rPr lang="en-US" altLang="ja-JP" dirty="0" smtClean="0"/>
              <a:t>,</a:t>
            </a:r>
            <a:r>
              <a:rPr lang="ja-JP" altLang="en-US" dirty="0" smtClean="0"/>
              <a:t>左方向の正答率が高い</a:t>
            </a:r>
            <a:endParaRPr lang="en-US" altLang="ja-JP" dirty="0" smtClean="0"/>
          </a:p>
          <a:p>
            <a:pPr marL="0" indent="0">
              <a:buFont typeface="Arial" panose="020B0604020202020204" pitchFamily="34" charset="0"/>
              <a:buNone/>
            </a:pPr>
            <a:r>
              <a:rPr lang="ja-JP" altLang="en-US" dirty="0" smtClean="0"/>
              <a:t>・被験者</a:t>
            </a:r>
            <a:r>
              <a:rPr lang="en-US" altLang="ja-JP" dirty="0" smtClean="0"/>
              <a:t>2</a:t>
            </a:r>
            <a:r>
              <a:rPr lang="ja-JP" altLang="en-US" dirty="0" smtClean="0"/>
              <a:t>の正答率は</a:t>
            </a:r>
            <a:r>
              <a:rPr lang="en-US" altLang="ja-JP" dirty="0" smtClean="0"/>
              <a:t>Chance</a:t>
            </a:r>
            <a:r>
              <a:rPr lang="ja-JP" altLang="en-US" dirty="0" smtClean="0"/>
              <a:t> ｌｅｖｅｌ程度</a:t>
            </a:r>
            <a:endParaRPr lang="en-US" altLang="ja-JP" dirty="0" smtClean="0"/>
          </a:p>
          <a:p>
            <a:pPr marL="0" indent="0">
              <a:buFont typeface="Arial" panose="020B0604020202020204" pitchFamily="34" charset="0"/>
              <a:buNone/>
            </a:pPr>
            <a:r>
              <a:rPr lang="ja-JP" altLang="en-US" dirty="0" smtClean="0"/>
              <a:t>・被験者</a:t>
            </a:r>
            <a:r>
              <a:rPr lang="en-US" altLang="ja-JP" dirty="0" smtClean="0"/>
              <a:t>1</a:t>
            </a:r>
            <a:r>
              <a:rPr lang="ja-JP" altLang="en-US" dirty="0" smtClean="0"/>
              <a:t>：移動量が大きいと正答率が高い傾向</a:t>
            </a:r>
            <a:endParaRPr lang="en-US" altLang="ja-JP"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9737" y="1571447"/>
            <a:ext cx="5216300" cy="4691672"/>
          </a:xfrm>
          <a:prstGeom prst="rect">
            <a:avLst/>
          </a:prstGeom>
        </p:spPr>
      </p:pic>
      <p:sp>
        <p:nvSpPr>
          <p:cNvPr id="6" name="円/楕円 5"/>
          <p:cNvSpPr/>
          <p:nvPr/>
        </p:nvSpPr>
        <p:spPr>
          <a:xfrm>
            <a:off x="4426527" y="3376532"/>
            <a:ext cx="1584615" cy="65514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4426527" y="4942095"/>
            <a:ext cx="1584615" cy="55124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コンテンツ プレースホルダー 2"/>
          <p:cNvSpPr txBox="1">
            <a:spLocks/>
          </p:cNvSpPr>
          <p:nvPr/>
        </p:nvSpPr>
        <p:spPr>
          <a:xfrm>
            <a:off x="504824" y="1719181"/>
            <a:ext cx="2789094" cy="888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上</a:t>
            </a:r>
            <a:r>
              <a:rPr lang="en-US" altLang="ja-JP" dirty="0" smtClean="0"/>
              <a:t>,</a:t>
            </a:r>
            <a:r>
              <a:rPr lang="ja-JP" altLang="en-US" dirty="0" smtClean="0"/>
              <a:t>下</a:t>
            </a:r>
            <a:r>
              <a:rPr lang="en-US" altLang="ja-JP" dirty="0" smtClean="0"/>
              <a:t>,</a:t>
            </a:r>
            <a:r>
              <a:rPr lang="ja-JP" altLang="en-US" dirty="0" smtClean="0"/>
              <a:t>左方向の正答率（右図）</a:t>
            </a:r>
            <a:endParaRPr lang="ja-JP" altLang="en-US" dirty="0"/>
          </a:p>
        </p:txBody>
      </p:sp>
    </p:spTree>
    <p:extLst>
      <p:ext uri="{BB962C8B-B14F-4D97-AF65-F5344CB8AC3E}">
        <p14:creationId xmlns:p14="http://schemas.microsoft.com/office/powerpoint/2010/main" val="1430659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9737" y="1567514"/>
            <a:ext cx="5216300" cy="4692049"/>
          </a:xfrm>
          <a:prstGeom prst="rect">
            <a:avLst/>
          </a:prstGeom>
        </p:spPr>
      </p:pic>
      <p:sp>
        <p:nvSpPr>
          <p:cNvPr id="5"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2</a:t>
            </a:r>
            <a:r>
              <a:rPr lang="ja-JP" altLang="en-US" sz="3600" dirty="0" smtClean="0"/>
              <a:t>：なぞり方向の弁別</a:t>
            </a:r>
            <a:endParaRPr lang="en-US" altLang="ja-JP" sz="3600" dirty="0" smtClean="0"/>
          </a:p>
        </p:txBody>
      </p:sp>
      <p:sp>
        <p:nvSpPr>
          <p:cNvPr id="7" name="円/楕円 6"/>
          <p:cNvSpPr/>
          <p:nvPr/>
        </p:nvSpPr>
        <p:spPr>
          <a:xfrm>
            <a:off x="4675909" y="1897558"/>
            <a:ext cx="1324842" cy="45078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504824" y="1719181"/>
            <a:ext cx="2789094" cy="1314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右</a:t>
            </a:r>
            <a:r>
              <a:rPr lang="en-US" altLang="ja-JP" dirty="0" smtClean="0"/>
              <a:t>,</a:t>
            </a:r>
            <a:r>
              <a:rPr lang="ja-JP" altLang="en-US" dirty="0" smtClean="0"/>
              <a:t>時計回り</a:t>
            </a:r>
            <a:r>
              <a:rPr lang="en-US" altLang="ja-JP" dirty="0" smtClean="0"/>
              <a:t>,</a:t>
            </a:r>
            <a:r>
              <a:rPr lang="ja-JP" altLang="en-US" dirty="0" smtClean="0"/>
              <a:t>反時計回り方向の正答率（右図）</a:t>
            </a:r>
            <a:endParaRPr lang="ja-JP" altLang="en-US" dirty="0"/>
          </a:p>
        </p:txBody>
      </p:sp>
      <p:sp>
        <p:nvSpPr>
          <p:cNvPr id="9" name="コンテンツ プレースホルダー 2"/>
          <p:cNvSpPr txBox="1">
            <a:spLocks/>
          </p:cNvSpPr>
          <p:nvPr/>
        </p:nvSpPr>
        <p:spPr>
          <a:xfrm>
            <a:off x="504823" y="3158837"/>
            <a:ext cx="2872221" cy="36160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smtClean="0"/>
              <a:t>は右</a:t>
            </a:r>
            <a:r>
              <a:rPr lang="en-US" altLang="ja-JP" dirty="0" smtClean="0"/>
              <a:t>,</a:t>
            </a:r>
            <a:r>
              <a:rPr lang="ja-JP" altLang="en-US" dirty="0" smtClean="0"/>
              <a:t>時計回り方向の正答率が高い</a:t>
            </a:r>
            <a:endParaRPr lang="en-US" altLang="ja-JP" dirty="0" smtClean="0"/>
          </a:p>
          <a:p>
            <a:pPr marL="0" indent="0">
              <a:buNone/>
            </a:pPr>
            <a:r>
              <a:rPr lang="ja-JP" altLang="en-US" dirty="0" smtClean="0"/>
              <a:t>・</a:t>
            </a:r>
            <a:r>
              <a:rPr lang="ja-JP" altLang="en-US" dirty="0"/>
              <a:t>被験者</a:t>
            </a:r>
            <a:r>
              <a:rPr lang="en-US" altLang="ja-JP" dirty="0"/>
              <a:t>2</a:t>
            </a:r>
            <a:r>
              <a:rPr lang="ja-JP" altLang="en-US" dirty="0"/>
              <a:t>の正答率は</a:t>
            </a:r>
            <a:r>
              <a:rPr lang="en-US" altLang="ja-JP" dirty="0"/>
              <a:t>Chance</a:t>
            </a:r>
            <a:r>
              <a:rPr lang="ja-JP" altLang="en-US" dirty="0"/>
              <a:t> ｌｅｖｅｌ</a:t>
            </a:r>
            <a:r>
              <a:rPr lang="ja-JP" altLang="en-US" dirty="0" smtClean="0"/>
              <a:t>程度</a:t>
            </a:r>
            <a:endParaRPr lang="en-US" altLang="ja-JP" dirty="0" smtClean="0"/>
          </a:p>
          <a:p>
            <a:pPr marL="0" indent="0">
              <a:buNone/>
            </a:pPr>
            <a:r>
              <a:rPr lang="ja-JP" altLang="en-US" dirty="0" smtClean="0"/>
              <a:t>・被験者</a:t>
            </a:r>
            <a:r>
              <a:rPr lang="en-US" altLang="ja-JP" dirty="0" smtClean="0"/>
              <a:t>1</a:t>
            </a:r>
            <a:r>
              <a:rPr lang="ja-JP" altLang="en-US" dirty="0" smtClean="0"/>
              <a:t>右方向：移動量が大きいと正答率が高い</a:t>
            </a:r>
            <a:endParaRPr lang="en-US" altLang="ja-JP" dirty="0"/>
          </a:p>
        </p:txBody>
      </p:sp>
      <p:sp>
        <p:nvSpPr>
          <p:cNvPr id="10" name="円/楕円 9"/>
          <p:cNvSpPr/>
          <p:nvPr/>
        </p:nvSpPr>
        <p:spPr>
          <a:xfrm>
            <a:off x="4526973" y="3792682"/>
            <a:ext cx="574964" cy="3429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20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実験考察</a:t>
            </a:r>
            <a:r>
              <a:rPr lang="en-US" altLang="ja-JP" sz="3600" dirty="0" smtClean="0"/>
              <a:t>2</a:t>
            </a:r>
            <a:r>
              <a:rPr lang="ja-JP" altLang="en-US" sz="3600" dirty="0" smtClean="0"/>
              <a:t>：なぞり方向の弁別</a:t>
            </a:r>
            <a:endParaRPr lang="en-US" altLang="ja-JP" sz="3600" dirty="0" smtClean="0"/>
          </a:p>
        </p:txBody>
      </p:sp>
      <p:sp>
        <p:nvSpPr>
          <p:cNvPr id="24" name="コンテンツ プレースホルダー 2"/>
          <p:cNvSpPr txBox="1">
            <a:spLocks/>
          </p:cNvSpPr>
          <p:nvPr/>
        </p:nvSpPr>
        <p:spPr>
          <a:xfrm>
            <a:off x="504824" y="1500245"/>
            <a:ext cx="7793015" cy="157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smtClean="0"/>
              <a:t>と被験者</a:t>
            </a:r>
            <a:r>
              <a:rPr lang="en-US" altLang="ja-JP" dirty="0" smtClean="0"/>
              <a:t>2</a:t>
            </a:r>
            <a:r>
              <a:rPr lang="ja-JP" altLang="en-US" dirty="0" smtClean="0"/>
              <a:t>の弁別正答率の差</a:t>
            </a:r>
            <a:endParaRPr lang="en-US" altLang="ja-JP" dirty="0" smtClean="0"/>
          </a:p>
          <a:p>
            <a:pPr marL="0" indent="0">
              <a:buFont typeface="Arial" panose="020B0604020202020204" pitchFamily="34" charset="0"/>
              <a:buNone/>
            </a:pPr>
            <a:r>
              <a:rPr lang="ja-JP" altLang="en-US" dirty="0" smtClean="0"/>
              <a:t>⇒</a:t>
            </a:r>
            <a:r>
              <a:rPr lang="en-US" altLang="ja-JP" dirty="0" smtClean="0"/>
              <a:t>2</a:t>
            </a:r>
            <a:r>
              <a:rPr lang="ja-JP" altLang="en-US" dirty="0" smtClean="0"/>
              <a:t>点が知覚可能であったか（実験</a:t>
            </a:r>
            <a:r>
              <a:rPr lang="en-US" altLang="ja-JP" dirty="0" smtClean="0"/>
              <a:t>1</a:t>
            </a:r>
            <a:r>
              <a:rPr lang="ja-JP" altLang="en-US" dirty="0" smtClean="0"/>
              <a:t>の結果）が要因と考えられる</a:t>
            </a:r>
            <a:endParaRPr lang="en-US" altLang="ja-JP" dirty="0" smtClean="0"/>
          </a:p>
        </p:txBody>
      </p:sp>
      <p:sp>
        <p:nvSpPr>
          <p:cNvPr id="7" name="コンテンツ プレースホルダー 2"/>
          <p:cNvSpPr txBox="1">
            <a:spLocks/>
          </p:cNvSpPr>
          <p:nvPr/>
        </p:nvSpPr>
        <p:spPr>
          <a:xfrm>
            <a:off x="504822" y="3212503"/>
            <a:ext cx="8296277" cy="2949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smtClean="0"/>
              <a:t>に</a:t>
            </a:r>
            <a:r>
              <a:rPr lang="ja-JP" altLang="en-US" dirty="0" smtClean="0"/>
              <a:t>おいて</a:t>
            </a:r>
            <a:r>
              <a:rPr lang="ja-JP" altLang="en-US" dirty="0" smtClean="0"/>
              <a:t>正答</a:t>
            </a:r>
            <a:r>
              <a:rPr lang="ja-JP" altLang="en-US" dirty="0"/>
              <a:t>率</a:t>
            </a:r>
            <a:r>
              <a:rPr lang="ja-JP" altLang="en-US" dirty="0" smtClean="0"/>
              <a:t>の低い方向（上</a:t>
            </a:r>
            <a:r>
              <a:rPr lang="en-US" altLang="ja-JP" dirty="0" smtClean="0"/>
              <a:t>,</a:t>
            </a:r>
            <a:r>
              <a:rPr lang="ja-JP" altLang="en-US" dirty="0" smtClean="0"/>
              <a:t>反時計回り）</a:t>
            </a:r>
            <a:endParaRPr lang="en-US" altLang="ja-JP" dirty="0"/>
          </a:p>
          <a:p>
            <a:pPr marL="0" indent="0">
              <a:buNone/>
            </a:pPr>
            <a:r>
              <a:rPr lang="ja-JP" altLang="en-US" dirty="0" smtClean="0"/>
              <a:t>⇒装置の</a:t>
            </a:r>
            <a:r>
              <a:rPr lang="ja-JP" altLang="en-US" dirty="0"/>
              <a:t>表現力</a:t>
            </a:r>
            <a:r>
              <a:rPr lang="ja-JP" altLang="en-US" dirty="0" smtClean="0"/>
              <a:t>向上や振動</a:t>
            </a:r>
            <a:r>
              <a:rPr lang="ja-JP" altLang="en-US" dirty="0"/>
              <a:t>強度の</a:t>
            </a:r>
            <a:r>
              <a:rPr lang="ja-JP" altLang="en-US" dirty="0" smtClean="0"/>
              <a:t>増幅により改善</a:t>
            </a:r>
            <a:endParaRPr lang="en-US" altLang="ja-JP" dirty="0" smtClean="0"/>
          </a:p>
          <a:p>
            <a:pPr marL="0" indent="0">
              <a:buNone/>
            </a:pPr>
            <a:r>
              <a:rPr lang="ja-JP" altLang="en-US" dirty="0" smtClean="0"/>
              <a:t>　　　・振動源数の</a:t>
            </a:r>
            <a:r>
              <a:rPr lang="ja-JP" altLang="en-US" dirty="0"/>
              <a:t>増加</a:t>
            </a:r>
            <a:endParaRPr lang="en-US" altLang="ja-JP" dirty="0"/>
          </a:p>
          <a:p>
            <a:pPr marL="0" indent="0">
              <a:buNone/>
            </a:pPr>
            <a:r>
              <a:rPr lang="ja-JP" altLang="en-US" dirty="0"/>
              <a:t>　　　</a:t>
            </a:r>
            <a:r>
              <a:rPr lang="ja-JP" altLang="en-US" dirty="0" smtClean="0"/>
              <a:t>・ゲインの増加</a:t>
            </a:r>
            <a:endParaRPr lang="en-US" altLang="ja-JP" dirty="0" smtClean="0"/>
          </a:p>
          <a:p>
            <a:pPr marL="0" indent="0">
              <a:buNone/>
            </a:pPr>
            <a:r>
              <a:rPr lang="ja-JP" altLang="en-US" dirty="0" smtClean="0"/>
              <a:t>　　　・スティックスリップ現象の強化　等</a:t>
            </a:r>
            <a:endParaRPr lang="en-US" altLang="ja-JP" dirty="0" smtClean="0"/>
          </a:p>
        </p:txBody>
      </p:sp>
    </p:spTree>
    <p:extLst>
      <p:ext uri="{BB962C8B-B14F-4D97-AF65-F5344CB8AC3E}">
        <p14:creationId xmlns:p14="http://schemas.microsoft.com/office/powerpoint/2010/main" val="134207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3521075" cy="600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まとめ・考察</a:t>
            </a:r>
            <a:endParaRPr lang="en-US" altLang="ja-JP" sz="3600" dirty="0" smtClean="0"/>
          </a:p>
        </p:txBody>
      </p:sp>
      <p:sp>
        <p:nvSpPr>
          <p:cNvPr id="6" name="コンテンツ プレースホルダー 2"/>
          <p:cNvSpPr txBox="1">
            <a:spLocks/>
          </p:cNvSpPr>
          <p:nvPr/>
        </p:nvSpPr>
        <p:spPr>
          <a:xfrm>
            <a:off x="847722" y="2445271"/>
            <a:ext cx="8042278" cy="891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a:t>
            </a:r>
            <a:r>
              <a:rPr lang="en-US" altLang="ja-JP" dirty="0" smtClean="0"/>
              <a:t>1</a:t>
            </a:r>
            <a:r>
              <a:rPr lang="ja-JP" altLang="en-US" dirty="0" smtClean="0"/>
              <a:t>人の被験者に対して，</a:t>
            </a:r>
            <a:r>
              <a:rPr lang="en-US" altLang="ja-JP" dirty="0" smtClean="0"/>
              <a:t>2</a:t>
            </a:r>
            <a:r>
              <a:rPr lang="ja-JP" altLang="en-US" dirty="0" smtClean="0"/>
              <a:t>点同時提示が可能であり，同被験者は</a:t>
            </a:r>
            <a:r>
              <a:rPr lang="en-US" altLang="ja-JP" dirty="0" smtClean="0"/>
              <a:t>6</a:t>
            </a:r>
            <a:r>
              <a:rPr lang="ja-JP" altLang="en-US" dirty="0" smtClean="0"/>
              <a:t>方向中</a:t>
            </a:r>
            <a:r>
              <a:rPr lang="en-US" altLang="ja-JP" dirty="0" smtClean="0"/>
              <a:t>4</a:t>
            </a:r>
            <a:r>
              <a:rPr lang="ja-JP" altLang="en-US" dirty="0" smtClean="0"/>
              <a:t>方向の弁別が可能であった</a:t>
            </a:r>
            <a:endParaRPr lang="ja-JP" altLang="en-US" dirty="0"/>
          </a:p>
        </p:txBody>
      </p:sp>
      <p:sp>
        <p:nvSpPr>
          <p:cNvPr id="7" name="コンテンツ プレースホルダー 2"/>
          <p:cNvSpPr txBox="1">
            <a:spLocks/>
          </p:cNvSpPr>
          <p:nvPr/>
        </p:nvSpPr>
        <p:spPr>
          <a:xfrm>
            <a:off x="1530342" y="4655260"/>
            <a:ext cx="7512058" cy="19741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・個人間の波速差の解消</a:t>
            </a:r>
            <a:endParaRPr lang="en-US" altLang="ja-JP" dirty="0" smtClean="0"/>
          </a:p>
          <a:p>
            <a:pPr marL="0" indent="0">
              <a:buNone/>
            </a:pPr>
            <a:r>
              <a:rPr lang="ja-JP" altLang="en-US" dirty="0" smtClean="0"/>
              <a:t>・振動源数やゲインの</a:t>
            </a:r>
            <a:r>
              <a:rPr lang="ja-JP" altLang="en-US" dirty="0" smtClean="0"/>
              <a:t>増加</a:t>
            </a:r>
            <a:endParaRPr lang="en-US" altLang="ja-JP" dirty="0"/>
          </a:p>
          <a:p>
            <a:pPr marL="0" indent="0">
              <a:buNone/>
            </a:pPr>
            <a:r>
              <a:rPr lang="ja-JP" altLang="en-US" dirty="0" smtClean="0"/>
              <a:t>・</a:t>
            </a:r>
            <a:r>
              <a:rPr lang="ja-JP" altLang="en-US" dirty="0"/>
              <a:t>スティックスリップを強める</a:t>
            </a:r>
            <a:r>
              <a:rPr lang="ja-JP" altLang="en-US" dirty="0" smtClean="0"/>
              <a:t>（</a:t>
            </a:r>
            <a:r>
              <a:rPr lang="ja-JP" altLang="en-US" dirty="0"/>
              <a:t>＝膜面のせん断方向変形を</a:t>
            </a:r>
            <a:r>
              <a:rPr lang="ja-JP" altLang="en-US" dirty="0" smtClean="0"/>
              <a:t>抑える</a:t>
            </a:r>
            <a:r>
              <a:rPr lang="ja-JP" altLang="en-US" dirty="0" smtClean="0"/>
              <a:t>）</a:t>
            </a:r>
            <a:r>
              <a:rPr lang="ja-JP" altLang="en-US" dirty="0" smtClean="0"/>
              <a:t>　</a:t>
            </a:r>
            <a:r>
              <a:rPr lang="ja-JP" altLang="en-US" dirty="0"/>
              <a:t>　</a:t>
            </a:r>
            <a:r>
              <a:rPr lang="ja-JP" altLang="en-US" dirty="0" smtClean="0"/>
              <a:t>等による改善を図る</a:t>
            </a:r>
            <a:endParaRPr lang="ja-JP" altLang="en-US" dirty="0"/>
          </a:p>
        </p:txBody>
      </p:sp>
      <p:sp>
        <p:nvSpPr>
          <p:cNvPr id="9" name="コンテンツ プレースホルダー 2"/>
          <p:cNvSpPr txBox="1">
            <a:spLocks/>
          </p:cNvSpPr>
          <p:nvPr/>
        </p:nvSpPr>
        <p:spPr>
          <a:xfrm>
            <a:off x="847721" y="3544050"/>
            <a:ext cx="8042279" cy="100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・弁別困難な方向や</a:t>
            </a:r>
            <a:r>
              <a:rPr lang="en-US" altLang="ja-JP" dirty="0" smtClean="0"/>
              <a:t>2</a:t>
            </a:r>
            <a:r>
              <a:rPr lang="ja-JP" altLang="en-US" dirty="0" smtClean="0"/>
              <a:t>点知覚が困難な被験者が存在⇒装置設計の改善が必要</a:t>
            </a:r>
            <a:endParaRPr lang="ja-JP" altLang="en-US" dirty="0"/>
          </a:p>
        </p:txBody>
      </p:sp>
      <p:sp>
        <p:nvSpPr>
          <p:cNvPr id="10" name="下矢印 9"/>
          <p:cNvSpPr/>
          <p:nvPr/>
        </p:nvSpPr>
        <p:spPr>
          <a:xfrm rot="16200000">
            <a:off x="1068209" y="5295327"/>
            <a:ext cx="508925" cy="415341"/>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847721" y="1420144"/>
            <a:ext cx="8105776" cy="917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・波面合成を用いた触覚伝送により，剛体の面運動が再現可能か検証</a:t>
            </a:r>
            <a:endParaRPr lang="en-US" altLang="ja-JP" dirty="0" smtClean="0"/>
          </a:p>
        </p:txBody>
      </p:sp>
    </p:spTree>
    <p:extLst>
      <p:ext uri="{BB962C8B-B14F-4D97-AF65-F5344CB8AC3E}">
        <p14:creationId xmlns:p14="http://schemas.microsoft.com/office/powerpoint/2010/main" val="159060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r="51709"/>
          <a:stretch/>
        </p:blipFill>
        <p:spPr>
          <a:xfrm>
            <a:off x="6580690" y="1177925"/>
            <a:ext cx="2504639" cy="2440566"/>
          </a:xfrm>
          <a:prstGeom prst="rect">
            <a:avLst/>
          </a:prstGeom>
        </p:spPr>
      </p:pic>
      <p:sp>
        <p:nvSpPr>
          <p:cNvPr id="7"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触覚提示実験</a:t>
            </a:r>
            <a:r>
              <a:rPr lang="en-US" altLang="ja-JP" sz="3600" dirty="0" smtClean="0"/>
              <a:t>2</a:t>
            </a:r>
            <a:r>
              <a:rPr lang="ja-JP" altLang="en-US" sz="3600" dirty="0" smtClean="0"/>
              <a:t>：なぞり方向の弁別</a:t>
            </a:r>
            <a:endParaRPr lang="en-US" altLang="ja-JP" sz="3600" dirty="0" smtClean="0"/>
          </a:p>
        </p:txBody>
      </p:sp>
      <p:pic>
        <p:nvPicPr>
          <p:cNvPr id="8" name="図 7"/>
          <p:cNvPicPr>
            <a:picLocks noChangeAspect="1"/>
          </p:cNvPicPr>
          <p:nvPr/>
        </p:nvPicPr>
        <p:blipFill rotWithShape="1">
          <a:blip r:embed="rId2" cstate="print">
            <a:extLst>
              <a:ext uri="{28A0092B-C50C-407E-A947-70E740481C1C}">
                <a14:useLocalDpi xmlns:a14="http://schemas.microsoft.com/office/drawing/2010/main" val="0"/>
              </a:ext>
            </a:extLst>
          </a:blip>
          <a:srcRect l="52469"/>
          <a:stretch/>
        </p:blipFill>
        <p:spPr>
          <a:xfrm>
            <a:off x="6580690" y="3711575"/>
            <a:ext cx="2418916" cy="2394701"/>
          </a:xfrm>
          <a:prstGeom prst="rect">
            <a:avLst/>
          </a:prstGeom>
        </p:spPr>
      </p:pic>
      <p:sp>
        <p:nvSpPr>
          <p:cNvPr id="9" name="コンテンツ プレースホルダー 2"/>
          <p:cNvSpPr txBox="1">
            <a:spLocks/>
          </p:cNvSpPr>
          <p:nvPr/>
        </p:nvSpPr>
        <p:spPr>
          <a:xfrm>
            <a:off x="504824" y="1431925"/>
            <a:ext cx="5476876"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・刺激点の動きが知覚可能か検証</a:t>
            </a:r>
            <a:endParaRPr lang="en-US" altLang="ja-JP" dirty="0" smtClean="0"/>
          </a:p>
          <a:p>
            <a:pPr marL="0" indent="0">
              <a:buFont typeface="Arial" panose="020B0604020202020204" pitchFamily="34" charset="0"/>
              <a:buNone/>
            </a:pPr>
            <a:r>
              <a:rPr lang="ja-JP" altLang="en-US" dirty="0" smtClean="0"/>
              <a:t>⇒なぞり方向の弁別</a:t>
            </a:r>
            <a:endParaRPr lang="ja-JP" altLang="en-US" dirty="0"/>
          </a:p>
        </p:txBody>
      </p:sp>
      <p:sp>
        <p:nvSpPr>
          <p:cNvPr id="10" name="コンテンツ プレースホルダー 2"/>
          <p:cNvSpPr txBox="1">
            <a:spLocks/>
          </p:cNvSpPr>
          <p:nvPr/>
        </p:nvSpPr>
        <p:spPr>
          <a:xfrm>
            <a:off x="504823" y="2743199"/>
            <a:ext cx="5734053" cy="2162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・被験者は装置受信面上に手掌部を置く</a:t>
            </a:r>
            <a:endParaRPr lang="en-US" altLang="ja-JP" dirty="0" smtClean="0"/>
          </a:p>
          <a:p>
            <a:pPr marL="0" indent="0">
              <a:buNone/>
            </a:pPr>
            <a:r>
              <a:rPr lang="ja-JP" altLang="en-US" dirty="0" smtClean="0"/>
              <a:t>⇒被験者</a:t>
            </a:r>
            <a:r>
              <a:rPr lang="ja-JP" altLang="en-US" dirty="0"/>
              <a:t>に</a:t>
            </a:r>
            <a:r>
              <a:rPr lang="ja-JP" altLang="en-US" dirty="0" smtClean="0"/>
              <a:t>対し</a:t>
            </a:r>
            <a:r>
              <a:rPr lang="en-US" altLang="ja-JP" dirty="0" smtClean="0"/>
              <a:t>6</a:t>
            </a:r>
            <a:r>
              <a:rPr lang="ja-JP" altLang="en-US" dirty="0" smtClean="0"/>
              <a:t>方向のなぞり（上，下，左，右，時計回り，反時計回り方向）をランダムな順で提示</a:t>
            </a:r>
            <a:endParaRPr lang="ja-JP" altLang="en-US" dirty="0"/>
          </a:p>
        </p:txBody>
      </p:sp>
      <p:sp>
        <p:nvSpPr>
          <p:cNvPr id="11" name="コンテンツ プレースホルダー 2"/>
          <p:cNvSpPr txBox="1">
            <a:spLocks/>
          </p:cNvSpPr>
          <p:nvPr/>
        </p:nvSpPr>
        <p:spPr>
          <a:xfrm>
            <a:off x="504823" y="5101305"/>
            <a:ext cx="5272715"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・被験者は提示されたと感じた方向を回答</a:t>
            </a:r>
            <a:endParaRPr lang="ja-JP" altLang="en-US" dirty="0"/>
          </a:p>
        </p:txBody>
      </p:sp>
      <p:sp>
        <p:nvSpPr>
          <p:cNvPr id="12" name="コンテンツ プレースホルダー 2"/>
          <p:cNvSpPr txBox="1">
            <a:spLocks/>
          </p:cNvSpPr>
          <p:nvPr/>
        </p:nvSpPr>
        <p:spPr>
          <a:xfrm>
            <a:off x="504822" y="6106276"/>
            <a:ext cx="5921378" cy="542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・実験</a:t>
            </a:r>
            <a:r>
              <a:rPr lang="en-US" altLang="ja-JP" dirty="0" smtClean="0"/>
              <a:t>1</a:t>
            </a:r>
            <a:r>
              <a:rPr lang="ja-JP" altLang="en-US" dirty="0" smtClean="0"/>
              <a:t>の被験者</a:t>
            </a:r>
            <a:r>
              <a:rPr lang="en-US" altLang="ja-JP" dirty="0" smtClean="0"/>
              <a:t>1, 2</a:t>
            </a:r>
            <a:r>
              <a:rPr lang="ja-JP" altLang="en-US" dirty="0" smtClean="0"/>
              <a:t>に対して実施</a:t>
            </a:r>
            <a:endParaRPr lang="ja-JP" altLang="en-US" dirty="0"/>
          </a:p>
        </p:txBody>
      </p:sp>
      <p:sp>
        <p:nvSpPr>
          <p:cNvPr id="13" name="コンテンツ プレースホルダー 2"/>
          <p:cNvSpPr txBox="1">
            <a:spLocks/>
          </p:cNvSpPr>
          <p:nvPr/>
        </p:nvSpPr>
        <p:spPr>
          <a:xfrm>
            <a:off x="6708572" y="6215438"/>
            <a:ext cx="2107085" cy="43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smtClean="0"/>
              <a:t>提示刺激の概要図</a:t>
            </a:r>
            <a:endParaRPr lang="ja-JP" altLang="en-US" sz="1800" dirty="0"/>
          </a:p>
        </p:txBody>
      </p:sp>
    </p:spTree>
    <p:extLst>
      <p:ext uri="{BB962C8B-B14F-4D97-AF65-F5344CB8AC3E}">
        <p14:creationId xmlns:p14="http://schemas.microsoft.com/office/powerpoint/2010/main" val="2791570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2</a:t>
            </a:r>
            <a:r>
              <a:rPr lang="ja-JP" altLang="en-US" sz="3600" dirty="0" smtClean="0"/>
              <a:t>：なぞり方向の弁別</a:t>
            </a:r>
            <a:endParaRPr lang="en-US" altLang="ja-JP" sz="3600" dirty="0" smtClean="0"/>
          </a:p>
        </p:txBody>
      </p:sp>
      <p:grpSp>
        <p:nvGrpSpPr>
          <p:cNvPr id="22" name="グループ化 21"/>
          <p:cNvGrpSpPr/>
          <p:nvPr/>
        </p:nvGrpSpPr>
        <p:grpSpPr>
          <a:xfrm>
            <a:off x="1709775" y="1476829"/>
            <a:ext cx="5651880" cy="3409070"/>
            <a:chOff x="1709775" y="1476829"/>
            <a:chExt cx="5651880" cy="3409070"/>
          </a:xfrm>
        </p:grpSpPr>
        <p:grpSp>
          <p:nvGrpSpPr>
            <p:cNvPr id="16" name="グループ化 15"/>
            <p:cNvGrpSpPr/>
            <p:nvPr/>
          </p:nvGrpSpPr>
          <p:grpSpPr>
            <a:xfrm>
              <a:off x="1709775" y="1476829"/>
              <a:ext cx="5651880" cy="3409070"/>
              <a:chOff x="2341562" y="1476829"/>
              <a:chExt cx="4572000" cy="2757714"/>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562" y="1491343"/>
                <a:ext cx="4572000" cy="2743200"/>
              </a:xfrm>
              <a:prstGeom prst="rect">
                <a:avLst/>
              </a:prstGeom>
            </p:spPr>
          </p:pic>
          <p:cxnSp>
            <p:nvCxnSpPr>
              <p:cNvPr id="12" name="直線コネクタ 11"/>
              <p:cNvCxnSpPr/>
              <p:nvPr/>
            </p:nvCxnSpPr>
            <p:spPr>
              <a:xfrm>
                <a:off x="2960913" y="1476829"/>
                <a:ext cx="0" cy="2471057"/>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H="1">
                <a:off x="2946401" y="3933372"/>
                <a:ext cx="3178628" cy="0"/>
              </a:xfrm>
              <a:prstGeom prst="line">
                <a:avLst/>
              </a:prstGeom>
            </p:spPr>
            <p:style>
              <a:lnRef idx="1">
                <a:schemeClr val="dk1"/>
              </a:lnRef>
              <a:fillRef idx="0">
                <a:schemeClr val="dk1"/>
              </a:fillRef>
              <a:effectRef idx="0">
                <a:schemeClr val="dk1"/>
              </a:effectRef>
              <a:fontRef idx="minor">
                <a:schemeClr val="tx1"/>
              </a:fontRef>
            </p:style>
          </p:cxnSp>
        </p:grpSp>
        <p:cxnSp>
          <p:nvCxnSpPr>
            <p:cNvPr id="15" name="直線コネクタ 14"/>
            <p:cNvCxnSpPr/>
            <p:nvPr/>
          </p:nvCxnSpPr>
          <p:spPr>
            <a:xfrm flipH="1">
              <a:off x="2477860" y="4100556"/>
              <a:ext cx="390901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H="1" flipV="1">
              <a:off x="5909481" y="3466531"/>
              <a:ext cx="270140" cy="630221"/>
            </a:xfrm>
            <a:prstGeom prst="line">
              <a:avLst/>
            </a:prstGeom>
          </p:spPr>
          <p:style>
            <a:lnRef idx="1">
              <a:schemeClr val="dk1"/>
            </a:lnRef>
            <a:fillRef idx="0">
              <a:schemeClr val="dk1"/>
            </a:fillRef>
            <a:effectRef idx="0">
              <a:schemeClr val="dk1"/>
            </a:effectRef>
            <a:fontRef idx="minor">
              <a:schemeClr val="tx1"/>
            </a:fontRef>
          </p:style>
        </p:cxnSp>
        <p:sp>
          <p:nvSpPr>
            <p:cNvPr id="21" name="コンテンツ プレースホルダー 2"/>
            <p:cNvSpPr txBox="1">
              <a:spLocks/>
            </p:cNvSpPr>
            <p:nvPr/>
          </p:nvSpPr>
          <p:spPr>
            <a:xfrm>
              <a:off x="5224029" y="3094226"/>
              <a:ext cx="1370903" cy="43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smtClean="0"/>
                <a:t>Chance</a:t>
              </a:r>
              <a:r>
                <a:rPr lang="ja-JP" altLang="en-US" sz="1800" dirty="0" smtClean="0"/>
                <a:t> </a:t>
              </a:r>
              <a:r>
                <a:rPr lang="en-US" altLang="ja-JP" sz="1800" dirty="0" smtClean="0"/>
                <a:t>level</a:t>
              </a:r>
              <a:endParaRPr lang="ja-JP" altLang="en-US" sz="1800" dirty="0"/>
            </a:p>
          </p:txBody>
        </p:sp>
      </p:grpSp>
      <p:sp>
        <p:nvSpPr>
          <p:cNvPr id="23" name="角丸四角形 22"/>
          <p:cNvSpPr/>
          <p:nvPr/>
        </p:nvSpPr>
        <p:spPr>
          <a:xfrm>
            <a:off x="3057099" y="2033516"/>
            <a:ext cx="2645128" cy="2792967"/>
          </a:xfrm>
          <a:prstGeom prst="roundRect">
            <a:avLst>
              <a:gd name="adj" fmla="val 62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p:cNvSpPr txBox="1">
            <a:spLocks/>
          </p:cNvSpPr>
          <p:nvPr/>
        </p:nvSpPr>
        <p:spPr>
          <a:xfrm>
            <a:off x="504824" y="5198787"/>
            <a:ext cx="8106913" cy="1503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a:t>
            </a:r>
            <a:r>
              <a:rPr lang="en-US" altLang="ja-JP" dirty="0" smtClean="0"/>
              <a:t>1</a:t>
            </a:r>
            <a:r>
              <a:rPr lang="ja-JP" altLang="en-US" dirty="0" smtClean="0"/>
              <a:t>：</a:t>
            </a:r>
            <a:r>
              <a:rPr lang="en-US" altLang="ja-JP" dirty="0" smtClean="0"/>
              <a:t>6</a:t>
            </a:r>
            <a:r>
              <a:rPr lang="ja-JP" altLang="en-US" dirty="0" smtClean="0"/>
              <a:t>方向中</a:t>
            </a:r>
            <a:r>
              <a:rPr lang="en-US" altLang="ja-JP" dirty="0" smtClean="0"/>
              <a:t>4</a:t>
            </a:r>
            <a:r>
              <a:rPr lang="ja-JP" altLang="en-US" dirty="0" smtClean="0"/>
              <a:t>方向（下，左，右，反時計回り方向）が弁別可能</a:t>
            </a:r>
            <a:endParaRPr lang="en-US" altLang="ja-JP" dirty="0" smtClean="0"/>
          </a:p>
          <a:p>
            <a:pPr marL="0" indent="0">
              <a:buFont typeface="Arial" panose="020B0604020202020204" pitchFamily="34" charset="0"/>
              <a:buNone/>
            </a:pPr>
            <a:r>
              <a:rPr lang="ja-JP" altLang="en-US" dirty="0" smtClean="0"/>
              <a:t>・被験者</a:t>
            </a:r>
            <a:r>
              <a:rPr lang="en-US" altLang="ja-JP" dirty="0" smtClean="0"/>
              <a:t>2</a:t>
            </a:r>
            <a:r>
              <a:rPr lang="ja-JP" altLang="en-US" dirty="0" smtClean="0"/>
              <a:t>：どの方向もチャンスレベル程度の正答率</a:t>
            </a:r>
            <a:endParaRPr lang="ja-JP" altLang="en-US" dirty="0"/>
          </a:p>
        </p:txBody>
      </p:sp>
    </p:spTree>
    <p:extLst>
      <p:ext uri="{BB962C8B-B14F-4D97-AF65-F5344CB8AC3E}">
        <p14:creationId xmlns:p14="http://schemas.microsoft.com/office/powerpoint/2010/main" val="476264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7124701"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実験結果</a:t>
            </a:r>
            <a:r>
              <a:rPr lang="en-US" altLang="ja-JP" sz="3600" dirty="0" smtClean="0"/>
              <a:t>2</a:t>
            </a:r>
            <a:r>
              <a:rPr lang="ja-JP" altLang="en-US" sz="3600" dirty="0" smtClean="0"/>
              <a:t>：なぞり方向の弁別</a:t>
            </a:r>
            <a:endParaRPr lang="en-US" altLang="ja-JP" sz="3600" dirty="0" smtClean="0"/>
          </a:p>
        </p:txBody>
      </p:sp>
      <p:sp>
        <p:nvSpPr>
          <p:cNvPr id="6" name="コンテンツ プレースホルダー 2"/>
          <p:cNvSpPr txBox="1">
            <a:spLocks/>
          </p:cNvSpPr>
          <p:nvPr/>
        </p:nvSpPr>
        <p:spPr>
          <a:xfrm>
            <a:off x="504824" y="4419600"/>
            <a:ext cx="8245476" cy="2349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・皮膚接触を考慮した設計を行った場合とそうでない場合で比較</a:t>
            </a:r>
            <a:endParaRPr lang="en-US" altLang="ja-JP" dirty="0" smtClean="0"/>
          </a:p>
          <a:p>
            <a:pPr marL="0" indent="0">
              <a:buFont typeface="Arial" panose="020B0604020202020204" pitchFamily="34" charset="0"/>
              <a:buNone/>
            </a:pPr>
            <a:r>
              <a:rPr lang="ja-JP" altLang="en-US" dirty="0" smtClean="0"/>
              <a:t>⇒皮膚接触を考慮することで</a:t>
            </a:r>
            <a:r>
              <a:rPr lang="en-US" altLang="ja-JP" dirty="0"/>
              <a:t>4</a:t>
            </a:r>
            <a:r>
              <a:rPr lang="ja-JP" altLang="en-US" dirty="0" smtClean="0"/>
              <a:t>方向（下，左，右，時計回り方向）の弁別に成功</a:t>
            </a:r>
            <a:endParaRPr lang="en-US" altLang="ja-JP" dirty="0" smtClean="0"/>
          </a:p>
          <a:p>
            <a:pPr marL="0" indent="0">
              <a:buFont typeface="Arial" panose="020B0604020202020204" pitchFamily="34" charset="0"/>
              <a:buNone/>
            </a:pPr>
            <a:r>
              <a:rPr lang="ja-JP" altLang="en-US" dirty="0" smtClean="0"/>
              <a:t>＝本設計の有効性が確認された</a:t>
            </a:r>
            <a:endParaRPr lang="ja-JP" altLang="en-US" dirty="0"/>
          </a:p>
        </p:txBody>
      </p:sp>
      <p:grpSp>
        <p:nvGrpSpPr>
          <p:cNvPr id="10" name="グループ化 9"/>
          <p:cNvGrpSpPr/>
          <p:nvPr/>
        </p:nvGrpSpPr>
        <p:grpSpPr>
          <a:xfrm>
            <a:off x="1982772" y="1355725"/>
            <a:ext cx="4986269" cy="2866123"/>
            <a:chOff x="1982772" y="1355725"/>
            <a:chExt cx="4986269" cy="2866123"/>
          </a:xfrm>
        </p:grpSpPr>
        <p:pic>
          <p:nvPicPr>
            <p:cNvPr id="5" name="Picture 3" descr="図5-26_abstr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72" y="1355725"/>
              <a:ext cx="4986269" cy="286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角丸四角形 6"/>
            <p:cNvSpPr/>
            <p:nvPr/>
          </p:nvSpPr>
          <p:spPr>
            <a:xfrm>
              <a:off x="3147461" y="1812912"/>
              <a:ext cx="2387065" cy="2408936"/>
            </a:xfrm>
            <a:prstGeom prst="roundRect">
              <a:avLst>
                <a:gd name="adj" fmla="val 779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p:cNvCxnSpPr/>
            <p:nvPr/>
          </p:nvCxnSpPr>
          <p:spPr>
            <a:xfrm flipV="1">
              <a:off x="2647950" y="1370239"/>
              <a:ext cx="0" cy="2540000"/>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p:cNvCxnSpPr/>
            <p:nvPr/>
          </p:nvCxnSpPr>
          <p:spPr>
            <a:xfrm>
              <a:off x="2638425" y="3910239"/>
              <a:ext cx="341947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654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5625" y="504825"/>
            <a:ext cx="2505075" cy="527050"/>
          </a:xfrm>
        </p:spPr>
        <p:txBody>
          <a:bodyPr>
            <a:noAutofit/>
          </a:bodyPr>
          <a:lstStyle/>
          <a:p>
            <a:pPr marL="0" indent="0">
              <a:buNone/>
            </a:pPr>
            <a:r>
              <a:rPr kumimoji="1" lang="ja-JP" altLang="en-US" sz="3600" dirty="0" smtClean="0"/>
              <a:t>研究背景</a:t>
            </a:r>
            <a:endParaRPr kumimoji="1" lang="ja-JP" altLang="en-US" sz="3600" dirty="0"/>
          </a:p>
        </p:txBody>
      </p:sp>
      <p:sp>
        <p:nvSpPr>
          <p:cNvPr id="4" name="コンテンツ プレースホルダー 2"/>
          <p:cNvSpPr txBox="1">
            <a:spLocks/>
          </p:cNvSpPr>
          <p:nvPr/>
        </p:nvSpPr>
        <p:spPr>
          <a:xfrm>
            <a:off x="847725" y="1616073"/>
            <a:ext cx="7470775" cy="1035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・触覚提示に関する研究への期待</a:t>
            </a:r>
            <a:endParaRPr lang="en-US" altLang="ja-JP" dirty="0" smtClean="0"/>
          </a:p>
          <a:p>
            <a:pPr marL="0" indent="0">
              <a:buNone/>
            </a:pPr>
            <a:r>
              <a:rPr lang="ja-JP" altLang="en-US" dirty="0" smtClean="0"/>
              <a:t>⇒</a:t>
            </a:r>
            <a:r>
              <a:rPr lang="en-US" altLang="ja-JP" dirty="0" smtClean="0"/>
              <a:t>VR</a:t>
            </a:r>
            <a:r>
              <a:rPr lang="ja-JP" altLang="en-US" dirty="0" smtClean="0"/>
              <a:t>環境や遠隔での訓練・作業への応用</a:t>
            </a:r>
            <a:endParaRPr lang="ja-JP" altLang="en-US" dirty="0"/>
          </a:p>
        </p:txBody>
      </p:sp>
      <p:sp>
        <p:nvSpPr>
          <p:cNvPr id="7" name="コンテンツ プレースホルダー 2"/>
          <p:cNvSpPr txBox="1">
            <a:spLocks/>
          </p:cNvSpPr>
          <p:nvPr/>
        </p:nvSpPr>
        <p:spPr>
          <a:xfrm>
            <a:off x="847725" y="2745443"/>
            <a:ext cx="7915276" cy="1212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・作業時に重要な情報：作業空間や対象物の形状</a:t>
            </a:r>
            <a:endParaRPr lang="en-US" altLang="ja-JP" dirty="0" smtClean="0"/>
          </a:p>
          <a:p>
            <a:pPr marL="0" indent="0">
              <a:buFont typeface="Arial" panose="020B0604020202020204" pitchFamily="34" charset="0"/>
              <a:buNone/>
            </a:pPr>
            <a:r>
              <a:rPr lang="ja-JP" altLang="en-US" dirty="0" smtClean="0"/>
              <a:t>⇒主に空間や対象物なぞることによって認識可能</a:t>
            </a:r>
            <a:endParaRPr lang="ja-JP" altLang="en-US" dirty="0"/>
          </a:p>
        </p:txBody>
      </p:sp>
      <p:sp>
        <p:nvSpPr>
          <p:cNvPr id="8" name="コンテンツ プレースホルダー 2"/>
          <p:cNvSpPr txBox="1">
            <a:spLocks/>
          </p:cNvSpPr>
          <p:nvPr/>
        </p:nvSpPr>
        <p:spPr>
          <a:xfrm>
            <a:off x="876514" y="4880174"/>
            <a:ext cx="3839704" cy="15150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なぞり触覚情報の伝達</a:t>
            </a:r>
            <a:endParaRPr lang="en-US" altLang="ja-JP" dirty="0" smtClean="0"/>
          </a:p>
          <a:p>
            <a:pPr marL="0" indent="0">
              <a:buFont typeface="Arial" panose="020B0604020202020204" pitchFamily="34" charset="0"/>
              <a:buNone/>
            </a:pPr>
            <a:r>
              <a:rPr lang="ja-JP" altLang="en-US" dirty="0" smtClean="0"/>
              <a:t>⇒作業パフォーマンスや没入感の向上に期待</a:t>
            </a:r>
            <a:endParaRPr lang="ja-JP" altLang="en-US" dirty="0"/>
          </a:p>
        </p:txBody>
      </p:sp>
      <p:sp>
        <p:nvSpPr>
          <p:cNvPr id="52" name="下矢印 51"/>
          <p:cNvSpPr/>
          <p:nvPr/>
        </p:nvSpPr>
        <p:spPr>
          <a:xfrm>
            <a:off x="2401585" y="3932384"/>
            <a:ext cx="835139"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4790584" y="4156526"/>
            <a:ext cx="4058678" cy="2161148"/>
            <a:chOff x="4625839" y="4052616"/>
            <a:chExt cx="4277837" cy="2277845"/>
          </a:xfrm>
        </p:grpSpPr>
        <p:sp>
          <p:nvSpPr>
            <p:cNvPr id="61" name="円/楕円 60"/>
            <p:cNvSpPr/>
            <p:nvPr/>
          </p:nvSpPr>
          <p:spPr>
            <a:xfrm rot="20330353">
              <a:off x="5454672" y="4785711"/>
              <a:ext cx="150056" cy="379030"/>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4625839" y="4052616"/>
              <a:ext cx="4277837" cy="2277845"/>
              <a:chOff x="215900" y="283883"/>
              <a:chExt cx="5562600" cy="2961950"/>
            </a:xfrm>
          </p:grpSpPr>
          <p:sp>
            <p:nvSpPr>
              <p:cNvPr id="11" name="円/楕円 10"/>
              <p:cNvSpPr/>
              <p:nvPr/>
            </p:nvSpPr>
            <p:spPr>
              <a:xfrm rot="5400000">
                <a:off x="1288741" y="1715356"/>
                <a:ext cx="653501" cy="2331098"/>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461905" y="2090057"/>
                <a:ext cx="379783" cy="957219"/>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1988107" y="980661"/>
                <a:ext cx="747270" cy="81149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rot="20483425">
                <a:off x="2166546" y="905964"/>
                <a:ext cx="558303" cy="1590954"/>
                <a:chOff x="4733971" y="1115941"/>
                <a:chExt cx="600278" cy="1710568"/>
              </a:xfrm>
            </p:grpSpPr>
            <p:sp>
              <p:nvSpPr>
                <p:cNvPr id="43" name="円/楕円 42"/>
                <p:cNvSpPr/>
                <p:nvPr/>
              </p:nvSpPr>
              <p:spPr>
                <a:xfrm>
                  <a:off x="4859833" y="1800723"/>
                  <a:ext cx="406103" cy="1025786"/>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p:nvGrpSpPr>
              <p:grpSpPr>
                <a:xfrm>
                  <a:off x="4733971" y="1115941"/>
                  <a:ext cx="600278" cy="977756"/>
                  <a:chOff x="1828557" y="3815543"/>
                  <a:chExt cx="1034569" cy="1685145"/>
                </a:xfrm>
              </p:grpSpPr>
              <p:sp>
                <p:nvSpPr>
                  <p:cNvPr id="45" name="円/楕円 44"/>
                  <p:cNvSpPr/>
                  <p:nvPr/>
                </p:nvSpPr>
                <p:spPr>
                  <a:xfrm>
                    <a:off x="1961804" y="4039985"/>
                    <a:ext cx="224443" cy="105571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2186247" y="3815543"/>
                    <a:ext cx="224443" cy="128016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2410690" y="3973485"/>
                    <a:ext cx="224443" cy="1122218"/>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2638683" y="4193164"/>
                    <a:ext cx="224443" cy="89777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rot="19990190">
                    <a:off x="1828557" y="4528107"/>
                    <a:ext cx="248242" cy="89777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フリーフォーム 49"/>
                  <p:cNvSpPr/>
                  <p:nvPr/>
                </p:nvSpPr>
                <p:spPr>
                  <a:xfrm>
                    <a:off x="2016919" y="4943475"/>
                    <a:ext cx="807244" cy="557213"/>
                  </a:xfrm>
                  <a:custGeom>
                    <a:avLst/>
                    <a:gdLst>
                      <a:gd name="connsiteX0" fmla="*/ 804862 w 807244"/>
                      <a:gd name="connsiteY0" fmla="*/ 0 h 557213"/>
                      <a:gd name="connsiteX1" fmla="*/ 807244 w 807244"/>
                      <a:gd name="connsiteY1" fmla="*/ 88106 h 557213"/>
                      <a:gd name="connsiteX2" fmla="*/ 802481 w 807244"/>
                      <a:gd name="connsiteY2" fmla="*/ 159544 h 557213"/>
                      <a:gd name="connsiteX3" fmla="*/ 797719 w 807244"/>
                      <a:gd name="connsiteY3" fmla="*/ 176213 h 557213"/>
                      <a:gd name="connsiteX4" fmla="*/ 792956 w 807244"/>
                      <a:gd name="connsiteY4" fmla="*/ 200025 h 557213"/>
                      <a:gd name="connsiteX5" fmla="*/ 790575 w 807244"/>
                      <a:gd name="connsiteY5" fmla="*/ 211931 h 557213"/>
                      <a:gd name="connsiteX6" fmla="*/ 788194 w 807244"/>
                      <a:gd name="connsiteY6" fmla="*/ 219075 h 557213"/>
                      <a:gd name="connsiteX7" fmla="*/ 778669 w 807244"/>
                      <a:gd name="connsiteY7" fmla="*/ 257175 h 557213"/>
                      <a:gd name="connsiteX8" fmla="*/ 776287 w 807244"/>
                      <a:gd name="connsiteY8" fmla="*/ 264319 h 557213"/>
                      <a:gd name="connsiteX9" fmla="*/ 771525 w 807244"/>
                      <a:gd name="connsiteY9" fmla="*/ 271463 h 557213"/>
                      <a:gd name="connsiteX10" fmla="*/ 766762 w 807244"/>
                      <a:gd name="connsiteY10" fmla="*/ 285750 h 557213"/>
                      <a:gd name="connsiteX11" fmla="*/ 762000 w 807244"/>
                      <a:gd name="connsiteY11" fmla="*/ 300038 h 557213"/>
                      <a:gd name="connsiteX12" fmla="*/ 759619 w 807244"/>
                      <a:gd name="connsiteY12" fmla="*/ 307181 h 557213"/>
                      <a:gd name="connsiteX13" fmla="*/ 754856 w 807244"/>
                      <a:gd name="connsiteY13" fmla="*/ 314325 h 557213"/>
                      <a:gd name="connsiteX14" fmla="*/ 742950 w 807244"/>
                      <a:gd name="connsiteY14" fmla="*/ 335756 h 557213"/>
                      <a:gd name="connsiteX15" fmla="*/ 733425 w 807244"/>
                      <a:gd name="connsiteY15" fmla="*/ 350044 h 557213"/>
                      <a:gd name="connsiteX16" fmla="*/ 728662 w 807244"/>
                      <a:gd name="connsiteY16" fmla="*/ 357188 h 557213"/>
                      <a:gd name="connsiteX17" fmla="*/ 721519 w 807244"/>
                      <a:gd name="connsiteY17" fmla="*/ 361950 h 557213"/>
                      <a:gd name="connsiteX18" fmla="*/ 711994 w 807244"/>
                      <a:gd name="connsiteY18" fmla="*/ 373856 h 557213"/>
                      <a:gd name="connsiteX19" fmla="*/ 702469 w 807244"/>
                      <a:gd name="connsiteY19" fmla="*/ 388144 h 557213"/>
                      <a:gd name="connsiteX20" fmla="*/ 697706 w 807244"/>
                      <a:gd name="connsiteY20" fmla="*/ 395288 h 557213"/>
                      <a:gd name="connsiteX21" fmla="*/ 692944 w 807244"/>
                      <a:gd name="connsiteY21" fmla="*/ 402431 h 557213"/>
                      <a:gd name="connsiteX22" fmla="*/ 685800 w 807244"/>
                      <a:gd name="connsiteY22" fmla="*/ 407194 h 557213"/>
                      <a:gd name="connsiteX23" fmla="*/ 673894 w 807244"/>
                      <a:gd name="connsiteY23" fmla="*/ 419100 h 557213"/>
                      <a:gd name="connsiteX24" fmla="*/ 669131 w 807244"/>
                      <a:gd name="connsiteY24" fmla="*/ 426244 h 557213"/>
                      <a:gd name="connsiteX25" fmla="*/ 661987 w 807244"/>
                      <a:gd name="connsiteY25" fmla="*/ 433388 h 557213"/>
                      <a:gd name="connsiteX26" fmla="*/ 659606 w 807244"/>
                      <a:gd name="connsiteY26" fmla="*/ 440531 h 557213"/>
                      <a:gd name="connsiteX27" fmla="*/ 645319 w 807244"/>
                      <a:gd name="connsiteY27" fmla="*/ 450056 h 557213"/>
                      <a:gd name="connsiteX28" fmla="*/ 638175 w 807244"/>
                      <a:gd name="connsiteY28" fmla="*/ 454819 h 557213"/>
                      <a:gd name="connsiteX29" fmla="*/ 631031 w 807244"/>
                      <a:gd name="connsiteY29" fmla="*/ 459581 h 557213"/>
                      <a:gd name="connsiteX30" fmla="*/ 623887 w 807244"/>
                      <a:gd name="connsiteY30" fmla="*/ 464344 h 557213"/>
                      <a:gd name="connsiteX31" fmla="*/ 611981 w 807244"/>
                      <a:gd name="connsiteY31" fmla="*/ 473869 h 557213"/>
                      <a:gd name="connsiteX32" fmla="*/ 597694 w 807244"/>
                      <a:gd name="connsiteY32" fmla="*/ 483394 h 557213"/>
                      <a:gd name="connsiteX33" fmla="*/ 590550 w 807244"/>
                      <a:gd name="connsiteY33" fmla="*/ 488156 h 557213"/>
                      <a:gd name="connsiteX34" fmla="*/ 576262 w 807244"/>
                      <a:gd name="connsiteY34" fmla="*/ 492919 h 557213"/>
                      <a:gd name="connsiteX35" fmla="*/ 569119 w 807244"/>
                      <a:gd name="connsiteY35" fmla="*/ 497681 h 557213"/>
                      <a:gd name="connsiteX36" fmla="*/ 561975 w 807244"/>
                      <a:gd name="connsiteY36" fmla="*/ 500063 h 557213"/>
                      <a:gd name="connsiteX37" fmla="*/ 547687 w 807244"/>
                      <a:gd name="connsiteY37" fmla="*/ 509588 h 557213"/>
                      <a:gd name="connsiteX38" fmla="*/ 540544 w 807244"/>
                      <a:gd name="connsiteY38" fmla="*/ 514350 h 557213"/>
                      <a:gd name="connsiteX39" fmla="*/ 533400 w 807244"/>
                      <a:gd name="connsiteY39" fmla="*/ 516731 h 557213"/>
                      <a:gd name="connsiteX40" fmla="*/ 519112 w 807244"/>
                      <a:gd name="connsiteY40" fmla="*/ 523875 h 557213"/>
                      <a:gd name="connsiteX41" fmla="*/ 511969 w 807244"/>
                      <a:gd name="connsiteY41" fmla="*/ 528638 h 557213"/>
                      <a:gd name="connsiteX42" fmla="*/ 497681 w 807244"/>
                      <a:gd name="connsiteY42" fmla="*/ 533400 h 557213"/>
                      <a:gd name="connsiteX43" fmla="*/ 476250 w 807244"/>
                      <a:gd name="connsiteY43" fmla="*/ 542925 h 557213"/>
                      <a:gd name="connsiteX44" fmla="*/ 469106 w 807244"/>
                      <a:gd name="connsiteY44" fmla="*/ 545306 h 557213"/>
                      <a:gd name="connsiteX45" fmla="*/ 461962 w 807244"/>
                      <a:gd name="connsiteY45" fmla="*/ 547688 h 557213"/>
                      <a:gd name="connsiteX46" fmla="*/ 423862 w 807244"/>
                      <a:gd name="connsiteY46" fmla="*/ 552450 h 557213"/>
                      <a:gd name="connsiteX47" fmla="*/ 376237 w 807244"/>
                      <a:gd name="connsiteY47" fmla="*/ 557213 h 557213"/>
                      <a:gd name="connsiteX48" fmla="*/ 326231 w 807244"/>
                      <a:gd name="connsiteY48" fmla="*/ 554831 h 557213"/>
                      <a:gd name="connsiteX49" fmla="*/ 319087 w 807244"/>
                      <a:gd name="connsiteY49" fmla="*/ 552450 h 557213"/>
                      <a:gd name="connsiteX50" fmla="*/ 307181 w 807244"/>
                      <a:gd name="connsiteY50" fmla="*/ 550069 h 557213"/>
                      <a:gd name="connsiteX51" fmla="*/ 276225 w 807244"/>
                      <a:gd name="connsiteY51" fmla="*/ 545306 h 557213"/>
                      <a:gd name="connsiteX52" fmla="*/ 269081 w 807244"/>
                      <a:gd name="connsiteY52" fmla="*/ 542925 h 557213"/>
                      <a:gd name="connsiteX53" fmla="*/ 250031 w 807244"/>
                      <a:gd name="connsiteY53" fmla="*/ 538163 h 557213"/>
                      <a:gd name="connsiteX54" fmla="*/ 242887 w 807244"/>
                      <a:gd name="connsiteY54" fmla="*/ 535781 h 557213"/>
                      <a:gd name="connsiteX55" fmla="*/ 233362 w 807244"/>
                      <a:gd name="connsiteY55" fmla="*/ 533400 h 557213"/>
                      <a:gd name="connsiteX56" fmla="*/ 211931 w 807244"/>
                      <a:gd name="connsiteY56" fmla="*/ 526256 h 557213"/>
                      <a:gd name="connsiteX57" fmla="*/ 204787 w 807244"/>
                      <a:gd name="connsiteY57" fmla="*/ 523875 h 557213"/>
                      <a:gd name="connsiteX58" fmla="*/ 197644 w 807244"/>
                      <a:gd name="connsiteY58" fmla="*/ 519113 h 557213"/>
                      <a:gd name="connsiteX59" fmla="*/ 183356 w 807244"/>
                      <a:gd name="connsiteY59" fmla="*/ 514350 h 557213"/>
                      <a:gd name="connsiteX60" fmla="*/ 176212 w 807244"/>
                      <a:gd name="connsiteY60" fmla="*/ 509588 h 557213"/>
                      <a:gd name="connsiteX61" fmla="*/ 169069 w 807244"/>
                      <a:gd name="connsiteY61" fmla="*/ 507206 h 557213"/>
                      <a:gd name="connsiteX62" fmla="*/ 154781 w 807244"/>
                      <a:gd name="connsiteY62" fmla="*/ 497681 h 557213"/>
                      <a:gd name="connsiteX63" fmla="*/ 147637 w 807244"/>
                      <a:gd name="connsiteY63" fmla="*/ 492919 h 557213"/>
                      <a:gd name="connsiteX64" fmla="*/ 140494 w 807244"/>
                      <a:gd name="connsiteY64" fmla="*/ 490538 h 557213"/>
                      <a:gd name="connsiteX65" fmla="*/ 126206 w 807244"/>
                      <a:gd name="connsiteY65" fmla="*/ 481013 h 557213"/>
                      <a:gd name="connsiteX66" fmla="*/ 119062 w 807244"/>
                      <a:gd name="connsiteY66" fmla="*/ 476250 h 557213"/>
                      <a:gd name="connsiteX67" fmla="*/ 111919 w 807244"/>
                      <a:gd name="connsiteY67" fmla="*/ 473869 h 557213"/>
                      <a:gd name="connsiteX68" fmla="*/ 97631 w 807244"/>
                      <a:gd name="connsiteY68" fmla="*/ 464344 h 557213"/>
                      <a:gd name="connsiteX69" fmla="*/ 90487 w 807244"/>
                      <a:gd name="connsiteY69" fmla="*/ 459581 h 557213"/>
                      <a:gd name="connsiteX70" fmla="*/ 80962 w 807244"/>
                      <a:gd name="connsiteY70" fmla="*/ 447675 h 557213"/>
                      <a:gd name="connsiteX71" fmla="*/ 78581 w 807244"/>
                      <a:gd name="connsiteY71" fmla="*/ 440531 h 557213"/>
                      <a:gd name="connsiteX72" fmla="*/ 64294 w 807244"/>
                      <a:gd name="connsiteY72" fmla="*/ 431006 h 557213"/>
                      <a:gd name="connsiteX73" fmla="*/ 50006 w 807244"/>
                      <a:gd name="connsiteY73" fmla="*/ 409575 h 557213"/>
                      <a:gd name="connsiteX74" fmla="*/ 45244 w 807244"/>
                      <a:gd name="connsiteY74" fmla="*/ 402431 h 557213"/>
                      <a:gd name="connsiteX75" fmla="*/ 38100 w 807244"/>
                      <a:gd name="connsiteY75" fmla="*/ 397669 h 557213"/>
                      <a:gd name="connsiteX76" fmla="*/ 21431 w 807244"/>
                      <a:gd name="connsiteY76" fmla="*/ 378619 h 557213"/>
                      <a:gd name="connsiteX77" fmla="*/ 11906 w 807244"/>
                      <a:gd name="connsiteY77" fmla="*/ 364331 h 557213"/>
                      <a:gd name="connsiteX78" fmla="*/ 4762 w 807244"/>
                      <a:gd name="connsiteY78" fmla="*/ 357188 h 557213"/>
                      <a:gd name="connsiteX79" fmla="*/ 0 w 807244"/>
                      <a:gd name="connsiteY79" fmla="*/ 350044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807244" h="557213">
                        <a:moveTo>
                          <a:pt x="804862" y="0"/>
                        </a:moveTo>
                        <a:cubicBezTo>
                          <a:pt x="805656" y="29369"/>
                          <a:pt x="807244" y="58727"/>
                          <a:pt x="807244" y="88106"/>
                        </a:cubicBezTo>
                        <a:cubicBezTo>
                          <a:pt x="807244" y="93413"/>
                          <a:pt x="803610" y="149951"/>
                          <a:pt x="802481" y="159544"/>
                        </a:cubicBezTo>
                        <a:cubicBezTo>
                          <a:pt x="801296" y="169621"/>
                          <a:pt x="799751" y="167408"/>
                          <a:pt x="797719" y="176213"/>
                        </a:cubicBezTo>
                        <a:cubicBezTo>
                          <a:pt x="795899" y="184100"/>
                          <a:pt x="794544" y="192088"/>
                          <a:pt x="792956" y="200025"/>
                        </a:cubicBezTo>
                        <a:cubicBezTo>
                          <a:pt x="792162" y="203994"/>
                          <a:pt x="791855" y="208091"/>
                          <a:pt x="790575" y="211931"/>
                        </a:cubicBezTo>
                        <a:cubicBezTo>
                          <a:pt x="789781" y="214312"/>
                          <a:pt x="788758" y="216629"/>
                          <a:pt x="788194" y="219075"/>
                        </a:cubicBezTo>
                        <a:cubicBezTo>
                          <a:pt x="779578" y="256412"/>
                          <a:pt x="787770" y="229874"/>
                          <a:pt x="778669" y="257175"/>
                        </a:cubicBezTo>
                        <a:cubicBezTo>
                          <a:pt x="777875" y="259556"/>
                          <a:pt x="777679" y="262230"/>
                          <a:pt x="776287" y="264319"/>
                        </a:cubicBezTo>
                        <a:cubicBezTo>
                          <a:pt x="774700" y="266700"/>
                          <a:pt x="772687" y="268848"/>
                          <a:pt x="771525" y="271463"/>
                        </a:cubicBezTo>
                        <a:cubicBezTo>
                          <a:pt x="769486" y="276050"/>
                          <a:pt x="768350" y="280988"/>
                          <a:pt x="766762" y="285750"/>
                        </a:cubicBezTo>
                        <a:lnTo>
                          <a:pt x="762000" y="300038"/>
                        </a:lnTo>
                        <a:cubicBezTo>
                          <a:pt x="761206" y="302419"/>
                          <a:pt x="761011" y="305093"/>
                          <a:pt x="759619" y="307181"/>
                        </a:cubicBezTo>
                        <a:lnTo>
                          <a:pt x="754856" y="314325"/>
                        </a:lnTo>
                        <a:cubicBezTo>
                          <a:pt x="750665" y="326899"/>
                          <a:pt x="753867" y="319381"/>
                          <a:pt x="742950" y="335756"/>
                        </a:cubicBezTo>
                        <a:lnTo>
                          <a:pt x="733425" y="350044"/>
                        </a:lnTo>
                        <a:cubicBezTo>
                          <a:pt x="731837" y="352425"/>
                          <a:pt x="731043" y="355600"/>
                          <a:pt x="728662" y="357188"/>
                        </a:cubicBezTo>
                        <a:lnTo>
                          <a:pt x="721519" y="361950"/>
                        </a:lnTo>
                        <a:cubicBezTo>
                          <a:pt x="716154" y="378040"/>
                          <a:pt x="723594" y="360598"/>
                          <a:pt x="711994" y="373856"/>
                        </a:cubicBezTo>
                        <a:cubicBezTo>
                          <a:pt x="708225" y="378164"/>
                          <a:pt x="705644" y="383381"/>
                          <a:pt x="702469" y="388144"/>
                        </a:cubicBezTo>
                        <a:lnTo>
                          <a:pt x="697706" y="395288"/>
                        </a:lnTo>
                        <a:cubicBezTo>
                          <a:pt x="696119" y="397669"/>
                          <a:pt x="695325" y="400844"/>
                          <a:pt x="692944" y="402431"/>
                        </a:cubicBezTo>
                        <a:lnTo>
                          <a:pt x="685800" y="407194"/>
                        </a:lnTo>
                        <a:cubicBezTo>
                          <a:pt x="673098" y="426246"/>
                          <a:pt x="689769" y="403225"/>
                          <a:pt x="673894" y="419100"/>
                        </a:cubicBezTo>
                        <a:cubicBezTo>
                          <a:pt x="671870" y="421124"/>
                          <a:pt x="670963" y="424045"/>
                          <a:pt x="669131" y="426244"/>
                        </a:cubicBezTo>
                        <a:cubicBezTo>
                          <a:pt x="666975" y="428831"/>
                          <a:pt x="664368" y="431007"/>
                          <a:pt x="661987" y="433388"/>
                        </a:cubicBezTo>
                        <a:cubicBezTo>
                          <a:pt x="661193" y="435769"/>
                          <a:pt x="661381" y="438756"/>
                          <a:pt x="659606" y="440531"/>
                        </a:cubicBezTo>
                        <a:cubicBezTo>
                          <a:pt x="655559" y="444578"/>
                          <a:pt x="650081" y="446881"/>
                          <a:pt x="645319" y="450056"/>
                        </a:cubicBezTo>
                        <a:lnTo>
                          <a:pt x="638175" y="454819"/>
                        </a:lnTo>
                        <a:lnTo>
                          <a:pt x="631031" y="459581"/>
                        </a:lnTo>
                        <a:lnTo>
                          <a:pt x="623887" y="464344"/>
                        </a:lnTo>
                        <a:cubicBezTo>
                          <a:pt x="615088" y="477544"/>
                          <a:pt x="624160" y="467103"/>
                          <a:pt x="611981" y="473869"/>
                        </a:cubicBezTo>
                        <a:cubicBezTo>
                          <a:pt x="606978" y="476649"/>
                          <a:pt x="602456" y="480219"/>
                          <a:pt x="597694" y="483394"/>
                        </a:cubicBezTo>
                        <a:cubicBezTo>
                          <a:pt x="595313" y="484981"/>
                          <a:pt x="593265" y="487251"/>
                          <a:pt x="590550" y="488156"/>
                        </a:cubicBezTo>
                        <a:lnTo>
                          <a:pt x="576262" y="492919"/>
                        </a:lnTo>
                        <a:cubicBezTo>
                          <a:pt x="573881" y="494506"/>
                          <a:pt x="571678" y="496401"/>
                          <a:pt x="569119" y="497681"/>
                        </a:cubicBezTo>
                        <a:cubicBezTo>
                          <a:pt x="566874" y="498804"/>
                          <a:pt x="564169" y="498844"/>
                          <a:pt x="561975" y="500063"/>
                        </a:cubicBezTo>
                        <a:cubicBezTo>
                          <a:pt x="556971" y="502843"/>
                          <a:pt x="552450" y="506413"/>
                          <a:pt x="547687" y="509588"/>
                        </a:cubicBezTo>
                        <a:cubicBezTo>
                          <a:pt x="545306" y="511175"/>
                          <a:pt x="543259" y="513445"/>
                          <a:pt x="540544" y="514350"/>
                        </a:cubicBezTo>
                        <a:lnTo>
                          <a:pt x="533400" y="516731"/>
                        </a:lnTo>
                        <a:cubicBezTo>
                          <a:pt x="512921" y="530385"/>
                          <a:pt x="538835" y="514013"/>
                          <a:pt x="519112" y="523875"/>
                        </a:cubicBezTo>
                        <a:cubicBezTo>
                          <a:pt x="516552" y="525155"/>
                          <a:pt x="514584" y="527476"/>
                          <a:pt x="511969" y="528638"/>
                        </a:cubicBezTo>
                        <a:cubicBezTo>
                          <a:pt x="507381" y="530677"/>
                          <a:pt x="497681" y="533400"/>
                          <a:pt x="497681" y="533400"/>
                        </a:cubicBezTo>
                        <a:cubicBezTo>
                          <a:pt x="486361" y="540948"/>
                          <a:pt x="493252" y="537258"/>
                          <a:pt x="476250" y="542925"/>
                        </a:cubicBezTo>
                        <a:lnTo>
                          <a:pt x="469106" y="545306"/>
                        </a:lnTo>
                        <a:cubicBezTo>
                          <a:pt x="466725" y="546100"/>
                          <a:pt x="464453" y="547377"/>
                          <a:pt x="461962" y="547688"/>
                        </a:cubicBezTo>
                        <a:cubicBezTo>
                          <a:pt x="449262" y="549275"/>
                          <a:pt x="436412" y="549940"/>
                          <a:pt x="423862" y="552450"/>
                        </a:cubicBezTo>
                        <a:cubicBezTo>
                          <a:pt x="400255" y="557171"/>
                          <a:pt x="415994" y="554562"/>
                          <a:pt x="376237" y="557213"/>
                        </a:cubicBezTo>
                        <a:cubicBezTo>
                          <a:pt x="359568" y="556419"/>
                          <a:pt x="342861" y="556217"/>
                          <a:pt x="326231" y="554831"/>
                        </a:cubicBezTo>
                        <a:cubicBezTo>
                          <a:pt x="323730" y="554623"/>
                          <a:pt x="321522" y="553059"/>
                          <a:pt x="319087" y="552450"/>
                        </a:cubicBezTo>
                        <a:cubicBezTo>
                          <a:pt x="315161" y="551468"/>
                          <a:pt x="311173" y="550734"/>
                          <a:pt x="307181" y="550069"/>
                        </a:cubicBezTo>
                        <a:cubicBezTo>
                          <a:pt x="299561" y="548799"/>
                          <a:pt x="284153" y="547068"/>
                          <a:pt x="276225" y="545306"/>
                        </a:cubicBezTo>
                        <a:cubicBezTo>
                          <a:pt x="273775" y="544761"/>
                          <a:pt x="271503" y="543585"/>
                          <a:pt x="269081" y="542925"/>
                        </a:cubicBezTo>
                        <a:cubicBezTo>
                          <a:pt x="262766" y="541203"/>
                          <a:pt x="256240" y="540233"/>
                          <a:pt x="250031" y="538163"/>
                        </a:cubicBezTo>
                        <a:cubicBezTo>
                          <a:pt x="247650" y="537369"/>
                          <a:pt x="245301" y="536471"/>
                          <a:pt x="242887" y="535781"/>
                        </a:cubicBezTo>
                        <a:cubicBezTo>
                          <a:pt x="239740" y="534882"/>
                          <a:pt x="236497" y="534340"/>
                          <a:pt x="233362" y="533400"/>
                        </a:cubicBezTo>
                        <a:cubicBezTo>
                          <a:pt x="233289" y="533378"/>
                          <a:pt x="215539" y="527459"/>
                          <a:pt x="211931" y="526256"/>
                        </a:cubicBezTo>
                        <a:lnTo>
                          <a:pt x="204787" y="523875"/>
                        </a:lnTo>
                        <a:cubicBezTo>
                          <a:pt x="202406" y="522288"/>
                          <a:pt x="200259" y="520275"/>
                          <a:pt x="197644" y="519113"/>
                        </a:cubicBezTo>
                        <a:cubicBezTo>
                          <a:pt x="193056" y="517074"/>
                          <a:pt x="187533" y="517135"/>
                          <a:pt x="183356" y="514350"/>
                        </a:cubicBezTo>
                        <a:cubicBezTo>
                          <a:pt x="180975" y="512763"/>
                          <a:pt x="178772" y="510868"/>
                          <a:pt x="176212" y="509588"/>
                        </a:cubicBezTo>
                        <a:cubicBezTo>
                          <a:pt x="173967" y="508465"/>
                          <a:pt x="171263" y="508425"/>
                          <a:pt x="169069" y="507206"/>
                        </a:cubicBezTo>
                        <a:cubicBezTo>
                          <a:pt x="164065" y="504426"/>
                          <a:pt x="159544" y="500856"/>
                          <a:pt x="154781" y="497681"/>
                        </a:cubicBezTo>
                        <a:cubicBezTo>
                          <a:pt x="152400" y="496094"/>
                          <a:pt x="150352" y="493824"/>
                          <a:pt x="147637" y="492919"/>
                        </a:cubicBezTo>
                        <a:lnTo>
                          <a:pt x="140494" y="490538"/>
                        </a:lnTo>
                        <a:lnTo>
                          <a:pt x="126206" y="481013"/>
                        </a:lnTo>
                        <a:cubicBezTo>
                          <a:pt x="123825" y="479425"/>
                          <a:pt x="121777" y="477155"/>
                          <a:pt x="119062" y="476250"/>
                        </a:cubicBezTo>
                        <a:lnTo>
                          <a:pt x="111919" y="473869"/>
                        </a:lnTo>
                        <a:lnTo>
                          <a:pt x="97631" y="464344"/>
                        </a:lnTo>
                        <a:lnTo>
                          <a:pt x="90487" y="459581"/>
                        </a:lnTo>
                        <a:cubicBezTo>
                          <a:pt x="84502" y="441626"/>
                          <a:pt x="93272" y="463063"/>
                          <a:pt x="80962" y="447675"/>
                        </a:cubicBezTo>
                        <a:cubicBezTo>
                          <a:pt x="79394" y="445715"/>
                          <a:pt x="80356" y="442306"/>
                          <a:pt x="78581" y="440531"/>
                        </a:cubicBezTo>
                        <a:cubicBezTo>
                          <a:pt x="74534" y="436484"/>
                          <a:pt x="64294" y="431006"/>
                          <a:pt x="64294" y="431006"/>
                        </a:cubicBezTo>
                        <a:lnTo>
                          <a:pt x="50006" y="409575"/>
                        </a:lnTo>
                        <a:cubicBezTo>
                          <a:pt x="48419" y="407194"/>
                          <a:pt x="47625" y="404018"/>
                          <a:pt x="45244" y="402431"/>
                        </a:cubicBezTo>
                        <a:lnTo>
                          <a:pt x="38100" y="397669"/>
                        </a:lnTo>
                        <a:cubicBezTo>
                          <a:pt x="26988" y="381000"/>
                          <a:pt x="33338" y="386556"/>
                          <a:pt x="21431" y="378619"/>
                        </a:cubicBezTo>
                        <a:cubicBezTo>
                          <a:pt x="18256" y="373856"/>
                          <a:pt x="15954" y="368378"/>
                          <a:pt x="11906" y="364331"/>
                        </a:cubicBezTo>
                        <a:cubicBezTo>
                          <a:pt x="9525" y="361950"/>
                          <a:pt x="6918" y="359775"/>
                          <a:pt x="4762" y="357188"/>
                        </a:cubicBezTo>
                        <a:cubicBezTo>
                          <a:pt x="2930" y="354989"/>
                          <a:pt x="0" y="350044"/>
                          <a:pt x="0" y="350044"/>
                        </a:cubicBez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1944107" y="4543470"/>
                    <a:ext cx="881149" cy="952453"/>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5" name="グループ化 14"/>
              <p:cNvGrpSpPr/>
              <p:nvPr/>
            </p:nvGrpSpPr>
            <p:grpSpPr>
              <a:xfrm>
                <a:off x="1037253" y="1825795"/>
                <a:ext cx="1146627" cy="1381861"/>
                <a:chOff x="1037253" y="1825795"/>
                <a:chExt cx="1146627" cy="1381861"/>
              </a:xfrm>
            </p:grpSpPr>
            <p:sp>
              <p:nvSpPr>
                <p:cNvPr id="41" name="二等辺三角形 40"/>
                <p:cNvSpPr/>
                <p:nvPr/>
              </p:nvSpPr>
              <p:spPr>
                <a:xfrm>
                  <a:off x="1464426" y="1825795"/>
                  <a:ext cx="292279" cy="264262"/>
                </a:xfrm>
                <a:prstGeom prst="triangl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1037253" y="2061029"/>
                  <a:ext cx="1146627" cy="114662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フリーフォーム 15"/>
              <p:cNvSpPr/>
              <p:nvPr/>
            </p:nvSpPr>
            <p:spPr>
              <a:xfrm rot="20270689">
                <a:off x="2262907" y="1503725"/>
                <a:ext cx="442931" cy="299181"/>
              </a:xfrm>
              <a:custGeom>
                <a:avLst/>
                <a:gdLst>
                  <a:gd name="connsiteX0" fmla="*/ 442931 w 442931"/>
                  <a:gd name="connsiteY0" fmla="*/ 0 h 299181"/>
                  <a:gd name="connsiteX1" fmla="*/ 438168 w 442931"/>
                  <a:gd name="connsiteY1" fmla="*/ 100013 h 299181"/>
                  <a:gd name="connsiteX2" fmla="*/ 435787 w 442931"/>
                  <a:gd name="connsiteY2" fmla="*/ 107157 h 299181"/>
                  <a:gd name="connsiteX3" fmla="*/ 431025 w 442931"/>
                  <a:gd name="connsiteY3" fmla="*/ 114300 h 299181"/>
                  <a:gd name="connsiteX4" fmla="*/ 426262 w 442931"/>
                  <a:gd name="connsiteY4" fmla="*/ 130969 h 299181"/>
                  <a:gd name="connsiteX5" fmla="*/ 421500 w 442931"/>
                  <a:gd name="connsiteY5" fmla="*/ 138113 h 299181"/>
                  <a:gd name="connsiteX6" fmla="*/ 414356 w 442931"/>
                  <a:gd name="connsiteY6" fmla="*/ 164307 h 299181"/>
                  <a:gd name="connsiteX7" fmla="*/ 411975 w 442931"/>
                  <a:gd name="connsiteY7" fmla="*/ 171450 h 299181"/>
                  <a:gd name="connsiteX8" fmla="*/ 407212 w 442931"/>
                  <a:gd name="connsiteY8" fmla="*/ 178594 h 299181"/>
                  <a:gd name="connsiteX9" fmla="*/ 402450 w 442931"/>
                  <a:gd name="connsiteY9" fmla="*/ 192882 h 299181"/>
                  <a:gd name="connsiteX10" fmla="*/ 388162 w 442931"/>
                  <a:gd name="connsiteY10" fmla="*/ 202407 h 299181"/>
                  <a:gd name="connsiteX11" fmla="*/ 381018 w 442931"/>
                  <a:gd name="connsiteY11" fmla="*/ 216694 h 299181"/>
                  <a:gd name="connsiteX12" fmla="*/ 378637 w 442931"/>
                  <a:gd name="connsiteY12" fmla="*/ 223838 h 299181"/>
                  <a:gd name="connsiteX13" fmla="*/ 371493 w 442931"/>
                  <a:gd name="connsiteY13" fmla="*/ 228600 h 299181"/>
                  <a:gd name="connsiteX14" fmla="*/ 366731 w 442931"/>
                  <a:gd name="connsiteY14" fmla="*/ 235744 h 299181"/>
                  <a:gd name="connsiteX15" fmla="*/ 352443 w 442931"/>
                  <a:gd name="connsiteY15" fmla="*/ 245269 h 299181"/>
                  <a:gd name="connsiteX16" fmla="*/ 347681 w 442931"/>
                  <a:gd name="connsiteY16" fmla="*/ 252413 h 299181"/>
                  <a:gd name="connsiteX17" fmla="*/ 333393 w 442931"/>
                  <a:gd name="connsiteY17" fmla="*/ 261938 h 299181"/>
                  <a:gd name="connsiteX18" fmla="*/ 328631 w 442931"/>
                  <a:gd name="connsiteY18" fmla="*/ 271463 h 299181"/>
                  <a:gd name="connsiteX19" fmla="*/ 321487 w 442931"/>
                  <a:gd name="connsiteY19" fmla="*/ 273844 h 299181"/>
                  <a:gd name="connsiteX20" fmla="*/ 304818 w 442931"/>
                  <a:gd name="connsiteY20" fmla="*/ 276225 h 299181"/>
                  <a:gd name="connsiteX21" fmla="*/ 290531 w 442931"/>
                  <a:gd name="connsiteY21" fmla="*/ 285750 h 299181"/>
                  <a:gd name="connsiteX22" fmla="*/ 283387 w 442931"/>
                  <a:gd name="connsiteY22" fmla="*/ 288132 h 299181"/>
                  <a:gd name="connsiteX23" fmla="*/ 231000 w 442931"/>
                  <a:gd name="connsiteY23" fmla="*/ 292894 h 299181"/>
                  <a:gd name="connsiteX24" fmla="*/ 159562 w 442931"/>
                  <a:gd name="connsiteY24" fmla="*/ 295275 h 299181"/>
                  <a:gd name="connsiteX25" fmla="*/ 138131 w 442931"/>
                  <a:gd name="connsiteY25" fmla="*/ 285750 h 299181"/>
                  <a:gd name="connsiteX26" fmla="*/ 130987 w 442931"/>
                  <a:gd name="connsiteY26" fmla="*/ 283369 h 299181"/>
                  <a:gd name="connsiteX27" fmla="*/ 128606 w 442931"/>
                  <a:gd name="connsiteY27" fmla="*/ 273844 h 299181"/>
                  <a:gd name="connsiteX28" fmla="*/ 114318 w 442931"/>
                  <a:gd name="connsiteY28" fmla="*/ 271463 h 299181"/>
                  <a:gd name="connsiteX29" fmla="*/ 104793 w 442931"/>
                  <a:gd name="connsiteY29" fmla="*/ 269082 h 299181"/>
                  <a:gd name="connsiteX30" fmla="*/ 83362 w 442931"/>
                  <a:gd name="connsiteY30" fmla="*/ 259557 h 299181"/>
                  <a:gd name="connsiteX31" fmla="*/ 76218 w 442931"/>
                  <a:gd name="connsiteY31" fmla="*/ 257175 h 299181"/>
                  <a:gd name="connsiteX32" fmla="*/ 69075 w 442931"/>
                  <a:gd name="connsiteY32" fmla="*/ 252413 h 299181"/>
                  <a:gd name="connsiteX33" fmla="*/ 47643 w 442931"/>
                  <a:gd name="connsiteY33" fmla="*/ 242888 h 299181"/>
                  <a:gd name="connsiteX34" fmla="*/ 40500 w 442931"/>
                  <a:gd name="connsiteY34" fmla="*/ 235744 h 299181"/>
                  <a:gd name="connsiteX35" fmla="*/ 30975 w 442931"/>
                  <a:gd name="connsiteY35" fmla="*/ 226219 h 299181"/>
                  <a:gd name="connsiteX36" fmla="*/ 26212 w 442931"/>
                  <a:gd name="connsiteY36" fmla="*/ 219075 h 299181"/>
                  <a:gd name="connsiteX37" fmla="*/ 11925 w 442931"/>
                  <a:gd name="connsiteY37" fmla="*/ 209550 h 299181"/>
                  <a:gd name="connsiteX38" fmla="*/ 9543 w 442931"/>
                  <a:gd name="connsiteY38" fmla="*/ 202407 h 299181"/>
                  <a:gd name="connsiteX39" fmla="*/ 18 w 442931"/>
                  <a:gd name="connsiteY39" fmla="*/ 183357 h 29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2931" h="299181">
                    <a:moveTo>
                      <a:pt x="442931" y="0"/>
                    </a:moveTo>
                    <a:cubicBezTo>
                      <a:pt x="441343" y="33338"/>
                      <a:pt x="440388" y="66711"/>
                      <a:pt x="438168" y="100013"/>
                    </a:cubicBezTo>
                    <a:cubicBezTo>
                      <a:pt x="438001" y="102518"/>
                      <a:pt x="436909" y="104912"/>
                      <a:pt x="435787" y="107157"/>
                    </a:cubicBezTo>
                    <a:cubicBezTo>
                      <a:pt x="434507" y="109717"/>
                      <a:pt x="432305" y="111741"/>
                      <a:pt x="431025" y="114300"/>
                    </a:cubicBezTo>
                    <a:cubicBezTo>
                      <a:pt x="426387" y="123576"/>
                      <a:pt x="430844" y="120277"/>
                      <a:pt x="426262" y="130969"/>
                    </a:cubicBezTo>
                    <a:cubicBezTo>
                      <a:pt x="425135" y="133600"/>
                      <a:pt x="423087" y="135732"/>
                      <a:pt x="421500" y="138113"/>
                    </a:cubicBezTo>
                    <a:cubicBezTo>
                      <a:pt x="418133" y="154940"/>
                      <a:pt x="420397" y="146181"/>
                      <a:pt x="414356" y="164307"/>
                    </a:cubicBezTo>
                    <a:cubicBezTo>
                      <a:pt x="413562" y="166688"/>
                      <a:pt x="413367" y="169362"/>
                      <a:pt x="411975" y="171450"/>
                    </a:cubicBezTo>
                    <a:lnTo>
                      <a:pt x="407212" y="178594"/>
                    </a:lnTo>
                    <a:cubicBezTo>
                      <a:pt x="405625" y="183357"/>
                      <a:pt x="406627" y="190097"/>
                      <a:pt x="402450" y="192882"/>
                    </a:cubicBezTo>
                    <a:lnTo>
                      <a:pt x="388162" y="202407"/>
                    </a:lnTo>
                    <a:cubicBezTo>
                      <a:pt x="382177" y="220363"/>
                      <a:pt x="390252" y="198227"/>
                      <a:pt x="381018" y="216694"/>
                    </a:cubicBezTo>
                    <a:cubicBezTo>
                      <a:pt x="379895" y="218939"/>
                      <a:pt x="380205" y="221878"/>
                      <a:pt x="378637" y="223838"/>
                    </a:cubicBezTo>
                    <a:cubicBezTo>
                      <a:pt x="376849" y="226073"/>
                      <a:pt x="373874" y="227013"/>
                      <a:pt x="371493" y="228600"/>
                    </a:cubicBezTo>
                    <a:cubicBezTo>
                      <a:pt x="369906" y="230981"/>
                      <a:pt x="368885" y="233859"/>
                      <a:pt x="366731" y="235744"/>
                    </a:cubicBezTo>
                    <a:cubicBezTo>
                      <a:pt x="362423" y="239513"/>
                      <a:pt x="352443" y="245269"/>
                      <a:pt x="352443" y="245269"/>
                    </a:cubicBezTo>
                    <a:cubicBezTo>
                      <a:pt x="350856" y="247650"/>
                      <a:pt x="349835" y="250528"/>
                      <a:pt x="347681" y="252413"/>
                    </a:cubicBezTo>
                    <a:cubicBezTo>
                      <a:pt x="343373" y="256182"/>
                      <a:pt x="333393" y="261938"/>
                      <a:pt x="333393" y="261938"/>
                    </a:cubicBezTo>
                    <a:cubicBezTo>
                      <a:pt x="331806" y="265113"/>
                      <a:pt x="331141" y="268953"/>
                      <a:pt x="328631" y="271463"/>
                    </a:cubicBezTo>
                    <a:cubicBezTo>
                      <a:pt x="326856" y="273238"/>
                      <a:pt x="323948" y="273352"/>
                      <a:pt x="321487" y="273844"/>
                    </a:cubicBezTo>
                    <a:cubicBezTo>
                      <a:pt x="315983" y="274945"/>
                      <a:pt x="310374" y="275431"/>
                      <a:pt x="304818" y="276225"/>
                    </a:cubicBezTo>
                    <a:cubicBezTo>
                      <a:pt x="300056" y="279400"/>
                      <a:pt x="295961" y="283940"/>
                      <a:pt x="290531" y="285750"/>
                    </a:cubicBezTo>
                    <a:cubicBezTo>
                      <a:pt x="288150" y="286544"/>
                      <a:pt x="285822" y="287523"/>
                      <a:pt x="283387" y="288132"/>
                    </a:cubicBezTo>
                    <a:cubicBezTo>
                      <a:pt x="264811" y="292776"/>
                      <a:pt x="253529" y="291569"/>
                      <a:pt x="231000" y="292894"/>
                    </a:cubicBezTo>
                    <a:cubicBezTo>
                      <a:pt x="198624" y="303687"/>
                      <a:pt x="221728" y="297866"/>
                      <a:pt x="159562" y="295275"/>
                    </a:cubicBezTo>
                    <a:cubicBezTo>
                      <a:pt x="148242" y="287729"/>
                      <a:pt x="155131" y="291417"/>
                      <a:pt x="138131" y="285750"/>
                    </a:cubicBezTo>
                    <a:lnTo>
                      <a:pt x="130987" y="283369"/>
                    </a:lnTo>
                    <a:cubicBezTo>
                      <a:pt x="130193" y="280194"/>
                      <a:pt x="131269" y="275746"/>
                      <a:pt x="128606" y="273844"/>
                    </a:cubicBezTo>
                    <a:cubicBezTo>
                      <a:pt x="124677" y="271038"/>
                      <a:pt x="119053" y="272410"/>
                      <a:pt x="114318" y="271463"/>
                    </a:cubicBezTo>
                    <a:cubicBezTo>
                      <a:pt x="111109" y="270821"/>
                      <a:pt x="107928" y="270022"/>
                      <a:pt x="104793" y="269082"/>
                    </a:cubicBezTo>
                    <a:cubicBezTo>
                      <a:pt x="74087" y="259870"/>
                      <a:pt x="102496" y="269124"/>
                      <a:pt x="83362" y="259557"/>
                    </a:cubicBezTo>
                    <a:cubicBezTo>
                      <a:pt x="81117" y="258434"/>
                      <a:pt x="78463" y="258298"/>
                      <a:pt x="76218" y="257175"/>
                    </a:cubicBezTo>
                    <a:cubicBezTo>
                      <a:pt x="73659" y="255895"/>
                      <a:pt x="71690" y="253575"/>
                      <a:pt x="69075" y="252413"/>
                    </a:cubicBezTo>
                    <a:cubicBezTo>
                      <a:pt x="55731" y="246482"/>
                      <a:pt x="56878" y="250584"/>
                      <a:pt x="47643" y="242888"/>
                    </a:cubicBezTo>
                    <a:cubicBezTo>
                      <a:pt x="45056" y="240732"/>
                      <a:pt x="42881" y="238125"/>
                      <a:pt x="40500" y="235744"/>
                    </a:cubicBezTo>
                    <a:cubicBezTo>
                      <a:pt x="35303" y="220156"/>
                      <a:pt x="42521" y="235456"/>
                      <a:pt x="30975" y="226219"/>
                    </a:cubicBezTo>
                    <a:cubicBezTo>
                      <a:pt x="28740" y="224431"/>
                      <a:pt x="28366" y="220960"/>
                      <a:pt x="26212" y="219075"/>
                    </a:cubicBezTo>
                    <a:cubicBezTo>
                      <a:pt x="21905" y="215306"/>
                      <a:pt x="11925" y="209550"/>
                      <a:pt x="11925" y="209550"/>
                    </a:cubicBezTo>
                    <a:cubicBezTo>
                      <a:pt x="11131" y="207169"/>
                      <a:pt x="10762" y="204601"/>
                      <a:pt x="9543" y="202407"/>
                    </a:cubicBezTo>
                    <a:cubicBezTo>
                      <a:pt x="-862" y="183679"/>
                      <a:pt x="18" y="194708"/>
                      <a:pt x="18" y="183357"/>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7" name="正方形/長方形 16"/>
              <p:cNvSpPr/>
              <p:nvPr/>
            </p:nvSpPr>
            <p:spPr>
              <a:xfrm>
                <a:off x="215900" y="482601"/>
                <a:ext cx="3280243" cy="2763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a:off x="3849936" y="283883"/>
                <a:ext cx="1928564" cy="2022793"/>
                <a:chOff x="4818857" y="265620"/>
                <a:chExt cx="1928564" cy="2022793"/>
              </a:xfrm>
            </p:grpSpPr>
            <p:grpSp>
              <p:nvGrpSpPr>
                <p:cNvPr id="29" name="グループ化 28"/>
                <p:cNvGrpSpPr/>
                <p:nvPr/>
              </p:nvGrpSpPr>
              <p:grpSpPr>
                <a:xfrm>
                  <a:off x="4818857" y="488642"/>
                  <a:ext cx="1928564" cy="1799771"/>
                  <a:chOff x="4209143" y="397440"/>
                  <a:chExt cx="1928564" cy="1799771"/>
                </a:xfrm>
              </p:grpSpPr>
              <p:sp>
                <p:nvSpPr>
                  <p:cNvPr id="33" name="円柱 32"/>
                  <p:cNvSpPr/>
                  <p:nvPr/>
                </p:nvSpPr>
                <p:spPr>
                  <a:xfrm>
                    <a:off x="4623540" y="756676"/>
                    <a:ext cx="600261" cy="394575"/>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p:cNvGrpSpPr/>
                  <p:nvPr/>
                </p:nvGrpSpPr>
                <p:grpSpPr>
                  <a:xfrm>
                    <a:off x="5037687" y="701377"/>
                    <a:ext cx="776940" cy="1495834"/>
                    <a:chOff x="1865865" y="2148127"/>
                    <a:chExt cx="1235477" cy="2378654"/>
                  </a:xfrm>
                </p:grpSpPr>
                <p:sp>
                  <p:nvSpPr>
                    <p:cNvPr id="36" name="正方形/長方形 35"/>
                    <p:cNvSpPr/>
                    <p:nvPr/>
                  </p:nvSpPr>
                  <p:spPr>
                    <a:xfrm>
                      <a:off x="2622244" y="3345542"/>
                      <a:ext cx="416140" cy="1181239"/>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rot="19575949">
                      <a:off x="2351220" y="2475310"/>
                      <a:ext cx="416140" cy="1181239"/>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2559289" y="3188955"/>
                      <a:ext cx="542053" cy="542053"/>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865865" y="2148127"/>
                      <a:ext cx="542052" cy="542053"/>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2722636" y="3385180"/>
                      <a:ext cx="215357" cy="177840"/>
                    </a:xfrm>
                    <a:prstGeom prst="ellips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p:cNvSpPr/>
                  <p:nvPr/>
                </p:nvSpPr>
                <p:spPr>
                  <a:xfrm>
                    <a:off x="4209143" y="397440"/>
                    <a:ext cx="1928564" cy="17997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フリーフォーム 29"/>
                <p:cNvSpPr/>
                <p:nvPr/>
              </p:nvSpPr>
              <p:spPr>
                <a:xfrm>
                  <a:off x="5685900" y="691569"/>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1" name="フリーフォーム 30"/>
                <p:cNvSpPr/>
                <p:nvPr/>
              </p:nvSpPr>
              <p:spPr>
                <a:xfrm>
                  <a:off x="5636401" y="648011"/>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32" name="稲妻 31"/>
                <p:cNvSpPr/>
                <p:nvPr/>
              </p:nvSpPr>
              <p:spPr>
                <a:xfrm>
                  <a:off x="4969324" y="265620"/>
                  <a:ext cx="712535" cy="627071"/>
                </a:xfrm>
                <a:prstGeom prst="lightningBol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稲妻 18"/>
              <p:cNvSpPr/>
              <p:nvPr/>
            </p:nvSpPr>
            <p:spPr>
              <a:xfrm>
                <a:off x="1918290" y="391662"/>
                <a:ext cx="712535" cy="627071"/>
              </a:xfrm>
              <a:prstGeom prst="lightningBol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柱 19"/>
              <p:cNvSpPr/>
              <p:nvPr/>
            </p:nvSpPr>
            <p:spPr>
              <a:xfrm>
                <a:off x="763253" y="997105"/>
                <a:ext cx="600261" cy="394575"/>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雲形吹き出し 20"/>
              <p:cNvSpPr/>
              <p:nvPr/>
            </p:nvSpPr>
            <p:spPr>
              <a:xfrm>
                <a:off x="291454" y="597419"/>
                <a:ext cx="1551282" cy="1296552"/>
              </a:xfrm>
              <a:prstGeom prst="cloudCallout">
                <a:avLst>
                  <a:gd name="adj1" fmla="val 5027"/>
                  <a:gd name="adj2" fmla="val 682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21"/>
              <p:cNvSpPr/>
              <p:nvPr/>
            </p:nvSpPr>
            <p:spPr>
              <a:xfrm>
                <a:off x="2004615" y="870654"/>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3" name="フリーフォーム 22"/>
              <p:cNvSpPr/>
              <p:nvPr/>
            </p:nvSpPr>
            <p:spPr>
              <a:xfrm>
                <a:off x="1952447" y="815155"/>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フリーフォーム 23"/>
              <p:cNvSpPr/>
              <p:nvPr/>
            </p:nvSpPr>
            <p:spPr>
              <a:xfrm rot="5602960">
                <a:off x="2796124" y="2269076"/>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フリーフォーム 24"/>
              <p:cNvSpPr/>
              <p:nvPr/>
            </p:nvSpPr>
            <p:spPr>
              <a:xfrm rot="5776786">
                <a:off x="2738281" y="2267815"/>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フリーフォーム 25"/>
              <p:cNvSpPr/>
              <p:nvPr/>
            </p:nvSpPr>
            <p:spPr>
              <a:xfrm rot="5602960">
                <a:off x="5465754" y="1558979"/>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フリーフォーム 26"/>
              <p:cNvSpPr/>
              <p:nvPr/>
            </p:nvSpPr>
            <p:spPr>
              <a:xfrm rot="5776786">
                <a:off x="5407911" y="1557718"/>
                <a:ext cx="314777" cy="75199"/>
              </a:xfrm>
              <a:custGeom>
                <a:avLst/>
                <a:gdLst>
                  <a:gd name="connsiteX0" fmla="*/ 0 w 166688"/>
                  <a:gd name="connsiteY0" fmla="*/ 43075 h 43075"/>
                  <a:gd name="connsiteX1" fmla="*/ 11907 w 166688"/>
                  <a:gd name="connsiteY1" fmla="*/ 35931 h 43075"/>
                  <a:gd name="connsiteX2" fmla="*/ 19050 w 166688"/>
                  <a:gd name="connsiteY2" fmla="*/ 31169 h 43075"/>
                  <a:gd name="connsiteX3" fmla="*/ 30957 w 166688"/>
                  <a:gd name="connsiteY3" fmla="*/ 21644 h 43075"/>
                  <a:gd name="connsiteX4" fmla="*/ 35719 w 166688"/>
                  <a:gd name="connsiteY4" fmla="*/ 14500 h 43075"/>
                  <a:gd name="connsiteX5" fmla="*/ 50007 w 166688"/>
                  <a:gd name="connsiteY5" fmla="*/ 7356 h 43075"/>
                  <a:gd name="connsiteX6" fmla="*/ 85725 w 166688"/>
                  <a:gd name="connsiteY6" fmla="*/ 212 h 43075"/>
                  <a:gd name="connsiteX7" fmla="*/ 166688 w 166688"/>
                  <a:gd name="connsiteY7" fmla="*/ 2594 h 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688" h="43075">
                    <a:moveTo>
                      <a:pt x="0" y="43075"/>
                    </a:moveTo>
                    <a:cubicBezTo>
                      <a:pt x="3969" y="40694"/>
                      <a:pt x="7982" y="38384"/>
                      <a:pt x="11907" y="35931"/>
                    </a:cubicBezTo>
                    <a:cubicBezTo>
                      <a:pt x="14334" y="34414"/>
                      <a:pt x="17027" y="33192"/>
                      <a:pt x="19050" y="31169"/>
                    </a:cubicBezTo>
                    <a:cubicBezTo>
                      <a:pt x="29821" y="20398"/>
                      <a:pt x="17050" y="26279"/>
                      <a:pt x="30957" y="21644"/>
                    </a:cubicBezTo>
                    <a:cubicBezTo>
                      <a:pt x="32544" y="19263"/>
                      <a:pt x="33695" y="16524"/>
                      <a:pt x="35719" y="14500"/>
                    </a:cubicBezTo>
                    <a:cubicBezTo>
                      <a:pt x="40336" y="9883"/>
                      <a:pt x="44196" y="9293"/>
                      <a:pt x="50007" y="7356"/>
                    </a:cubicBezTo>
                    <a:cubicBezTo>
                      <a:pt x="63926" y="-1924"/>
                      <a:pt x="58228" y="212"/>
                      <a:pt x="85725" y="212"/>
                    </a:cubicBezTo>
                    <a:cubicBezTo>
                      <a:pt x="112724" y="212"/>
                      <a:pt x="166688" y="2594"/>
                      <a:pt x="166688" y="2594"/>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8" name="左矢印 27"/>
              <p:cNvSpPr/>
              <p:nvPr/>
            </p:nvSpPr>
            <p:spPr>
              <a:xfrm>
                <a:off x="2602146" y="379805"/>
                <a:ext cx="1306893" cy="510550"/>
              </a:xfrm>
              <a:prstGeom prst="leftArrow">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p:cNvGrpSpPr/>
            <p:nvPr/>
          </p:nvGrpSpPr>
          <p:grpSpPr>
            <a:xfrm>
              <a:off x="5273010" y="4576693"/>
              <a:ext cx="281088" cy="325035"/>
              <a:chOff x="5196570" y="4497165"/>
              <a:chExt cx="582624" cy="673714"/>
            </a:xfrm>
          </p:grpSpPr>
          <p:grpSp>
            <p:nvGrpSpPr>
              <p:cNvPr id="6" name="グループ化 5"/>
              <p:cNvGrpSpPr/>
              <p:nvPr/>
            </p:nvGrpSpPr>
            <p:grpSpPr>
              <a:xfrm>
                <a:off x="5196570" y="4497165"/>
                <a:ext cx="544700" cy="673714"/>
                <a:chOff x="5196570" y="4497165"/>
                <a:chExt cx="544700" cy="673714"/>
              </a:xfrm>
            </p:grpSpPr>
            <p:sp>
              <p:nvSpPr>
                <p:cNvPr id="53" name="円/楕円 52"/>
                <p:cNvSpPr/>
                <p:nvPr/>
              </p:nvSpPr>
              <p:spPr>
                <a:xfrm rot="20483425">
                  <a:off x="5329829" y="4617599"/>
                  <a:ext cx="93146" cy="438131"/>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4" name="円/楕円 53"/>
                <p:cNvSpPr/>
                <p:nvPr/>
              </p:nvSpPr>
              <p:spPr>
                <a:xfrm rot="20483425">
                  <a:off x="5403243" y="4497165"/>
                  <a:ext cx="93146" cy="53127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5" name="円/楕円 54"/>
                <p:cNvSpPr/>
                <p:nvPr/>
              </p:nvSpPr>
              <p:spPr>
                <a:xfrm rot="20483425">
                  <a:off x="5501977" y="4531274"/>
                  <a:ext cx="93146" cy="46573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6" name="円/楕円 55"/>
                <p:cNvSpPr/>
                <p:nvPr/>
              </p:nvSpPr>
              <p:spPr>
                <a:xfrm rot="20483425">
                  <a:off x="5605880" y="4589916"/>
                  <a:ext cx="93146" cy="37258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7" name="円/楕円 56"/>
                <p:cNvSpPr/>
                <p:nvPr/>
              </p:nvSpPr>
              <p:spPr>
                <a:xfrm rot="18873615">
                  <a:off x="5331350" y="4827367"/>
                  <a:ext cx="103023" cy="372584"/>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8" name="円/楕円 57"/>
                <p:cNvSpPr/>
                <p:nvPr/>
              </p:nvSpPr>
              <p:spPr>
                <a:xfrm rot="20483425">
                  <a:off x="5375586" y="4775603"/>
                  <a:ext cx="365684" cy="395276"/>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59" name="フリーフォーム 58"/>
              <p:cNvSpPr/>
              <p:nvPr/>
            </p:nvSpPr>
            <p:spPr>
              <a:xfrm rot="20270689">
                <a:off x="5438564" y="4935044"/>
                <a:ext cx="340630" cy="230081"/>
              </a:xfrm>
              <a:custGeom>
                <a:avLst/>
                <a:gdLst>
                  <a:gd name="connsiteX0" fmla="*/ 442931 w 442931"/>
                  <a:gd name="connsiteY0" fmla="*/ 0 h 299181"/>
                  <a:gd name="connsiteX1" fmla="*/ 438168 w 442931"/>
                  <a:gd name="connsiteY1" fmla="*/ 100013 h 299181"/>
                  <a:gd name="connsiteX2" fmla="*/ 435787 w 442931"/>
                  <a:gd name="connsiteY2" fmla="*/ 107157 h 299181"/>
                  <a:gd name="connsiteX3" fmla="*/ 431025 w 442931"/>
                  <a:gd name="connsiteY3" fmla="*/ 114300 h 299181"/>
                  <a:gd name="connsiteX4" fmla="*/ 426262 w 442931"/>
                  <a:gd name="connsiteY4" fmla="*/ 130969 h 299181"/>
                  <a:gd name="connsiteX5" fmla="*/ 421500 w 442931"/>
                  <a:gd name="connsiteY5" fmla="*/ 138113 h 299181"/>
                  <a:gd name="connsiteX6" fmla="*/ 414356 w 442931"/>
                  <a:gd name="connsiteY6" fmla="*/ 164307 h 299181"/>
                  <a:gd name="connsiteX7" fmla="*/ 411975 w 442931"/>
                  <a:gd name="connsiteY7" fmla="*/ 171450 h 299181"/>
                  <a:gd name="connsiteX8" fmla="*/ 407212 w 442931"/>
                  <a:gd name="connsiteY8" fmla="*/ 178594 h 299181"/>
                  <a:gd name="connsiteX9" fmla="*/ 402450 w 442931"/>
                  <a:gd name="connsiteY9" fmla="*/ 192882 h 299181"/>
                  <a:gd name="connsiteX10" fmla="*/ 388162 w 442931"/>
                  <a:gd name="connsiteY10" fmla="*/ 202407 h 299181"/>
                  <a:gd name="connsiteX11" fmla="*/ 381018 w 442931"/>
                  <a:gd name="connsiteY11" fmla="*/ 216694 h 299181"/>
                  <a:gd name="connsiteX12" fmla="*/ 378637 w 442931"/>
                  <a:gd name="connsiteY12" fmla="*/ 223838 h 299181"/>
                  <a:gd name="connsiteX13" fmla="*/ 371493 w 442931"/>
                  <a:gd name="connsiteY13" fmla="*/ 228600 h 299181"/>
                  <a:gd name="connsiteX14" fmla="*/ 366731 w 442931"/>
                  <a:gd name="connsiteY14" fmla="*/ 235744 h 299181"/>
                  <a:gd name="connsiteX15" fmla="*/ 352443 w 442931"/>
                  <a:gd name="connsiteY15" fmla="*/ 245269 h 299181"/>
                  <a:gd name="connsiteX16" fmla="*/ 347681 w 442931"/>
                  <a:gd name="connsiteY16" fmla="*/ 252413 h 299181"/>
                  <a:gd name="connsiteX17" fmla="*/ 333393 w 442931"/>
                  <a:gd name="connsiteY17" fmla="*/ 261938 h 299181"/>
                  <a:gd name="connsiteX18" fmla="*/ 328631 w 442931"/>
                  <a:gd name="connsiteY18" fmla="*/ 271463 h 299181"/>
                  <a:gd name="connsiteX19" fmla="*/ 321487 w 442931"/>
                  <a:gd name="connsiteY19" fmla="*/ 273844 h 299181"/>
                  <a:gd name="connsiteX20" fmla="*/ 304818 w 442931"/>
                  <a:gd name="connsiteY20" fmla="*/ 276225 h 299181"/>
                  <a:gd name="connsiteX21" fmla="*/ 290531 w 442931"/>
                  <a:gd name="connsiteY21" fmla="*/ 285750 h 299181"/>
                  <a:gd name="connsiteX22" fmla="*/ 283387 w 442931"/>
                  <a:gd name="connsiteY22" fmla="*/ 288132 h 299181"/>
                  <a:gd name="connsiteX23" fmla="*/ 231000 w 442931"/>
                  <a:gd name="connsiteY23" fmla="*/ 292894 h 299181"/>
                  <a:gd name="connsiteX24" fmla="*/ 159562 w 442931"/>
                  <a:gd name="connsiteY24" fmla="*/ 295275 h 299181"/>
                  <a:gd name="connsiteX25" fmla="*/ 138131 w 442931"/>
                  <a:gd name="connsiteY25" fmla="*/ 285750 h 299181"/>
                  <a:gd name="connsiteX26" fmla="*/ 130987 w 442931"/>
                  <a:gd name="connsiteY26" fmla="*/ 283369 h 299181"/>
                  <a:gd name="connsiteX27" fmla="*/ 128606 w 442931"/>
                  <a:gd name="connsiteY27" fmla="*/ 273844 h 299181"/>
                  <a:gd name="connsiteX28" fmla="*/ 114318 w 442931"/>
                  <a:gd name="connsiteY28" fmla="*/ 271463 h 299181"/>
                  <a:gd name="connsiteX29" fmla="*/ 104793 w 442931"/>
                  <a:gd name="connsiteY29" fmla="*/ 269082 h 299181"/>
                  <a:gd name="connsiteX30" fmla="*/ 83362 w 442931"/>
                  <a:gd name="connsiteY30" fmla="*/ 259557 h 299181"/>
                  <a:gd name="connsiteX31" fmla="*/ 76218 w 442931"/>
                  <a:gd name="connsiteY31" fmla="*/ 257175 h 299181"/>
                  <a:gd name="connsiteX32" fmla="*/ 69075 w 442931"/>
                  <a:gd name="connsiteY32" fmla="*/ 252413 h 299181"/>
                  <a:gd name="connsiteX33" fmla="*/ 47643 w 442931"/>
                  <a:gd name="connsiteY33" fmla="*/ 242888 h 299181"/>
                  <a:gd name="connsiteX34" fmla="*/ 40500 w 442931"/>
                  <a:gd name="connsiteY34" fmla="*/ 235744 h 299181"/>
                  <a:gd name="connsiteX35" fmla="*/ 30975 w 442931"/>
                  <a:gd name="connsiteY35" fmla="*/ 226219 h 299181"/>
                  <a:gd name="connsiteX36" fmla="*/ 26212 w 442931"/>
                  <a:gd name="connsiteY36" fmla="*/ 219075 h 299181"/>
                  <a:gd name="connsiteX37" fmla="*/ 11925 w 442931"/>
                  <a:gd name="connsiteY37" fmla="*/ 209550 h 299181"/>
                  <a:gd name="connsiteX38" fmla="*/ 9543 w 442931"/>
                  <a:gd name="connsiteY38" fmla="*/ 202407 h 299181"/>
                  <a:gd name="connsiteX39" fmla="*/ 18 w 442931"/>
                  <a:gd name="connsiteY39" fmla="*/ 183357 h 29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2931" h="299181">
                    <a:moveTo>
                      <a:pt x="442931" y="0"/>
                    </a:moveTo>
                    <a:cubicBezTo>
                      <a:pt x="441343" y="33338"/>
                      <a:pt x="440388" y="66711"/>
                      <a:pt x="438168" y="100013"/>
                    </a:cubicBezTo>
                    <a:cubicBezTo>
                      <a:pt x="438001" y="102518"/>
                      <a:pt x="436909" y="104912"/>
                      <a:pt x="435787" y="107157"/>
                    </a:cubicBezTo>
                    <a:cubicBezTo>
                      <a:pt x="434507" y="109717"/>
                      <a:pt x="432305" y="111741"/>
                      <a:pt x="431025" y="114300"/>
                    </a:cubicBezTo>
                    <a:cubicBezTo>
                      <a:pt x="426387" y="123576"/>
                      <a:pt x="430844" y="120277"/>
                      <a:pt x="426262" y="130969"/>
                    </a:cubicBezTo>
                    <a:cubicBezTo>
                      <a:pt x="425135" y="133600"/>
                      <a:pt x="423087" y="135732"/>
                      <a:pt x="421500" y="138113"/>
                    </a:cubicBezTo>
                    <a:cubicBezTo>
                      <a:pt x="418133" y="154940"/>
                      <a:pt x="420397" y="146181"/>
                      <a:pt x="414356" y="164307"/>
                    </a:cubicBezTo>
                    <a:cubicBezTo>
                      <a:pt x="413562" y="166688"/>
                      <a:pt x="413367" y="169362"/>
                      <a:pt x="411975" y="171450"/>
                    </a:cubicBezTo>
                    <a:lnTo>
                      <a:pt x="407212" y="178594"/>
                    </a:lnTo>
                    <a:cubicBezTo>
                      <a:pt x="405625" y="183357"/>
                      <a:pt x="406627" y="190097"/>
                      <a:pt x="402450" y="192882"/>
                    </a:cubicBezTo>
                    <a:lnTo>
                      <a:pt x="388162" y="202407"/>
                    </a:lnTo>
                    <a:cubicBezTo>
                      <a:pt x="382177" y="220363"/>
                      <a:pt x="390252" y="198227"/>
                      <a:pt x="381018" y="216694"/>
                    </a:cubicBezTo>
                    <a:cubicBezTo>
                      <a:pt x="379895" y="218939"/>
                      <a:pt x="380205" y="221878"/>
                      <a:pt x="378637" y="223838"/>
                    </a:cubicBezTo>
                    <a:cubicBezTo>
                      <a:pt x="376849" y="226073"/>
                      <a:pt x="373874" y="227013"/>
                      <a:pt x="371493" y="228600"/>
                    </a:cubicBezTo>
                    <a:cubicBezTo>
                      <a:pt x="369906" y="230981"/>
                      <a:pt x="368885" y="233859"/>
                      <a:pt x="366731" y="235744"/>
                    </a:cubicBezTo>
                    <a:cubicBezTo>
                      <a:pt x="362423" y="239513"/>
                      <a:pt x="352443" y="245269"/>
                      <a:pt x="352443" y="245269"/>
                    </a:cubicBezTo>
                    <a:cubicBezTo>
                      <a:pt x="350856" y="247650"/>
                      <a:pt x="349835" y="250528"/>
                      <a:pt x="347681" y="252413"/>
                    </a:cubicBezTo>
                    <a:cubicBezTo>
                      <a:pt x="343373" y="256182"/>
                      <a:pt x="333393" y="261938"/>
                      <a:pt x="333393" y="261938"/>
                    </a:cubicBezTo>
                    <a:cubicBezTo>
                      <a:pt x="331806" y="265113"/>
                      <a:pt x="331141" y="268953"/>
                      <a:pt x="328631" y="271463"/>
                    </a:cubicBezTo>
                    <a:cubicBezTo>
                      <a:pt x="326856" y="273238"/>
                      <a:pt x="323948" y="273352"/>
                      <a:pt x="321487" y="273844"/>
                    </a:cubicBezTo>
                    <a:cubicBezTo>
                      <a:pt x="315983" y="274945"/>
                      <a:pt x="310374" y="275431"/>
                      <a:pt x="304818" y="276225"/>
                    </a:cubicBezTo>
                    <a:cubicBezTo>
                      <a:pt x="300056" y="279400"/>
                      <a:pt x="295961" y="283940"/>
                      <a:pt x="290531" y="285750"/>
                    </a:cubicBezTo>
                    <a:cubicBezTo>
                      <a:pt x="288150" y="286544"/>
                      <a:pt x="285822" y="287523"/>
                      <a:pt x="283387" y="288132"/>
                    </a:cubicBezTo>
                    <a:cubicBezTo>
                      <a:pt x="264811" y="292776"/>
                      <a:pt x="253529" y="291569"/>
                      <a:pt x="231000" y="292894"/>
                    </a:cubicBezTo>
                    <a:cubicBezTo>
                      <a:pt x="198624" y="303687"/>
                      <a:pt x="221728" y="297866"/>
                      <a:pt x="159562" y="295275"/>
                    </a:cubicBezTo>
                    <a:cubicBezTo>
                      <a:pt x="148242" y="287729"/>
                      <a:pt x="155131" y="291417"/>
                      <a:pt x="138131" y="285750"/>
                    </a:cubicBezTo>
                    <a:lnTo>
                      <a:pt x="130987" y="283369"/>
                    </a:lnTo>
                    <a:cubicBezTo>
                      <a:pt x="130193" y="280194"/>
                      <a:pt x="131269" y="275746"/>
                      <a:pt x="128606" y="273844"/>
                    </a:cubicBezTo>
                    <a:cubicBezTo>
                      <a:pt x="124677" y="271038"/>
                      <a:pt x="119053" y="272410"/>
                      <a:pt x="114318" y="271463"/>
                    </a:cubicBezTo>
                    <a:cubicBezTo>
                      <a:pt x="111109" y="270821"/>
                      <a:pt x="107928" y="270022"/>
                      <a:pt x="104793" y="269082"/>
                    </a:cubicBezTo>
                    <a:cubicBezTo>
                      <a:pt x="74087" y="259870"/>
                      <a:pt x="102496" y="269124"/>
                      <a:pt x="83362" y="259557"/>
                    </a:cubicBezTo>
                    <a:cubicBezTo>
                      <a:pt x="81117" y="258434"/>
                      <a:pt x="78463" y="258298"/>
                      <a:pt x="76218" y="257175"/>
                    </a:cubicBezTo>
                    <a:cubicBezTo>
                      <a:pt x="73659" y="255895"/>
                      <a:pt x="71690" y="253575"/>
                      <a:pt x="69075" y="252413"/>
                    </a:cubicBezTo>
                    <a:cubicBezTo>
                      <a:pt x="55731" y="246482"/>
                      <a:pt x="56878" y="250584"/>
                      <a:pt x="47643" y="242888"/>
                    </a:cubicBezTo>
                    <a:cubicBezTo>
                      <a:pt x="45056" y="240732"/>
                      <a:pt x="42881" y="238125"/>
                      <a:pt x="40500" y="235744"/>
                    </a:cubicBezTo>
                    <a:cubicBezTo>
                      <a:pt x="35303" y="220156"/>
                      <a:pt x="42521" y="235456"/>
                      <a:pt x="30975" y="226219"/>
                    </a:cubicBezTo>
                    <a:cubicBezTo>
                      <a:pt x="28740" y="224431"/>
                      <a:pt x="28366" y="220960"/>
                      <a:pt x="26212" y="219075"/>
                    </a:cubicBezTo>
                    <a:cubicBezTo>
                      <a:pt x="21905" y="215306"/>
                      <a:pt x="11925" y="209550"/>
                      <a:pt x="11925" y="209550"/>
                    </a:cubicBezTo>
                    <a:cubicBezTo>
                      <a:pt x="11131" y="207169"/>
                      <a:pt x="10762" y="204601"/>
                      <a:pt x="9543" y="202407"/>
                    </a:cubicBezTo>
                    <a:cubicBezTo>
                      <a:pt x="-862" y="183679"/>
                      <a:pt x="18" y="194708"/>
                      <a:pt x="18" y="183357"/>
                    </a:cubicBezTo>
                  </a:path>
                </a:pathLst>
              </a:cu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852670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55625" y="504825"/>
            <a:ext cx="2505075" cy="527050"/>
          </a:xfrm>
        </p:spPr>
        <p:txBody>
          <a:bodyPr>
            <a:noAutofit/>
          </a:bodyPr>
          <a:lstStyle/>
          <a:p>
            <a:pPr marL="0" indent="0">
              <a:buNone/>
            </a:pPr>
            <a:r>
              <a:rPr kumimoji="1" lang="ja-JP" altLang="en-US" sz="3600" dirty="0" smtClean="0"/>
              <a:t>従来研究</a:t>
            </a:r>
            <a:endParaRPr kumimoji="1" lang="ja-JP" altLang="en-US" sz="3600" dirty="0"/>
          </a:p>
        </p:txBody>
      </p:sp>
      <p:sp>
        <p:nvSpPr>
          <p:cNvPr id="5" name="コンテンツ プレースホルダー 2"/>
          <p:cNvSpPr txBox="1">
            <a:spLocks/>
          </p:cNvSpPr>
          <p:nvPr/>
        </p:nvSpPr>
        <p:spPr>
          <a:xfrm>
            <a:off x="847725" y="1501774"/>
            <a:ext cx="8134350" cy="1098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ja-JP" dirty="0"/>
              <a:t>空中超音波触覚ディスプレイ</a:t>
            </a:r>
            <a:r>
              <a:rPr lang="en-US" altLang="ja-JP" sz="2000" dirty="0"/>
              <a:t>[Takayuki Hoshi, 2010]</a:t>
            </a:r>
            <a:endParaRPr lang="en-US" altLang="ja-JP" dirty="0"/>
          </a:p>
          <a:p>
            <a:pPr marL="0" indent="0">
              <a:buNone/>
            </a:pPr>
            <a:r>
              <a:rPr lang="ja-JP" altLang="en-US" dirty="0" smtClean="0"/>
              <a:t>・</a:t>
            </a:r>
            <a:r>
              <a:rPr lang="ja-JP" altLang="en-US" dirty="0"/>
              <a:t>仮現運動を使った触覚ディスプレイ</a:t>
            </a:r>
            <a:r>
              <a:rPr lang="en-US" altLang="ja-JP" sz="2000" dirty="0" smtClean="0"/>
              <a:t>[</a:t>
            </a:r>
            <a:r>
              <a:rPr lang="en-US" altLang="ja-JP" sz="2000" dirty="0"/>
              <a:t>Ali </a:t>
            </a:r>
            <a:r>
              <a:rPr lang="en-US" altLang="ja-JP" sz="2000" dirty="0" err="1"/>
              <a:t>Israr</a:t>
            </a:r>
            <a:r>
              <a:rPr lang="en-US" altLang="ja-JP" sz="2000" dirty="0" smtClean="0"/>
              <a:t>, </a:t>
            </a:r>
            <a:r>
              <a:rPr lang="en-US" altLang="ja-JP" sz="2000" dirty="0"/>
              <a:t>2011</a:t>
            </a:r>
            <a:r>
              <a:rPr lang="en-US" altLang="ja-JP" sz="2000" dirty="0" smtClean="0"/>
              <a:t>]</a:t>
            </a:r>
            <a:r>
              <a:rPr lang="ja-JP" altLang="en-US" sz="2000" dirty="0" smtClean="0"/>
              <a:t>　等</a:t>
            </a:r>
            <a:endParaRPr lang="en-US" altLang="ja-JP" sz="2000" dirty="0" smtClean="0"/>
          </a:p>
        </p:txBody>
      </p:sp>
      <p:sp>
        <p:nvSpPr>
          <p:cNvPr id="6" name="コンテンツ プレースホルダー 2"/>
          <p:cNvSpPr txBox="1">
            <a:spLocks/>
          </p:cNvSpPr>
          <p:nvPr/>
        </p:nvSpPr>
        <p:spPr>
          <a:xfrm>
            <a:off x="847725" y="2705100"/>
            <a:ext cx="8134350" cy="1009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従来手法では点接触によるなぞりの触覚情報を提示</a:t>
            </a:r>
            <a:endParaRPr lang="en-US" altLang="ja-JP" dirty="0" smtClean="0"/>
          </a:p>
          <a:p>
            <a:pPr marL="0" indent="0">
              <a:buFont typeface="Arial" panose="020B0604020202020204" pitchFamily="34" charset="0"/>
              <a:buNone/>
            </a:pPr>
            <a:r>
              <a:rPr lang="ja-JP" altLang="en-US" dirty="0"/>
              <a:t>⇒</a:t>
            </a:r>
            <a:r>
              <a:rPr lang="ja-JP" altLang="en-US" dirty="0" smtClean="0"/>
              <a:t>剛体との面接触によるなぞり情報が不足</a:t>
            </a:r>
            <a:endParaRPr lang="en-US" altLang="ja-JP" dirty="0" smtClean="0"/>
          </a:p>
        </p:txBody>
      </p:sp>
      <p:sp>
        <p:nvSpPr>
          <p:cNvPr id="7" name="コンテンツ プレースホルダー 2"/>
          <p:cNvSpPr txBox="1">
            <a:spLocks/>
          </p:cNvSpPr>
          <p:nvPr/>
        </p:nvSpPr>
        <p:spPr>
          <a:xfrm>
            <a:off x="847725" y="4219575"/>
            <a:ext cx="7820026" cy="209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en-US" dirty="0"/>
              <a:t>剛体との面接触</a:t>
            </a:r>
            <a:r>
              <a:rPr lang="ja-JP" altLang="en-US" dirty="0" smtClean="0"/>
              <a:t>なぞりから得られる情報</a:t>
            </a:r>
            <a:endParaRPr lang="en-US" altLang="ja-JP" dirty="0"/>
          </a:p>
          <a:p>
            <a:pPr marL="0" indent="0">
              <a:buNone/>
            </a:pPr>
            <a:r>
              <a:rPr lang="ja-JP" altLang="en-US" dirty="0"/>
              <a:t>＝</a:t>
            </a:r>
            <a:r>
              <a:rPr lang="ja-JP" altLang="en-US" dirty="0" smtClean="0"/>
              <a:t>面</a:t>
            </a:r>
            <a:r>
              <a:rPr lang="ja-JP" altLang="en-US" dirty="0"/>
              <a:t>法線方向の力</a:t>
            </a:r>
            <a:r>
              <a:rPr lang="ja-JP" altLang="en-US" dirty="0" smtClean="0"/>
              <a:t>と</a:t>
            </a:r>
            <a:r>
              <a:rPr lang="en-US" altLang="ja-JP" dirty="0" smtClean="0"/>
              <a:t>3</a:t>
            </a:r>
            <a:r>
              <a:rPr lang="ja-JP" altLang="en-US" dirty="0" smtClean="0"/>
              <a:t>自由度の</a:t>
            </a:r>
            <a:r>
              <a:rPr lang="ja-JP" altLang="en-US" dirty="0"/>
              <a:t>運動情報（並進</a:t>
            </a:r>
            <a:r>
              <a:rPr lang="en-US" altLang="ja-JP" dirty="0"/>
              <a:t>2</a:t>
            </a:r>
            <a:r>
              <a:rPr lang="ja-JP" altLang="en-US" dirty="0"/>
              <a:t>自由度，回転</a:t>
            </a:r>
            <a:r>
              <a:rPr lang="en-US" altLang="ja-JP" dirty="0"/>
              <a:t>1</a:t>
            </a:r>
            <a:r>
              <a:rPr lang="ja-JP" altLang="en-US" dirty="0"/>
              <a:t>自由度）</a:t>
            </a:r>
            <a:endParaRPr lang="en-US" altLang="ja-JP" dirty="0"/>
          </a:p>
          <a:p>
            <a:pPr marL="0" indent="0">
              <a:buNone/>
            </a:pPr>
            <a:r>
              <a:rPr lang="ja-JP" altLang="en-US" dirty="0"/>
              <a:t>⇒</a:t>
            </a:r>
            <a:r>
              <a:rPr lang="ja-JP" altLang="en-US" dirty="0" smtClean="0"/>
              <a:t>従来</a:t>
            </a:r>
            <a:r>
              <a:rPr lang="ja-JP" altLang="en-US" dirty="0"/>
              <a:t>手法では回転の提示が実現できない</a:t>
            </a: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363305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504824" y="454026"/>
            <a:ext cx="6943725"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dirty="0"/>
              <a:t>検討する装置</a:t>
            </a:r>
            <a:r>
              <a:rPr lang="ja-JP" altLang="en-US" sz="3600" dirty="0" smtClean="0"/>
              <a:t>設計</a:t>
            </a:r>
            <a:r>
              <a:rPr lang="ja-JP" altLang="en-US" sz="3600" dirty="0"/>
              <a:t>要件</a:t>
            </a:r>
            <a:endParaRPr lang="en-US" altLang="ja-JP" sz="3600" dirty="0" smtClean="0"/>
          </a:p>
        </p:txBody>
      </p:sp>
      <p:sp>
        <p:nvSpPr>
          <p:cNvPr id="6" name="コンテンツ プレースホルダー 2"/>
          <p:cNvSpPr txBox="1">
            <a:spLocks/>
          </p:cNvSpPr>
          <p:nvPr/>
        </p:nvSpPr>
        <p:spPr>
          <a:xfrm>
            <a:off x="504824" y="1330327"/>
            <a:ext cx="8537575" cy="1412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1.</a:t>
            </a:r>
            <a:r>
              <a:rPr lang="ja-JP" altLang="en-US" dirty="0" smtClean="0"/>
              <a:t>計測点，振動源の配置方法</a:t>
            </a:r>
            <a:endParaRPr lang="en-US" altLang="ja-JP" dirty="0" smtClean="0"/>
          </a:p>
          <a:p>
            <a:pPr marL="0" indent="0">
              <a:buFont typeface="Arial" panose="020B0604020202020204" pitchFamily="34" charset="0"/>
              <a:buNone/>
            </a:pPr>
            <a:r>
              <a:rPr lang="ja-JP" altLang="en-US" dirty="0" smtClean="0"/>
              <a:t>⇒なぞりの方向極性弁別のためには計測点間，振動源間に十分な距離が必要であることを確認した</a:t>
            </a:r>
            <a:endParaRPr lang="en-US" altLang="ja-JP" dirty="0" smtClean="0"/>
          </a:p>
        </p:txBody>
      </p:sp>
      <p:sp>
        <p:nvSpPr>
          <p:cNvPr id="7" name="コンテンツ プレースホルダー 2"/>
          <p:cNvSpPr txBox="1">
            <a:spLocks/>
          </p:cNvSpPr>
          <p:nvPr/>
        </p:nvSpPr>
        <p:spPr>
          <a:xfrm>
            <a:off x="504822" y="2803533"/>
            <a:ext cx="8537575" cy="1095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2.</a:t>
            </a:r>
            <a:r>
              <a:rPr lang="ja-JP" altLang="en-US" dirty="0" smtClean="0"/>
              <a:t>計測点，振動源の数</a:t>
            </a:r>
            <a:endParaRPr lang="en-US" altLang="ja-JP" dirty="0" smtClean="0"/>
          </a:p>
          <a:p>
            <a:pPr marL="0" indent="0">
              <a:buFont typeface="Arial" panose="020B0604020202020204" pitchFamily="34" charset="0"/>
              <a:buNone/>
            </a:pPr>
            <a:r>
              <a:rPr lang="ja-JP" altLang="en-US" dirty="0" smtClean="0"/>
              <a:t>⇒</a:t>
            </a:r>
            <a:r>
              <a:rPr lang="en-US" altLang="ja-JP" dirty="0" smtClean="0"/>
              <a:t>4</a:t>
            </a:r>
            <a:r>
              <a:rPr lang="ja-JP" altLang="en-US" dirty="0" smtClean="0"/>
              <a:t>個と</a:t>
            </a:r>
            <a:r>
              <a:rPr lang="en-US" altLang="ja-JP" dirty="0" smtClean="0"/>
              <a:t>8</a:t>
            </a:r>
            <a:r>
              <a:rPr lang="ja-JP" altLang="en-US" dirty="0" smtClean="0"/>
              <a:t>個を比較し，</a:t>
            </a:r>
            <a:r>
              <a:rPr lang="en-US" altLang="ja-JP" dirty="0" smtClean="0"/>
              <a:t>8</a:t>
            </a:r>
            <a:r>
              <a:rPr lang="ja-JP" altLang="en-US" dirty="0" smtClean="0"/>
              <a:t>個以上が望ましいことを確認した</a:t>
            </a:r>
            <a:endParaRPr lang="en-US" altLang="ja-JP" dirty="0" smtClean="0"/>
          </a:p>
        </p:txBody>
      </p:sp>
      <p:sp>
        <p:nvSpPr>
          <p:cNvPr id="8" name="コンテンツ プレースホルダー 2"/>
          <p:cNvSpPr txBox="1">
            <a:spLocks/>
          </p:cNvSpPr>
          <p:nvPr/>
        </p:nvSpPr>
        <p:spPr>
          <a:xfrm>
            <a:off x="1162049" y="4419604"/>
            <a:ext cx="7848599" cy="1371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ja-JP" altLang="en-US" dirty="0" smtClean="0"/>
              <a:t>皮膚接触による波速の変化</a:t>
            </a:r>
            <a:endParaRPr lang="en-US" altLang="ja-JP" dirty="0" smtClean="0"/>
          </a:p>
          <a:p>
            <a:pPr marL="0" indent="0">
              <a:buFont typeface="Arial" panose="020B0604020202020204" pitchFamily="34" charset="0"/>
              <a:buNone/>
            </a:pPr>
            <a:r>
              <a:rPr lang="ja-JP" altLang="en-US" dirty="0" smtClean="0"/>
              <a:t>⇒再現側での皮膚接触部分の波速変化への対処が必要ではないか</a:t>
            </a:r>
            <a:endParaRPr lang="ja-JP" altLang="en-US" dirty="0"/>
          </a:p>
        </p:txBody>
      </p:sp>
      <p:sp>
        <p:nvSpPr>
          <p:cNvPr id="9" name="コンテンツ プレースホルダー 2"/>
          <p:cNvSpPr txBox="1">
            <a:spLocks/>
          </p:cNvSpPr>
          <p:nvPr/>
        </p:nvSpPr>
        <p:spPr>
          <a:xfrm>
            <a:off x="1228724" y="5800730"/>
            <a:ext cx="7781925" cy="9747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ja-JP" altLang="en-US" dirty="0" smtClean="0"/>
              <a:t>膜面のインピーダンス</a:t>
            </a:r>
            <a:endParaRPr lang="en-US" altLang="ja-JP" dirty="0" smtClean="0"/>
          </a:p>
          <a:p>
            <a:pPr marL="0" indent="0">
              <a:buFont typeface="Arial" panose="020B0604020202020204" pitchFamily="34" charset="0"/>
              <a:buNone/>
            </a:pPr>
            <a:r>
              <a:rPr lang="ja-JP" altLang="en-US" dirty="0" smtClean="0"/>
              <a:t>⇒皮膚に近いインピーダンスの素材が有効ではないか</a:t>
            </a:r>
            <a:endParaRPr lang="ja-JP" altLang="en-US" dirty="0"/>
          </a:p>
        </p:txBody>
      </p:sp>
      <p:sp>
        <p:nvSpPr>
          <p:cNvPr id="10" name="コンテンツ プレースホルダー 2"/>
          <p:cNvSpPr txBox="1">
            <a:spLocks/>
          </p:cNvSpPr>
          <p:nvPr/>
        </p:nvSpPr>
        <p:spPr>
          <a:xfrm>
            <a:off x="504821" y="3959237"/>
            <a:ext cx="3009904" cy="4643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smtClean="0"/>
              <a:t>3</a:t>
            </a:r>
            <a:r>
              <a:rPr lang="en-US" altLang="ja-JP" dirty="0"/>
              <a:t>.</a:t>
            </a:r>
            <a:r>
              <a:rPr lang="ja-JP" altLang="en-US" dirty="0" smtClean="0"/>
              <a:t>皮膚接触の考慮</a:t>
            </a:r>
            <a:endParaRPr lang="ja-JP" altLang="en-US" dirty="0"/>
          </a:p>
        </p:txBody>
      </p:sp>
    </p:spTree>
    <p:extLst>
      <p:ext uri="{BB962C8B-B14F-4D97-AF65-F5344CB8AC3E}">
        <p14:creationId xmlns:p14="http://schemas.microsoft.com/office/powerpoint/2010/main" val="1427273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55625" y="504825"/>
            <a:ext cx="2505075" cy="527050"/>
          </a:xfrm>
        </p:spPr>
        <p:txBody>
          <a:bodyPr>
            <a:noAutofit/>
          </a:bodyPr>
          <a:lstStyle/>
          <a:p>
            <a:pPr marL="0" indent="0">
              <a:buNone/>
            </a:pPr>
            <a:r>
              <a:rPr kumimoji="1" lang="ja-JP" altLang="en-US" sz="3600" dirty="0" smtClean="0"/>
              <a:t>従来研究</a:t>
            </a:r>
            <a:endParaRPr kumimoji="1" lang="ja-JP" altLang="en-US" sz="3600" dirty="0"/>
          </a:p>
        </p:txBody>
      </p:sp>
      <p:sp>
        <p:nvSpPr>
          <p:cNvPr id="5" name="コンテンツ プレースホルダー 2"/>
          <p:cNvSpPr txBox="1">
            <a:spLocks/>
          </p:cNvSpPr>
          <p:nvPr/>
        </p:nvSpPr>
        <p:spPr>
          <a:xfrm>
            <a:off x="847725" y="1501774"/>
            <a:ext cx="8134350" cy="1098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ja-JP" dirty="0"/>
              <a:t>空中超音波触覚ディスプレイ</a:t>
            </a:r>
            <a:r>
              <a:rPr lang="en-US" altLang="ja-JP" sz="2000" dirty="0"/>
              <a:t>[Takayuki Hoshi, 2010]</a:t>
            </a:r>
            <a:endParaRPr lang="en-US" altLang="ja-JP" dirty="0"/>
          </a:p>
          <a:p>
            <a:pPr marL="0" indent="0">
              <a:buNone/>
            </a:pPr>
            <a:r>
              <a:rPr lang="ja-JP" altLang="en-US" dirty="0" smtClean="0"/>
              <a:t>・</a:t>
            </a:r>
            <a:r>
              <a:rPr lang="ja-JP" altLang="en-US" dirty="0"/>
              <a:t>仮現運動を使った触覚ディスプレイ</a:t>
            </a:r>
            <a:r>
              <a:rPr lang="en-US" altLang="ja-JP" sz="2000" dirty="0" smtClean="0"/>
              <a:t>[</a:t>
            </a:r>
            <a:r>
              <a:rPr lang="en-US" altLang="ja-JP" sz="2000" dirty="0"/>
              <a:t>Ali </a:t>
            </a:r>
            <a:r>
              <a:rPr lang="en-US" altLang="ja-JP" sz="2000" dirty="0" err="1"/>
              <a:t>Israr</a:t>
            </a:r>
            <a:r>
              <a:rPr lang="en-US" altLang="ja-JP" sz="2000" dirty="0" smtClean="0"/>
              <a:t>, </a:t>
            </a:r>
            <a:r>
              <a:rPr lang="en-US" altLang="ja-JP" sz="2000" dirty="0"/>
              <a:t>2011</a:t>
            </a:r>
            <a:r>
              <a:rPr lang="en-US" altLang="ja-JP" sz="2000" dirty="0" smtClean="0"/>
              <a:t>]</a:t>
            </a:r>
            <a:r>
              <a:rPr lang="ja-JP" altLang="en-US" sz="2000" dirty="0" smtClean="0"/>
              <a:t>　等</a:t>
            </a:r>
            <a:endParaRPr lang="en-US" altLang="ja-JP" sz="2000" dirty="0" smtClean="0"/>
          </a:p>
        </p:txBody>
      </p:sp>
      <p:sp>
        <p:nvSpPr>
          <p:cNvPr id="6" name="コンテンツ プレースホルダー 2"/>
          <p:cNvSpPr txBox="1">
            <a:spLocks/>
          </p:cNvSpPr>
          <p:nvPr/>
        </p:nvSpPr>
        <p:spPr>
          <a:xfrm>
            <a:off x="847725" y="2705100"/>
            <a:ext cx="8134350" cy="1009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従来手法では点接触によるなぞりの触覚情報を提示</a:t>
            </a:r>
            <a:endParaRPr lang="en-US" altLang="ja-JP" dirty="0" smtClean="0"/>
          </a:p>
          <a:p>
            <a:pPr marL="0" indent="0">
              <a:buFont typeface="Arial" panose="020B0604020202020204" pitchFamily="34" charset="0"/>
              <a:buNone/>
            </a:pPr>
            <a:r>
              <a:rPr lang="ja-JP" altLang="en-US" dirty="0"/>
              <a:t>⇒</a:t>
            </a:r>
            <a:r>
              <a:rPr lang="ja-JP" altLang="en-US" dirty="0" smtClean="0"/>
              <a:t>剛体との面接触によるなぞり情報が不足</a:t>
            </a:r>
            <a:endParaRPr lang="en-US" altLang="ja-JP" dirty="0" smtClean="0"/>
          </a:p>
        </p:txBody>
      </p:sp>
      <p:sp>
        <p:nvSpPr>
          <p:cNvPr id="7" name="コンテンツ プレースホルダー 2"/>
          <p:cNvSpPr txBox="1">
            <a:spLocks/>
          </p:cNvSpPr>
          <p:nvPr/>
        </p:nvSpPr>
        <p:spPr>
          <a:xfrm>
            <a:off x="847725" y="4219575"/>
            <a:ext cx="7820026" cy="209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en-US" dirty="0"/>
              <a:t>剛体との面接触</a:t>
            </a:r>
            <a:r>
              <a:rPr lang="ja-JP" altLang="en-US" dirty="0" smtClean="0"/>
              <a:t>なぞりから得られる情報</a:t>
            </a:r>
            <a:endParaRPr lang="en-US" altLang="ja-JP" dirty="0"/>
          </a:p>
          <a:p>
            <a:pPr marL="0" indent="0">
              <a:buNone/>
            </a:pPr>
            <a:r>
              <a:rPr lang="ja-JP" altLang="en-US" dirty="0"/>
              <a:t>＝</a:t>
            </a:r>
            <a:r>
              <a:rPr lang="ja-JP" altLang="en-US" dirty="0" smtClean="0"/>
              <a:t>面</a:t>
            </a:r>
            <a:r>
              <a:rPr lang="ja-JP" altLang="en-US" dirty="0"/>
              <a:t>法線方向の力</a:t>
            </a:r>
            <a:r>
              <a:rPr lang="ja-JP" altLang="en-US" dirty="0" smtClean="0"/>
              <a:t>と</a:t>
            </a:r>
            <a:r>
              <a:rPr lang="en-US" altLang="ja-JP" dirty="0" smtClean="0"/>
              <a:t>3</a:t>
            </a:r>
            <a:r>
              <a:rPr lang="ja-JP" altLang="en-US" dirty="0" smtClean="0"/>
              <a:t>自由度の</a:t>
            </a:r>
            <a:r>
              <a:rPr lang="ja-JP" altLang="en-US" dirty="0"/>
              <a:t>運動情報（並進</a:t>
            </a:r>
            <a:r>
              <a:rPr lang="en-US" altLang="ja-JP" dirty="0"/>
              <a:t>2</a:t>
            </a:r>
            <a:r>
              <a:rPr lang="ja-JP" altLang="en-US" dirty="0"/>
              <a:t>自由度，回転</a:t>
            </a:r>
            <a:r>
              <a:rPr lang="en-US" altLang="ja-JP" dirty="0"/>
              <a:t>1</a:t>
            </a:r>
            <a:r>
              <a:rPr lang="ja-JP" altLang="en-US" dirty="0"/>
              <a:t>自由度）</a:t>
            </a:r>
            <a:endParaRPr lang="en-US" altLang="ja-JP" dirty="0"/>
          </a:p>
          <a:p>
            <a:pPr marL="0" indent="0">
              <a:buNone/>
            </a:pPr>
            <a:r>
              <a:rPr lang="ja-JP" altLang="en-US" dirty="0"/>
              <a:t>⇒</a:t>
            </a:r>
            <a:r>
              <a:rPr lang="ja-JP" altLang="en-US" dirty="0" smtClean="0"/>
              <a:t>従来</a:t>
            </a:r>
            <a:r>
              <a:rPr lang="ja-JP" altLang="en-US" dirty="0"/>
              <a:t>手法では回転の提示が実現できない</a:t>
            </a:r>
            <a:endParaRPr lang="en-US" altLang="ja-JP" dirty="0"/>
          </a:p>
          <a:p>
            <a:pPr marL="0" indent="0">
              <a:buFont typeface="Arial" panose="020B0604020202020204" pitchFamily="34" charset="0"/>
              <a:buNone/>
            </a:pPr>
            <a:endParaRPr lang="ja-JP" altLang="en-US" dirty="0"/>
          </a:p>
        </p:txBody>
      </p:sp>
      <p:sp>
        <p:nvSpPr>
          <p:cNvPr id="8" name="コンテンツ プレースホルダー 2"/>
          <p:cNvSpPr txBox="1">
            <a:spLocks/>
          </p:cNvSpPr>
          <p:nvPr/>
        </p:nvSpPr>
        <p:spPr>
          <a:xfrm>
            <a:off x="-2649961" y="278130"/>
            <a:ext cx="2649961" cy="209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従来</a:t>
            </a:r>
            <a:r>
              <a:rPr lang="ja-JP" altLang="en-US" dirty="0" smtClean="0"/>
              <a:t>の研究</a:t>
            </a:r>
            <a:endParaRPr lang="en-US" altLang="ja-JP" dirty="0" smtClean="0"/>
          </a:p>
          <a:p>
            <a:pPr marL="0" indent="0">
              <a:buNone/>
            </a:pPr>
            <a:r>
              <a:rPr lang="ja-JP" altLang="en-US" dirty="0" smtClean="0"/>
              <a:t>・記録再生</a:t>
            </a:r>
            <a:endParaRPr lang="en-US" altLang="ja-JP" dirty="0" smtClean="0"/>
          </a:p>
          <a:p>
            <a:pPr marL="0" indent="0">
              <a:buNone/>
            </a:pPr>
            <a:r>
              <a:rPr lang="ja-JP" altLang="en-US" dirty="0" smtClean="0"/>
              <a:t>・面広がり</a:t>
            </a:r>
            <a:endParaRPr lang="en-US" altLang="ja-JP" dirty="0" smtClean="0"/>
          </a:p>
          <a:p>
            <a:pPr marL="0" indent="0">
              <a:buNone/>
            </a:pPr>
            <a:r>
              <a:rPr lang="ja-JP" altLang="en-US" dirty="0" smtClean="0"/>
              <a:t>・</a:t>
            </a:r>
            <a:r>
              <a:rPr lang="en-US" altLang="ja-JP" dirty="0" smtClean="0"/>
              <a:t>1</a:t>
            </a:r>
            <a:r>
              <a:rPr lang="ja-JP" altLang="en-US" dirty="0" smtClean="0"/>
              <a:t>点</a:t>
            </a:r>
            <a:endParaRPr lang="ja-JP" altLang="en-US" dirty="0"/>
          </a:p>
        </p:txBody>
      </p:sp>
      <p:sp>
        <p:nvSpPr>
          <p:cNvPr id="9" name="コンテンツ プレースホルダー 2"/>
          <p:cNvSpPr txBox="1">
            <a:spLocks/>
          </p:cNvSpPr>
          <p:nvPr/>
        </p:nvSpPr>
        <p:spPr>
          <a:xfrm>
            <a:off x="-2649961" y="2373629"/>
            <a:ext cx="2649961" cy="22198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超音波は計測器がない</a:t>
            </a:r>
            <a:r>
              <a:rPr lang="en-US" altLang="ja-JP" dirty="0" smtClean="0"/>
              <a:t>,</a:t>
            </a:r>
            <a:r>
              <a:rPr lang="ja-JP" altLang="en-US" dirty="0" smtClean="0"/>
              <a:t>空中提示を主眼（なぞりは扱わない）</a:t>
            </a:r>
            <a:endParaRPr lang="en-US" altLang="ja-JP" dirty="0" smtClean="0"/>
          </a:p>
          <a:p>
            <a:pPr marL="0" indent="0">
              <a:buNone/>
            </a:pPr>
            <a:r>
              <a:rPr lang="ja-JP" altLang="en-US" dirty="0" smtClean="0"/>
              <a:t>⇒本論は面を使ってなぞる</a:t>
            </a:r>
            <a:endParaRPr lang="en-US" altLang="ja-JP" dirty="0" smtClean="0"/>
          </a:p>
          <a:p>
            <a:pPr marL="0" indent="0">
              <a:buNone/>
            </a:pPr>
            <a:endParaRPr lang="ja-JP" altLang="en-US" dirty="0"/>
          </a:p>
        </p:txBody>
      </p:sp>
      <p:sp>
        <p:nvSpPr>
          <p:cNvPr id="10" name="コンテンツ プレースホルダー 2"/>
          <p:cNvSpPr txBox="1">
            <a:spLocks/>
          </p:cNvSpPr>
          <p:nvPr/>
        </p:nvSpPr>
        <p:spPr>
          <a:xfrm>
            <a:off x="-2649961" y="4674870"/>
            <a:ext cx="2649961" cy="2556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離散</a:t>
            </a:r>
            <a:r>
              <a:rPr lang="en-US" altLang="ja-JP" dirty="0" smtClean="0"/>
              <a:t>,</a:t>
            </a:r>
            <a:r>
              <a:rPr lang="ja-JP" altLang="en-US" dirty="0" smtClean="0"/>
              <a:t>仮現運動の時分割は</a:t>
            </a:r>
            <a:endParaRPr lang="en-US" altLang="ja-JP" dirty="0" smtClean="0"/>
          </a:p>
          <a:p>
            <a:pPr marL="0" indent="0">
              <a:buNone/>
            </a:pPr>
            <a:r>
              <a:rPr lang="ja-JP" altLang="en-US" dirty="0" smtClean="0"/>
              <a:t>狙ったとおりに解釈されると限らない</a:t>
            </a:r>
            <a:endParaRPr lang="en-US" altLang="ja-JP" dirty="0" smtClean="0"/>
          </a:p>
          <a:p>
            <a:pPr marL="0" indent="0">
              <a:buNone/>
            </a:pPr>
            <a:r>
              <a:rPr lang="ja-JP" altLang="en-US" dirty="0" smtClean="0"/>
              <a:t>⇒時間連続提示</a:t>
            </a:r>
            <a:endParaRPr lang="ja-JP" altLang="en-US" dirty="0"/>
          </a:p>
        </p:txBody>
      </p:sp>
      <p:sp>
        <p:nvSpPr>
          <p:cNvPr id="11" name="コンテンツ プレースホルダー 2"/>
          <p:cNvSpPr txBox="1">
            <a:spLocks/>
          </p:cNvSpPr>
          <p:nvPr/>
        </p:nvSpPr>
        <p:spPr>
          <a:xfrm>
            <a:off x="9313439" y="3627120"/>
            <a:ext cx="2649961" cy="1047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なぞりの現象そのものを捉える</a:t>
            </a:r>
            <a:endParaRPr lang="ja-JP" altLang="en-US" dirty="0"/>
          </a:p>
        </p:txBody>
      </p:sp>
    </p:spTree>
    <p:extLst>
      <p:ext uri="{BB962C8B-B14F-4D97-AF65-F5344CB8AC3E}">
        <p14:creationId xmlns:p14="http://schemas.microsoft.com/office/powerpoint/2010/main" val="302039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55625" y="504825"/>
            <a:ext cx="5790584" cy="527050"/>
          </a:xfrm>
        </p:spPr>
        <p:txBody>
          <a:bodyPr>
            <a:noAutofit/>
          </a:bodyPr>
          <a:lstStyle/>
          <a:p>
            <a:pPr marL="0" indent="0">
              <a:buNone/>
            </a:pPr>
            <a:r>
              <a:rPr kumimoji="1" lang="ja-JP" altLang="en-US" sz="3600" dirty="0" smtClean="0"/>
              <a:t>従来研究：なぞりの提示</a:t>
            </a:r>
            <a:endParaRPr kumimoji="1" lang="ja-JP" altLang="en-US" sz="3600" dirty="0"/>
          </a:p>
        </p:txBody>
      </p:sp>
      <p:sp>
        <p:nvSpPr>
          <p:cNvPr id="5" name="コンテンツ プレースホルダー 2"/>
          <p:cNvSpPr txBox="1">
            <a:spLocks/>
          </p:cNvSpPr>
          <p:nvPr/>
        </p:nvSpPr>
        <p:spPr>
          <a:xfrm>
            <a:off x="847725" y="1389869"/>
            <a:ext cx="7641182" cy="938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en-US" dirty="0"/>
              <a:t>仮現運動を使った触覚</a:t>
            </a:r>
            <a:r>
              <a:rPr lang="ja-JP" altLang="en-US" dirty="0" smtClean="0"/>
              <a:t>ディスプレイ：錯覚を利用</a:t>
            </a:r>
            <a:endParaRPr lang="en-US" altLang="ja-JP" dirty="0" smtClean="0"/>
          </a:p>
          <a:p>
            <a:pPr marL="0" indent="0">
              <a:buNone/>
            </a:pPr>
            <a:r>
              <a:rPr lang="en-US" altLang="ja-JP" sz="1600" dirty="0" smtClean="0"/>
              <a:t>[</a:t>
            </a:r>
            <a:r>
              <a:rPr lang="en-US" altLang="ja-JP" sz="1600" dirty="0"/>
              <a:t>Ali </a:t>
            </a:r>
            <a:r>
              <a:rPr lang="en-US" altLang="ja-JP" sz="1600" dirty="0" err="1"/>
              <a:t>Israr</a:t>
            </a:r>
            <a:r>
              <a:rPr lang="en-US" altLang="ja-JP" sz="1600" dirty="0" smtClean="0"/>
              <a:t>, </a:t>
            </a:r>
            <a:r>
              <a:rPr lang="en-US" altLang="ja-JP" sz="1600" dirty="0"/>
              <a:t>2011</a:t>
            </a:r>
            <a:r>
              <a:rPr lang="en-US" altLang="ja-JP" sz="1600" dirty="0" smtClean="0"/>
              <a:t>]</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685" y="1926143"/>
            <a:ext cx="3273233" cy="2052825"/>
          </a:xfrm>
          <a:prstGeom prst="rect">
            <a:avLst/>
          </a:prstGeom>
        </p:spPr>
      </p:pic>
      <p:sp>
        <p:nvSpPr>
          <p:cNvPr id="9" name="コンテンツ プレースホルダー 2"/>
          <p:cNvSpPr txBox="1">
            <a:spLocks/>
          </p:cNvSpPr>
          <p:nvPr/>
        </p:nvSpPr>
        <p:spPr>
          <a:xfrm>
            <a:off x="847723" y="2327874"/>
            <a:ext cx="4384675" cy="1342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刺激点を立ち上がり位相差付きで提示し，刺激点間の移動印象錯覚を生起</a:t>
            </a:r>
            <a:endParaRPr lang="en-US" altLang="ja-JP" dirty="0" smtClean="0"/>
          </a:p>
        </p:txBody>
      </p:sp>
      <p:sp>
        <p:nvSpPr>
          <p:cNvPr id="10" name="コンテンツ プレースホルダー 2"/>
          <p:cNvSpPr txBox="1">
            <a:spLocks/>
          </p:cNvSpPr>
          <p:nvPr/>
        </p:nvSpPr>
        <p:spPr>
          <a:xfrm>
            <a:off x="847724" y="4044950"/>
            <a:ext cx="8050616" cy="1048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a:t>
            </a:r>
            <a:r>
              <a:rPr lang="ja-JP" altLang="ja-JP" dirty="0"/>
              <a:t>空中超音波触覚</a:t>
            </a:r>
            <a:r>
              <a:rPr lang="ja-JP" altLang="ja-JP" dirty="0" smtClean="0"/>
              <a:t>ディスプレイ</a:t>
            </a:r>
            <a:r>
              <a:rPr lang="ja-JP" altLang="en-US" dirty="0" smtClean="0"/>
              <a:t>：刺激点を生成，制御</a:t>
            </a:r>
            <a:endParaRPr lang="en-US" altLang="ja-JP" dirty="0" smtClean="0"/>
          </a:p>
          <a:p>
            <a:pPr marL="0" indent="0">
              <a:buNone/>
            </a:pPr>
            <a:r>
              <a:rPr lang="en-US" altLang="ja-JP" sz="1600" dirty="0" smtClean="0"/>
              <a:t>[</a:t>
            </a:r>
            <a:r>
              <a:rPr lang="en-US" altLang="ja-JP" sz="1600" dirty="0"/>
              <a:t>Takayuki Hoshi, 2010</a:t>
            </a:r>
            <a:r>
              <a:rPr lang="en-US" altLang="ja-JP" sz="1600" dirty="0" smtClean="0"/>
              <a:t>]</a:t>
            </a:r>
            <a:endParaRPr lang="en-US" altLang="ja-JP" sz="2000" dirty="0"/>
          </a:p>
        </p:txBody>
      </p:sp>
      <p:pic>
        <p:nvPicPr>
          <p:cNvPr id="11" name="図 10"/>
          <p:cNvPicPr>
            <a:picLocks noChangeAspect="1"/>
          </p:cNvPicPr>
          <p:nvPr/>
        </p:nvPicPr>
        <p:blipFill rotWithShape="1">
          <a:blip r:embed="rId4"/>
          <a:srcRect l="6439" t="1" b="55717"/>
          <a:stretch/>
        </p:blipFill>
        <p:spPr>
          <a:xfrm>
            <a:off x="5638800" y="4717383"/>
            <a:ext cx="3024118" cy="2065558"/>
          </a:xfrm>
          <a:prstGeom prst="rect">
            <a:avLst/>
          </a:prstGeom>
        </p:spPr>
      </p:pic>
      <p:sp>
        <p:nvSpPr>
          <p:cNvPr id="12" name="コンテンツ プレースホルダー 2"/>
          <p:cNvSpPr txBox="1">
            <a:spLocks/>
          </p:cNvSpPr>
          <p:nvPr/>
        </p:nvSpPr>
        <p:spPr>
          <a:xfrm>
            <a:off x="847723" y="4948629"/>
            <a:ext cx="4384675" cy="1446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18×18</a:t>
            </a:r>
            <a:r>
              <a:rPr lang="ja-JP" altLang="en-US" dirty="0" smtClean="0"/>
              <a:t>個の超音波振動子を用いた超音波焦点生成による刺激点の提示</a:t>
            </a:r>
            <a:endParaRPr lang="en-US" altLang="ja-JP" dirty="0" smtClean="0"/>
          </a:p>
        </p:txBody>
      </p:sp>
    </p:spTree>
    <p:extLst>
      <p:ext uri="{BB962C8B-B14F-4D97-AF65-F5344CB8AC3E}">
        <p14:creationId xmlns:p14="http://schemas.microsoft.com/office/powerpoint/2010/main" val="3360995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55625" y="504825"/>
            <a:ext cx="7755862" cy="527050"/>
          </a:xfrm>
        </p:spPr>
        <p:txBody>
          <a:bodyPr>
            <a:noAutofit/>
          </a:bodyPr>
          <a:lstStyle/>
          <a:p>
            <a:pPr marL="0" indent="0">
              <a:buNone/>
            </a:pPr>
            <a:r>
              <a:rPr lang="ja-JP" altLang="en-US" sz="3600" dirty="0" smtClean="0"/>
              <a:t>触覚</a:t>
            </a:r>
            <a:r>
              <a:rPr lang="ja-JP" altLang="en-US" sz="3600" dirty="0"/>
              <a:t>伝送</a:t>
            </a:r>
            <a:r>
              <a:rPr kumimoji="1" lang="ja-JP" altLang="en-US" sz="3600" dirty="0" smtClean="0"/>
              <a:t>における従来研究の課題点</a:t>
            </a:r>
            <a:endParaRPr kumimoji="1" lang="ja-JP" altLang="en-US" sz="3600" dirty="0"/>
          </a:p>
        </p:txBody>
      </p:sp>
      <p:sp>
        <p:nvSpPr>
          <p:cNvPr id="5" name="コンテンツ プレースホルダー 2"/>
          <p:cNvSpPr txBox="1">
            <a:spLocks/>
          </p:cNvSpPr>
          <p:nvPr/>
        </p:nvSpPr>
        <p:spPr>
          <a:xfrm>
            <a:off x="555624" y="1720850"/>
            <a:ext cx="7966076" cy="565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・なぞりによる現象そのものを捉えている訳ではない</a:t>
            </a:r>
            <a:endParaRPr lang="en-US" altLang="ja-JP" sz="2000" dirty="0"/>
          </a:p>
        </p:txBody>
      </p:sp>
      <p:sp>
        <p:nvSpPr>
          <p:cNvPr id="6" name="コンテンツ プレースホルダー 2"/>
          <p:cNvSpPr txBox="1">
            <a:spLocks/>
          </p:cNvSpPr>
          <p:nvPr/>
        </p:nvSpPr>
        <p:spPr>
          <a:xfrm>
            <a:off x="555624" y="2409825"/>
            <a:ext cx="7966076" cy="1184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・再生器に合わせた計測器の作成が困難</a:t>
            </a:r>
            <a:endParaRPr lang="en-US" altLang="ja-JP" dirty="0" smtClean="0"/>
          </a:p>
          <a:p>
            <a:pPr marL="0" indent="0">
              <a:buNone/>
            </a:pPr>
            <a:r>
              <a:rPr lang="ja-JP" altLang="en-US" dirty="0" smtClean="0"/>
              <a:t>＝触覚</a:t>
            </a:r>
            <a:r>
              <a:rPr lang="ja-JP" altLang="en-US" dirty="0"/>
              <a:t>情報の伝送に不向きな</a:t>
            </a:r>
            <a:r>
              <a:rPr lang="ja-JP" altLang="en-US" dirty="0" smtClean="0"/>
              <a:t>手法</a:t>
            </a:r>
            <a:endParaRPr lang="en-US" altLang="ja-JP" dirty="0"/>
          </a:p>
        </p:txBody>
      </p:sp>
      <p:sp>
        <p:nvSpPr>
          <p:cNvPr id="7" name="コンテンツ プレースホルダー 2"/>
          <p:cNvSpPr txBox="1">
            <a:spLocks/>
          </p:cNvSpPr>
          <p:nvPr/>
        </p:nvSpPr>
        <p:spPr>
          <a:xfrm>
            <a:off x="555624" y="5270360"/>
            <a:ext cx="7966076" cy="101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なぞりによ</a:t>
            </a:r>
            <a:r>
              <a:rPr lang="ja-JP" altLang="en-US" dirty="0"/>
              <a:t>って</a:t>
            </a:r>
            <a:r>
              <a:rPr lang="ja-JP" altLang="en-US" dirty="0" smtClean="0"/>
              <a:t>得られる触覚情報をリアルタイムに伝送可能な触覚提示手法の開発</a:t>
            </a:r>
            <a:endParaRPr lang="en-US" altLang="ja-JP" dirty="0" smtClean="0"/>
          </a:p>
        </p:txBody>
      </p:sp>
      <p:sp>
        <p:nvSpPr>
          <p:cNvPr id="8" name="下矢印 7"/>
          <p:cNvSpPr/>
          <p:nvPr/>
        </p:nvSpPr>
        <p:spPr>
          <a:xfrm>
            <a:off x="4015986" y="3621590"/>
            <a:ext cx="835139" cy="681338"/>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コンテンツ プレースホルダー 2"/>
          <p:cNvSpPr txBox="1">
            <a:spLocks/>
          </p:cNvSpPr>
          <p:nvPr/>
        </p:nvSpPr>
        <p:spPr>
          <a:xfrm>
            <a:off x="555625" y="4596939"/>
            <a:ext cx="3033736" cy="527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本研究の目的</a:t>
            </a:r>
            <a:endParaRPr lang="ja-JP" altLang="en-US" sz="3600" dirty="0"/>
          </a:p>
        </p:txBody>
      </p:sp>
    </p:spTree>
    <p:extLst>
      <p:ext uri="{BB962C8B-B14F-4D97-AF65-F5344CB8AC3E}">
        <p14:creationId xmlns:p14="http://schemas.microsoft.com/office/powerpoint/2010/main" val="3195507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p:cNvSpPr txBox="1">
            <a:spLocks/>
          </p:cNvSpPr>
          <p:nvPr/>
        </p:nvSpPr>
        <p:spPr>
          <a:xfrm>
            <a:off x="847725" y="1469244"/>
            <a:ext cx="8105776" cy="16819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・なぞり触覚</a:t>
            </a:r>
            <a:endParaRPr lang="en-US" altLang="ja-JP" dirty="0" smtClean="0"/>
          </a:p>
          <a:p>
            <a:pPr marL="0" indent="0">
              <a:buNone/>
            </a:pPr>
            <a:r>
              <a:rPr lang="ja-JP" altLang="en-US" dirty="0" smtClean="0"/>
              <a:t>＝接触面上の剛体運動（並進</a:t>
            </a:r>
            <a:r>
              <a:rPr lang="en-US" altLang="ja-JP" dirty="0" smtClean="0"/>
              <a:t>2</a:t>
            </a:r>
            <a:r>
              <a:rPr lang="ja-JP" altLang="en-US" dirty="0" smtClean="0"/>
              <a:t>自由度，回転</a:t>
            </a:r>
            <a:r>
              <a:rPr lang="en-US" altLang="ja-JP" dirty="0" smtClean="0"/>
              <a:t>1</a:t>
            </a:r>
            <a:r>
              <a:rPr lang="ja-JP" altLang="en-US" dirty="0" smtClean="0"/>
              <a:t>自由度）によるスティックスリップ現象か</a:t>
            </a:r>
            <a:r>
              <a:rPr lang="ja-JP" altLang="en-US" dirty="0"/>
              <a:t>ら</a:t>
            </a:r>
            <a:r>
              <a:rPr lang="ja-JP" altLang="en-US" dirty="0" smtClean="0"/>
              <a:t>もたらされる感覚と捉えることができる</a:t>
            </a:r>
            <a:endParaRPr lang="en-US" altLang="ja-JP" dirty="0"/>
          </a:p>
        </p:txBody>
      </p:sp>
      <p:sp>
        <p:nvSpPr>
          <p:cNvPr id="7" name="コンテンツ プレースホルダー 2"/>
          <p:cNvSpPr>
            <a:spLocks noGrp="1"/>
          </p:cNvSpPr>
          <p:nvPr>
            <p:ph idx="1"/>
          </p:nvPr>
        </p:nvSpPr>
        <p:spPr>
          <a:xfrm>
            <a:off x="555625" y="504825"/>
            <a:ext cx="6295551" cy="527050"/>
          </a:xfrm>
        </p:spPr>
        <p:txBody>
          <a:bodyPr>
            <a:noAutofit/>
          </a:bodyPr>
          <a:lstStyle/>
          <a:p>
            <a:pPr marL="0" indent="0">
              <a:buNone/>
            </a:pPr>
            <a:r>
              <a:rPr lang="ja-JP" altLang="en-US" sz="3600" dirty="0" smtClean="0"/>
              <a:t>触覚伝送</a:t>
            </a:r>
            <a:r>
              <a:rPr kumimoji="1" lang="ja-JP" altLang="en-US" sz="3600" dirty="0" smtClean="0"/>
              <a:t>手法の検討</a:t>
            </a:r>
            <a:endParaRPr kumimoji="1" lang="ja-JP" altLang="en-US" sz="3600" dirty="0"/>
          </a:p>
        </p:txBody>
      </p:sp>
      <p:sp>
        <p:nvSpPr>
          <p:cNvPr id="8" name="コンテンツ プレースホルダー 2"/>
          <p:cNvSpPr txBox="1">
            <a:spLocks/>
          </p:cNvSpPr>
          <p:nvPr/>
        </p:nvSpPr>
        <p:spPr>
          <a:xfrm>
            <a:off x="847725" y="3100588"/>
            <a:ext cx="7470775" cy="1453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・スティックスリップ（＝接触面上の表面波）の計測と再現</a:t>
            </a:r>
            <a:endParaRPr lang="en-US" altLang="ja-JP" dirty="0" smtClean="0"/>
          </a:p>
          <a:p>
            <a:pPr marL="0" indent="0">
              <a:buFont typeface="Arial" panose="020B0604020202020204" pitchFamily="34" charset="0"/>
              <a:buNone/>
            </a:pPr>
            <a:r>
              <a:rPr lang="ja-JP" altLang="en-US" dirty="0"/>
              <a:t>⇒</a:t>
            </a:r>
            <a:r>
              <a:rPr lang="ja-JP" altLang="en-US" b="1" u="sng" dirty="0" smtClean="0"/>
              <a:t>波面合成によって可能ではないか</a:t>
            </a:r>
            <a:endParaRPr lang="en-US" altLang="ja-JP" b="1" u="sng" dirty="0"/>
          </a:p>
        </p:txBody>
      </p:sp>
      <p:sp>
        <p:nvSpPr>
          <p:cNvPr id="9" name="下矢印 8"/>
          <p:cNvSpPr/>
          <p:nvPr/>
        </p:nvSpPr>
        <p:spPr>
          <a:xfrm>
            <a:off x="4398581" y="4581843"/>
            <a:ext cx="502032" cy="409577"/>
          </a:xfrm>
          <a:prstGeom prst="downArrow">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コンテンツ プレースホルダー 2"/>
          <p:cNvSpPr txBox="1">
            <a:spLocks/>
          </p:cNvSpPr>
          <p:nvPr/>
        </p:nvSpPr>
        <p:spPr>
          <a:xfrm>
            <a:off x="1000125" y="5145683"/>
            <a:ext cx="8105776" cy="1550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波面合成を用いた触覚伝送により，剛体の面運動が再現可能か検証</a:t>
            </a:r>
            <a:endParaRPr lang="en-US" altLang="ja-JP" dirty="0" smtClean="0"/>
          </a:p>
          <a:p>
            <a:pPr marL="0" indent="0">
              <a:buNone/>
            </a:pPr>
            <a:r>
              <a:rPr lang="ja-JP" altLang="en-US" dirty="0" smtClean="0"/>
              <a:t>⇒回転の提示のため，</a:t>
            </a:r>
            <a:r>
              <a:rPr lang="en-US" altLang="ja-JP" dirty="0" smtClean="0"/>
              <a:t>2</a:t>
            </a:r>
            <a:r>
              <a:rPr lang="ja-JP" altLang="en-US" dirty="0" smtClean="0"/>
              <a:t>点以上の同時提示が必要</a:t>
            </a:r>
            <a:endParaRPr lang="en-US" altLang="ja-JP" dirty="0" smtClean="0"/>
          </a:p>
        </p:txBody>
      </p:sp>
    </p:spTree>
    <p:extLst>
      <p:ext uri="{BB962C8B-B14F-4D97-AF65-F5344CB8AC3E}">
        <p14:creationId xmlns:p14="http://schemas.microsoft.com/office/powerpoint/2010/main" val="587954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04825" y="454025"/>
            <a:ext cx="2124075" cy="603249"/>
          </a:xfrm>
        </p:spPr>
        <p:txBody>
          <a:bodyPr>
            <a:normAutofit/>
          </a:bodyPr>
          <a:lstStyle/>
          <a:p>
            <a:pPr marL="0" indent="0">
              <a:buNone/>
            </a:pPr>
            <a:r>
              <a:rPr kumimoji="1" lang="ja-JP" altLang="en-US" sz="3600" dirty="0" smtClean="0"/>
              <a:t>波面合成</a:t>
            </a:r>
            <a:endParaRPr kumimoji="1" lang="en-US" altLang="ja-JP" sz="3600" dirty="0" smtClean="0"/>
          </a:p>
        </p:txBody>
      </p:sp>
      <p:sp>
        <p:nvSpPr>
          <p:cNvPr id="4" name="コンテンツ プレースホルダー 2"/>
          <p:cNvSpPr txBox="1">
            <a:spLocks/>
          </p:cNvSpPr>
          <p:nvPr/>
        </p:nvSpPr>
        <p:spPr>
          <a:xfrm>
            <a:off x="504824" y="5423517"/>
            <a:ext cx="8384131" cy="1046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触覚への転用：計測点と振動源を</a:t>
            </a:r>
            <a:r>
              <a:rPr lang="en-US" altLang="ja-JP" dirty="0" smtClean="0"/>
              <a:t>2</a:t>
            </a:r>
            <a:r>
              <a:rPr lang="ja-JP" altLang="en-US" dirty="0" smtClean="0"/>
              <a:t>次元平面上に配置</a:t>
            </a:r>
            <a:endParaRPr lang="en-US" altLang="ja-JP" dirty="0" smtClean="0"/>
          </a:p>
          <a:p>
            <a:pPr marL="0" indent="0">
              <a:buFont typeface="Arial" panose="020B0604020202020204" pitchFamily="34" charset="0"/>
              <a:buNone/>
            </a:pPr>
            <a:r>
              <a:rPr lang="ja-JP" altLang="en-US" dirty="0" smtClean="0"/>
              <a:t>⇒計測点，振動源が形成する境界内の表面波を再現</a:t>
            </a:r>
            <a:endParaRPr lang="ja-JP" altLang="en-US" dirty="0"/>
          </a:p>
        </p:txBody>
      </p:sp>
      <p:sp>
        <p:nvSpPr>
          <p:cNvPr id="5" name="コンテンツ プレースホルダー 2"/>
          <p:cNvSpPr txBox="1">
            <a:spLocks/>
          </p:cNvSpPr>
          <p:nvPr/>
        </p:nvSpPr>
        <p:spPr>
          <a:xfrm>
            <a:off x="504824" y="1241426"/>
            <a:ext cx="8029575" cy="206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ja-JP" altLang="en-US" dirty="0" smtClean="0"/>
              <a:t>閉空間内部の音場は境界面上の音圧，音圧勾配で表現可能</a:t>
            </a:r>
            <a:endParaRPr lang="en-US" altLang="ja-JP" dirty="0" smtClean="0"/>
          </a:p>
          <a:p>
            <a:pPr marL="0" indent="0">
              <a:buFont typeface="Arial" panose="020B0604020202020204" pitchFamily="34" charset="0"/>
              <a:buNone/>
            </a:pPr>
            <a:r>
              <a:rPr lang="ja-JP" altLang="en-US" dirty="0" smtClean="0"/>
              <a:t>＝境界面上での音の記録・再生により閉空間内の音場を別空間で再現可能</a:t>
            </a:r>
            <a:endParaRPr lang="en-US" altLang="ja-JP" dirty="0" smtClean="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201" y="3182302"/>
            <a:ext cx="2476500" cy="159067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0295" y="3316606"/>
            <a:ext cx="3335405" cy="1390650"/>
          </a:xfrm>
          <a:prstGeom prst="rect">
            <a:avLst/>
          </a:prstGeom>
        </p:spPr>
      </p:pic>
      <p:sp>
        <p:nvSpPr>
          <p:cNvPr id="7" name="コンテンツ プレースホルダー 2"/>
          <p:cNvSpPr txBox="1">
            <a:spLocks/>
          </p:cNvSpPr>
          <p:nvPr/>
        </p:nvSpPr>
        <p:spPr>
          <a:xfrm>
            <a:off x="2889975" y="4677726"/>
            <a:ext cx="2560639" cy="292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閉空間</a:t>
            </a:r>
            <a:r>
              <a:rPr lang="en-US" altLang="ja-JP" sz="1400" dirty="0" smtClean="0"/>
              <a:t>V</a:t>
            </a:r>
            <a:r>
              <a:rPr lang="ja-JP" altLang="en-US" sz="1400" dirty="0" smtClean="0"/>
              <a:t>内の音圧</a:t>
            </a:r>
            <a:r>
              <a:rPr lang="en-US" altLang="ja-JP" sz="1400" dirty="0" smtClean="0"/>
              <a:t>[</a:t>
            </a:r>
            <a:r>
              <a:rPr lang="ja-JP" altLang="en-US" sz="1400" dirty="0" smtClean="0"/>
              <a:t>木村</a:t>
            </a:r>
            <a:r>
              <a:rPr lang="en-US" altLang="ja-JP" sz="1400" dirty="0" smtClean="0"/>
              <a:t>, </a:t>
            </a:r>
            <a:r>
              <a:rPr lang="en-US" altLang="ja-JP" sz="1400" dirty="0"/>
              <a:t>2011</a:t>
            </a:r>
            <a:r>
              <a:rPr lang="en-US" altLang="ja-JP" sz="1400" dirty="0" smtClean="0"/>
              <a:t>]</a:t>
            </a:r>
          </a:p>
        </p:txBody>
      </p:sp>
    </p:spTree>
    <p:extLst>
      <p:ext uri="{BB962C8B-B14F-4D97-AF65-F5344CB8AC3E}">
        <p14:creationId xmlns:p14="http://schemas.microsoft.com/office/powerpoint/2010/main" val="2454082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a:xfrm>
            <a:off x="504824" y="454026"/>
            <a:ext cx="6943725"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波面合成を用いた触覚伝送手法</a:t>
            </a:r>
            <a:endParaRPr lang="en-US" altLang="ja-JP" sz="3600" dirty="0" smtClean="0"/>
          </a:p>
        </p:txBody>
      </p:sp>
      <p:pic>
        <p:nvPicPr>
          <p:cNvPr id="1026" name="Picture 2" descr="図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075" y="4073876"/>
            <a:ext cx="5273791" cy="2281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コンテンツ プレースホルダー 2"/>
          <p:cNvSpPr txBox="1">
            <a:spLocks/>
          </p:cNvSpPr>
          <p:nvPr/>
        </p:nvSpPr>
        <p:spPr>
          <a:xfrm>
            <a:off x="504825" y="1316741"/>
            <a:ext cx="8438294" cy="2600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・水で支えられた膜を振動面に用いる</a:t>
            </a:r>
            <a:endParaRPr lang="en-US" altLang="ja-JP" dirty="0" smtClean="0"/>
          </a:p>
          <a:p>
            <a:pPr marL="0" indent="0">
              <a:buFont typeface="Arial" panose="020B0604020202020204" pitchFamily="34" charset="0"/>
              <a:buNone/>
            </a:pPr>
            <a:r>
              <a:rPr lang="ja-JP" altLang="en-US" b="1" u="sng" dirty="0" smtClean="0"/>
              <a:t>＝人体と触覚提示面のインピーダンスマッチが可能</a:t>
            </a:r>
            <a:endParaRPr lang="en-US" altLang="ja-JP" b="1" u="sng" dirty="0" smtClean="0"/>
          </a:p>
          <a:p>
            <a:pPr marL="0" indent="0">
              <a:buNone/>
            </a:pPr>
            <a:r>
              <a:rPr lang="ja-JP" altLang="en-US" dirty="0"/>
              <a:t>・計測点，</a:t>
            </a:r>
            <a:r>
              <a:rPr lang="ja-JP" altLang="en-US" dirty="0" smtClean="0"/>
              <a:t>振動源を同一境界を形成するよう配置し，境界内の波面を再現</a:t>
            </a:r>
            <a:endParaRPr lang="en-US" altLang="ja-JP" dirty="0" smtClean="0"/>
          </a:p>
          <a:p>
            <a:pPr marL="0" indent="0">
              <a:buNone/>
            </a:pPr>
            <a:r>
              <a:rPr lang="ja-JP" altLang="en-US" b="1" u="sng" dirty="0" smtClean="0"/>
              <a:t>＝全面</a:t>
            </a:r>
            <a:r>
              <a:rPr lang="ja-JP" altLang="en-US" b="1" u="sng" dirty="0"/>
              <a:t>にわたる振動再現が全面計測の必要</a:t>
            </a:r>
            <a:r>
              <a:rPr lang="ja-JP" altLang="en-US" b="1" u="sng" dirty="0" smtClean="0"/>
              <a:t>なく可能</a:t>
            </a:r>
            <a:endParaRPr lang="en-US" altLang="ja-JP" b="1" u="sng" dirty="0" smtClean="0"/>
          </a:p>
        </p:txBody>
      </p:sp>
      <p:sp>
        <p:nvSpPr>
          <p:cNvPr id="7" name="コンテンツ プレースホルダー 2"/>
          <p:cNvSpPr txBox="1">
            <a:spLocks/>
          </p:cNvSpPr>
          <p:nvPr/>
        </p:nvSpPr>
        <p:spPr>
          <a:xfrm>
            <a:off x="3445212" y="6354929"/>
            <a:ext cx="2557518" cy="43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smtClean="0"/>
              <a:t>触覚伝送手法の概要図</a:t>
            </a:r>
            <a:endParaRPr lang="ja-JP" altLang="en-US" sz="1800" dirty="0"/>
          </a:p>
        </p:txBody>
      </p:sp>
    </p:spTree>
    <p:extLst>
      <p:ext uri="{BB962C8B-B14F-4D97-AF65-F5344CB8AC3E}">
        <p14:creationId xmlns:p14="http://schemas.microsoft.com/office/powerpoint/2010/main" val="2910696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図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843" y="1744222"/>
            <a:ext cx="4592861" cy="25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コンテンツ プレースホルダー 2"/>
          <p:cNvSpPr txBox="1">
            <a:spLocks/>
          </p:cNvSpPr>
          <p:nvPr/>
        </p:nvSpPr>
        <p:spPr>
          <a:xfrm>
            <a:off x="504825" y="454026"/>
            <a:ext cx="7181850" cy="600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a:t>
            </a:r>
            <a:r>
              <a:rPr lang="ja-JP" altLang="en-US" sz="3600" dirty="0"/>
              <a:t>伝送</a:t>
            </a:r>
            <a:r>
              <a:rPr lang="ja-JP" altLang="en-US" sz="3600" dirty="0" smtClean="0"/>
              <a:t>装置の実装</a:t>
            </a:r>
            <a:endParaRPr lang="en-US" altLang="ja-JP" sz="3600" dirty="0" smtClean="0"/>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0025" y="4596040"/>
            <a:ext cx="3682594" cy="2071459"/>
          </a:xfrm>
          <a:prstGeom prst="rect">
            <a:avLst/>
          </a:prstGeom>
        </p:spPr>
      </p:pic>
      <p:sp>
        <p:nvSpPr>
          <p:cNvPr id="5" name="コンテンツ プレースホルダー 2"/>
          <p:cNvSpPr txBox="1">
            <a:spLocks/>
          </p:cNvSpPr>
          <p:nvPr/>
        </p:nvSpPr>
        <p:spPr>
          <a:xfrm>
            <a:off x="504824" y="2633223"/>
            <a:ext cx="4102116" cy="1800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ja-JP" altLang="en-US" dirty="0" smtClean="0"/>
              <a:t>皮膚接触により波速が</a:t>
            </a:r>
            <a:r>
              <a:rPr lang="en-US" altLang="ja-JP" dirty="0" smtClean="0"/>
              <a:t>1.18</a:t>
            </a:r>
            <a:r>
              <a:rPr lang="ja-JP" altLang="en-US" dirty="0" smtClean="0"/>
              <a:t>倍となる</a:t>
            </a:r>
            <a:endParaRPr lang="en-US" altLang="ja-JP" dirty="0" smtClean="0"/>
          </a:p>
          <a:p>
            <a:pPr marL="0" indent="0">
              <a:buFont typeface="Arial" panose="020B0604020202020204" pitchFamily="34" charset="0"/>
              <a:buNone/>
            </a:pPr>
            <a:r>
              <a:rPr lang="ja-JP" altLang="en-US" dirty="0" smtClean="0"/>
              <a:t>⇒振動源間距離を計測点間距離の</a:t>
            </a:r>
            <a:r>
              <a:rPr lang="en-US" altLang="ja-JP" dirty="0" smtClean="0"/>
              <a:t>1.18</a:t>
            </a:r>
            <a:r>
              <a:rPr lang="ja-JP" altLang="en-US" dirty="0" smtClean="0"/>
              <a:t>倍に拡大</a:t>
            </a:r>
            <a:endParaRPr lang="ja-JP" altLang="en-US" dirty="0"/>
          </a:p>
        </p:txBody>
      </p:sp>
      <p:sp>
        <p:nvSpPr>
          <p:cNvPr id="6" name="コンテンツ プレースホルダー 2"/>
          <p:cNvSpPr txBox="1">
            <a:spLocks/>
          </p:cNvSpPr>
          <p:nvPr/>
        </p:nvSpPr>
        <p:spPr>
          <a:xfrm>
            <a:off x="504824" y="1510214"/>
            <a:ext cx="4626734" cy="1333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・膜面：人肌のゲルシート</a:t>
            </a:r>
            <a:endParaRPr lang="en-US" altLang="ja-JP" dirty="0" smtClean="0"/>
          </a:p>
          <a:p>
            <a:pPr marL="0" indent="0">
              <a:buFont typeface="Arial" panose="020B0604020202020204" pitchFamily="34" charset="0"/>
              <a:buNone/>
            </a:pPr>
            <a:r>
              <a:rPr lang="ja-JP" altLang="en-US" u="sng" dirty="0" smtClean="0"/>
              <a:t>＝皮膚に近いインピーダンス</a:t>
            </a:r>
            <a:endParaRPr lang="en-US" altLang="ja-JP" u="sng" dirty="0" smtClean="0"/>
          </a:p>
        </p:txBody>
      </p:sp>
      <p:sp>
        <p:nvSpPr>
          <p:cNvPr id="7" name="コンテンツ プレースホルダー 2"/>
          <p:cNvSpPr txBox="1">
            <a:spLocks/>
          </p:cNvSpPr>
          <p:nvPr/>
        </p:nvSpPr>
        <p:spPr>
          <a:xfrm>
            <a:off x="504825" y="4500224"/>
            <a:ext cx="3998018" cy="2316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・波速（皮膚接触時）：</a:t>
            </a:r>
            <a:r>
              <a:rPr lang="en-US" altLang="ja-JP" dirty="0"/>
              <a:t>2.72 </a:t>
            </a:r>
            <a:r>
              <a:rPr lang="en-US" altLang="ja-JP" dirty="0" smtClean="0"/>
              <a:t>[m/s]</a:t>
            </a:r>
          </a:p>
          <a:p>
            <a:pPr marL="0" indent="0">
              <a:buNone/>
            </a:pPr>
            <a:r>
              <a:rPr lang="ja-JP" altLang="en-US" dirty="0" smtClean="0"/>
              <a:t>⇒</a:t>
            </a:r>
            <a:r>
              <a:rPr lang="en-US" altLang="ja-JP" dirty="0" smtClean="0"/>
              <a:t>20[Hz]</a:t>
            </a:r>
            <a:r>
              <a:rPr lang="ja-JP" altLang="en-US" dirty="0"/>
              <a:t>以上で提示領域内に</a:t>
            </a:r>
            <a:r>
              <a:rPr lang="en-US" altLang="ja-JP" dirty="0"/>
              <a:t>1</a:t>
            </a:r>
            <a:r>
              <a:rPr lang="ja-JP" altLang="en-US" dirty="0" smtClean="0"/>
              <a:t>波長以上が存在</a:t>
            </a:r>
            <a:r>
              <a:rPr lang="ja-JP" altLang="en-US" u="sng" dirty="0" smtClean="0"/>
              <a:t>（＝</a:t>
            </a:r>
            <a:r>
              <a:rPr lang="en-US" altLang="ja-JP" u="sng" dirty="0" smtClean="0"/>
              <a:t>2</a:t>
            </a:r>
            <a:r>
              <a:rPr lang="ja-JP" altLang="en-US" u="sng" dirty="0" smtClean="0"/>
              <a:t>点が提示可能）</a:t>
            </a:r>
            <a:endParaRPr lang="ja-JP" altLang="en-US" u="sng" dirty="0"/>
          </a:p>
        </p:txBody>
      </p:sp>
    </p:spTree>
    <p:extLst>
      <p:ext uri="{BB962C8B-B14F-4D97-AF65-F5344CB8AC3E}">
        <p14:creationId xmlns:p14="http://schemas.microsoft.com/office/powerpoint/2010/main" val="2654371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E:\修論-図\図5-ex1_abstract.jpg"/>
          <p:cNvPicPr/>
          <p:nvPr/>
        </p:nvPicPr>
        <p:blipFill>
          <a:blip r:embed="rId3">
            <a:extLst>
              <a:ext uri="{28A0092B-C50C-407E-A947-70E740481C1C}">
                <a14:useLocalDpi xmlns:a14="http://schemas.microsoft.com/office/drawing/2010/main" val="0"/>
              </a:ext>
            </a:extLst>
          </a:blip>
          <a:srcRect/>
          <a:stretch>
            <a:fillRect/>
          </a:stretch>
        </p:blipFill>
        <p:spPr bwMode="auto">
          <a:xfrm>
            <a:off x="6010756" y="1588252"/>
            <a:ext cx="2997835" cy="2990850"/>
          </a:xfrm>
          <a:prstGeom prst="rect">
            <a:avLst/>
          </a:prstGeom>
          <a:noFill/>
          <a:ln>
            <a:noFill/>
          </a:ln>
        </p:spPr>
      </p:pic>
      <p:sp>
        <p:nvSpPr>
          <p:cNvPr id="7" name="コンテンツ プレースホルダー 2"/>
          <p:cNvSpPr txBox="1">
            <a:spLocks/>
          </p:cNvSpPr>
          <p:nvPr/>
        </p:nvSpPr>
        <p:spPr>
          <a:xfrm>
            <a:off x="504824" y="454026"/>
            <a:ext cx="6638926" cy="600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smtClean="0"/>
              <a:t>触覚提示実験</a:t>
            </a:r>
            <a:r>
              <a:rPr lang="en-US" altLang="ja-JP" sz="3600" dirty="0" smtClean="0"/>
              <a:t>1</a:t>
            </a:r>
            <a:r>
              <a:rPr lang="ja-JP" altLang="en-US" sz="3600" dirty="0" smtClean="0"/>
              <a:t>：刺激点数の弁別</a:t>
            </a:r>
            <a:endParaRPr lang="en-US" altLang="ja-JP" sz="3600" dirty="0" smtClean="0"/>
          </a:p>
        </p:txBody>
      </p:sp>
      <p:sp>
        <p:nvSpPr>
          <p:cNvPr id="8" name="コンテンツ プレースホルダー 2"/>
          <p:cNvSpPr txBox="1">
            <a:spLocks/>
          </p:cNvSpPr>
          <p:nvPr/>
        </p:nvSpPr>
        <p:spPr>
          <a:xfrm>
            <a:off x="461336" y="1588252"/>
            <a:ext cx="5834689" cy="1154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a:t>
            </a:r>
            <a:r>
              <a:rPr lang="en-US" altLang="ja-JP" dirty="0" smtClean="0"/>
              <a:t>2</a:t>
            </a:r>
            <a:r>
              <a:rPr lang="ja-JP" altLang="en-US" dirty="0" smtClean="0"/>
              <a:t>点同時刺激が可能であるか検証</a:t>
            </a:r>
            <a:endParaRPr lang="en-US" altLang="ja-JP" dirty="0" smtClean="0"/>
          </a:p>
          <a:p>
            <a:pPr marL="0" indent="0">
              <a:buFont typeface="Arial" panose="020B0604020202020204" pitchFamily="34" charset="0"/>
              <a:buNone/>
            </a:pPr>
            <a:r>
              <a:rPr lang="ja-JP" altLang="en-US" dirty="0"/>
              <a:t>⇒</a:t>
            </a:r>
            <a:r>
              <a:rPr lang="en-US" altLang="ja-JP" dirty="0" smtClean="0"/>
              <a:t>1</a:t>
            </a:r>
            <a:r>
              <a:rPr lang="ja-JP" altLang="en-US" dirty="0" smtClean="0"/>
              <a:t>点のなぞりと</a:t>
            </a:r>
            <a:r>
              <a:rPr lang="en-US" altLang="ja-JP" dirty="0" smtClean="0"/>
              <a:t>2</a:t>
            </a:r>
            <a:r>
              <a:rPr lang="ja-JP" altLang="en-US" dirty="0" smtClean="0"/>
              <a:t>点のなぞりの弁別</a:t>
            </a:r>
            <a:endParaRPr lang="ja-JP" altLang="en-US" dirty="0"/>
          </a:p>
        </p:txBody>
      </p:sp>
      <p:sp>
        <p:nvSpPr>
          <p:cNvPr id="9" name="コンテンツ プレースホルダー 2"/>
          <p:cNvSpPr txBox="1">
            <a:spLocks/>
          </p:cNvSpPr>
          <p:nvPr/>
        </p:nvSpPr>
        <p:spPr>
          <a:xfrm>
            <a:off x="504823" y="4771105"/>
            <a:ext cx="5272715" cy="1004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・被験者は提示された刺激がどちらであったかを回答</a:t>
            </a:r>
            <a:endParaRPr lang="ja-JP" altLang="en-US" dirty="0"/>
          </a:p>
        </p:txBody>
      </p:sp>
      <p:sp>
        <p:nvSpPr>
          <p:cNvPr id="10" name="コンテンツ プレースホルダー 2"/>
          <p:cNvSpPr txBox="1">
            <a:spLocks/>
          </p:cNvSpPr>
          <p:nvPr/>
        </p:nvSpPr>
        <p:spPr>
          <a:xfrm>
            <a:off x="504823" y="2743199"/>
            <a:ext cx="5387977" cy="2171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・被験者は装置受信面上に手掌部を置く</a:t>
            </a:r>
            <a:endParaRPr lang="en-US" altLang="ja-JP" dirty="0" smtClean="0"/>
          </a:p>
          <a:p>
            <a:pPr marL="0" indent="0">
              <a:buNone/>
            </a:pPr>
            <a:r>
              <a:rPr lang="ja-JP" altLang="en-US" dirty="0" smtClean="0"/>
              <a:t>⇒被験者</a:t>
            </a:r>
            <a:r>
              <a:rPr lang="ja-JP" altLang="en-US" dirty="0"/>
              <a:t>に対し</a:t>
            </a:r>
            <a:r>
              <a:rPr lang="en-US" altLang="ja-JP" dirty="0"/>
              <a:t>1</a:t>
            </a:r>
            <a:r>
              <a:rPr lang="ja-JP" altLang="en-US" dirty="0"/>
              <a:t>点のなぞりと</a:t>
            </a:r>
            <a:r>
              <a:rPr lang="en-US" altLang="ja-JP" dirty="0"/>
              <a:t>2</a:t>
            </a:r>
            <a:r>
              <a:rPr lang="ja-JP" altLang="en-US" dirty="0"/>
              <a:t>点のなぞり</a:t>
            </a:r>
            <a:r>
              <a:rPr lang="ja-JP" altLang="en-US" dirty="0" smtClean="0"/>
              <a:t>をランダム</a:t>
            </a:r>
            <a:r>
              <a:rPr lang="ja-JP" altLang="en-US" dirty="0"/>
              <a:t>な順で提示</a:t>
            </a:r>
            <a:endParaRPr lang="en-US" altLang="ja-JP" dirty="0"/>
          </a:p>
          <a:p>
            <a:pPr marL="0" indent="0">
              <a:buFont typeface="Arial" panose="020B0604020202020204" pitchFamily="34" charset="0"/>
              <a:buNone/>
            </a:pPr>
            <a:endParaRPr lang="ja-JP" altLang="en-US" dirty="0"/>
          </a:p>
        </p:txBody>
      </p:sp>
      <p:sp>
        <p:nvSpPr>
          <p:cNvPr id="11" name="コンテンツ プレースホルダー 2"/>
          <p:cNvSpPr txBox="1">
            <a:spLocks/>
          </p:cNvSpPr>
          <p:nvPr/>
        </p:nvSpPr>
        <p:spPr>
          <a:xfrm>
            <a:off x="6456130" y="4662780"/>
            <a:ext cx="2107085" cy="43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smtClean="0"/>
              <a:t>提示刺激の概要図</a:t>
            </a:r>
            <a:endParaRPr lang="ja-JP" altLang="en-US" sz="1800" dirty="0"/>
          </a:p>
        </p:txBody>
      </p:sp>
    </p:spTree>
    <p:extLst>
      <p:ext uri="{BB962C8B-B14F-4D97-AF65-F5344CB8AC3E}">
        <p14:creationId xmlns:p14="http://schemas.microsoft.com/office/powerpoint/2010/main" val="237300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2096</TotalTime>
  <Words>2085</Words>
  <Application>Microsoft Office PowerPoint</Application>
  <PresentationFormat>画面に合わせる (4:3)</PresentationFormat>
  <Paragraphs>219</Paragraphs>
  <Slides>22</Slides>
  <Notes>11</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ＭＳ Ｐゴシック</vt:lpstr>
      <vt:lpstr>Arial</vt:lpstr>
      <vt:lpstr>Calibri</vt:lpstr>
      <vt:lpstr>Calibri Light</vt:lpstr>
      <vt:lpstr>Office テーマ</vt:lpstr>
      <vt:lpstr>波面合成を用いた触覚伝送によるなぞり感覚の再現</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nebara naoki</dc:creator>
  <cp:lastModifiedBy>Naoki Nebara</cp:lastModifiedBy>
  <cp:revision>316</cp:revision>
  <dcterms:created xsi:type="dcterms:W3CDTF">2019-02-04T12:23:09Z</dcterms:created>
  <dcterms:modified xsi:type="dcterms:W3CDTF">2019-02-08T04:22:11Z</dcterms:modified>
</cp:coreProperties>
</file>