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96" r:id="rId9"/>
    <p:sldId id="262" r:id="rId10"/>
    <p:sldId id="263" r:id="rId11"/>
    <p:sldId id="295" r:id="rId12"/>
    <p:sldId id="265" r:id="rId13"/>
    <p:sldId id="283" r:id="rId14"/>
    <p:sldId id="294" r:id="rId15"/>
    <p:sldId id="297" r:id="rId16"/>
    <p:sldId id="284" r:id="rId17"/>
    <p:sldId id="285" r:id="rId18"/>
    <p:sldId id="286" r:id="rId19"/>
    <p:sldId id="290" r:id="rId20"/>
    <p:sldId id="289" r:id="rId21"/>
    <p:sldId id="287" r:id="rId22"/>
    <p:sldId id="291" r:id="rId23"/>
    <p:sldId id="292" r:id="rId24"/>
    <p:sldId id="293" r:id="rId25"/>
    <p:sldId id="275" r:id="rId26"/>
    <p:sldId id="276" r:id="rId27"/>
    <p:sldId id="280" r:id="rId28"/>
  </p:sldIdLst>
  <p:sldSz cx="6858000" cy="1219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FcBJSZj0yNzve/OhnF2XPlBC5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3447" autoAdjust="0"/>
  </p:normalViewPr>
  <p:slideViewPr>
    <p:cSldViewPr snapToGrid="0">
      <p:cViewPr varScale="1">
        <p:scale>
          <a:sx n="31" d="100"/>
          <a:sy n="31" d="100"/>
        </p:scale>
        <p:origin x="2280" y="68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241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92e5964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2792e5964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337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50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-438856" y="4155899"/>
            <a:ext cx="7735712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81056" y="5075811"/>
            <a:ext cx="10332156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-2519319" y="3639917"/>
            <a:ext cx="10332156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67917" y="3039535"/>
            <a:ext cx="5915025" cy="507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337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350">
                <a:solidFill>
                  <a:srgbClr val="888888"/>
                </a:solidFill>
              </a:defRPr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125">
                <a:solidFill>
                  <a:srgbClr val="888888"/>
                </a:solidFill>
              </a:defRPr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013">
                <a:solidFill>
                  <a:srgbClr val="888888"/>
                </a:solidFill>
              </a:defRPr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72383" y="2988734"/>
            <a:ext cx="2901255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50" b="1"/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125" b="1"/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013" b="1"/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72383" y="4453468"/>
            <a:ext cx="2901255" cy="655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3471864" y="2988734"/>
            <a:ext cx="2915543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50" b="1"/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125" b="1"/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013" b="1"/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3471864" y="4453468"/>
            <a:ext cx="2915543" cy="655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72382" y="812800"/>
            <a:ext cx="2211883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2915545" y="1755423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242894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1800"/>
            </a:lvl1pPr>
            <a:lvl2pPr marL="514363" lvl="1" indent="-22860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575"/>
            </a:lvl2pPr>
            <a:lvl3pPr marL="771544" lvl="2" indent="-21431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350"/>
            </a:lvl3pPr>
            <a:lvl4pPr marL="1028726" lvl="3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4pPr>
            <a:lvl5pPr marL="1285907" lvl="4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5pPr>
            <a:lvl6pPr marL="1543088" lvl="5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6pPr>
            <a:lvl7pPr marL="1800270" lvl="6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7pPr>
            <a:lvl8pPr marL="2057452" lvl="7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8pPr>
            <a:lvl9pPr marL="2314632" lvl="8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72382" y="3657600"/>
            <a:ext cx="2211883" cy="677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88"/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75"/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472382" y="812800"/>
            <a:ext cx="2211883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2915545" y="1755423"/>
            <a:ext cx="3471863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472382" y="3657600"/>
            <a:ext cx="2211883" cy="677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88"/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75"/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psearch.go.j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psearch.go.jp/static/developer/webapi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psearch.go.jp/api/item/search/jps-cross?keyword=&#33883;&#39166;&#21271;&#25998;&amp;from=0&amp;size=5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psearch.go.jp/api/item/search/jps-cross?keyword=&#33883;&#39166;&#21271;&#25998;&amp;from=1500&amp;size=500" TargetMode="External"/><Relationship Id="rId5" Type="http://schemas.openxmlformats.org/officeDocument/2006/relationships/hyperlink" Target="https://jpsearch.go.jp/api/item/search/jps-cross?keyword=&#33883;&#39166;&#21271;&#25998;&amp;from=1000&amp;size=500" TargetMode="External"/><Relationship Id="rId4" Type="http://schemas.openxmlformats.org/officeDocument/2006/relationships/hyperlink" Target="https://jpsearch.go.jp/api/item/search/jps-cross?keyword=&#33883;&#39166;&#21271;&#25998;&amp;from=500&amp;size=50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rdb-jp.nii.ac.jp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edaak.github.io/biginDatacleansing4Librarian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fin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3333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22570" y="4798517"/>
            <a:ext cx="5778230" cy="13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/>
          </a:bodyPr>
          <a:lstStyle/>
          <a:p>
            <a:pPr algn="l"/>
            <a:r>
              <a:rPr lang="ja-JP" altLang="en-US" sz="4000" dirty="0">
                <a:latin typeface="+mn-lt"/>
                <a:ea typeface="ＭＳ ゴシック" panose="020B0609070205080204" pitchFamily="49" charset="-128"/>
              </a:rPr>
              <a:t>実習</a:t>
            </a:r>
            <a:br>
              <a:rPr lang="en-US" altLang="ja-JP" sz="4000" dirty="0">
                <a:latin typeface="+mn-lt"/>
                <a:ea typeface="ＭＳ ゴシック" panose="020B0609070205080204" pitchFamily="49" charset="-128"/>
              </a:rPr>
            </a:br>
            <a:r>
              <a:rPr lang="ja-JP" sz="4000" dirty="0">
                <a:latin typeface="+mn-lt"/>
                <a:ea typeface="ＭＳ ゴシック" panose="020B0609070205080204" pitchFamily="49" charset="-128"/>
              </a:rPr>
              <a:t>OpenRefineの</a:t>
            </a:r>
            <a:r>
              <a:rPr lang="ja-JP" altLang="en-US" sz="4000" dirty="0">
                <a:latin typeface="+mn-lt"/>
                <a:ea typeface="ＭＳ ゴシック" panose="020B0609070205080204" pitchFamily="49" charset="-128"/>
              </a:rPr>
              <a:t>使い方</a:t>
            </a:r>
            <a:endParaRPr sz="4000" dirty="0"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752195" y="9537342"/>
            <a:ext cx="4376231" cy="91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rmAutofit lnSpcReduction="10000"/>
          </a:bodyPr>
          <a:lstStyle/>
          <a:p>
            <a:pPr marL="0" indent="0" algn="l">
              <a:spcBef>
                <a:spcPts val="0"/>
              </a:spcBef>
            </a:pPr>
            <a:r>
              <a:rPr lang="ja-JP" sz="2000" dirty="0">
                <a:latin typeface="+mn-lt"/>
                <a:ea typeface="ＭＳ ゴシック" panose="020B0609070205080204" pitchFamily="49" charset="-128"/>
              </a:rPr>
              <a:t>2023年9月24日　</a:t>
            </a:r>
            <a:endParaRPr lang="en-US" altLang="ja-JP" sz="2000" dirty="0">
              <a:latin typeface="+mn-lt"/>
              <a:ea typeface="ＭＳ ゴシック" panose="020B0609070205080204" pitchFamily="49" charset="-128"/>
            </a:endParaRPr>
          </a:p>
          <a:p>
            <a:pPr marL="0" indent="0" algn="l">
              <a:spcBef>
                <a:spcPts val="0"/>
              </a:spcBef>
            </a:pPr>
            <a:r>
              <a:rPr lang="ja-JP" sz="2000" dirty="0">
                <a:latin typeface="+mn-lt"/>
                <a:ea typeface="ＭＳ ゴシック" panose="020B0609070205080204" pitchFamily="49" charset="-128"/>
              </a:rPr>
              <a:t>大学図書館研究会</a:t>
            </a:r>
            <a:r>
              <a:rPr lang="ja-JP" altLang="en-US" sz="2000" dirty="0">
                <a:latin typeface="+mn-lt"/>
                <a:ea typeface="ＭＳ ゴシック" panose="020B0609070205080204" pitchFamily="49" charset="-128"/>
              </a:rPr>
              <a:t>第</a:t>
            </a:r>
            <a:r>
              <a:rPr lang="en-US" altLang="ja-JP" sz="2000" dirty="0">
                <a:latin typeface="+mn-lt"/>
                <a:ea typeface="ＭＳ ゴシック" panose="020B0609070205080204" pitchFamily="49" charset="-128"/>
              </a:rPr>
              <a:t>54</a:t>
            </a:r>
            <a:r>
              <a:rPr lang="ja-JP" altLang="en-US" sz="2000" dirty="0">
                <a:latin typeface="+mn-lt"/>
                <a:ea typeface="ＭＳ ゴシック" panose="020B0609070205080204" pitchFamily="49" charset="-128"/>
              </a:rPr>
              <a:t>回</a:t>
            </a:r>
            <a:r>
              <a:rPr lang="ja-JP" sz="2000" dirty="0">
                <a:latin typeface="+mn-lt"/>
                <a:ea typeface="ＭＳ ゴシック" panose="020B0609070205080204" pitchFamily="49" charset="-128"/>
              </a:rPr>
              <a:t>全国大会</a:t>
            </a:r>
            <a:endParaRPr sz="2000" dirty="0">
              <a:latin typeface="+mn-lt"/>
              <a:ea typeface="ＭＳ ゴシック" panose="020B0609070205080204" pitchFamily="49" charset="-128"/>
            </a:endParaRPr>
          </a:p>
          <a:p>
            <a:pPr marL="0" indent="0" algn="l"/>
            <a:r>
              <a:rPr lang="ja-JP" sz="2000" dirty="0">
                <a:latin typeface="+mn-lt"/>
                <a:ea typeface="ＭＳ ゴシック" panose="020B0609070205080204" pitchFamily="49" charset="-128"/>
              </a:rPr>
              <a:t>東京大学情報システム部・前田朗</a:t>
            </a:r>
            <a:endParaRPr sz="2000" dirty="0">
              <a:latin typeface="+mn-lt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>
            <a:spLocks noGrp="1"/>
          </p:cNvSpPr>
          <p:nvPr>
            <p:ph type="title"/>
          </p:nvPr>
        </p:nvSpPr>
        <p:spPr>
          <a:xfrm>
            <a:off x="554617" y="1016672"/>
            <a:ext cx="5915025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JAPAN SEARCH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8" name="Google Shape;128;p33"/>
          <p:cNvSpPr txBox="1">
            <a:spLocks noGrp="1"/>
          </p:cNvSpPr>
          <p:nvPr>
            <p:ph type="body" idx="1"/>
          </p:nvPr>
        </p:nvSpPr>
        <p:spPr>
          <a:xfrm>
            <a:off x="554617" y="3276365"/>
            <a:ext cx="5915025" cy="398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rmAutofit/>
          </a:bodyPr>
          <a:lstStyle/>
          <a:p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国立国会図書館が提供する日本のデジタルアーカイブのポータルサイト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r>
              <a:rPr 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3"/>
              </a:rPr>
              <a:t>https://jpsearch.go.jp/</a:t>
            </a:r>
            <a:endParaRPr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 APIによりメタデータを取得できる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r>
              <a:rPr 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4"/>
              </a:rPr>
              <a:t>https://jpsearch.go.jp/static/developer/webapi/</a:t>
            </a:r>
            <a:endParaRPr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516390" y="1030570"/>
            <a:ext cx="5915025" cy="98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pPr>
              <a:buSzPts val="4400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トップ2000件取得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575580" y="4572617"/>
            <a:ext cx="5915025" cy="622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128591" indent="-28576">
              <a:spcBef>
                <a:spcPts val="0"/>
              </a:spcBef>
              <a:buSzPts val="2800"/>
              <a:buNone/>
            </a:pPr>
            <a:r>
              <a:rPr lang="ja-JP" dirty="0">
                <a:hlinkClick r:id="rId3"/>
              </a:rPr>
              <a:t>https://jpsearch.go.jp/api/item/search/jps-cross?keyword=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葛飾北斎</a:t>
            </a:r>
            <a:r>
              <a:rPr lang="ja-JP" dirty="0">
                <a:hlinkClick r:id="rId3"/>
              </a:rPr>
              <a:t>&amp;from=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0</a:t>
            </a:r>
            <a:r>
              <a:rPr lang="ja-JP" dirty="0">
                <a:hlinkClick r:id="rId3"/>
              </a:rPr>
              <a:t>&amp;size=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500</a:t>
            </a: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r>
              <a:rPr lang="ja-JP" dirty="0">
                <a:hlinkClick r:id="rId4"/>
              </a:rPr>
              <a:t>https://jpsearch.go.jp/api/item/search/jps-cross?keyword=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4"/>
              </a:rPr>
              <a:t>葛飾北斎</a:t>
            </a:r>
            <a:r>
              <a:rPr lang="ja-JP" dirty="0">
                <a:hlinkClick r:id="rId4"/>
              </a:rPr>
              <a:t>&amp;from=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4"/>
              </a:rPr>
              <a:t>500</a:t>
            </a:r>
            <a:r>
              <a:rPr lang="ja-JP" dirty="0">
                <a:hlinkClick r:id="rId4"/>
              </a:rPr>
              <a:t>&amp;size=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4"/>
              </a:rPr>
              <a:t>500</a:t>
            </a: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r>
              <a:rPr lang="ja-JP" dirty="0">
                <a:hlinkClick r:id="rId5"/>
              </a:rPr>
              <a:t>https://jpsearch.go.jp/api/item/search/jps-cross?keyword=</a:t>
            </a:r>
            <a:r>
              <a:rPr lang="ja-JP" altLang="ja-JP" dirty="0">
                <a:solidFill>
                  <a:srgbClr val="FF0000"/>
                </a:solidFill>
                <a:highlight>
                  <a:srgbClr val="FFFF00"/>
                </a:highlight>
                <a:hlinkClick r:id="rId5"/>
              </a:rPr>
              <a:t>葛飾北斎</a:t>
            </a:r>
            <a:r>
              <a:rPr lang="ja-JP" dirty="0">
                <a:hlinkClick r:id="rId5"/>
              </a:rPr>
              <a:t>&amp;from=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5"/>
              </a:rPr>
              <a:t>1000</a:t>
            </a:r>
            <a:r>
              <a:rPr lang="ja-JP" dirty="0">
                <a:hlinkClick r:id="rId5"/>
              </a:rPr>
              <a:t>&amp;size=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5"/>
              </a:rPr>
              <a:t>500</a:t>
            </a:r>
            <a:endParaRPr dirty="0">
              <a:highlight>
                <a:srgbClr val="FFFF00"/>
              </a:highlight>
            </a:endParaRPr>
          </a:p>
          <a:p>
            <a:pPr marL="128591" indent="-28576">
              <a:spcBef>
                <a:spcPts val="0"/>
              </a:spcBef>
              <a:buSzPts val="2800"/>
              <a:buNone/>
            </a:pP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https://jpsearch.go.jp/api/item/search/jps-cross?keyword=</a:t>
            </a:r>
            <a:r>
              <a:rPr lang="ja-JP" altLang="en-US" dirty="0">
                <a:solidFill>
                  <a:schemeClr val="tx1"/>
                </a:solidFill>
                <a:highlight>
                  <a:srgbClr val="FFFF00"/>
                </a:highlight>
                <a:hlinkClick r:id="rId6"/>
              </a:rPr>
              <a:t>葛飾北斎</a:t>
            </a:r>
            <a:r>
              <a:rPr lang="en-US" altLang="ja-JP" dirty="0">
                <a:solidFill>
                  <a:schemeClr val="tx1"/>
                </a:solidFill>
                <a:hlinkClick r:id="rId6"/>
              </a:rPr>
              <a:t>&amp;</a:t>
            </a:r>
            <a:r>
              <a:rPr lang="en-US" dirty="0">
                <a:solidFill>
                  <a:schemeClr val="tx1"/>
                </a:solidFill>
                <a:hlinkClick r:id="rId6"/>
              </a:rPr>
              <a:t>from=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hlinkClick r:id="rId6"/>
              </a:rPr>
              <a:t>1500</a:t>
            </a:r>
            <a:r>
              <a:rPr lang="en-US" dirty="0">
                <a:solidFill>
                  <a:schemeClr val="tx1"/>
                </a:solidFill>
                <a:hlinkClick r:id="rId6"/>
              </a:rPr>
              <a:t>&amp;size=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hlinkClick r:id="rId6"/>
              </a:rPr>
              <a:t>500</a:t>
            </a:r>
            <a:endParaRPr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5" name="Google Shape;135;p6"/>
          <p:cNvSpPr txBox="1"/>
          <p:nvPr/>
        </p:nvSpPr>
        <p:spPr>
          <a:xfrm flipH="1">
            <a:off x="457198" y="10549981"/>
            <a:ext cx="6033407" cy="91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全件取得する</a:t>
            </a:r>
            <a:r>
              <a:rPr lang="en-US" altLang="ja-JP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API</a:t>
            </a:r>
            <a:r>
              <a:rPr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も用意されているが、手作業で行うのは難しい</a:t>
            </a:r>
            <a:endParaRPr sz="12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95CA34-8AAC-5959-4F28-872DB4790F16}"/>
              </a:ext>
            </a:extLst>
          </p:cNvPr>
          <p:cNvSpPr txBox="1"/>
          <p:nvPr/>
        </p:nvSpPr>
        <p:spPr>
          <a:xfrm>
            <a:off x="758757" y="3218594"/>
            <a:ext cx="534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ブラウザでアクセス後、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ctrl+s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で名前をつけて保存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title"/>
          </p:nvPr>
        </p:nvSpPr>
        <p:spPr>
          <a:xfrm>
            <a:off x="554615" y="1097873"/>
            <a:ext cx="5915025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データの読み込み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1" name="Google Shape;141;p34"/>
          <p:cNvSpPr txBox="1">
            <a:spLocks noGrp="1"/>
          </p:cNvSpPr>
          <p:nvPr>
            <p:ph type="body" idx="1"/>
          </p:nvPr>
        </p:nvSpPr>
        <p:spPr>
          <a:xfrm>
            <a:off x="599137" y="3256672"/>
            <a:ext cx="5870503" cy="334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「ファイルの選択」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（複数可）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を指定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「次へ」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複数ファイル選択の場合は、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選択ファイルを確認の上、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「パースオプションの指定」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4296" indent="0">
              <a:buSzPct val="100000"/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（単一ファイルのときは不要）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49527-D5F6-2F6F-5C0B-B9DAD613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1039095"/>
            <a:ext cx="5915025" cy="1579418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パースオプション指定→プロジェクト作成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1410BF-2102-DD41-8BF5-7274490D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229" y="3236805"/>
            <a:ext cx="5915025" cy="2612261"/>
          </a:xfrm>
        </p:spPr>
        <p:txBody>
          <a:bodyPr>
            <a:normAutofit/>
          </a:bodyPr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アイテム１件の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範囲を指定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クリックで選択確定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プレビューを表形式データを確認し、「プロジェクトの作成」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「行」「レコード」件数確認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1494" y="6480268"/>
            <a:ext cx="4331369" cy="39703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"list": [</a:t>
            </a:r>
          </a:p>
          <a:p>
            <a:r>
              <a:rPr kumimoji="1" lang="en-US" altLang="ja-JP" sz="2800" dirty="0"/>
              <a:t>        {</a:t>
            </a:r>
          </a:p>
          <a:p>
            <a:r>
              <a:rPr kumimoji="1" lang="en-US" altLang="ja-JP" sz="2800" dirty="0"/>
              <a:t>            "id": “</a:t>
            </a:r>
            <a:r>
              <a:rPr kumimoji="1" lang="en-US" altLang="ja-JP" sz="2800" dirty="0" err="1"/>
              <a:t>xxxxxx</a:t>
            </a:r>
            <a:r>
              <a:rPr kumimoji="1" lang="en-US" altLang="ja-JP" sz="2800" dirty="0"/>
              <a:t>",</a:t>
            </a:r>
          </a:p>
          <a:p>
            <a:r>
              <a:rPr kumimoji="1" lang="en-US" altLang="ja-JP" sz="2800" dirty="0"/>
              <a:t>            "common": {</a:t>
            </a:r>
          </a:p>
          <a:p>
            <a:r>
              <a:rPr kumimoji="1" lang="en-US" altLang="ja-JP" sz="2800" dirty="0"/>
              <a:t>                "id": “</a:t>
            </a:r>
            <a:r>
              <a:rPr kumimoji="1" lang="en-US" altLang="ja-JP" sz="2800" dirty="0" err="1"/>
              <a:t>xxxxxx</a:t>
            </a:r>
            <a:r>
              <a:rPr kumimoji="1" lang="en-US" altLang="ja-JP" sz="2800" dirty="0"/>
              <a:t>",</a:t>
            </a:r>
          </a:p>
          <a:p>
            <a:r>
              <a:rPr kumimoji="1" lang="en-US" altLang="ja-JP" sz="2800" dirty="0"/>
              <a:t>                "title": “</a:t>
            </a:r>
            <a:r>
              <a:rPr kumimoji="1" lang="en-US" altLang="ja-JP" sz="2800" dirty="0" err="1"/>
              <a:t>xxxxx</a:t>
            </a:r>
            <a:r>
              <a:rPr kumimoji="1" lang="en-US" altLang="ja-JP" sz="2800" dirty="0"/>
              <a:t>",</a:t>
            </a:r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　　　　　（以下、略）</a:t>
            </a:r>
            <a:endParaRPr kumimoji="1" lang="en-US" altLang="ja-JP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2614863" y="8276984"/>
            <a:ext cx="3048000" cy="2173602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462" y="10507768"/>
            <a:ext cx="60638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JAPAN SEARCH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でのアイテム範囲選択例</a:t>
            </a:r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実習では</a:t>
            </a:r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COMMON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のみ取得ください</a:t>
            </a:r>
            <a:b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（アーカイブズごとの独自項目は取り込まない）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スライド ズーム 7">
                <a:extLst>
                  <a:ext uri="{FF2B5EF4-FFF2-40B4-BE49-F238E27FC236}">
                    <a16:creationId xmlns:a16="http://schemas.microsoft.com/office/drawing/2014/main" id="{0DBA0A87-058D-66BA-033C-E1FEDF65D6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2849581"/>
                  </p:ext>
                </p:extLst>
              </p:nvPr>
            </p:nvGraphicFramePr>
            <p:xfrm>
              <a:off x="-11892395" y="345302"/>
              <a:ext cx="1714500" cy="3048000"/>
            </p:xfrm>
            <a:graphic>
              <a:graphicData uri="http://schemas.microsoft.com/office/powerpoint/2016/slidezoom">
                <pslz:sldZm>
                  <pslz:sldZmObj sldId="283" cId="3464911094">
                    <pslz:zmPr id="{5D907518-6CB7-46C8-9316-4D5F22E2C81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3048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スライド ズーム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DBA0A87-058D-66BA-033C-E1FEDF65D6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892395" y="345302"/>
                <a:ext cx="1714500" cy="3048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91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ED945-F649-D121-9501-F9B06DAB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5" y="1085534"/>
            <a:ext cx="2728913" cy="70170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表の表示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0AB44E-1D62-C8B5-A0BA-BABBBC8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15" y="3260588"/>
            <a:ext cx="5915025" cy="3116334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「行」モードと「レコード」モードを使い分ける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レコードの判定は先頭カラムによる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文字列フィルタなどに影響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「前へ」「次へ」で表示ページ切り替え。１ページの表示件数を切り替え可。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99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ED945-F649-D121-9501-F9B06DAB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5" y="1106316"/>
            <a:ext cx="5915025" cy="764050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カラム（列）の操作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0AB44E-1D62-C8B5-A0BA-BABBBC8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15" y="3281369"/>
            <a:ext cx="5915025" cy="1949015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各カラム（列）の操作はヘッダ行の▼プルダウンから行う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全カラムの操作や一部特殊処理は一番左の「全て」から行う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4296" indent="0">
              <a:buNone/>
            </a:pP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04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351A21-8FD5-4E85-2C36-152D5DDF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60" y="1064757"/>
            <a:ext cx="5929755" cy="105498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カラムの並び替え・削除</a:t>
            </a:r>
            <a:b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レコードを正しく認識させる）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8A11F5-E75F-413C-2EA3-B59084FB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760" y="3280579"/>
            <a:ext cx="5915025" cy="3505440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「全て」の▼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「カラムの編集」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「カラムの並び替え・削除」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ユニークキーとなるカラムを、一番先頭に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「レコード」モード件数確認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0E9AD5-2622-7A09-A01C-2884B6739C5C}"/>
              </a:ext>
            </a:extLst>
          </p:cNvPr>
          <p:cNvSpPr txBox="1"/>
          <p:nvPr/>
        </p:nvSpPr>
        <p:spPr>
          <a:xfrm>
            <a:off x="1128409" y="8287966"/>
            <a:ext cx="5258106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この研修の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JAPAN SEARCH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の例では次のいずれか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・「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common-id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」を先頭に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・先頭の「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File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」を削除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326200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5" y="1059878"/>
            <a:ext cx="5915025" cy="68579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ファセット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181" y="3245556"/>
            <a:ext cx="5915025" cy="2850444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「ファセット」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「文字列ファセット」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左カラムのファセット表示確認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AE969B-7FB8-0FBB-833F-E15DE5B44BB8}"/>
              </a:ext>
            </a:extLst>
          </p:cNvPr>
          <p:cNvSpPr txBox="1"/>
          <p:nvPr/>
        </p:nvSpPr>
        <p:spPr>
          <a:xfrm>
            <a:off x="1128409" y="8287966"/>
            <a:ext cx="5258106" cy="11387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タイトル、著者、出版社などで試してみる　</a:t>
            </a:r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027769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36" y="1064757"/>
            <a:ext cx="4142073" cy="722479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クラスタリング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3836" y="3263242"/>
            <a:ext cx="6104408" cy="4692214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ファセット欄「クラスタリング」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「全ては表示できません」メッセージが出た場合は、「カウントを制限してください」で上限緩和（有効性はマシンスペック依存）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類似した文字列がグループ化表示されていることを確認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方法を「最近傍法」に変更し別の結果が出ることを確認する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「半径」を大きくしヒット増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「文字ブロック」を小さくしヒット増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dirty="0"/>
          </a:p>
          <a:p>
            <a:pPr marL="64296" indent="0">
              <a:buNone/>
            </a:pPr>
            <a:endParaRPr kumimoji="1" lang="en-US" altLang="ja-JP" dirty="0"/>
          </a:p>
          <a:p>
            <a:pPr marL="64296" indent="0">
              <a:buNone/>
            </a:pPr>
            <a:endParaRPr kumimoji="1" lang="en-US" altLang="ja-JP" dirty="0"/>
          </a:p>
          <a:p>
            <a:pPr marL="64296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73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039091"/>
            <a:ext cx="4245986" cy="768927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文字列フィルタ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742" y="3217698"/>
            <a:ext cx="5915025" cy="2649406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「文字列フィルタ」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文字列を入力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「反転」を試す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正規表現マッチを試す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4296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2BB044-B448-6AE0-F9F8-DF8C7C7B6C6E}"/>
              </a:ext>
            </a:extLst>
          </p:cNvPr>
          <p:cNvSpPr txBox="1"/>
          <p:nvPr/>
        </p:nvSpPr>
        <p:spPr>
          <a:xfrm>
            <a:off x="1128409" y="8287966"/>
            <a:ext cx="5258106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出版年で「明治」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+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「数値（半角）」のパターンをマッチさせる</a:t>
            </a:r>
            <a:endParaRPr kumimoji="1" lang="en-US" altLang="ja-JP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endParaRPr kumimoji="1" lang="en-US" altLang="ja-JP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^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明治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\d+$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302962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33097-60C8-CE14-2BBB-F397D079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65" y="1101432"/>
            <a:ext cx="2957510" cy="810496"/>
          </a:xfrm>
        </p:spPr>
        <p:txBody>
          <a:bodyPr/>
          <a:lstStyle/>
          <a:p>
            <a:r>
              <a:rPr kumimoji="1" lang="ja-JP" altLang="en-US" dirty="0">
                <a:latin typeface="+mj-lt"/>
                <a:ea typeface="ＭＳ ゴシック" panose="020B0609070205080204" pitchFamily="49" charset="-128"/>
              </a:rPr>
              <a:t>実習内容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56857E-CC15-74A3-105D-014C24E0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088" y="3266338"/>
            <a:ext cx="6162774" cy="3233065"/>
          </a:xfrm>
        </p:spPr>
        <p:txBody>
          <a:bodyPr>
            <a:normAutofit/>
          </a:bodyPr>
          <a:lstStyle/>
          <a:p>
            <a:pPr marL="807246" indent="-742950">
              <a:buSzPct val="100000"/>
              <a:buFont typeface="+mj-lt"/>
              <a:buAutoNum type="arabicPeriod"/>
            </a:pPr>
            <a:r>
              <a:rPr kumimoji="1" lang="ja-JP" altLang="en-US" sz="4400" dirty="0">
                <a:latin typeface="+mn-lt"/>
                <a:ea typeface="ＭＳ ゴシック" panose="020B0609070205080204" pitchFamily="49" charset="-128"/>
              </a:rPr>
              <a:t>インストール</a:t>
            </a:r>
            <a:endParaRPr kumimoji="1" lang="en-US" altLang="ja-JP" sz="4400" dirty="0">
              <a:latin typeface="+mn-lt"/>
              <a:ea typeface="ＭＳ ゴシック" panose="020B0609070205080204" pitchFamily="49" charset="-128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kumimoji="1" lang="ja-JP" altLang="en-US" sz="4400" dirty="0">
                <a:latin typeface="+mn-lt"/>
                <a:ea typeface="ＭＳ ゴシック" panose="020B0609070205080204" pitchFamily="49" charset="-128"/>
              </a:rPr>
              <a:t>講師操作の繰り返し</a:t>
            </a:r>
            <a:endParaRPr kumimoji="1" lang="en-US" altLang="ja-JP" sz="4400" dirty="0">
              <a:latin typeface="+mn-lt"/>
              <a:ea typeface="ＭＳ ゴシック" panose="020B0609070205080204" pitchFamily="49" charset="-128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kumimoji="1" lang="ja-JP" altLang="en-US" sz="4400" dirty="0">
                <a:latin typeface="+mn-lt"/>
                <a:ea typeface="ＭＳ ゴシック" panose="020B0609070205080204" pitchFamily="49" charset="-128"/>
              </a:rPr>
              <a:t>持参データ</a:t>
            </a:r>
            <a:endParaRPr kumimoji="1" lang="en-US" altLang="ja-JP" sz="4400" dirty="0">
              <a:latin typeface="+mn-lt"/>
              <a:ea typeface="ＭＳ ゴシック" panose="020B0609070205080204" pitchFamily="49" charset="-128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kumimoji="1" lang="ja-JP" altLang="en-US" sz="4400" dirty="0">
                <a:latin typeface="+mn-lt"/>
                <a:ea typeface="ＭＳ ゴシック" panose="020B0609070205080204" pitchFamily="49" charset="-128"/>
              </a:rPr>
              <a:t>自由練習・個別相談</a:t>
            </a:r>
            <a:endParaRPr kumimoji="1" lang="en-US" altLang="ja-JP" sz="4400" dirty="0">
              <a:latin typeface="+mn-lt"/>
              <a:ea typeface="ＭＳ ゴシック" panose="020B0609070205080204" pitchFamily="49" charset="-128"/>
            </a:endParaRPr>
          </a:p>
          <a:p>
            <a:pPr marL="64296" indent="0">
              <a:buNone/>
            </a:pP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9125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6" y="1064749"/>
            <a:ext cx="1980767" cy="53545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ソート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16" y="3252837"/>
            <a:ext cx="5915025" cy="1326444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「ソート」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4296" indent="0">
              <a:buNone/>
            </a:pPr>
            <a:endParaRPr kumimoji="1" lang="en-US" altLang="ja-JP" dirty="0"/>
          </a:p>
          <a:p>
            <a:pPr marL="64296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806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6" y="1163782"/>
            <a:ext cx="5366447" cy="706582"/>
          </a:xfrm>
        </p:spPr>
        <p:txBody>
          <a:bodyPr/>
          <a:lstStyle/>
          <a:p>
            <a:r>
              <a:rPr kumimoji="1" lang="ja-JP" altLang="en-US" dirty="0"/>
              <a:t>星と旗でマーキング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026" y="3076943"/>
            <a:ext cx="5915025" cy="3019057"/>
          </a:xfrm>
        </p:spPr>
        <p:txBody>
          <a:bodyPr>
            <a:normAutofit lnSpcReduction="10000"/>
          </a:bodyPr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マーキング作業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「全て」の星と旗マーク確認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星でマーキング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旗でマーキング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マーキング後の処理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「全て」の▼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「ファセット」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「星ファセット」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「ファセット」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「旗ファセット」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130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24" y="1246909"/>
            <a:ext cx="5915025" cy="727363"/>
          </a:xfrm>
        </p:spPr>
        <p:txBody>
          <a:bodyPr>
            <a:normAutofit/>
          </a:bodyPr>
          <a:lstStyle/>
          <a:p>
            <a:r>
              <a:rPr lang="ja-JP" altLang="en-US" dirty="0"/>
              <a:t>自動セーブとやり直し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624" y="3265896"/>
            <a:ext cx="5915025" cy="235655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l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セーブ後から実行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青ダイヤのアイコン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既存のプロジェクト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「プロジェクト名」の値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buSzPct val="100000"/>
              <a:buFont typeface="Wingdings" panose="05000000000000000000" pitchFamily="2" charset="2"/>
              <a:buChar char="l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やり直し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SzPct val="100000"/>
              <a:buNone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「取り消す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やり直す」</a:t>
            </a:r>
          </a:p>
        </p:txBody>
      </p:sp>
    </p:spTree>
    <p:extLst>
      <p:ext uri="{BB962C8B-B14F-4D97-AF65-F5344CB8AC3E}">
        <p14:creationId xmlns:p14="http://schemas.microsoft.com/office/powerpoint/2010/main" val="166977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1" y="1096197"/>
            <a:ext cx="5046701" cy="774168"/>
          </a:xfrm>
        </p:spPr>
        <p:txBody>
          <a:bodyPr/>
          <a:lstStyle/>
          <a:p>
            <a:r>
              <a:rPr lang="ja-JP" altLang="en-US" dirty="0"/>
              <a:t>外部ファイル</a:t>
            </a:r>
            <a:r>
              <a:rPr lang="ja-JP" altLang="ja-JP" dirty="0"/>
              <a:t>出力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521" y="3309938"/>
            <a:ext cx="5915025" cy="3622172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「出力」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Excel2007+ (.</a:t>
            </a:r>
            <a:r>
              <a:rPr kumimoji="1"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xlsx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Excel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で一行１レコードにしたいときは、複数行の原因のカラムを「セル編集」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「多値のセルを結合」で１行にまとめておく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6906BB-1C57-8DF8-3D7A-AAAE1C666ABF}"/>
              </a:ext>
            </a:extLst>
          </p:cNvPr>
          <p:cNvSpPr txBox="1"/>
          <p:nvPr/>
        </p:nvSpPr>
        <p:spPr>
          <a:xfrm>
            <a:off x="1128409" y="8482519"/>
            <a:ext cx="5258106" cy="2893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この研修の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JAPAN SEARCH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の例では（あれば）「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File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」を削除し「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category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」と「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subcategory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」ともに「多値のセルを結合」すれば１行１レコードになる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686576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8" y="1076243"/>
            <a:ext cx="5327071" cy="835683"/>
          </a:xfrm>
        </p:spPr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外部データとの照合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470" y="3202469"/>
            <a:ext cx="6185984" cy="4599033"/>
          </a:xfrm>
        </p:spPr>
        <p:txBody>
          <a:bodyPr>
            <a:normAutofit fontScale="92500" lnSpcReduction="10000"/>
          </a:bodyPr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「照合（名寄せ）」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「照合開始（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reconcile)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Wikidata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(ja)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を設定に追加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Wikipedia(ja)</a:t>
            </a:r>
          </a:p>
          <a:p>
            <a:pPr marL="321477" lvl="1" indent="0">
              <a:buSzPct val="100000"/>
              <a:buNone/>
            </a:pP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https://wikidata.reconci.link/ja/api</a:t>
            </a: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照合開始」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「照合（名寄せ）」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「アクション」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「最優候補とセルをマッチさせる」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書き代わりとリンク生成を確認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9FF6CE-5963-933F-EC25-289A4250B8A9}"/>
              </a:ext>
            </a:extLst>
          </p:cNvPr>
          <p:cNvSpPr txBox="1"/>
          <p:nvPr/>
        </p:nvSpPr>
        <p:spPr>
          <a:xfrm>
            <a:off x="1128409" y="9488295"/>
            <a:ext cx="5258106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JAPAN SEARCH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の「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contributor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」（寄与者）に、</a:t>
            </a:r>
            <a:r>
              <a:rPr kumimoji="1" lang="en-US" altLang="ja-JP" sz="2400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Wikidata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(ja)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で照合をかけてみる</a:t>
            </a:r>
          </a:p>
        </p:txBody>
      </p:sp>
    </p:spTree>
    <p:extLst>
      <p:ext uri="{BB962C8B-B14F-4D97-AF65-F5344CB8AC3E}">
        <p14:creationId xmlns:p14="http://schemas.microsoft.com/office/powerpoint/2010/main" val="4212482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xfrm>
            <a:off x="467917" y="5128916"/>
            <a:ext cx="5915025" cy="16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/>
          </a:bodyPr>
          <a:lstStyle/>
          <a:p>
            <a:r>
              <a:rPr lang="ja-JP" altLang="en-US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持参データ</a:t>
            </a:r>
            <a:endParaRPr sz="8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597950" y="974991"/>
            <a:ext cx="6260050" cy="13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 fontScale="90000"/>
          </a:bodyPr>
          <a:lstStyle/>
          <a:p>
            <a:pPr>
              <a:buSzPts val="4400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fine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向きの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持参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データでない場合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はこちらを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554617" y="3276363"/>
            <a:ext cx="6025384" cy="83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128591" indent="-128591">
              <a:spcBef>
                <a:spcPts val="0"/>
              </a:spcBef>
              <a:buSzPts val="2800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ERDB-JP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spcBef>
                <a:spcPts val="0"/>
              </a:spcBef>
              <a:buSzPts val="2800"/>
            </a:pP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3"/>
              </a:rPr>
              <a:t>https://erdb-jp.nii.ac.jp/</a:t>
            </a:r>
            <a:endParaRPr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spcBef>
                <a:spcPts val="0"/>
              </a:spcBef>
              <a:buSzPts val="2800"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「ドキュメント」→「検索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エクスポート」</a:t>
            </a:r>
            <a:endParaRPr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28591" indent="-128591">
              <a:spcBef>
                <a:spcPts val="0"/>
              </a:spcBef>
              <a:buSzPts val="2800"/>
            </a:pPr>
            <a:r>
              <a:rPr 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NACSIS-CAT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図書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分の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サイズ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spcBef>
                <a:spcPts val="0"/>
              </a:spcBef>
              <a:buSzPts val="2800"/>
            </a:pP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4"/>
              </a:rPr>
              <a:t>https://maedaak.github.io/biginDatacleansing4Librarian/</a:t>
            </a:r>
            <a:endParaRPr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spcBef>
                <a:spcPts val="0"/>
              </a:spcBef>
              <a:buSzPts val="2800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自機関の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JAIRO Cloud</a:t>
            </a:r>
          </a:p>
          <a:p>
            <a:pPr marL="385772" lvl="1" indent="-128591">
              <a:spcBef>
                <a:spcPts val="563"/>
              </a:spcBef>
              <a:buSzPts val="2800"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「機関リポジトリ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 /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oai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? verb=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ListRecords&amp;metadataPrefix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jpcoar&amp;</a:t>
            </a:r>
            <a:r>
              <a:rPr lang="en-US" altLang="ja-JP" sz="28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from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=2023-04-01&amp;until=2023-09-23</a:t>
            </a:r>
          </a:p>
          <a:p>
            <a:pPr marL="385772" lvl="1" indent="-128591">
              <a:spcBef>
                <a:spcPts val="563"/>
              </a:spcBef>
              <a:buSzPts val="2800"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ページ</a:t>
            </a:r>
            <a:r>
              <a:rPr lang="ja-JP" altLang="en-US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め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以降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257181" lvl="1" indent="0">
              <a:spcBef>
                <a:spcPts val="563"/>
              </a:spcBef>
              <a:buSzPts val="2800"/>
              <a:buNone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「機関リポジトリ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 /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oai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? verb=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ListRecords&amp;metadataPrefix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jpcoar</a:t>
            </a:r>
            <a:r>
              <a:rPr lang="en-US" altLang="ja-JP" sz="28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&amp;resumptionToken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lang="en-US" altLang="ja-JP" sz="28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xxxx</a:t>
            </a:r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28591" indent="-128591">
              <a:buSzPts val="2800"/>
            </a:pPr>
            <a:r>
              <a:rPr lang="en-US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researchmap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文献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buSzPts val="2800"/>
            </a:pPr>
            <a:r>
              <a:rPr 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https://api.researchmap.jp/</a:t>
            </a:r>
            <a:r>
              <a:rPr lang="en-US" sz="28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xxxx</a:t>
            </a:r>
            <a:r>
              <a:rPr 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/published_papers?limit=1000</a:t>
            </a:r>
            <a:endParaRPr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92e596436_0_0"/>
          <p:cNvSpPr txBox="1">
            <a:spLocks noGrp="1"/>
          </p:cNvSpPr>
          <p:nvPr>
            <p:ph type="title"/>
          </p:nvPr>
        </p:nvSpPr>
        <p:spPr>
          <a:xfrm>
            <a:off x="467917" y="4202349"/>
            <a:ext cx="5915025" cy="253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 fontScale="90000"/>
          </a:bodyPr>
          <a:lstStyle/>
          <a:p>
            <a:r>
              <a:rPr lang="ja-JP" sz="9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自由練習</a:t>
            </a:r>
            <a:r>
              <a:rPr lang="ja-JP" altLang="en-US" sz="9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・個別相談</a:t>
            </a:r>
            <a:endParaRPr sz="9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67917" y="5128916"/>
            <a:ext cx="5915025" cy="16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/>
          </a:bodyPr>
          <a:lstStyle/>
          <a:p>
            <a:r>
              <a:rPr lang="ja-JP" sz="7200" dirty="0">
                <a:latin typeface="+mj-lt"/>
                <a:ea typeface="ＭＳ ゴシック" panose="020B0609070205080204" pitchFamily="49" charset="-128"/>
                <a:cs typeface="Arial" panose="020B0604020202020204" pitchFamily="34" charset="0"/>
              </a:rPr>
              <a:t>インストール</a:t>
            </a:r>
            <a:endParaRPr sz="7200" dirty="0">
              <a:latin typeface="+mj-lt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597614" y="1121291"/>
            <a:ext cx="5221295" cy="68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pPr>
              <a:buSzPts val="4400"/>
            </a:pPr>
            <a:r>
              <a:rPr lang="ja-JP" dirty="0">
                <a:latin typeface="+mn-lt"/>
                <a:ea typeface="ＭＳ ゴシック" panose="020B0609070205080204" pitchFamily="49" charset="-128"/>
              </a:rPr>
              <a:t>ダウンロードと解凍</a:t>
            </a:r>
            <a:endParaRPr dirty="0"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597614" y="3296201"/>
            <a:ext cx="5555740" cy="30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rmAutofit/>
          </a:bodyPr>
          <a:lstStyle/>
          <a:p>
            <a:pPr marL="742950" indent="-7429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OpenRefine入手</a:t>
            </a:r>
            <a:r>
              <a:rPr lang="ja-JP" u="sng" dirty="0">
                <a:solidFill>
                  <a:schemeClr val="hlin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hlinkClick r:id="rId3"/>
              </a:rPr>
              <a:t>https://openrefine.org/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257181" lvl="1" indent="0">
              <a:buSzPct val="100000"/>
              <a:buNone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「openrefine」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r>
              <a:rPr 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検索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「Download」ボタン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Zipファイル解凍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デスクトップ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に配置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617679" y="1101944"/>
            <a:ext cx="3123049" cy="68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pPr>
              <a:buSzPts val="4400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設定・起動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617679" y="3274294"/>
            <a:ext cx="5915025" cy="476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742950" indent="-7429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使用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可能</a:t>
            </a: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メモリを増やす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openrefine.l4j.ini</a:t>
            </a:r>
            <a:endParaRPr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パラメータを</a:t>
            </a:r>
            <a:r>
              <a:rPr lang="en-US" alt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000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 (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BG)に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14363" lvl="2" indent="0">
              <a:buSzPts val="2000"/>
              <a:buNone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-Xms</a:t>
            </a:r>
            <a:r>
              <a:rPr 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256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14363" lvl="2" indent="0">
              <a:buSzPts val="2000"/>
              <a:buNone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-Xmx</a:t>
            </a:r>
            <a:r>
              <a:rPr 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1024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起動する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openrefine.exe</a:t>
            </a: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コマンドプロンプト起動確認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Webブラウザ上で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画面表示確認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セキュリティソフトが警告を出すことがあるが許可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 txBox="1">
            <a:spLocks noGrp="1"/>
          </p:cNvSpPr>
          <p:nvPr>
            <p:ph type="title"/>
          </p:nvPr>
        </p:nvSpPr>
        <p:spPr>
          <a:xfrm>
            <a:off x="575399" y="1130528"/>
            <a:ext cx="5915025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 fontScale="90000"/>
          </a:bodyPr>
          <a:lstStyle/>
          <a:p>
            <a:r>
              <a:rPr lang="ja-JP" b="0" i="0" u="none" strike="noStrike" dirty="0">
                <a:solidFill>
                  <a:schemeClr val="dk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Microsoft Defenderの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例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1"/>
          </p:nvPr>
        </p:nvSpPr>
        <p:spPr>
          <a:xfrm>
            <a:off x="471489" y="2720084"/>
            <a:ext cx="5915025" cy="2200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64295" indent="0">
              <a:buNone/>
            </a:pPr>
            <a:r>
              <a:rPr lang="ja-JP" sz="2400" b="1" i="0" u="none" strike="noStrike" dirty="0">
                <a:solidFill>
                  <a:schemeClr val="dk1"/>
                </a:solidFill>
                <a:sym typeface="Arial"/>
              </a:rPr>
              <a:t>Windows によって PC が保護されました</a:t>
            </a:r>
            <a:endParaRPr sz="2400" dirty="0"/>
          </a:p>
          <a:p>
            <a:pPr marL="64295" indent="0">
              <a:buNone/>
            </a:pPr>
            <a:r>
              <a:rPr lang="ja-JP" sz="2400" b="0" i="0" u="none" strike="noStrike" dirty="0">
                <a:solidFill>
                  <a:schemeClr val="dk1"/>
                </a:solidFill>
                <a:sym typeface="Arial"/>
              </a:rPr>
              <a:t>Microsoft Defender SmartScreen は認識されないアプリの起動を停止しました。このアプリを実行すると、PC が危険にさらされる可能性があります</a:t>
            </a:r>
            <a:endParaRPr sz="2400" dirty="0"/>
          </a:p>
        </p:txBody>
      </p:sp>
      <p:sp>
        <p:nvSpPr>
          <p:cNvPr id="110" name="Google Shape;110;p31"/>
          <p:cNvSpPr txBox="1"/>
          <p:nvPr/>
        </p:nvSpPr>
        <p:spPr>
          <a:xfrm>
            <a:off x="693454" y="5862567"/>
            <a:ext cx="5471092" cy="128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「詳細情報」</a:t>
            </a:r>
            <a:endParaRPr lang="en-US" altLang="ja-JP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→　「実行」で許可</a:t>
            </a:r>
            <a:endParaRPr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>
            <a:spLocks noGrp="1"/>
          </p:cNvSpPr>
          <p:nvPr>
            <p:ph type="title"/>
          </p:nvPr>
        </p:nvSpPr>
        <p:spPr>
          <a:xfrm>
            <a:off x="596179" y="1094067"/>
            <a:ext cx="5915025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画面表示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言語設定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6" name="Google Shape;116;p32"/>
          <p:cNvSpPr txBox="1">
            <a:spLocks noGrp="1"/>
          </p:cNvSpPr>
          <p:nvPr>
            <p:ph type="body" idx="1"/>
          </p:nvPr>
        </p:nvSpPr>
        <p:spPr>
          <a:xfrm>
            <a:off x="596179" y="3184002"/>
            <a:ext cx="5602533" cy="165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807246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lang="ja-JP" sz="3200" b="0" i="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Language settings」</a:t>
            </a:r>
            <a:endParaRPr sz="3200" b="0" i="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sym typeface="Arial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lang="ja-JP" altLang="en-US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プルダウンで</a:t>
            </a:r>
            <a:r>
              <a:rPr lang="ja-JP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「日本語」</a:t>
            </a:r>
            <a:endParaRPr sz="3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sym typeface="Arial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lang="ja-JP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「Change </a:t>
            </a:r>
            <a:r>
              <a:rPr lang="en-US" altLang="ja-JP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l</a:t>
            </a:r>
            <a:r>
              <a:rPr lang="ja-JP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anguage」</a:t>
            </a:r>
            <a:endParaRPr lang="en-US" altLang="ja-JP" sz="3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sym typeface="Arial"/>
            </a:endParaRPr>
          </a:p>
          <a:p>
            <a:pPr marL="64296" indent="0">
              <a:buSzPct val="100000"/>
              <a:buNone/>
            </a:pPr>
            <a:endParaRPr lang="en-US" altLang="ja-JP" sz="4400" dirty="0">
              <a:solidFill>
                <a:srgbClr val="000000"/>
              </a:solidFill>
              <a:highlight>
                <a:srgbClr val="00FFFF"/>
              </a:highlight>
              <a:sym typeface="Arial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endParaRPr sz="4400" dirty="0">
              <a:solidFill>
                <a:srgbClr val="000000"/>
              </a:solidFill>
              <a:highlight>
                <a:srgbClr val="00FFFF"/>
              </a:highlight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C69D5-49B7-403A-74A1-6C729930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5" y="1143000"/>
            <a:ext cx="5915025" cy="68580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854C11-E049-C6B7-EE42-4955A778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15" y="3268816"/>
            <a:ext cx="6245158" cy="5820623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の終了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コマンドプロンプト停止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うっかり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ブラウザを閉じてしまったら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2"/>
              </a:rPr>
              <a:t>http://127.0.0.1:3333/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データリセット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「既存プロジェクト」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「作業ディレクトリ閲覧」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</a:t>
            </a: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の終了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「作業ディレクトリ」内のファイルを全削除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</a:t>
            </a: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の起動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endParaRPr kumimoji="1" lang="en-US" altLang="ja-JP" sz="3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endParaRPr kumimoji="1" lang="en-US" altLang="ja-JP" dirty="0"/>
          </a:p>
          <a:p>
            <a:pPr marL="321477" lvl="1" indent="0">
              <a:buNone/>
            </a:pPr>
            <a:endParaRPr kumimoji="1" lang="en-US" altLang="ja-JP" dirty="0"/>
          </a:p>
          <a:p>
            <a:pPr marL="321477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2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467917" y="5128916"/>
            <a:ext cx="5915025" cy="16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 fontScale="90000"/>
          </a:bodyPr>
          <a:lstStyle/>
          <a:p>
            <a:r>
              <a:rPr lang="ja-JP" altLang="en-US" sz="6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講師操作の繰返し</a:t>
            </a:r>
            <a:br>
              <a:rPr lang="en-US" altLang="ja-JP" sz="6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sz="53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(repeat after me)</a:t>
            </a:r>
            <a:endParaRPr sz="6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1301</Words>
  <Application>Microsoft Office PowerPoint</Application>
  <PresentationFormat>ワイド画面</PresentationFormat>
  <Paragraphs>179</Paragraphs>
  <Slides>27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ＭＳ ゴシック</vt:lpstr>
      <vt:lpstr>ＭＳ 明朝</vt:lpstr>
      <vt:lpstr>Arial</vt:lpstr>
      <vt:lpstr>Wingdings</vt:lpstr>
      <vt:lpstr>Office テーマ</vt:lpstr>
      <vt:lpstr>実習 OpenRefineの使い方</vt:lpstr>
      <vt:lpstr>実習内容</vt:lpstr>
      <vt:lpstr>インストール</vt:lpstr>
      <vt:lpstr>ダウンロードと解凍</vt:lpstr>
      <vt:lpstr>設定・起動</vt:lpstr>
      <vt:lpstr>Microsoft Defenderの例</vt:lpstr>
      <vt:lpstr>画面表示言語設定</vt:lpstr>
      <vt:lpstr>その他</vt:lpstr>
      <vt:lpstr>講師操作の繰返し (repeat after me)</vt:lpstr>
      <vt:lpstr>JAPAN SEARCH</vt:lpstr>
      <vt:lpstr>トップ2000件取得</vt:lpstr>
      <vt:lpstr>データの読み込み</vt:lpstr>
      <vt:lpstr>パースオプション指定→プロジェクト作成</vt:lpstr>
      <vt:lpstr>表の表示</vt:lpstr>
      <vt:lpstr>カラム（列）の操作</vt:lpstr>
      <vt:lpstr>カラムの並び替え・削除 (レコードを正しく認識させる）</vt:lpstr>
      <vt:lpstr>ファセット</vt:lpstr>
      <vt:lpstr>クラスタリング</vt:lpstr>
      <vt:lpstr>文字列フィルタ</vt:lpstr>
      <vt:lpstr>ソート</vt:lpstr>
      <vt:lpstr>星と旗でマーキング</vt:lpstr>
      <vt:lpstr>自動セーブとやり直し</vt:lpstr>
      <vt:lpstr>外部ファイル出力</vt:lpstr>
      <vt:lpstr>外部データとの照合</vt:lpstr>
      <vt:lpstr>持参データ</vt:lpstr>
      <vt:lpstr>OpenRefines向きの持参データでない場合はこちらを</vt:lpstr>
      <vt:lpstr>自由練習・個別相談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OpenRefineの使いかた</dc:title>
  <dc:creator>maeda72@ac.cyberhome.ne.jp</dc:creator>
  <cp:lastModifiedBy>demo</cp:lastModifiedBy>
  <cp:revision>270</cp:revision>
  <dcterms:created xsi:type="dcterms:W3CDTF">2023-08-28T13:23:27Z</dcterms:created>
  <dcterms:modified xsi:type="dcterms:W3CDTF">2023-09-24T10:50:57Z</dcterms:modified>
</cp:coreProperties>
</file>