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82" r:id="rId3"/>
    <p:sldId id="257" r:id="rId4"/>
    <p:sldId id="258" r:id="rId5"/>
    <p:sldId id="259" r:id="rId6"/>
    <p:sldId id="260" r:id="rId7"/>
    <p:sldId id="261" r:id="rId8"/>
    <p:sldId id="296" r:id="rId9"/>
    <p:sldId id="262" r:id="rId10"/>
    <p:sldId id="263" r:id="rId11"/>
    <p:sldId id="295" r:id="rId12"/>
    <p:sldId id="265" r:id="rId13"/>
    <p:sldId id="283" r:id="rId14"/>
    <p:sldId id="294" r:id="rId15"/>
    <p:sldId id="297" r:id="rId16"/>
    <p:sldId id="284" r:id="rId17"/>
    <p:sldId id="285" r:id="rId18"/>
    <p:sldId id="286" r:id="rId19"/>
    <p:sldId id="290" r:id="rId20"/>
    <p:sldId id="289" r:id="rId21"/>
    <p:sldId id="287" r:id="rId22"/>
    <p:sldId id="291" r:id="rId23"/>
    <p:sldId id="292" r:id="rId24"/>
    <p:sldId id="293" r:id="rId25"/>
    <p:sldId id="275" r:id="rId26"/>
    <p:sldId id="276" r:id="rId27"/>
    <p:sldId id="280" r:id="rId28"/>
  </p:sldIdLst>
  <p:sldSz cx="6858000" cy="12192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jFcBJSZj0yNzve/OhnF2XPlBC5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3" autoAdjust="0"/>
    <p:restoredTop sz="93447" autoAdjust="0"/>
  </p:normalViewPr>
  <p:slideViewPr>
    <p:cSldViewPr snapToGrid="0">
      <p:cViewPr varScale="1">
        <p:scale>
          <a:sx n="33" d="100"/>
          <a:sy n="33" d="100"/>
        </p:scale>
        <p:origin x="2304" y="60"/>
      </p:cViewPr>
      <p:guideLst>
        <p:guide orient="horz" pos="384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75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2419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8" name="Google Shape;19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4" name="Google Shape;20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792e59643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8" name="Google Shape;228;g2792e59643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>
            <a:spLocks noGrp="1"/>
          </p:cNvSpPr>
          <p:nvPr>
            <p:ph type="ctrTitle"/>
          </p:nvPr>
        </p:nvSpPr>
        <p:spPr>
          <a:xfrm>
            <a:off x="857250" y="1995312"/>
            <a:ext cx="5143500" cy="424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3375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350"/>
            </a:lvl1pPr>
            <a:lvl2pPr lvl="1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125"/>
            </a:lvl2pPr>
            <a:lvl3pPr lvl="2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013"/>
            </a:lvl3pPr>
            <a:lvl4pPr lvl="3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/>
            </a:lvl4pPr>
            <a:lvl5pPr lvl="4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/>
            </a:lvl5pPr>
            <a:lvl6pPr lvl="5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/>
            </a:lvl6pPr>
            <a:lvl7pPr lvl="6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/>
            </a:lvl7pPr>
            <a:lvl8pPr lvl="7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/>
            </a:lvl8pPr>
            <a:lvl9pPr lvl="8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/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dt" idx="10"/>
          </p:nvPr>
        </p:nvSpPr>
        <p:spPr>
          <a:xfrm>
            <a:off x="471488" y="11300182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ftr" idx="11"/>
          </p:nvPr>
        </p:nvSpPr>
        <p:spPr>
          <a:xfrm>
            <a:off x="2271715" y="11300182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4843463" y="11300182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>
            <a:spLocks noGrp="1"/>
          </p:cNvSpPr>
          <p:nvPr>
            <p:ph type="title"/>
          </p:nvPr>
        </p:nvSpPr>
        <p:spPr>
          <a:xfrm>
            <a:off x="471490" y="649112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body" idx="1"/>
          </p:nvPr>
        </p:nvSpPr>
        <p:spPr>
          <a:xfrm rot="5400000">
            <a:off x="-438856" y="4155899"/>
            <a:ext cx="7735712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57182" lvl="0" indent="-192886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514363" lvl="1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771544" lvl="2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028726" lvl="3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285907" lvl="4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543088" lvl="5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800270" lvl="6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057452" lvl="7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314632" lvl="8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dt" idx="10"/>
          </p:nvPr>
        </p:nvSpPr>
        <p:spPr>
          <a:xfrm>
            <a:off x="471488" y="11300182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ftr" idx="11"/>
          </p:nvPr>
        </p:nvSpPr>
        <p:spPr>
          <a:xfrm>
            <a:off x="2271715" y="11300182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sldNum" idx="12"/>
          </p:nvPr>
        </p:nvSpPr>
        <p:spPr>
          <a:xfrm>
            <a:off x="4843463" y="11300182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>
            <a:spLocks noGrp="1"/>
          </p:cNvSpPr>
          <p:nvPr>
            <p:ph type="title"/>
          </p:nvPr>
        </p:nvSpPr>
        <p:spPr>
          <a:xfrm rot="5400000">
            <a:off x="481056" y="5075811"/>
            <a:ext cx="10332156" cy="14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body" idx="1"/>
          </p:nvPr>
        </p:nvSpPr>
        <p:spPr>
          <a:xfrm rot="5400000">
            <a:off x="-2519319" y="3639917"/>
            <a:ext cx="10332156" cy="435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57182" lvl="0" indent="-192886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514363" lvl="1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771544" lvl="2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028726" lvl="3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285907" lvl="4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543088" lvl="5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800270" lvl="6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057452" lvl="7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314632" lvl="8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dt" idx="10"/>
          </p:nvPr>
        </p:nvSpPr>
        <p:spPr>
          <a:xfrm>
            <a:off x="471488" y="11300182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ftr" idx="11"/>
          </p:nvPr>
        </p:nvSpPr>
        <p:spPr>
          <a:xfrm>
            <a:off x="2271715" y="11300182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4843463" y="11300182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467917" y="3039535"/>
            <a:ext cx="5915025" cy="5071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3375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body" idx="1"/>
          </p:nvPr>
        </p:nvSpPr>
        <p:spPr>
          <a:xfrm>
            <a:off x="467917" y="8159050"/>
            <a:ext cx="5915025" cy="266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57182" lvl="0" indent="-128591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1350">
                <a:solidFill>
                  <a:srgbClr val="888888"/>
                </a:solidFill>
              </a:defRPr>
            </a:lvl1pPr>
            <a:lvl2pPr marL="514363" lvl="1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125">
                <a:solidFill>
                  <a:srgbClr val="888888"/>
                </a:solidFill>
              </a:defRPr>
            </a:lvl2pPr>
            <a:lvl3pPr marL="771544" lvl="2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013">
                <a:solidFill>
                  <a:srgbClr val="888888"/>
                </a:solidFill>
              </a:defRPr>
            </a:lvl3pPr>
            <a:lvl4pPr marL="1028726" lvl="3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900">
                <a:solidFill>
                  <a:srgbClr val="888888"/>
                </a:solidFill>
              </a:defRPr>
            </a:lvl4pPr>
            <a:lvl5pPr marL="1285907" lvl="4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900">
                <a:solidFill>
                  <a:srgbClr val="888888"/>
                </a:solidFill>
              </a:defRPr>
            </a:lvl5pPr>
            <a:lvl6pPr marL="1543088" lvl="5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900">
                <a:solidFill>
                  <a:srgbClr val="888888"/>
                </a:solidFill>
              </a:defRPr>
            </a:lvl6pPr>
            <a:lvl7pPr marL="1800270" lvl="6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900">
                <a:solidFill>
                  <a:srgbClr val="888888"/>
                </a:solidFill>
              </a:defRPr>
            </a:lvl7pPr>
            <a:lvl8pPr marL="2057452" lvl="7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900">
                <a:solidFill>
                  <a:srgbClr val="888888"/>
                </a:solidFill>
              </a:defRPr>
            </a:lvl8pPr>
            <a:lvl9pPr marL="2314632" lvl="8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9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dt" idx="10"/>
          </p:nvPr>
        </p:nvSpPr>
        <p:spPr>
          <a:xfrm>
            <a:off x="471488" y="11300182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ftr" idx="11"/>
          </p:nvPr>
        </p:nvSpPr>
        <p:spPr>
          <a:xfrm>
            <a:off x="2271715" y="11300182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sldNum" idx="12"/>
          </p:nvPr>
        </p:nvSpPr>
        <p:spPr>
          <a:xfrm>
            <a:off x="4843463" y="11300182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>
            <a:spLocks noGrp="1"/>
          </p:cNvSpPr>
          <p:nvPr>
            <p:ph type="title"/>
          </p:nvPr>
        </p:nvSpPr>
        <p:spPr>
          <a:xfrm>
            <a:off x="471490" y="649112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body" idx="1"/>
          </p:nvPr>
        </p:nvSpPr>
        <p:spPr>
          <a:xfrm>
            <a:off x="471490" y="3245556"/>
            <a:ext cx="5915025" cy="773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57182" lvl="0" indent="-192886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514363" lvl="1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771544" lvl="2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028726" lvl="3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285907" lvl="4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543088" lvl="5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800270" lvl="6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057452" lvl="7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314632" lvl="8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dt" idx="10"/>
          </p:nvPr>
        </p:nvSpPr>
        <p:spPr>
          <a:xfrm>
            <a:off x="471488" y="11300182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ftr" idx="11"/>
          </p:nvPr>
        </p:nvSpPr>
        <p:spPr>
          <a:xfrm>
            <a:off x="2271715" y="11300182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sldNum" idx="12"/>
          </p:nvPr>
        </p:nvSpPr>
        <p:spPr>
          <a:xfrm>
            <a:off x="4843463" y="11300182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>
            <a:spLocks noGrp="1"/>
          </p:cNvSpPr>
          <p:nvPr>
            <p:ph type="title"/>
          </p:nvPr>
        </p:nvSpPr>
        <p:spPr>
          <a:xfrm>
            <a:off x="471490" y="649112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body" idx="1"/>
          </p:nvPr>
        </p:nvSpPr>
        <p:spPr>
          <a:xfrm>
            <a:off x="471488" y="3245556"/>
            <a:ext cx="2914650" cy="773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57182" lvl="0" indent="-192886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514363" lvl="1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771544" lvl="2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028726" lvl="3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285907" lvl="4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543088" lvl="5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800270" lvl="6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057452" lvl="7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314632" lvl="8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body" idx="2"/>
          </p:nvPr>
        </p:nvSpPr>
        <p:spPr>
          <a:xfrm>
            <a:off x="3471863" y="3245556"/>
            <a:ext cx="2914650" cy="773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57182" lvl="0" indent="-192886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514363" lvl="1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771544" lvl="2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028726" lvl="3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285907" lvl="4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543088" lvl="5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800270" lvl="6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057452" lvl="7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314632" lvl="8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dt" idx="10"/>
          </p:nvPr>
        </p:nvSpPr>
        <p:spPr>
          <a:xfrm>
            <a:off x="471488" y="11300182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ftr" idx="11"/>
          </p:nvPr>
        </p:nvSpPr>
        <p:spPr>
          <a:xfrm>
            <a:off x="2271715" y="11300182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sldNum" idx="12"/>
          </p:nvPr>
        </p:nvSpPr>
        <p:spPr>
          <a:xfrm>
            <a:off x="4843463" y="11300182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>
            <a:spLocks noGrp="1"/>
          </p:cNvSpPr>
          <p:nvPr>
            <p:ph type="title"/>
          </p:nvPr>
        </p:nvSpPr>
        <p:spPr>
          <a:xfrm>
            <a:off x="472381" y="649112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body" idx="1"/>
          </p:nvPr>
        </p:nvSpPr>
        <p:spPr>
          <a:xfrm>
            <a:off x="472383" y="2988734"/>
            <a:ext cx="2901255" cy="146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257182" lvl="0" indent="-128591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350" b="1"/>
            </a:lvl1pPr>
            <a:lvl2pPr marL="514363" lvl="1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125" b="1"/>
            </a:lvl2pPr>
            <a:lvl3pPr marL="771544" lvl="2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013" b="1"/>
            </a:lvl3pPr>
            <a:lvl4pPr marL="1028726" lvl="3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 b="1"/>
            </a:lvl4pPr>
            <a:lvl5pPr marL="1285907" lvl="4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 b="1"/>
            </a:lvl5pPr>
            <a:lvl6pPr marL="1543088" lvl="5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 b="1"/>
            </a:lvl6pPr>
            <a:lvl7pPr marL="1800270" lvl="6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 b="1"/>
            </a:lvl7pPr>
            <a:lvl8pPr marL="2057452" lvl="7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 b="1"/>
            </a:lvl8pPr>
            <a:lvl9pPr marL="2314632" lvl="8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 b="1"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body" idx="2"/>
          </p:nvPr>
        </p:nvSpPr>
        <p:spPr>
          <a:xfrm>
            <a:off x="472383" y="4453468"/>
            <a:ext cx="2901255" cy="655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57182" lvl="0" indent="-192886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514363" lvl="1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771544" lvl="2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028726" lvl="3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285907" lvl="4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543088" lvl="5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800270" lvl="6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057452" lvl="7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314632" lvl="8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3"/>
          </p:nvPr>
        </p:nvSpPr>
        <p:spPr>
          <a:xfrm>
            <a:off x="3471864" y="2988734"/>
            <a:ext cx="2915543" cy="146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257182" lvl="0" indent="-128591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350" b="1"/>
            </a:lvl1pPr>
            <a:lvl2pPr marL="514363" lvl="1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125" b="1"/>
            </a:lvl2pPr>
            <a:lvl3pPr marL="771544" lvl="2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013" b="1"/>
            </a:lvl3pPr>
            <a:lvl4pPr marL="1028726" lvl="3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 b="1"/>
            </a:lvl4pPr>
            <a:lvl5pPr marL="1285907" lvl="4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 b="1"/>
            </a:lvl5pPr>
            <a:lvl6pPr marL="1543088" lvl="5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 b="1"/>
            </a:lvl6pPr>
            <a:lvl7pPr marL="1800270" lvl="6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 b="1"/>
            </a:lvl7pPr>
            <a:lvl8pPr marL="2057452" lvl="7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 b="1"/>
            </a:lvl8pPr>
            <a:lvl9pPr marL="2314632" lvl="8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 b="1"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4"/>
          </p:nvPr>
        </p:nvSpPr>
        <p:spPr>
          <a:xfrm>
            <a:off x="3471864" y="4453468"/>
            <a:ext cx="2915543" cy="655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57182" lvl="0" indent="-192886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514363" lvl="1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771544" lvl="2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028726" lvl="3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285907" lvl="4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543088" lvl="5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800270" lvl="6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057452" lvl="7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314632" lvl="8" indent="-19288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dt" idx="10"/>
          </p:nvPr>
        </p:nvSpPr>
        <p:spPr>
          <a:xfrm>
            <a:off x="471488" y="11300182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ftr" idx="11"/>
          </p:nvPr>
        </p:nvSpPr>
        <p:spPr>
          <a:xfrm>
            <a:off x="2271715" y="11300182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sldNum" idx="12"/>
          </p:nvPr>
        </p:nvSpPr>
        <p:spPr>
          <a:xfrm>
            <a:off x="4843463" y="11300182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>
            <a:spLocks noGrp="1"/>
          </p:cNvSpPr>
          <p:nvPr>
            <p:ph type="title"/>
          </p:nvPr>
        </p:nvSpPr>
        <p:spPr>
          <a:xfrm>
            <a:off x="471490" y="649112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dt" idx="10"/>
          </p:nvPr>
        </p:nvSpPr>
        <p:spPr>
          <a:xfrm>
            <a:off x="471488" y="11300182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ftr" idx="11"/>
          </p:nvPr>
        </p:nvSpPr>
        <p:spPr>
          <a:xfrm>
            <a:off x="2271715" y="11300182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4843463" y="11300182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471488" y="11300182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2271715" y="11300182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4843463" y="11300182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title"/>
          </p:nvPr>
        </p:nvSpPr>
        <p:spPr>
          <a:xfrm>
            <a:off x="472382" y="812800"/>
            <a:ext cx="2211883" cy="28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1"/>
          </p:nvPr>
        </p:nvSpPr>
        <p:spPr>
          <a:xfrm>
            <a:off x="2915545" y="1755423"/>
            <a:ext cx="3471863" cy="8664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57182" lvl="0" indent="-242894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1800"/>
            </a:lvl1pPr>
            <a:lvl2pPr marL="514363" lvl="1" indent="-228606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1575"/>
            </a:lvl2pPr>
            <a:lvl3pPr marL="771544" lvl="2" indent="-214319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350"/>
            </a:lvl3pPr>
            <a:lvl4pPr marL="1028726" lvl="3" indent="-20003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125"/>
            </a:lvl4pPr>
            <a:lvl5pPr marL="1285907" lvl="4" indent="-20003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125"/>
            </a:lvl5pPr>
            <a:lvl6pPr marL="1543088" lvl="5" indent="-20003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125"/>
            </a:lvl6pPr>
            <a:lvl7pPr marL="1800270" lvl="6" indent="-20003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125"/>
            </a:lvl7pPr>
            <a:lvl8pPr marL="2057452" lvl="7" indent="-20003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125"/>
            </a:lvl8pPr>
            <a:lvl9pPr marL="2314632" lvl="8" indent="-20003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125"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2"/>
          </p:nvPr>
        </p:nvSpPr>
        <p:spPr>
          <a:xfrm>
            <a:off x="472382" y="3657600"/>
            <a:ext cx="2211883" cy="677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57182" lvl="0" indent="-128591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/>
            </a:lvl1pPr>
            <a:lvl2pPr marL="514363" lvl="1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788"/>
            </a:lvl2pPr>
            <a:lvl3pPr marL="771544" lvl="2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675"/>
            </a:lvl3pPr>
            <a:lvl4pPr marL="1028726" lvl="3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563"/>
            </a:lvl4pPr>
            <a:lvl5pPr marL="1285907" lvl="4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563"/>
            </a:lvl5pPr>
            <a:lvl6pPr marL="1543088" lvl="5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563"/>
            </a:lvl6pPr>
            <a:lvl7pPr marL="1800270" lvl="6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563"/>
            </a:lvl7pPr>
            <a:lvl8pPr marL="2057452" lvl="7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563"/>
            </a:lvl8pPr>
            <a:lvl9pPr marL="2314632" lvl="8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563"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dt" idx="10"/>
          </p:nvPr>
        </p:nvSpPr>
        <p:spPr>
          <a:xfrm>
            <a:off x="471488" y="11300182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ftr" idx="11"/>
          </p:nvPr>
        </p:nvSpPr>
        <p:spPr>
          <a:xfrm>
            <a:off x="2271715" y="11300182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sldNum" idx="12"/>
          </p:nvPr>
        </p:nvSpPr>
        <p:spPr>
          <a:xfrm>
            <a:off x="4843463" y="11300182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>
            <a:spLocks noGrp="1"/>
          </p:cNvSpPr>
          <p:nvPr>
            <p:ph type="title"/>
          </p:nvPr>
        </p:nvSpPr>
        <p:spPr>
          <a:xfrm>
            <a:off x="472382" y="812800"/>
            <a:ext cx="2211883" cy="28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>
            <a:spLocks noGrp="1"/>
          </p:cNvSpPr>
          <p:nvPr>
            <p:ph type="pic" idx="2"/>
          </p:nvPr>
        </p:nvSpPr>
        <p:spPr>
          <a:xfrm>
            <a:off x="2915545" y="1755423"/>
            <a:ext cx="3471863" cy="8664222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>
            <a:spLocks noGrp="1"/>
          </p:cNvSpPr>
          <p:nvPr>
            <p:ph type="body" idx="1"/>
          </p:nvPr>
        </p:nvSpPr>
        <p:spPr>
          <a:xfrm>
            <a:off x="472382" y="3657600"/>
            <a:ext cx="2211883" cy="677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57182" lvl="0" indent="-128591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/>
            </a:lvl1pPr>
            <a:lvl2pPr marL="514363" lvl="1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788"/>
            </a:lvl2pPr>
            <a:lvl3pPr marL="771544" lvl="2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675"/>
            </a:lvl3pPr>
            <a:lvl4pPr marL="1028726" lvl="3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563"/>
            </a:lvl4pPr>
            <a:lvl5pPr marL="1285907" lvl="4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563"/>
            </a:lvl5pPr>
            <a:lvl6pPr marL="1543088" lvl="5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563"/>
            </a:lvl6pPr>
            <a:lvl7pPr marL="1800270" lvl="6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563"/>
            </a:lvl7pPr>
            <a:lvl8pPr marL="2057452" lvl="7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563"/>
            </a:lvl8pPr>
            <a:lvl9pPr marL="2314632" lvl="8" indent="-12859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563"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dt" idx="10"/>
          </p:nvPr>
        </p:nvSpPr>
        <p:spPr>
          <a:xfrm>
            <a:off x="471488" y="11300182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ftr" idx="11"/>
          </p:nvPr>
        </p:nvSpPr>
        <p:spPr>
          <a:xfrm>
            <a:off x="2271715" y="11300182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sldNum" idx="12"/>
          </p:nvPr>
        </p:nvSpPr>
        <p:spPr>
          <a:xfrm>
            <a:off x="4843463" y="11300182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471490" y="649112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471490" y="3245556"/>
            <a:ext cx="5915025" cy="773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471488" y="11300182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2271715" y="11300182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4843463" y="11300182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psearch.go.jp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psearch.go.jp/static/developer/webapi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psearch.go.jp/api/item/search/jps-cross?keyword=&#33883;&#39166;&#21271;&#25998;&amp;from=0&amp;size=50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jpsearch.go.jp/api/item/search/jps-cross?keyword=&#33883;&#39166;&#21271;&#25998;&amp;from=1500&amp;size=500" TargetMode="External"/><Relationship Id="rId5" Type="http://schemas.openxmlformats.org/officeDocument/2006/relationships/hyperlink" Target="https://jpsearch.go.jp/api/item/search/jps-cross?keyword=&#33883;&#39166;&#21271;&#25998;&amp;from=1000&amp;size=500" TargetMode="External"/><Relationship Id="rId4" Type="http://schemas.openxmlformats.org/officeDocument/2006/relationships/hyperlink" Target="https://jpsearch.go.jp/api/item/search/jps-cross?keyword=&#33883;&#39166;&#21271;&#25998;&amp;from=500&amp;size=500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rdb-jp.nii.ac.jp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aedaak.github.io/biginDatacleansing4Librarian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efine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3333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22570" y="4798517"/>
            <a:ext cx="5778230" cy="134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b" anchorCtr="0">
            <a:normAutofit/>
          </a:bodyPr>
          <a:lstStyle/>
          <a:p>
            <a:pPr algn="l"/>
            <a:r>
              <a:rPr lang="ja-JP" altLang="en-US" sz="4000" dirty="0">
                <a:latin typeface="+mn-lt"/>
                <a:ea typeface="ＭＳ ゴシック" panose="020B0609070205080204" pitchFamily="49" charset="-128"/>
              </a:rPr>
              <a:t>実習</a:t>
            </a:r>
            <a:br>
              <a:rPr lang="en-US" altLang="ja-JP" sz="4000" dirty="0">
                <a:latin typeface="+mn-lt"/>
                <a:ea typeface="ＭＳ ゴシック" panose="020B0609070205080204" pitchFamily="49" charset="-128"/>
              </a:rPr>
            </a:br>
            <a:r>
              <a:rPr lang="ja-JP" sz="4000" dirty="0">
                <a:latin typeface="+mn-lt"/>
                <a:ea typeface="ＭＳ ゴシック" panose="020B0609070205080204" pitchFamily="49" charset="-128"/>
              </a:rPr>
              <a:t>OpenRefineの</a:t>
            </a:r>
            <a:r>
              <a:rPr lang="ja-JP" altLang="en-US" sz="4000" dirty="0">
                <a:latin typeface="+mn-lt"/>
                <a:ea typeface="ＭＳ ゴシック" panose="020B0609070205080204" pitchFamily="49" charset="-128"/>
              </a:rPr>
              <a:t>使い方</a:t>
            </a:r>
            <a:endParaRPr sz="4000" dirty="0">
              <a:latin typeface="+mn-lt"/>
              <a:ea typeface="ＭＳ ゴシック" panose="020B0609070205080204" pitchFamily="49" charset="-128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752195" y="9537342"/>
            <a:ext cx="4376231" cy="91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t" anchorCtr="0">
            <a:normAutofit lnSpcReduction="10000"/>
          </a:bodyPr>
          <a:lstStyle/>
          <a:p>
            <a:pPr marL="0" indent="0" algn="l">
              <a:spcBef>
                <a:spcPts val="0"/>
              </a:spcBef>
            </a:pPr>
            <a:r>
              <a:rPr lang="ja-JP" sz="2000" dirty="0">
                <a:latin typeface="+mn-lt"/>
                <a:ea typeface="ＭＳ ゴシック" panose="020B0609070205080204" pitchFamily="49" charset="-128"/>
              </a:rPr>
              <a:t>2023年9月24日　</a:t>
            </a:r>
            <a:endParaRPr lang="en-US" altLang="ja-JP" sz="2000" dirty="0">
              <a:latin typeface="+mn-lt"/>
              <a:ea typeface="ＭＳ ゴシック" panose="020B0609070205080204" pitchFamily="49" charset="-128"/>
            </a:endParaRPr>
          </a:p>
          <a:p>
            <a:pPr marL="0" indent="0" algn="l">
              <a:spcBef>
                <a:spcPts val="0"/>
              </a:spcBef>
            </a:pPr>
            <a:r>
              <a:rPr lang="ja-JP" sz="2000" dirty="0">
                <a:latin typeface="+mn-lt"/>
                <a:ea typeface="ＭＳ ゴシック" panose="020B0609070205080204" pitchFamily="49" charset="-128"/>
              </a:rPr>
              <a:t>大学図書館研究会</a:t>
            </a:r>
            <a:r>
              <a:rPr lang="ja-JP" altLang="en-US" sz="2000" dirty="0">
                <a:latin typeface="+mn-lt"/>
                <a:ea typeface="ＭＳ ゴシック" panose="020B0609070205080204" pitchFamily="49" charset="-128"/>
              </a:rPr>
              <a:t>第</a:t>
            </a:r>
            <a:r>
              <a:rPr lang="en-US" altLang="ja-JP" sz="2000" dirty="0">
                <a:latin typeface="+mn-lt"/>
                <a:ea typeface="ＭＳ ゴシック" panose="020B0609070205080204" pitchFamily="49" charset="-128"/>
              </a:rPr>
              <a:t>54</a:t>
            </a:r>
            <a:r>
              <a:rPr lang="ja-JP" altLang="en-US" sz="2000" dirty="0">
                <a:latin typeface="+mn-lt"/>
                <a:ea typeface="ＭＳ ゴシック" panose="020B0609070205080204" pitchFamily="49" charset="-128"/>
              </a:rPr>
              <a:t>回</a:t>
            </a:r>
            <a:r>
              <a:rPr lang="ja-JP" sz="2000" dirty="0">
                <a:latin typeface="+mn-lt"/>
                <a:ea typeface="ＭＳ ゴシック" panose="020B0609070205080204" pitchFamily="49" charset="-128"/>
              </a:rPr>
              <a:t>全国大会</a:t>
            </a:r>
            <a:endParaRPr sz="2000" dirty="0">
              <a:latin typeface="+mn-lt"/>
              <a:ea typeface="ＭＳ ゴシック" panose="020B0609070205080204" pitchFamily="49" charset="-128"/>
            </a:endParaRPr>
          </a:p>
          <a:p>
            <a:pPr marL="0" indent="0" algn="l"/>
            <a:r>
              <a:rPr lang="ja-JP" sz="2000" dirty="0">
                <a:latin typeface="+mn-lt"/>
                <a:ea typeface="ＭＳ ゴシック" panose="020B0609070205080204" pitchFamily="49" charset="-128"/>
              </a:rPr>
              <a:t>東京大学情報システム部・前田朗</a:t>
            </a:r>
            <a:endParaRPr sz="2000" dirty="0">
              <a:latin typeface="+mn-lt"/>
              <a:ea typeface="ＭＳ ゴシック" panose="020B0609070205080204" pitchFamily="49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 txBox="1">
            <a:spLocks noGrp="1"/>
          </p:cNvSpPr>
          <p:nvPr>
            <p:ph type="title"/>
          </p:nvPr>
        </p:nvSpPr>
        <p:spPr>
          <a:xfrm>
            <a:off x="554617" y="1016672"/>
            <a:ext cx="5915025" cy="745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ctr" anchorCtr="0">
            <a:normAutofit/>
          </a:bodyPr>
          <a:lstStyle/>
          <a:p>
            <a:r>
              <a:rPr 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JAPAN SEARCH</a:t>
            </a:r>
            <a:endParaRPr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28" name="Google Shape;128;p33"/>
          <p:cNvSpPr txBox="1">
            <a:spLocks noGrp="1"/>
          </p:cNvSpPr>
          <p:nvPr>
            <p:ph type="body" idx="1"/>
          </p:nvPr>
        </p:nvSpPr>
        <p:spPr>
          <a:xfrm>
            <a:off x="554617" y="3276365"/>
            <a:ext cx="5915025" cy="3983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t" anchorCtr="0">
            <a:normAutofit/>
          </a:bodyPr>
          <a:lstStyle/>
          <a:p>
            <a:r>
              <a:rPr 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国立国会図書館が提供する日本のデジタルアーカイブのポータルサイト</a:t>
            </a:r>
            <a:endParaRPr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21477" lvl="1" indent="0">
              <a:buNone/>
            </a:pPr>
            <a:r>
              <a:rPr 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  <a:hlinkClick r:id="rId3"/>
              </a:rPr>
              <a:t>https://jpsearch.go.jp/</a:t>
            </a:r>
            <a:endParaRPr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Web APIによりメタデータを取得できる</a:t>
            </a:r>
            <a:endParaRPr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21477" lvl="1" indent="0">
              <a:buNone/>
            </a:pPr>
            <a:r>
              <a:rPr 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  <a:hlinkClick r:id="rId4"/>
              </a:rPr>
              <a:t>https://jpsearch.go.jp/static/developer/webapi/</a:t>
            </a:r>
            <a:endParaRPr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21477" lvl="1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>
            <a:spLocks noGrp="1"/>
          </p:cNvSpPr>
          <p:nvPr>
            <p:ph type="title"/>
          </p:nvPr>
        </p:nvSpPr>
        <p:spPr>
          <a:xfrm>
            <a:off x="516390" y="1030570"/>
            <a:ext cx="5915025" cy="98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ctr" anchorCtr="0">
            <a:normAutofit/>
          </a:bodyPr>
          <a:lstStyle/>
          <a:p>
            <a:pPr>
              <a:buSzPts val="4400"/>
            </a:pPr>
            <a:r>
              <a:rPr 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トップ2000件取得</a:t>
            </a:r>
            <a:endParaRPr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34" name="Google Shape;134;p6"/>
          <p:cNvSpPr txBox="1">
            <a:spLocks noGrp="1"/>
          </p:cNvSpPr>
          <p:nvPr>
            <p:ph type="body" idx="1"/>
          </p:nvPr>
        </p:nvSpPr>
        <p:spPr>
          <a:xfrm>
            <a:off x="575580" y="4762681"/>
            <a:ext cx="5915025" cy="622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t" anchorCtr="0">
            <a:noAutofit/>
          </a:bodyPr>
          <a:lstStyle/>
          <a:p>
            <a:pPr marL="128591" indent="-28576">
              <a:spcBef>
                <a:spcPts val="0"/>
              </a:spcBef>
              <a:buSzPts val="2800"/>
              <a:buNone/>
            </a:pPr>
            <a:r>
              <a:rPr lang="ja-JP" dirty="0">
                <a:hlinkClick r:id="rId3"/>
              </a:rPr>
              <a:t>https://jpsearch.go.jp/api/item/search/jps-cross?keyword=</a:t>
            </a:r>
            <a:r>
              <a:rPr lang="ja-JP" dirty="0">
                <a:solidFill>
                  <a:srgbClr val="FF0000"/>
                </a:solidFill>
                <a:highlight>
                  <a:srgbClr val="FFFF00"/>
                </a:highlight>
                <a:hlinkClick r:id="rId3"/>
              </a:rPr>
              <a:t>葛飾北斎</a:t>
            </a:r>
            <a:r>
              <a:rPr lang="ja-JP" dirty="0">
                <a:hlinkClick r:id="rId3"/>
              </a:rPr>
              <a:t>&amp;from=</a:t>
            </a:r>
            <a:r>
              <a:rPr lang="ja-JP" dirty="0">
                <a:solidFill>
                  <a:srgbClr val="FF0000"/>
                </a:solidFill>
                <a:highlight>
                  <a:srgbClr val="FFFF00"/>
                </a:highlight>
                <a:hlinkClick r:id="rId3"/>
              </a:rPr>
              <a:t>0</a:t>
            </a:r>
            <a:r>
              <a:rPr lang="ja-JP" dirty="0">
                <a:hlinkClick r:id="rId3"/>
              </a:rPr>
              <a:t>&amp;size=</a:t>
            </a:r>
            <a:r>
              <a:rPr lang="ja-JP" dirty="0">
                <a:solidFill>
                  <a:srgbClr val="FF0000"/>
                </a:solidFill>
                <a:highlight>
                  <a:srgbClr val="FFFF00"/>
                </a:highlight>
                <a:hlinkClick r:id="rId3"/>
              </a:rPr>
              <a:t>500</a:t>
            </a:r>
            <a:endParaRPr dirty="0"/>
          </a:p>
          <a:p>
            <a:pPr marL="128591" indent="-28576">
              <a:spcBef>
                <a:spcPts val="0"/>
              </a:spcBef>
              <a:buSzPts val="2800"/>
              <a:buNone/>
            </a:pPr>
            <a:endParaRPr dirty="0"/>
          </a:p>
          <a:p>
            <a:pPr marL="128591" indent="-28576">
              <a:spcBef>
                <a:spcPts val="0"/>
              </a:spcBef>
              <a:buSzPts val="2800"/>
              <a:buNone/>
            </a:pPr>
            <a:r>
              <a:rPr lang="ja-JP" dirty="0">
                <a:hlinkClick r:id="rId4"/>
              </a:rPr>
              <a:t>https://jpsearch.go.jp/api/item/search/jps-cross?keyword=</a:t>
            </a:r>
            <a:r>
              <a:rPr lang="ja-JP" dirty="0">
                <a:solidFill>
                  <a:srgbClr val="FF0000"/>
                </a:solidFill>
                <a:highlight>
                  <a:srgbClr val="FFFF00"/>
                </a:highlight>
                <a:hlinkClick r:id="rId4"/>
              </a:rPr>
              <a:t>葛飾北斎</a:t>
            </a:r>
            <a:r>
              <a:rPr lang="ja-JP" dirty="0">
                <a:hlinkClick r:id="rId4"/>
              </a:rPr>
              <a:t>&amp;from=</a:t>
            </a:r>
            <a:r>
              <a:rPr lang="ja-JP" dirty="0">
                <a:solidFill>
                  <a:srgbClr val="FF0000"/>
                </a:solidFill>
                <a:highlight>
                  <a:srgbClr val="FFFF00"/>
                </a:highlight>
                <a:hlinkClick r:id="rId4"/>
              </a:rPr>
              <a:t>500</a:t>
            </a:r>
            <a:r>
              <a:rPr lang="ja-JP" dirty="0">
                <a:hlinkClick r:id="rId4"/>
              </a:rPr>
              <a:t>&amp;size=</a:t>
            </a:r>
            <a:r>
              <a:rPr lang="ja-JP" dirty="0">
                <a:solidFill>
                  <a:srgbClr val="FF0000"/>
                </a:solidFill>
                <a:highlight>
                  <a:srgbClr val="FFFF00"/>
                </a:highlight>
                <a:hlinkClick r:id="rId4"/>
              </a:rPr>
              <a:t>500</a:t>
            </a:r>
            <a:endParaRPr dirty="0"/>
          </a:p>
          <a:p>
            <a:pPr marL="128591" indent="-28576">
              <a:spcBef>
                <a:spcPts val="0"/>
              </a:spcBef>
              <a:buSzPts val="2800"/>
              <a:buNone/>
            </a:pPr>
            <a:endParaRPr dirty="0"/>
          </a:p>
          <a:p>
            <a:pPr marL="128591" indent="-28576">
              <a:spcBef>
                <a:spcPts val="0"/>
              </a:spcBef>
              <a:buSzPts val="2800"/>
              <a:buNone/>
            </a:pPr>
            <a:r>
              <a:rPr lang="ja-JP" dirty="0">
                <a:hlinkClick r:id="rId5"/>
              </a:rPr>
              <a:t>https://jpsearch.go.jp/api/item/search/jps-cross?keyword=</a:t>
            </a:r>
            <a:r>
              <a:rPr lang="ja-JP" altLang="ja-JP" dirty="0">
                <a:solidFill>
                  <a:srgbClr val="FF0000"/>
                </a:solidFill>
                <a:highlight>
                  <a:srgbClr val="FFFF00"/>
                </a:highlight>
                <a:hlinkClick r:id="rId5"/>
              </a:rPr>
              <a:t>葛飾北斎</a:t>
            </a:r>
            <a:r>
              <a:rPr lang="ja-JP" dirty="0">
                <a:hlinkClick r:id="rId5"/>
              </a:rPr>
              <a:t>&amp;from=</a:t>
            </a:r>
            <a:r>
              <a:rPr lang="ja-JP" dirty="0">
                <a:solidFill>
                  <a:srgbClr val="FF0000"/>
                </a:solidFill>
                <a:highlight>
                  <a:srgbClr val="FFFF00"/>
                </a:highlight>
                <a:hlinkClick r:id="rId5"/>
              </a:rPr>
              <a:t>1000</a:t>
            </a:r>
            <a:r>
              <a:rPr lang="ja-JP" dirty="0">
                <a:hlinkClick r:id="rId5"/>
              </a:rPr>
              <a:t>&amp;size=</a:t>
            </a:r>
            <a:r>
              <a:rPr lang="ja-JP" dirty="0">
                <a:solidFill>
                  <a:srgbClr val="FF0000"/>
                </a:solidFill>
                <a:highlight>
                  <a:srgbClr val="FFFF00"/>
                </a:highlight>
                <a:hlinkClick r:id="rId5"/>
              </a:rPr>
              <a:t>500</a:t>
            </a:r>
            <a:endParaRPr dirty="0">
              <a:highlight>
                <a:srgbClr val="FFFF00"/>
              </a:highlight>
            </a:endParaRPr>
          </a:p>
          <a:p>
            <a:pPr marL="128591" indent="-28576">
              <a:spcBef>
                <a:spcPts val="0"/>
              </a:spcBef>
              <a:buSzPts val="2800"/>
              <a:buNone/>
            </a:pPr>
            <a:endParaRPr dirty="0"/>
          </a:p>
          <a:p>
            <a:pPr marL="128591" indent="-28576">
              <a:spcBef>
                <a:spcPts val="0"/>
              </a:spcBef>
              <a:buSzPts val="2800"/>
              <a:buNone/>
            </a:pPr>
            <a:r>
              <a:rPr lang="en-US" dirty="0">
                <a:solidFill>
                  <a:schemeClr val="tx1"/>
                </a:solidFill>
                <a:hlinkClick r:id="rId6"/>
              </a:rPr>
              <a:t>https://jpsearch.go.jp/api/item/search/jps-cross?keyword=</a:t>
            </a:r>
            <a:r>
              <a:rPr lang="ja-JP" altLang="en-US" dirty="0">
                <a:solidFill>
                  <a:schemeClr val="tx1"/>
                </a:solidFill>
                <a:highlight>
                  <a:srgbClr val="FFFF00"/>
                </a:highlight>
                <a:hlinkClick r:id="rId6"/>
              </a:rPr>
              <a:t>葛飾北斎</a:t>
            </a:r>
            <a:r>
              <a:rPr lang="en-US" altLang="ja-JP" dirty="0">
                <a:solidFill>
                  <a:schemeClr val="tx1"/>
                </a:solidFill>
                <a:hlinkClick r:id="rId6"/>
              </a:rPr>
              <a:t>&amp;</a:t>
            </a:r>
            <a:r>
              <a:rPr lang="en-US" dirty="0">
                <a:solidFill>
                  <a:schemeClr val="tx1"/>
                </a:solidFill>
                <a:hlinkClick r:id="rId6"/>
              </a:rPr>
              <a:t>from=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hlinkClick r:id="rId6"/>
              </a:rPr>
              <a:t>1500</a:t>
            </a:r>
            <a:r>
              <a:rPr lang="en-US" dirty="0">
                <a:solidFill>
                  <a:schemeClr val="tx1"/>
                </a:solidFill>
                <a:hlinkClick r:id="rId6"/>
              </a:rPr>
              <a:t>&amp;size=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hlinkClick r:id="rId6"/>
              </a:rPr>
              <a:t>500</a:t>
            </a:r>
            <a:endParaRPr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35" name="Google Shape;135;p6"/>
          <p:cNvSpPr txBox="1"/>
          <p:nvPr/>
        </p:nvSpPr>
        <p:spPr>
          <a:xfrm flipH="1">
            <a:off x="516390" y="10704586"/>
            <a:ext cx="6033407" cy="913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t" anchorCtr="0">
            <a:spAutoFit/>
          </a:bodyPr>
          <a:lstStyle/>
          <a:p>
            <a:r>
              <a:rPr lang="ja-JP" altLang="en-US" sz="28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全件取得する</a:t>
            </a:r>
            <a:r>
              <a:rPr lang="en-US" altLang="ja-JP" sz="28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API</a:t>
            </a:r>
            <a:r>
              <a:rPr lang="ja-JP" altLang="en-US" sz="28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も用意されているが、手作業で行うのは難しい</a:t>
            </a:r>
            <a:endParaRPr sz="1200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E95CA34-8AAC-5959-4F28-872DB4790F16}"/>
              </a:ext>
            </a:extLst>
          </p:cNvPr>
          <p:cNvSpPr txBox="1"/>
          <p:nvPr/>
        </p:nvSpPr>
        <p:spPr>
          <a:xfrm>
            <a:off x="758757" y="2157905"/>
            <a:ext cx="56726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Web</a:t>
            </a:r>
            <a:r>
              <a:rPr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ブラウザで以下にアクセス後、</a:t>
            </a:r>
            <a:r>
              <a:rPr lang="en-US" altLang="ja-JP" sz="3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ctrl+s</a:t>
            </a:r>
            <a:r>
              <a:rPr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で名前をつけて保存</a:t>
            </a:r>
            <a:endParaRPr lang="en-US" altLang="ja-JP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「葛飾北斎」フォルダ作成し、ファイルを移す</a:t>
            </a:r>
            <a:endParaRPr lang="en-US" altLang="ja-JP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ja-JP" altLang="en-US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4"/>
          <p:cNvSpPr txBox="1">
            <a:spLocks noGrp="1"/>
          </p:cNvSpPr>
          <p:nvPr>
            <p:ph type="title"/>
          </p:nvPr>
        </p:nvSpPr>
        <p:spPr>
          <a:xfrm>
            <a:off x="554615" y="1097873"/>
            <a:ext cx="5915025" cy="745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ctr" anchorCtr="0">
            <a:normAutofit/>
          </a:bodyPr>
          <a:lstStyle/>
          <a:p>
            <a:r>
              <a:rPr 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データの読み込み</a:t>
            </a:r>
            <a:endParaRPr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41" name="Google Shape;141;p34"/>
          <p:cNvSpPr txBox="1">
            <a:spLocks noGrp="1"/>
          </p:cNvSpPr>
          <p:nvPr>
            <p:ph type="body" idx="1"/>
          </p:nvPr>
        </p:nvSpPr>
        <p:spPr>
          <a:xfrm>
            <a:off x="599137" y="3256672"/>
            <a:ext cx="5870503" cy="3344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t" anchorCtr="0">
            <a:noAutofit/>
          </a:bodyPr>
          <a:lstStyle/>
          <a:p>
            <a:pPr marL="578646" indent="-514350">
              <a:buSzPct val="100000"/>
              <a:buFont typeface="+mj-lt"/>
              <a:buAutoNum type="arabicPeriod"/>
            </a:pPr>
            <a:r>
              <a:rPr 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「ファイルの選択」</a:t>
            </a:r>
            <a:endParaRPr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ファイル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（複数可）</a:t>
            </a:r>
            <a:r>
              <a:rPr 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を指定</a:t>
            </a:r>
            <a:endParaRPr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「次へ」</a:t>
            </a:r>
            <a:endParaRPr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複数ファイル選択の場合は、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選択ファイルを確認の上、</a:t>
            </a:r>
            <a:r>
              <a:rPr 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「パースオプションの指定」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64296" indent="0">
              <a:buSzPct val="100000"/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（単一ファイルのときは不要）</a:t>
            </a:r>
            <a:endParaRPr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A49527-D5F6-2F6F-5C0B-B9DAD6135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0" y="1039095"/>
            <a:ext cx="5915025" cy="1579418"/>
          </a:xfrm>
        </p:spPr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パースオプション指定→プロジェクト作成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1410BF-2102-DD41-8BF5-7274490D6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229" y="3236805"/>
            <a:ext cx="5915025" cy="2612261"/>
          </a:xfrm>
        </p:spPr>
        <p:txBody>
          <a:bodyPr>
            <a:normAutofit/>
          </a:bodyPr>
          <a:lstStyle/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アイテム１件の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範囲を指定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クリックで選択確定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プレビューを表形式データを確認し、「プロジェクトの作成」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「行」「レコード」件数確認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31494" y="6480268"/>
            <a:ext cx="4331369" cy="39703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{</a:t>
            </a:r>
          </a:p>
          <a:p>
            <a:r>
              <a:rPr kumimoji="1" lang="en-US" altLang="ja-JP" sz="2800" dirty="0"/>
              <a:t>    "list": [</a:t>
            </a:r>
          </a:p>
          <a:p>
            <a:r>
              <a:rPr kumimoji="1" lang="en-US" altLang="ja-JP" sz="2800" dirty="0"/>
              <a:t>        {</a:t>
            </a:r>
          </a:p>
          <a:p>
            <a:r>
              <a:rPr kumimoji="1" lang="en-US" altLang="ja-JP" sz="2800" dirty="0"/>
              <a:t>            "id": “</a:t>
            </a:r>
            <a:r>
              <a:rPr kumimoji="1" lang="en-US" altLang="ja-JP" sz="2800" dirty="0" err="1"/>
              <a:t>xxxxxx</a:t>
            </a:r>
            <a:r>
              <a:rPr kumimoji="1" lang="en-US" altLang="ja-JP" sz="2800" dirty="0"/>
              <a:t>",</a:t>
            </a:r>
          </a:p>
          <a:p>
            <a:r>
              <a:rPr kumimoji="1" lang="en-US" altLang="ja-JP" sz="2800" dirty="0"/>
              <a:t>            "common": {</a:t>
            </a:r>
          </a:p>
          <a:p>
            <a:r>
              <a:rPr kumimoji="1" lang="en-US" altLang="ja-JP" sz="2800" dirty="0"/>
              <a:t>                "id": “</a:t>
            </a:r>
            <a:r>
              <a:rPr kumimoji="1" lang="en-US" altLang="ja-JP" sz="2800" dirty="0" err="1"/>
              <a:t>xxxxxx</a:t>
            </a:r>
            <a:r>
              <a:rPr kumimoji="1" lang="en-US" altLang="ja-JP" sz="2800" dirty="0"/>
              <a:t>",</a:t>
            </a:r>
          </a:p>
          <a:p>
            <a:r>
              <a:rPr kumimoji="1" lang="en-US" altLang="ja-JP" sz="2800" dirty="0"/>
              <a:t>                "title": “</a:t>
            </a:r>
            <a:r>
              <a:rPr kumimoji="1" lang="en-US" altLang="ja-JP" sz="2800" dirty="0" err="1"/>
              <a:t>xxxxx</a:t>
            </a:r>
            <a:r>
              <a:rPr kumimoji="1" lang="en-US" altLang="ja-JP" sz="2800" dirty="0"/>
              <a:t>",</a:t>
            </a:r>
          </a:p>
          <a:p>
            <a:endParaRPr kumimoji="1" lang="en-US" altLang="ja-JP" sz="2800" dirty="0"/>
          </a:p>
          <a:p>
            <a:r>
              <a:rPr kumimoji="1" lang="ja-JP" altLang="en-US" sz="2800" dirty="0"/>
              <a:t>　　　　　（以下、略）</a:t>
            </a:r>
            <a:endParaRPr kumimoji="1" lang="en-US" altLang="ja-JP" sz="2800" dirty="0"/>
          </a:p>
        </p:txBody>
      </p:sp>
      <p:sp>
        <p:nvSpPr>
          <p:cNvPr id="5" name="正方形/長方形 4"/>
          <p:cNvSpPr/>
          <p:nvPr/>
        </p:nvSpPr>
        <p:spPr>
          <a:xfrm>
            <a:off x="2614863" y="8276984"/>
            <a:ext cx="3048000" cy="2173602"/>
          </a:xfrm>
          <a:prstGeom prst="rect">
            <a:avLst/>
          </a:prstGeom>
          <a:solidFill>
            <a:srgbClr val="2E75B6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1462" y="10507768"/>
            <a:ext cx="606389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JAPAN SEARCH</a:t>
            </a:r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でのアイテム範囲選択例</a:t>
            </a:r>
            <a:endParaRPr kumimoji="1"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実習では</a:t>
            </a:r>
            <a:r>
              <a:rPr kumimoji="1"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COMMON</a:t>
            </a:r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のみ取得ください</a:t>
            </a:r>
            <a:br>
              <a:rPr kumimoji="1"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（アーカイブズごとの独自項目は取り込まない）</a:t>
            </a:r>
            <a:endParaRPr kumimoji="1" lang="ja-JP" altLang="en-US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スライド ズーム 7">
                <a:extLst>
                  <a:ext uri="{FF2B5EF4-FFF2-40B4-BE49-F238E27FC236}">
                    <a16:creationId xmlns:a16="http://schemas.microsoft.com/office/drawing/2014/main" id="{0DBA0A87-058D-66BA-033C-E1FEDF65D62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82849581"/>
                  </p:ext>
                </p:extLst>
              </p:nvPr>
            </p:nvGraphicFramePr>
            <p:xfrm>
              <a:off x="-11892395" y="345302"/>
              <a:ext cx="1714500" cy="3048000"/>
            </p:xfrm>
            <a:graphic>
              <a:graphicData uri="http://schemas.microsoft.com/office/powerpoint/2016/slidezoom">
                <pslz:sldZm>
                  <pslz:sldZmObj sldId="283" cId="3464911094">
                    <pslz:zmPr id="{5D907518-6CB7-46C8-9316-4D5F22E2C81D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14500" cy="30480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スライド ズーム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DBA0A87-058D-66BA-033C-E1FEDF65D6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1892395" y="345302"/>
                <a:ext cx="1714500" cy="30480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4911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6ED945-F649-D121-9501-F9B06DAB2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615" y="1085534"/>
            <a:ext cx="2728913" cy="701704"/>
          </a:xfrm>
        </p:spPr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表の表示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0AB44E-1D62-C8B5-A0BA-BABBBC80A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615" y="3260588"/>
            <a:ext cx="5915025" cy="3116334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「行」モードと「レコード」モードを使い分ける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1"/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レコードの判定は先頭カラムによる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1"/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文字列フィルタなどに影響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「前へ」「次へ」で表示ページ切り替え。１ページの表示件数を切り替え可。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9996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6ED945-F649-D121-9501-F9B06DAB2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615" y="1106316"/>
            <a:ext cx="5915025" cy="764050"/>
          </a:xfrm>
        </p:spPr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カラム（列）の操作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0AB44E-1D62-C8B5-A0BA-BABBBC80A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615" y="3281369"/>
            <a:ext cx="5915025" cy="1949015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各カラム（列）の操作はヘッダ行の▼プルダウンから行う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全カラムの操作や一部特殊処理は一番左の「全て」から行う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64296" indent="0">
              <a:buNone/>
            </a:pP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3042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351A21-8FD5-4E85-2C36-152D5DDFC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760" y="1064757"/>
            <a:ext cx="5929755" cy="1054988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カラムの並び替え・削除</a:t>
            </a:r>
            <a:b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1"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1"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レコードを正しく認識させる）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8A11F5-E75F-413C-2EA3-B59084FB8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760" y="3280579"/>
            <a:ext cx="5915025" cy="3505440"/>
          </a:xfrm>
        </p:spPr>
        <p:txBody>
          <a:bodyPr/>
          <a:lstStyle/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「全て」の▼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「カラムの編集」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「カラムの並び替え・削除」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ユニークキーとなるカラムを、一番先頭に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OK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」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「レコード」モード件数確認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60E9AD5-2622-7A09-A01C-2884B6739C5C}"/>
              </a:ext>
            </a:extLst>
          </p:cNvPr>
          <p:cNvSpPr txBox="1"/>
          <p:nvPr/>
        </p:nvSpPr>
        <p:spPr>
          <a:xfrm>
            <a:off x="1128409" y="8287966"/>
            <a:ext cx="5258106" cy="203132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この研修の</a:t>
            </a:r>
            <a:r>
              <a:rPr kumimoji="1" lang="en-US" altLang="ja-JP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JAPAN SEARCH</a:t>
            </a:r>
            <a:r>
              <a:rPr kumimoji="1"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の例では次のいずれか</a:t>
            </a:r>
            <a:endParaRPr kumimoji="1" lang="en-US" altLang="ja-JP" sz="28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kumimoji="1"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　・「</a:t>
            </a:r>
            <a:r>
              <a:rPr kumimoji="1" lang="en-US" altLang="ja-JP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common-id</a:t>
            </a:r>
            <a:r>
              <a:rPr kumimoji="1"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」を先頭に</a:t>
            </a:r>
            <a:endParaRPr kumimoji="1" lang="en-US" altLang="ja-JP" sz="28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kumimoji="1"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　・先頭の「</a:t>
            </a:r>
            <a:r>
              <a:rPr kumimoji="1" lang="en-US" altLang="ja-JP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File</a:t>
            </a:r>
            <a:r>
              <a:rPr kumimoji="1"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」を削除</a:t>
            </a:r>
            <a:endParaRPr kumimoji="1" lang="en-US" altLang="ja-JP" sz="28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kumimoji="1" lang="ja-JP" altLang="en-US" dirty="0"/>
              <a:t>　　</a:t>
            </a:r>
          </a:p>
        </p:txBody>
      </p:sp>
    </p:spTree>
    <p:extLst>
      <p:ext uri="{BB962C8B-B14F-4D97-AF65-F5344CB8AC3E}">
        <p14:creationId xmlns:p14="http://schemas.microsoft.com/office/powerpoint/2010/main" val="3262005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A1D888-6D6A-79C4-274B-D79128CF6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615" y="1059878"/>
            <a:ext cx="5915025" cy="68579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ファセット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799CFB-7B73-2ED0-5827-C9BDE2408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6181" y="3245556"/>
            <a:ext cx="5915025" cy="2850444"/>
          </a:xfrm>
        </p:spPr>
        <p:txBody>
          <a:bodyPr/>
          <a:lstStyle/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対象カラムの▼</a:t>
            </a:r>
            <a:endParaRPr kumimoji="1" lang="en-US" altLang="ja-JP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「ファセット」</a:t>
            </a:r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</a:t>
            </a:r>
            <a:r>
              <a:rPr kumimoji="1"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「文字列ファセット」</a:t>
            </a:r>
            <a:endParaRPr kumimoji="1" lang="en-US" altLang="ja-JP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左カラムのファセット表示確認</a:t>
            </a:r>
            <a:endParaRPr kumimoji="1" lang="en-US" altLang="ja-JP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EAE969B-7FB8-0FBB-833F-E15DE5B44BB8}"/>
              </a:ext>
            </a:extLst>
          </p:cNvPr>
          <p:cNvSpPr txBox="1"/>
          <p:nvPr/>
        </p:nvSpPr>
        <p:spPr>
          <a:xfrm>
            <a:off x="1128409" y="8287966"/>
            <a:ext cx="5258106" cy="113877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タイトル、著者、出版社などで試してみる　</a:t>
            </a:r>
            <a:r>
              <a:rPr kumimoji="1" lang="ja-JP" altLang="en-US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1027769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836" y="1064757"/>
            <a:ext cx="4142073" cy="722479"/>
          </a:xfrm>
        </p:spPr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クラスタリング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33836" y="3263242"/>
            <a:ext cx="6104408" cy="4692214"/>
          </a:xfrm>
        </p:spPr>
        <p:txBody>
          <a:bodyPr/>
          <a:lstStyle/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ファセット欄「クラスタリング」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1"/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「全ては表示できません」メッセージが出た場合は、「カウントを制限してください」で上限緩和（有効性はマシンスペック依存）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類似した文字列がグループ化表示されていることを確認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方法を「最近傍法」に変更し別の結果が出ることを確認する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1"/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「半径」を大きくしヒット増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1"/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「文字ブロック」を小さくしヒット増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en-US" altLang="ja-JP" dirty="0"/>
          </a:p>
          <a:p>
            <a:pPr marL="64296" indent="0">
              <a:buNone/>
            </a:pPr>
            <a:endParaRPr kumimoji="1" lang="en-US" altLang="ja-JP" dirty="0"/>
          </a:p>
          <a:p>
            <a:pPr marL="64296" indent="0">
              <a:buNone/>
            </a:pPr>
            <a:endParaRPr kumimoji="1" lang="en-US" altLang="ja-JP" dirty="0"/>
          </a:p>
          <a:p>
            <a:pPr marL="64296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3730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A1D888-6D6A-79C4-274B-D79128CF6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1039091"/>
            <a:ext cx="4245986" cy="768927"/>
          </a:xfrm>
        </p:spPr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文字列フィルタ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799CFB-7B73-2ED0-5827-C9BDE2408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7742" y="3217698"/>
            <a:ext cx="5915025" cy="2649406"/>
          </a:xfrm>
        </p:spPr>
        <p:txBody>
          <a:bodyPr/>
          <a:lstStyle/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対象カラムの▼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「文字列フィルタ」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文字列を入力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「反転」を試す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正規表現マッチを試す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64296" indent="0">
              <a:buNone/>
            </a:pP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F2BB044-B448-6AE0-F9F8-DF8C7C7B6C6E}"/>
              </a:ext>
            </a:extLst>
          </p:cNvPr>
          <p:cNvSpPr txBox="1"/>
          <p:nvPr/>
        </p:nvSpPr>
        <p:spPr>
          <a:xfrm>
            <a:off x="1128409" y="8287966"/>
            <a:ext cx="5258106" cy="156966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出版年で「明治」</a:t>
            </a:r>
            <a:r>
              <a:rPr kumimoji="1" lang="en-US" altLang="ja-JP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+</a:t>
            </a:r>
            <a:r>
              <a:rPr kumimoji="1"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「数値（半角）」のパターンをマッチさせる</a:t>
            </a:r>
            <a:endParaRPr kumimoji="1" lang="en-US" altLang="ja-JP" sz="24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endParaRPr kumimoji="1" lang="en-US" altLang="ja-JP" sz="24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kumimoji="1" lang="en-US" altLang="ja-JP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^</a:t>
            </a:r>
            <a:r>
              <a:rPr kumimoji="1"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明治</a:t>
            </a:r>
            <a:r>
              <a:rPr kumimoji="1" lang="en-US" altLang="ja-JP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\d+$</a:t>
            </a:r>
            <a:r>
              <a:rPr kumimoji="1"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　　</a:t>
            </a:r>
          </a:p>
        </p:txBody>
      </p:sp>
    </p:spTree>
    <p:extLst>
      <p:ext uri="{BB962C8B-B14F-4D97-AF65-F5344CB8AC3E}">
        <p14:creationId xmlns:p14="http://schemas.microsoft.com/office/powerpoint/2010/main" val="3029629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E33097-60C8-CE14-2BBB-F397D0795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965" y="1101432"/>
            <a:ext cx="2957510" cy="810496"/>
          </a:xfrm>
        </p:spPr>
        <p:txBody>
          <a:bodyPr/>
          <a:lstStyle/>
          <a:p>
            <a:r>
              <a:rPr kumimoji="1" lang="ja-JP" altLang="en-US" dirty="0">
                <a:latin typeface="+mj-lt"/>
                <a:ea typeface="ＭＳ ゴシック" panose="020B0609070205080204" pitchFamily="49" charset="-128"/>
              </a:rPr>
              <a:t>実習内容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56857E-CC15-74A3-105D-014C24E06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088" y="3266338"/>
            <a:ext cx="6162774" cy="3233065"/>
          </a:xfrm>
        </p:spPr>
        <p:txBody>
          <a:bodyPr>
            <a:normAutofit/>
          </a:bodyPr>
          <a:lstStyle/>
          <a:p>
            <a:pPr marL="807246" indent="-742950">
              <a:buSzPct val="100000"/>
              <a:buFont typeface="+mj-lt"/>
              <a:buAutoNum type="arabicPeriod"/>
            </a:pPr>
            <a:r>
              <a:rPr kumimoji="1" lang="ja-JP" altLang="en-US" sz="4400" dirty="0">
                <a:latin typeface="+mn-lt"/>
                <a:ea typeface="ＭＳ ゴシック" panose="020B0609070205080204" pitchFamily="49" charset="-128"/>
              </a:rPr>
              <a:t>インストール</a:t>
            </a:r>
            <a:endParaRPr kumimoji="1" lang="en-US" altLang="ja-JP" sz="4400" dirty="0">
              <a:latin typeface="+mn-lt"/>
              <a:ea typeface="ＭＳ ゴシック" panose="020B0609070205080204" pitchFamily="49" charset="-128"/>
            </a:endParaRPr>
          </a:p>
          <a:p>
            <a:pPr marL="807246" indent="-742950">
              <a:buSzPct val="100000"/>
              <a:buFont typeface="+mj-lt"/>
              <a:buAutoNum type="arabicPeriod"/>
            </a:pPr>
            <a:r>
              <a:rPr kumimoji="1" lang="ja-JP" altLang="en-US" sz="4400" dirty="0">
                <a:latin typeface="+mn-lt"/>
                <a:ea typeface="ＭＳ ゴシック" panose="020B0609070205080204" pitchFamily="49" charset="-128"/>
              </a:rPr>
              <a:t>講師操作の繰り返し</a:t>
            </a:r>
            <a:endParaRPr kumimoji="1" lang="en-US" altLang="ja-JP" sz="4400" dirty="0">
              <a:latin typeface="+mn-lt"/>
              <a:ea typeface="ＭＳ ゴシック" panose="020B0609070205080204" pitchFamily="49" charset="-128"/>
            </a:endParaRPr>
          </a:p>
          <a:p>
            <a:pPr marL="807246" indent="-742950">
              <a:buSzPct val="100000"/>
              <a:buFont typeface="+mj-lt"/>
              <a:buAutoNum type="arabicPeriod"/>
            </a:pPr>
            <a:r>
              <a:rPr kumimoji="1" lang="ja-JP" altLang="en-US" sz="4400" dirty="0">
                <a:latin typeface="+mn-lt"/>
                <a:ea typeface="ＭＳ ゴシック" panose="020B0609070205080204" pitchFamily="49" charset="-128"/>
              </a:rPr>
              <a:t>持参データ</a:t>
            </a:r>
            <a:endParaRPr kumimoji="1" lang="en-US" altLang="ja-JP" sz="4400" dirty="0">
              <a:latin typeface="+mn-lt"/>
              <a:ea typeface="ＭＳ ゴシック" panose="020B0609070205080204" pitchFamily="49" charset="-128"/>
            </a:endParaRPr>
          </a:p>
          <a:p>
            <a:pPr marL="807246" indent="-742950">
              <a:buSzPct val="100000"/>
              <a:buFont typeface="+mj-lt"/>
              <a:buAutoNum type="arabicPeriod"/>
            </a:pPr>
            <a:r>
              <a:rPr kumimoji="1" lang="ja-JP" altLang="en-US" sz="4400" dirty="0">
                <a:latin typeface="+mn-lt"/>
                <a:ea typeface="ＭＳ ゴシック" panose="020B0609070205080204" pitchFamily="49" charset="-128"/>
              </a:rPr>
              <a:t>自由練習・個別相談</a:t>
            </a:r>
            <a:endParaRPr kumimoji="1" lang="en-US" altLang="ja-JP" sz="4400" dirty="0">
              <a:latin typeface="+mn-lt"/>
              <a:ea typeface="ＭＳ ゴシック" panose="020B0609070205080204" pitchFamily="49" charset="-128"/>
            </a:endParaRPr>
          </a:p>
          <a:p>
            <a:pPr marL="64296" indent="0">
              <a:buNone/>
            </a:pP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91255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A1D888-6D6A-79C4-274B-D79128CF6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616" y="1064749"/>
            <a:ext cx="1980767" cy="535451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ソート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799CFB-7B73-2ED0-5827-C9BDE2408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616" y="3252837"/>
            <a:ext cx="5915025" cy="1326444"/>
          </a:xfrm>
        </p:spPr>
        <p:txBody>
          <a:bodyPr/>
          <a:lstStyle/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対象カラムの▼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「ソート」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64296" indent="0">
              <a:buNone/>
            </a:pPr>
            <a:endParaRPr kumimoji="1" lang="en-US" altLang="ja-JP" dirty="0"/>
          </a:p>
          <a:p>
            <a:pPr marL="64296" indent="0">
              <a:buNone/>
            </a:pP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8061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A1D888-6D6A-79C4-274B-D79128CF6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26" y="1163782"/>
            <a:ext cx="5366447" cy="706582"/>
          </a:xfrm>
        </p:spPr>
        <p:txBody>
          <a:bodyPr/>
          <a:lstStyle/>
          <a:p>
            <a:r>
              <a:rPr kumimoji="1" lang="ja-JP" altLang="en-US" dirty="0"/>
              <a:t>星と旗でマーキング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799CFB-7B73-2ED0-5827-C9BDE2408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026" y="3076943"/>
            <a:ext cx="5915025" cy="3019057"/>
          </a:xfrm>
        </p:spPr>
        <p:txBody>
          <a:bodyPr>
            <a:normAutofit lnSpcReduction="10000"/>
          </a:bodyPr>
          <a:lstStyle/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マーキング作業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835827" lvl="1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「全て」の星と旗マーク確認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835827" lvl="1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星でマーキング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835827" lvl="1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旗でマーキング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マーキング後の処理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835827" lvl="1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「全て」の▼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835827" lvl="1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「ファセット」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「星ファセット」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835827" lvl="1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「ファセット」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「旗ファセット」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4130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A1D888-6D6A-79C4-274B-D79128CF6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624" y="1246909"/>
            <a:ext cx="5915025" cy="727363"/>
          </a:xfrm>
        </p:spPr>
        <p:txBody>
          <a:bodyPr>
            <a:normAutofit/>
          </a:bodyPr>
          <a:lstStyle/>
          <a:p>
            <a:r>
              <a:rPr lang="ja-JP" altLang="en-US" dirty="0"/>
              <a:t>自動セーブとやり直し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799CFB-7B73-2ED0-5827-C9BDE2408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624" y="3265896"/>
            <a:ext cx="5915025" cy="2356556"/>
          </a:xfrm>
        </p:spPr>
        <p:txBody>
          <a:bodyPr>
            <a:normAutofit lnSpcReduction="10000"/>
          </a:bodyPr>
          <a:lstStyle/>
          <a:p>
            <a:pPr>
              <a:buSzPct val="100000"/>
              <a:buFont typeface="Wingdings" panose="05000000000000000000" pitchFamily="2" charset="2"/>
              <a:buChar char="l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セーブ後から実行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835827" lvl="1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青ダイヤのアイコン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835827" lvl="1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既存のプロジェクト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835827" lvl="1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「プロジェクト名」の値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buSzPct val="100000"/>
              <a:buFont typeface="Wingdings" panose="05000000000000000000" pitchFamily="2" charset="2"/>
              <a:buChar char="l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やり直し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21477" lvl="1" indent="0">
              <a:buSzPct val="100000"/>
              <a:buNone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「取り消す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やり直す」</a:t>
            </a:r>
          </a:p>
        </p:txBody>
      </p:sp>
    </p:spTree>
    <p:extLst>
      <p:ext uri="{BB962C8B-B14F-4D97-AF65-F5344CB8AC3E}">
        <p14:creationId xmlns:p14="http://schemas.microsoft.com/office/powerpoint/2010/main" val="1669778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A1D888-6D6A-79C4-274B-D79128CF6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21" y="1096197"/>
            <a:ext cx="5046701" cy="774168"/>
          </a:xfrm>
        </p:spPr>
        <p:txBody>
          <a:bodyPr/>
          <a:lstStyle/>
          <a:p>
            <a:r>
              <a:rPr lang="ja-JP" altLang="en-US" dirty="0"/>
              <a:t>外部ファイル</a:t>
            </a:r>
            <a:r>
              <a:rPr lang="ja-JP" altLang="ja-JP" dirty="0"/>
              <a:t>出力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799CFB-7B73-2ED0-5827-C9BDE2408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521" y="3309938"/>
            <a:ext cx="5915025" cy="3622172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「出力」</a:t>
            </a:r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</a:t>
            </a:r>
            <a:r>
              <a:rPr kumimoji="1"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</a:t>
            </a:r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Excel2007+ (.</a:t>
            </a:r>
            <a:r>
              <a:rPr kumimoji="1" lang="en-US" altLang="ja-JP" sz="3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xlsx</a:t>
            </a:r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Excel</a:t>
            </a:r>
            <a:r>
              <a:rPr kumimoji="1"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で一行１レコードにしたいときは、複数行の原因のカラムを「セル編集」</a:t>
            </a:r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</a:t>
            </a:r>
            <a:r>
              <a:rPr kumimoji="1"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「多値のセルを結合」で１行にまとめておく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56906BB-1C57-8DF8-3D7A-AAAE1C666ABF}"/>
              </a:ext>
            </a:extLst>
          </p:cNvPr>
          <p:cNvSpPr txBox="1"/>
          <p:nvPr/>
        </p:nvSpPr>
        <p:spPr>
          <a:xfrm>
            <a:off x="1128409" y="8482519"/>
            <a:ext cx="5258106" cy="28931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この研修の</a:t>
            </a:r>
            <a:r>
              <a:rPr kumimoji="1" lang="en-US" altLang="ja-JP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JAPAN SEARCH</a:t>
            </a:r>
            <a:r>
              <a:rPr kumimoji="1"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の例では（あれば）「</a:t>
            </a:r>
            <a:r>
              <a:rPr kumimoji="1" lang="en-US" altLang="ja-JP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File</a:t>
            </a:r>
            <a:r>
              <a:rPr kumimoji="1"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」を削除し「</a:t>
            </a:r>
            <a:r>
              <a:rPr kumimoji="1" lang="en-US" altLang="ja-JP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category</a:t>
            </a:r>
            <a:r>
              <a:rPr kumimoji="1"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」と「</a:t>
            </a:r>
            <a:r>
              <a:rPr kumimoji="1" lang="en-US" altLang="ja-JP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subcategory</a:t>
            </a:r>
            <a:r>
              <a:rPr kumimoji="1"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」ともに「多値のセルを結合」すれば１行１レコードになる</a:t>
            </a:r>
            <a:endParaRPr kumimoji="1" lang="en-US" altLang="ja-JP" sz="28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kumimoji="1" lang="ja-JP" altLang="en-US" dirty="0"/>
              <a:t>　　</a:t>
            </a:r>
          </a:p>
        </p:txBody>
      </p:sp>
    </p:spTree>
    <p:extLst>
      <p:ext uri="{BB962C8B-B14F-4D97-AF65-F5344CB8AC3E}">
        <p14:creationId xmlns:p14="http://schemas.microsoft.com/office/powerpoint/2010/main" val="1686576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A1D888-6D6A-79C4-274B-D79128CF6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38" y="1076243"/>
            <a:ext cx="5327071" cy="835683"/>
          </a:xfrm>
        </p:spPr>
        <p:txBody>
          <a:bodyPr/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外部データとの照合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799CFB-7B73-2ED0-5827-C9BDE2408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4470" y="3202469"/>
            <a:ext cx="6185984" cy="4599033"/>
          </a:xfrm>
        </p:spPr>
        <p:txBody>
          <a:bodyPr>
            <a:normAutofit fontScale="92500" lnSpcReduction="10000"/>
          </a:bodyPr>
          <a:lstStyle/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対象カラムの▼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「照合（名寄せ）」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「照合開始（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reconcile)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」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Wikidata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(ja)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を設定に追加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Wikipedia(ja)</a:t>
            </a:r>
          </a:p>
          <a:p>
            <a:pPr marL="321477" lvl="1" indent="0">
              <a:buSzPct val="100000"/>
              <a:buNone/>
            </a:pP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https://wikidata.reconci.link/ja/api</a:t>
            </a: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照合開始」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対象カラムの▼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「照合（名寄せ）」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「アクション」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「最優候補とセルをマッチさせる」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78646" indent="-514350">
              <a:buSzPct val="100000"/>
              <a:buFont typeface="+mj-lt"/>
              <a:buAutoNum type="arabicPeriod"/>
            </a:pP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書き代わりとリンク生成を確認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B9FF6CE-5963-933F-EC25-289A4250B8A9}"/>
              </a:ext>
            </a:extLst>
          </p:cNvPr>
          <p:cNvSpPr txBox="1"/>
          <p:nvPr/>
        </p:nvSpPr>
        <p:spPr>
          <a:xfrm>
            <a:off x="1128409" y="9488295"/>
            <a:ext cx="5258106" cy="120032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JAPAN SEARCH</a:t>
            </a:r>
            <a:r>
              <a:rPr kumimoji="1"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の「</a:t>
            </a:r>
            <a:r>
              <a:rPr kumimoji="1" lang="en-US" altLang="ja-JP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contributor</a:t>
            </a:r>
            <a:r>
              <a:rPr kumimoji="1"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」（寄与者）に、</a:t>
            </a:r>
            <a:r>
              <a:rPr kumimoji="1" lang="en-US" altLang="ja-JP" sz="2400" dirty="0" err="1">
                <a:latin typeface="ＭＳ 明朝" panose="02020609040205080304" pitchFamily="17" charset="-128"/>
                <a:ea typeface="ＭＳ 明朝" panose="02020609040205080304" pitchFamily="17" charset="-128"/>
              </a:rPr>
              <a:t>Wikidata</a:t>
            </a:r>
            <a:r>
              <a:rPr kumimoji="1" lang="en-US" altLang="ja-JP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(ja)</a:t>
            </a:r>
            <a:r>
              <a:rPr kumimoji="1"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で照合をかけてみる</a:t>
            </a:r>
          </a:p>
        </p:txBody>
      </p:sp>
    </p:spTree>
    <p:extLst>
      <p:ext uri="{BB962C8B-B14F-4D97-AF65-F5344CB8AC3E}">
        <p14:creationId xmlns:p14="http://schemas.microsoft.com/office/powerpoint/2010/main" val="4212482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"/>
          <p:cNvSpPr txBox="1">
            <a:spLocks noGrp="1"/>
          </p:cNvSpPr>
          <p:nvPr>
            <p:ph type="title"/>
          </p:nvPr>
        </p:nvSpPr>
        <p:spPr>
          <a:xfrm>
            <a:off x="467917" y="5128916"/>
            <a:ext cx="5915025" cy="1604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b" anchorCtr="0">
            <a:normAutofit/>
          </a:bodyPr>
          <a:lstStyle/>
          <a:p>
            <a:r>
              <a:rPr lang="ja-JP" altLang="en-US" sz="8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持参データ</a:t>
            </a:r>
            <a:endParaRPr sz="8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"/>
          <p:cNvSpPr txBox="1">
            <a:spLocks noGrp="1"/>
          </p:cNvSpPr>
          <p:nvPr>
            <p:ph type="title"/>
          </p:nvPr>
        </p:nvSpPr>
        <p:spPr>
          <a:xfrm>
            <a:off x="597950" y="974991"/>
            <a:ext cx="6260050" cy="1318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ctr" anchorCtr="0">
            <a:normAutofit fontScale="90000"/>
          </a:bodyPr>
          <a:lstStyle/>
          <a:p>
            <a:pPr>
              <a:buSzPts val="4400"/>
            </a:pPr>
            <a:r>
              <a:rPr 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OpenR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fine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</a:t>
            </a:r>
            <a:r>
              <a:rPr 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向きの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持参</a:t>
            </a:r>
            <a:r>
              <a:rPr 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データでない場合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はこちらを</a:t>
            </a:r>
            <a:endParaRPr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07" name="Google Shape;207;p16"/>
          <p:cNvSpPr txBox="1">
            <a:spLocks noGrp="1"/>
          </p:cNvSpPr>
          <p:nvPr>
            <p:ph type="body" idx="1"/>
          </p:nvPr>
        </p:nvSpPr>
        <p:spPr>
          <a:xfrm>
            <a:off x="554617" y="3276363"/>
            <a:ext cx="6025384" cy="838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t" anchorCtr="0">
            <a:noAutofit/>
          </a:bodyPr>
          <a:lstStyle/>
          <a:p>
            <a:pPr marL="128591" indent="-128591">
              <a:spcBef>
                <a:spcPts val="0"/>
              </a:spcBef>
              <a:buSzPts val="2800"/>
            </a:pPr>
            <a:r>
              <a:rPr 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ERDB-JP</a:t>
            </a:r>
            <a:endParaRPr lang="en-US" altLang="ja-JP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85772" lvl="1" indent="-128591">
              <a:spcBef>
                <a:spcPts val="0"/>
              </a:spcBef>
              <a:buSzPts val="2800"/>
            </a:pPr>
            <a:r>
              <a:rPr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  <a:hlinkClick r:id="rId3"/>
              </a:rPr>
              <a:t>https://erdb-jp.nii.ac.jp/</a:t>
            </a:r>
            <a:endParaRPr lang="en-US" altLang="ja-JP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85772" lvl="1" indent="-128591">
              <a:spcBef>
                <a:spcPts val="0"/>
              </a:spcBef>
              <a:buSzPts val="2800"/>
            </a:pPr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「ドキュメント」→「検索</a:t>
            </a:r>
            <a:r>
              <a:rPr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エクスポート」</a:t>
            </a:r>
            <a:endParaRPr lang="en-US" altLang="ja-JP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128591" indent="-128591">
              <a:spcBef>
                <a:spcPts val="0"/>
              </a:spcBef>
              <a:buSzPts val="2800"/>
            </a:pPr>
            <a:r>
              <a:rPr 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NACSIS-CAT</a:t>
            </a:r>
            <a:r>
              <a:rPr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図書</a:t>
            </a:r>
            <a:r>
              <a:rPr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100</a:t>
            </a:r>
            <a:r>
              <a:rPr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分の</a:t>
            </a:r>
            <a:r>
              <a:rPr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サイズ</a:t>
            </a:r>
            <a:endParaRPr lang="en-US" altLang="ja-JP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85772" lvl="1" indent="-128591">
              <a:spcBef>
                <a:spcPts val="0"/>
              </a:spcBef>
              <a:buSzPts val="2800"/>
            </a:pPr>
            <a:r>
              <a:rPr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  <a:hlinkClick r:id="rId4"/>
              </a:rPr>
              <a:t>https://maedaak.github.io/biginDatacleansing4Librarian/</a:t>
            </a:r>
            <a:endParaRPr lang="en-US" altLang="ja-JP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85772" lvl="1" indent="-128591">
              <a:spcBef>
                <a:spcPts val="0"/>
              </a:spcBef>
              <a:buSzPts val="2800"/>
            </a:pPr>
            <a:r>
              <a:rPr 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自機関の</a:t>
            </a:r>
            <a:r>
              <a:rPr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新</a:t>
            </a:r>
            <a:r>
              <a:rPr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JAIRO Cloud</a:t>
            </a:r>
          </a:p>
          <a:p>
            <a:pPr marL="385772" lvl="1" indent="-128591">
              <a:spcBef>
                <a:spcPts val="563"/>
              </a:spcBef>
              <a:buSzPts val="2800"/>
            </a:pPr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「機関リポジトリ</a:t>
            </a:r>
            <a:r>
              <a:rPr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URL</a:t>
            </a:r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」</a:t>
            </a:r>
            <a:r>
              <a:rPr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+ /</a:t>
            </a:r>
            <a:r>
              <a:rPr lang="en-US" altLang="ja-JP" sz="28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oai</a:t>
            </a:r>
            <a:r>
              <a:rPr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? verb=</a:t>
            </a:r>
            <a:r>
              <a:rPr lang="en-US" altLang="ja-JP" sz="28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ListRecords&amp;metadataPrefix</a:t>
            </a:r>
            <a:r>
              <a:rPr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</a:t>
            </a:r>
            <a:r>
              <a:rPr lang="en-US" altLang="ja-JP" sz="28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jpcoar&amp;</a:t>
            </a:r>
            <a:r>
              <a:rPr lang="en-US" altLang="ja-JP" sz="28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from</a:t>
            </a:r>
            <a:r>
              <a:rPr lang="en-US" altLang="ja-JP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=2023-04-01&amp;until=2023-09-23</a:t>
            </a:r>
          </a:p>
          <a:p>
            <a:pPr marL="385772" lvl="1" indent="-128591">
              <a:spcBef>
                <a:spcPts val="563"/>
              </a:spcBef>
              <a:buSzPts val="2800"/>
            </a:pPr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</a:t>
            </a:r>
            <a:r>
              <a:rPr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</a:t>
            </a:r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ページ</a:t>
            </a:r>
            <a:r>
              <a:rPr lang="ja-JP" altLang="en-US" sz="28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め</a:t>
            </a:r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以降</a:t>
            </a:r>
            <a:r>
              <a:rPr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257181" lvl="1" indent="0">
              <a:spcBef>
                <a:spcPts val="563"/>
              </a:spcBef>
              <a:buSzPts val="2800"/>
              <a:buNone/>
            </a:pPr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「機関リポジトリ</a:t>
            </a:r>
            <a:r>
              <a:rPr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URL</a:t>
            </a:r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」</a:t>
            </a:r>
            <a:r>
              <a:rPr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+ /</a:t>
            </a:r>
            <a:r>
              <a:rPr lang="en-US" altLang="ja-JP" sz="28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oai</a:t>
            </a:r>
            <a:r>
              <a:rPr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? verb=</a:t>
            </a:r>
            <a:r>
              <a:rPr lang="en-US" altLang="ja-JP" sz="28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ListRecords&amp;metadataPrefix</a:t>
            </a:r>
            <a:r>
              <a:rPr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</a:t>
            </a:r>
            <a:r>
              <a:rPr lang="en-US" altLang="ja-JP" sz="28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jpcoar</a:t>
            </a:r>
            <a:r>
              <a:rPr lang="en-US" altLang="ja-JP" sz="28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&amp;resumptionToken</a:t>
            </a:r>
            <a:r>
              <a:rPr lang="en-US" altLang="ja-JP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</a:t>
            </a:r>
            <a:r>
              <a:rPr lang="en-US" altLang="ja-JP" sz="28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xxxx</a:t>
            </a:r>
            <a:endParaRPr lang="en-US" altLang="ja-JP" sz="28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128591" indent="-128591">
              <a:buSzPts val="2800"/>
            </a:pPr>
            <a:r>
              <a:rPr lang="en-US" sz="3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researchmap</a:t>
            </a:r>
            <a:r>
              <a:rPr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文献</a:t>
            </a:r>
            <a:endParaRPr lang="en-US" altLang="ja-JP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85772" lvl="1" indent="-128591">
              <a:buSzPts val="2800"/>
            </a:pPr>
            <a:r>
              <a:rPr 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https://api.researchmap.jp/</a:t>
            </a:r>
            <a:r>
              <a:rPr lang="en-US" sz="28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xxxx</a:t>
            </a:r>
            <a:r>
              <a:rPr 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/published_papers?limit=1000</a:t>
            </a:r>
            <a:endParaRPr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792e596436_0_0"/>
          <p:cNvSpPr txBox="1">
            <a:spLocks noGrp="1"/>
          </p:cNvSpPr>
          <p:nvPr>
            <p:ph type="title"/>
          </p:nvPr>
        </p:nvSpPr>
        <p:spPr>
          <a:xfrm>
            <a:off x="467917" y="4202349"/>
            <a:ext cx="5915025" cy="2531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b" anchorCtr="0">
            <a:normAutofit fontScale="90000"/>
          </a:bodyPr>
          <a:lstStyle/>
          <a:p>
            <a:r>
              <a:rPr lang="ja-JP" sz="9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自由練習</a:t>
            </a:r>
            <a:r>
              <a:rPr lang="ja-JP" altLang="en-US" sz="9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・個別相談</a:t>
            </a:r>
            <a:endParaRPr sz="96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467917" y="5128916"/>
            <a:ext cx="5915025" cy="1604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b" anchorCtr="0">
            <a:normAutofit/>
          </a:bodyPr>
          <a:lstStyle/>
          <a:p>
            <a:r>
              <a:rPr lang="ja-JP" sz="7200" dirty="0">
                <a:latin typeface="+mj-lt"/>
                <a:ea typeface="ＭＳ ゴシック" panose="020B0609070205080204" pitchFamily="49" charset="-128"/>
                <a:cs typeface="Arial" panose="020B0604020202020204" pitchFamily="34" charset="0"/>
              </a:rPr>
              <a:t>インストール</a:t>
            </a:r>
            <a:endParaRPr sz="7200" dirty="0">
              <a:latin typeface="+mj-lt"/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597614" y="1121291"/>
            <a:ext cx="5221295" cy="686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ctr" anchorCtr="0">
            <a:normAutofit/>
          </a:bodyPr>
          <a:lstStyle/>
          <a:p>
            <a:pPr>
              <a:buSzPts val="4400"/>
            </a:pPr>
            <a:r>
              <a:rPr lang="ja-JP" dirty="0">
                <a:latin typeface="+mn-lt"/>
                <a:ea typeface="ＭＳ ゴシック" panose="020B0609070205080204" pitchFamily="49" charset="-128"/>
              </a:rPr>
              <a:t>ダウンロードと解凍</a:t>
            </a:r>
            <a:endParaRPr dirty="0">
              <a:latin typeface="+mn-lt"/>
              <a:ea typeface="ＭＳ ゴシック" panose="020B0609070205080204" pitchFamily="49" charset="-128"/>
            </a:endParaRPr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597614" y="3296201"/>
            <a:ext cx="5555740" cy="30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t" anchorCtr="0">
            <a:normAutofit/>
          </a:bodyPr>
          <a:lstStyle/>
          <a:p>
            <a:pPr marL="742950" indent="-74295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OpenRefine入手</a:t>
            </a:r>
            <a:r>
              <a:rPr lang="ja-JP" u="sng" dirty="0">
                <a:solidFill>
                  <a:schemeClr val="hlin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hlinkClick r:id="rId3"/>
              </a:rPr>
              <a:t>https://openrefine.org/</a:t>
            </a:r>
            <a:endParaRPr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257181" lvl="1" indent="0">
              <a:buSzPct val="100000"/>
              <a:buNone/>
            </a:pPr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</a:t>
            </a:r>
            <a:r>
              <a:rPr 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「openrefine」</a:t>
            </a:r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</a:t>
            </a:r>
            <a:r>
              <a:rPr 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検索</a:t>
            </a:r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）</a:t>
            </a:r>
            <a:endParaRPr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742950" indent="-742950">
              <a:buSzPct val="100000"/>
              <a:buFont typeface="+mj-lt"/>
              <a:buAutoNum type="arabicPeriod"/>
            </a:pPr>
            <a:r>
              <a:rPr 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「Download」ボタン</a:t>
            </a:r>
            <a:endParaRPr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742950" indent="-742950">
              <a:buSzPct val="100000"/>
              <a:buFont typeface="+mj-lt"/>
              <a:buAutoNum type="arabicPeriod"/>
            </a:pPr>
            <a:r>
              <a:rPr 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Zipファイル解凍</a:t>
            </a:r>
            <a:endParaRPr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742950" indent="-742950">
              <a:buSzPct val="100000"/>
              <a:buFont typeface="+mj-lt"/>
              <a:buAutoNum type="arabicPeriod"/>
            </a:pPr>
            <a:r>
              <a:rPr 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デスクトップ</a:t>
            </a:r>
            <a:r>
              <a:rPr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に配置</a:t>
            </a:r>
            <a:endParaRPr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617679" y="1101944"/>
            <a:ext cx="3123049" cy="68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ctr" anchorCtr="0">
            <a:normAutofit/>
          </a:bodyPr>
          <a:lstStyle/>
          <a:p>
            <a:pPr>
              <a:buSzPts val="4400"/>
            </a:pPr>
            <a:r>
              <a:rPr 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設定・起動</a:t>
            </a:r>
            <a:endParaRPr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3" name="Google Shape;103;p4"/>
          <p:cNvSpPr txBox="1">
            <a:spLocks noGrp="1"/>
          </p:cNvSpPr>
          <p:nvPr>
            <p:ph type="body" idx="1"/>
          </p:nvPr>
        </p:nvSpPr>
        <p:spPr>
          <a:xfrm>
            <a:off x="617679" y="3274294"/>
            <a:ext cx="5915025" cy="476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t" anchorCtr="0">
            <a:noAutofit/>
          </a:bodyPr>
          <a:lstStyle/>
          <a:p>
            <a:pPr marL="742950" indent="-74295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使用</a:t>
            </a:r>
            <a:r>
              <a:rPr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可能</a:t>
            </a:r>
            <a:r>
              <a:rPr 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メモリを増やす</a:t>
            </a:r>
            <a:endParaRPr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771531" lvl="1" indent="-514350">
              <a:buSzPts val="2400"/>
              <a:buFont typeface="+mj-ea"/>
              <a:buAutoNum type="circleNumDbPlain"/>
            </a:pPr>
            <a:r>
              <a:rPr lang="ja-JP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openrefine.l4j.ini</a:t>
            </a:r>
            <a:endParaRPr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771531" lvl="1" indent="-514350">
              <a:buSzPts val="2400"/>
              <a:buFont typeface="+mj-ea"/>
              <a:buAutoNum type="circleNumDbPlain"/>
            </a:pPr>
            <a:r>
              <a:rPr 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パラメータを</a:t>
            </a:r>
            <a:r>
              <a:rPr lang="en-US" altLang="ja-JP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lang="ja-JP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000</a:t>
            </a:r>
            <a:r>
              <a:rPr 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 (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BG)に</a:t>
            </a:r>
            <a:endParaRPr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14363" lvl="2" indent="0">
              <a:buSzPts val="2000"/>
              <a:buNone/>
            </a:pPr>
            <a:r>
              <a:rPr 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-Xms</a:t>
            </a:r>
            <a:r>
              <a:rPr lang="ja-JP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256</a:t>
            </a:r>
            <a:r>
              <a:rPr 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</a:t>
            </a:r>
            <a:endParaRPr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514363" lvl="2" indent="0">
              <a:buSzPts val="2000"/>
              <a:buNone/>
            </a:pPr>
            <a:r>
              <a:rPr 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-Xmx</a:t>
            </a:r>
            <a:r>
              <a:rPr lang="ja-JP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1024</a:t>
            </a:r>
            <a:r>
              <a:rPr 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</a:t>
            </a:r>
            <a:endParaRPr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742950" indent="-742950">
              <a:buSzPct val="100000"/>
              <a:buFont typeface="+mj-lt"/>
              <a:buAutoNum type="arabicPeriod"/>
            </a:pPr>
            <a:r>
              <a:rPr 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起動する</a:t>
            </a:r>
            <a:endParaRPr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771531" lvl="1" indent="-514350">
              <a:buSzPts val="2400"/>
              <a:buFont typeface="+mj-ea"/>
              <a:buAutoNum type="circleNumDbPlain"/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openrefine.exe</a:t>
            </a:r>
          </a:p>
          <a:p>
            <a:pPr marL="771531" lvl="1" indent="-514350">
              <a:buSzPts val="2400"/>
              <a:buFont typeface="+mj-ea"/>
              <a:buAutoNum type="circleNumDbPlain"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コマンドプロンプト起動確認</a:t>
            </a:r>
            <a:endParaRPr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771531" lvl="1" indent="-514350">
              <a:buSzPts val="2400"/>
              <a:buFont typeface="+mj-ea"/>
              <a:buAutoNum type="circleNumDbPlain"/>
            </a:pPr>
            <a:r>
              <a:rPr 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Webブラウザ上で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画面表示確認</a:t>
            </a:r>
            <a:endParaRPr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742950" indent="-742950">
              <a:buSzPct val="100000"/>
              <a:buFont typeface="+mj-lt"/>
              <a:buAutoNum type="arabicPeriod"/>
            </a:pPr>
            <a:r>
              <a:rPr 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セキュリティソフトが警告を出すことがあるが許可</a:t>
            </a:r>
            <a:endParaRPr lang="en-US" altLang="ja-JP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1"/>
          <p:cNvSpPr txBox="1">
            <a:spLocks noGrp="1"/>
          </p:cNvSpPr>
          <p:nvPr>
            <p:ph type="title"/>
          </p:nvPr>
        </p:nvSpPr>
        <p:spPr>
          <a:xfrm>
            <a:off x="575399" y="1130528"/>
            <a:ext cx="5915025" cy="745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ctr" anchorCtr="0">
            <a:normAutofit fontScale="90000"/>
          </a:bodyPr>
          <a:lstStyle/>
          <a:p>
            <a:r>
              <a:rPr lang="ja-JP" b="0" i="0" u="none" strike="noStrike" dirty="0">
                <a:solidFill>
                  <a:schemeClr val="dk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sym typeface="Arial"/>
              </a:rPr>
              <a:t>Microsoft Defenderの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例</a:t>
            </a:r>
            <a:endParaRPr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9" name="Google Shape;109;p31"/>
          <p:cNvSpPr txBox="1">
            <a:spLocks noGrp="1"/>
          </p:cNvSpPr>
          <p:nvPr>
            <p:ph type="body" idx="1"/>
          </p:nvPr>
        </p:nvSpPr>
        <p:spPr>
          <a:xfrm>
            <a:off x="471489" y="2720084"/>
            <a:ext cx="5915025" cy="22002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spcFirstLastPara="1" wrap="square" lIns="51427" tIns="25706" rIns="51427" bIns="25706" anchor="t" anchorCtr="0">
            <a:noAutofit/>
          </a:bodyPr>
          <a:lstStyle/>
          <a:p>
            <a:pPr marL="64295" indent="0">
              <a:buNone/>
            </a:pPr>
            <a:r>
              <a:rPr lang="ja-JP" sz="2400" b="1" i="0" u="none" strike="noStrike" dirty="0">
                <a:solidFill>
                  <a:schemeClr val="dk1"/>
                </a:solidFill>
                <a:sym typeface="Arial"/>
              </a:rPr>
              <a:t>Windows によって PC が保護されました</a:t>
            </a:r>
            <a:endParaRPr sz="2400" dirty="0"/>
          </a:p>
          <a:p>
            <a:pPr marL="64295" indent="0">
              <a:buNone/>
            </a:pPr>
            <a:r>
              <a:rPr lang="ja-JP" sz="2400" b="0" i="0" u="none" strike="noStrike" dirty="0">
                <a:solidFill>
                  <a:schemeClr val="dk1"/>
                </a:solidFill>
                <a:sym typeface="Arial"/>
              </a:rPr>
              <a:t>Microsoft Defender SmartScreen は認識されないアプリの起動を停止しました。このアプリを実行すると、PC が危険にさらされる可能性があります</a:t>
            </a:r>
            <a:endParaRPr sz="2400" dirty="0"/>
          </a:p>
        </p:txBody>
      </p:sp>
      <p:sp>
        <p:nvSpPr>
          <p:cNvPr id="110" name="Google Shape;110;p31"/>
          <p:cNvSpPr txBox="1"/>
          <p:nvPr/>
        </p:nvSpPr>
        <p:spPr>
          <a:xfrm>
            <a:off x="693454" y="5862567"/>
            <a:ext cx="5471092" cy="128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t" anchorCtr="0">
            <a:spAutoFit/>
          </a:bodyPr>
          <a:lstStyle/>
          <a:p>
            <a:r>
              <a:rPr lang="ja-JP" altLang="en-US" sz="4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「詳細情報」</a:t>
            </a:r>
            <a:endParaRPr lang="en-US" altLang="ja-JP" sz="4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4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→　「実行」で許可</a:t>
            </a:r>
            <a:endParaRPr sz="11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2"/>
          <p:cNvSpPr txBox="1">
            <a:spLocks noGrp="1"/>
          </p:cNvSpPr>
          <p:nvPr>
            <p:ph type="title"/>
          </p:nvPr>
        </p:nvSpPr>
        <p:spPr>
          <a:xfrm>
            <a:off x="596179" y="1094067"/>
            <a:ext cx="5915025" cy="745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ctr" anchorCtr="0">
            <a:normAutofit/>
          </a:bodyPr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画面表示</a:t>
            </a:r>
            <a:r>
              <a:rPr 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言語設定</a:t>
            </a:r>
            <a:endParaRPr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6" name="Google Shape;116;p32"/>
          <p:cNvSpPr txBox="1">
            <a:spLocks noGrp="1"/>
          </p:cNvSpPr>
          <p:nvPr>
            <p:ph type="body" idx="1"/>
          </p:nvPr>
        </p:nvSpPr>
        <p:spPr>
          <a:xfrm>
            <a:off x="596179" y="3184002"/>
            <a:ext cx="5602533" cy="1658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t" anchorCtr="0">
            <a:noAutofit/>
          </a:bodyPr>
          <a:lstStyle/>
          <a:p>
            <a:pPr marL="807246" indent="-742950">
              <a:buSzPct val="100000"/>
              <a:buFont typeface="+mj-lt"/>
              <a:buAutoNum type="arabicPeriod"/>
            </a:pPr>
            <a:r>
              <a:rPr 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</a:t>
            </a:r>
            <a:r>
              <a:rPr lang="ja-JP" sz="3200" b="0" i="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sym typeface="Arial"/>
              </a:rPr>
              <a:t>Language settings」</a:t>
            </a:r>
            <a:endParaRPr sz="3200" b="0" i="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  <a:sym typeface="Arial"/>
            </a:endParaRPr>
          </a:p>
          <a:p>
            <a:pPr marL="807246" indent="-742950">
              <a:buSzPct val="100000"/>
              <a:buFont typeface="+mj-lt"/>
              <a:buAutoNum type="arabicPeriod"/>
            </a:pPr>
            <a:r>
              <a:rPr lang="ja-JP" altLang="en-US" sz="3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sym typeface="Arial"/>
              </a:rPr>
              <a:t>プルダウンで</a:t>
            </a:r>
            <a:r>
              <a:rPr lang="ja-JP" sz="3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sym typeface="Arial"/>
              </a:rPr>
              <a:t>「日本語」</a:t>
            </a:r>
            <a:endParaRPr sz="32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  <a:sym typeface="Arial"/>
            </a:endParaRPr>
          </a:p>
          <a:p>
            <a:pPr marL="807246" indent="-742950">
              <a:buSzPct val="100000"/>
              <a:buFont typeface="+mj-lt"/>
              <a:buAutoNum type="arabicPeriod"/>
            </a:pPr>
            <a:r>
              <a:rPr lang="ja-JP" sz="3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sym typeface="Arial"/>
              </a:rPr>
              <a:t>「Change </a:t>
            </a:r>
            <a:r>
              <a:rPr lang="en-US" altLang="ja-JP" sz="3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sym typeface="Arial"/>
              </a:rPr>
              <a:t>l</a:t>
            </a:r>
            <a:r>
              <a:rPr lang="ja-JP" sz="3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sym typeface="Arial"/>
              </a:rPr>
              <a:t>anguage」</a:t>
            </a:r>
            <a:endParaRPr lang="en-US" altLang="ja-JP" sz="32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  <a:sym typeface="Arial"/>
            </a:endParaRPr>
          </a:p>
          <a:p>
            <a:pPr marL="64296" indent="0">
              <a:buSzPct val="100000"/>
              <a:buNone/>
            </a:pPr>
            <a:endParaRPr lang="en-US" altLang="ja-JP" sz="4400" dirty="0">
              <a:solidFill>
                <a:srgbClr val="000000"/>
              </a:solidFill>
              <a:highlight>
                <a:srgbClr val="00FFFF"/>
              </a:highlight>
              <a:sym typeface="Arial"/>
            </a:endParaRPr>
          </a:p>
          <a:p>
            <a:pPr marL="807246" indent="-742950">
              <a:buSzPct val="100000"/>
              <a:buFont typeface="+mj-lt"/>
              <a:buAutoNum type="arabicPeriod"/>
            </a:pPr>
            <a:endParaRPr sz="4400" dirty="0">
              <a:solidFill>
                <a:srgbClr val="000000"/>
              </a:solidFill>
              <a:highlight>
                <a:srgbClr val="00FFFF"/>
              </a:highlight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3C69D5-49B7-403A-74A1-6C7299306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615" y="1143000"/>
            <a:ext cx="5915025" cy="685806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その他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8854C11-E049-C6B7-EE42-4955A7787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615" y="3268816"/>
            <a:ext cx="6245158" cy="5820623"/>
          </a:xfrm>
        </p:spPr>
        <p:txBody>
          <a:bodyPr>
            <a:normAutofit/>
          </a:bodyPr>
          <a:lstStyle/>
          <a:p>
            <a:r>
              <a:rPr kumimoji="1" lang="en-US" altLang="ja-JP" sz="3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OpenRefine</a:t>
            </a:r>
            <a:r>
              <a:rPr kumimoji="1"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の終了</a:t>
            </a:r>
            <a:endParaRPr kumimoji="1" lang="en-US" altLang="ja-JP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1"/>
            <a:r>
              <a:rPr kumimoji="1"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コマンドプロンプト停止</a:t>
            </a:r>
            <a:endParaRPr kumimoji="1" lang="en-US" altLang="ja-JP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うっかり</a:t>
            </a:r>
            <a:r>
              <a:rPr kumimoji="1"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Web</a:t>
            </a:r>
            <a:r>
              <a:rPr kumimoji="1"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ブラウザを閉じてしまったら</a:t>
            </a:r>
            <a:endParaRPr kumimoji="1" lang="en-US" altLang="ja-JP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21477" lvl="1" indent="0">
              <a:buNone/>
            </a:pPr>
            <a:r>
              <a:rPr kumimoji="1"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  <a:hlinkClick r:id="rId2"/>
              </a:rPr>
              <a:t>http://127.0.0.1:3333/</a:t>
            </a:r>
            <a:endParaRPr kumimoji="1" lang="en-US" altLang="ja-JP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データリセット</a:t>
            </a:r>
            <a:endParaRPr kumimoji="1" lang="en-US" altLang="ja-JP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1064427" lvl="1" indent="-742950">
              <a:buSzPct val="100000"/>
              <a:buFont typeface="+mj-lt"/>
              <a:buAutoNum type="arabicPeriod"/>
            </a:pPr>
            <a:r>
              <a:rPr kumimoji="1"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「既存プロジェクト」</a:t>
            </a:r>
            <a:endParaRPr kumimoji="1" lang="en-US" altLang="ja-JP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1064427" lvl="1" indent="-742950">
              <a:buSzPct val="100000"/>
              <a:buFont typeface="+mj-lt"/>
              <a:buAutoNum type="arabicPeriod"/>
            </a:pPr>
            <a:r>
              <a:rPr kumimoji="1"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「作業ディレクトリ閲覧」</a:t>
            </a:r>
            <a:endParaRPr kumimoji="1" lang="en-US" altLang="ja-JP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1064427" lvl="1" indent="-742950">
              <a:buSzPct val="100000"/>
              <a:buFont typeface="+mj-lt"/>
              <a:buAutoNum type="arabicPeriod"/>
            </a:pPr>
            <a:r>
              <a:rPr kumimoji="1" lang="en-US" altLang="ja-JP" sz="28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OpenRefine</a:t>
            </a:r>
            <a:r>
              <a:rPr kumimoji="1"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の終了</a:t>
            </a:r>
            <a:endParaRPr kumimoji="1" lang="en-US" altLang="ja-JP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1064427" lvl="1" indent="-742950">
              <a:buSzPct val="100000"/>
              <a:buFont typeface="+mj-lt"/>
              <a:buAutoNum type="arabicPeriod"/>
            </a:pPr>
            <a:r>
              <a:rPr kumimoji="1"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「作業ディレクトリ」内のファイルを全削除</a:t>
            </a:r>
            <a:endParaRPr kumimoji="1" lang="en-US" altLang="ja-JP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1064427" lvl="1" indent="-742950">
              <a:buSzPct val="100000"/>
              <a:buFont typeface="+mj-lt"/>
              <a:buAutoNum type="arabicPeriod"/>
            </a:pPr>
            <a:r>
              <a:rPr kumimoji="1" lang="en-US" altLang="ja-JP" sz="28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OpenRefine</a:t>
            </a:r>
            <a:r>
              <a:rPr kumimoji="1"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の起動</a:t>
            </a:r>
            <a:endParaRPr kumimoji="1" lang="en-US" altLang="ja-JP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1"/>
            <a:endParaRPr kumimoji="1" lang="en-US" altLang="ja-JP" sz="3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321477" lvl="1" indent="0">
              <a:buNone/>
            </a:pPr>
            <a:endParaRPr kumimoji="1" lang="en-US" altLang="ja-JP" dirty="0"/>
          </a:p>
          <a:p>
            <a:pPr marL="321477" lvl="1" indent="0">
              <a:buNone/>
            </a:pPr>
            <a:endParaRPr kumimoji="1" lang="en-US" altLang="ja-JP" dirty="0"/>
          </a:p>
          <a:p>
            <a:pPr marL="321477" lvl="1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2226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467917" y="5128916"/>
            <a:ext cx="5915025" cy="1604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b" anchorCtr="0">
            <a:normAutofit fontScale="90000"/>
          </a:bodyPr>
          <a:lstStyle/>
          <a:p>
            <a:r>
              <a:rPr lang="ja-JP" altLang="en-US" sz="6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講師操作の繰返し</a:t>
            </a:r>
            <a:br>
              <a:rPr lang="en-US" altLang="ja-JP" sz="6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lang="en-US" altLang="ja-JP" sz="53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(repeat after me)</a:t>
            </a:r>
            <a:endParaRPr sz="6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1314</Words>
  <Application>Microsoft Office PowerPoint</Application>
  <PresentationFormat>ワイド画面</PresentationFormat>
  <Paragraphs>180</Paragraphs>
  <Slides>27</Slides>
  <Notes>14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2" baseType="lpstr">
      <vt:lpstr>ＭＳ ゴシック</vt:lpstr>
      <vt:lpstr>ＭＳ 明朝</vt:lpstr>
      <vt:lpstr>Arial</vt:lpstr>
      <vt:lpstr>Wingdings</vt:lpstr>
      <vt:lpstr>Office テーマ</vt:lpstr>
      <vt:lpstr>実習 OpenRefineの使い方</vt:lpstr>
      <vt:lpstr>実習内容</vt:lpstr>
      <vt:lpstr>インストール</vt:lpstr>
      <vt:lpstr>ダウンロードと解凍</vt:lpstr>
      <vt:lpstr>設定・起動</vt:lpstr>
      <vt:lpstr>Microsoft Defenderの例</vt:lpstr>
      <vt:lpstr>画面表示言語設定</vt:lpstr>
      <vt:lpstr>その他</vt:lpstr>
      <vt:lpstr>講師操作の繰返し (repeat after me)</vt:lpstr>
      <vt:lpstr>JAPAN SEARCH</vt:lpstr>
      <vt:lpstr>トップ2000件取得</vt:lpstr>
      <vt:lpstr>データの読み込み</vt:lpstr>
      <vt:lpstr>パースオプション指定→プロジェクト作成</vt:lpstr>
      <vt:lpstr>表の表示</vt:lpstr>
      <vt:lpstr>カラム（列）の操作</vt:lpstr>
      <vt:lpstr>カラムの並び替え・削除 (レコードを正しく認識させる）</vt:lpstr>
      <vt:lpstr>ファセット</vt:lpstr>
      <vt:lpstr>クラスタリング</vt:lpstr>
      <vt:lpstr>文字列フィルタ</vt:lpstr>
      <vt:lpstr>ソート</vt:lpstr>
      <vt:lpstr>星と旗でマーキング</vt:lpstr>
      <vt:lpstr>自動セーブとやり直し</vt:lpstr>
      <vt:lpstr>外部ファイル出力</vt:lpstr>
      <vt:lpstr>外部データとの照合</vt:lpstr>
      <vt:lpstr>持参データ</vt:lpstr>
      <vt:lpstr>OpenRefines向きの持参データでない場合はこちらを</vt:lpstr>
      <vt:lpstr>自由練習・個別相談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OpenRefineの使いかた</dc:title>
  <dc:creator>maeda72@ac.cyberhome.ne.jp</dc:creator>
  <cp:lastModifiedBy>A M</cp:lastModifiedBy>
  <cp:revision>273</cp:revision>
  <dcterms:created xsi:type="dcterms:W3CDTF">2023-08-28T13:23:27Z</dcterms:created>
  <dcterms:modified xsi:type="dcterms:W3CDTF">2023-09-24T21:01:39Z</dcterms:modified>
</cp:coreProperties>
</file>