
<file path=[Content_Types].xml><?xml version="1.0" encoding="utf-8"?>
<Types xmlns="http://schemas.openxmlformats.org/package/2006/content-types">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280" r:id="rId3"/>
    <p:sldId id="258" r:id="rId4"/>
    <p:sldId id="257" r:id="rId5"/>
    <p:sldId id="259" r:id="rId6"/>
    <p:sldId id="261" r:id="rId7"/>
    <p:sldId id="262" r:id="rId8"/>
    <p:sldId id="260" r:id="rId9"/>
    <p:sldId id="286" r:id="rId10"/>
    <p:sldId id="263" r:id="rId11"/>
    <p:sldId id="264" r:id="rId12"/>
    <p:sldId id="267" r:id="rId13"/>
    <p:sldId id="268" r:id="rId14"/>
    <p:sldId id="269" r:id="rId15"/>
    <p:sldId id="265" r:id="rId16"/>
    <p:sldId id="266" r:id="rId17"/>
    <p:sldId id="271" r:id="rId18"/>
    <p:sldId id="287" r:id="rId19"/>
    <p:sldId id="278" r:id="rId20"/>
    <p:sldId id="272" r:id="rId21"/>
    <p:sldId id="273" r:id="rId22"/>
    <p:sldId id="274" r:id="rId23"/>
    <p:sldId id="284" r:id="rId24"/>
    <p:sldId id="285" r:id="rId25"/>
    <p:sldId id="275" r:id="rId26"/>
    <p:sldId id="282" r:id="rId27"/>
    <p:sldId id="281" r:id="rId28"/>
    <p:sldId id="279" r:id="rId29"/>
    <p:sldId id="283" r:id="rId30"/>
    <p:sldId id="277" r:id="rId3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ED7D31"/>
    <a:srgbClr val="FEFEFF"/>
    <a:srgbClr val="F3FBFF"/>
    <a:srgbClr val="E2F5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テーマ スタイル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034" autoAdjust="0"/>
    <p:restoredTop sz="93343" autoAdjust="0"/>
  </p:normalViewPr>
  <p:slideViewPr>
    <p:cSldViewPr snapToGrid="0">
      <p:cViewPr varScale="1">
        <p:scale>
          <a:sx n="63" d="100"/>
          <a:sy n="63" d="100"/>
        </p:scale>
        <p:origin x="188" y="5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19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「タイトル」カラム中の文字数</a:t>
            </a:r>
            <a:endParaRPr lang="en-US" altLang="ja-JP"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文字数</c:v>
                </c:pt>
              </c:strCache>
            </c:strRef>
          </c:tx>
          <c:spPr>
            <a:solidFill>
              <a:schemeClr val="accent1"/>
            </a:solidFill>
            <a:ln>
              <a:noFill/>
            </a:ln>
            <a:effectLst/>
          </c:spPr>
          <c:invertIfNegative val="0"/>
          <c:cat>
            <c:strRef>
              <c:f>Sheet1!$A$2:$A$11</c:f>
              <c:strCache>
                <c:ptCount val="10"/>
                <c:pt idx="0">
                  <c:v>1-10</c:v>
                </c:pt>
                <c:pt idx="1">
                  <c:v>11-20</c:v>
                </c:pt>
                <c:pt idx="2">
                  <c:v>21-30</c:v>
                </c:pt>
                <c:pt idx="3">
                  <c:v>31-40</c:v>
                </c:pt>
                <c:pt idx="4">
                  <c:v>41-50</c:v>
                </c:pt>
                <c:pt idx="5">
                  <c:v>51-60</c:v>
                </c:pt>
                <c:pt idx="6">
                  <c:v>61-70</c:v>
                </c:pt>
                <c:pt idx="7">
                  <c:v>71-80</c:v>
                </c:pt>
                <c:pt idx="8">
                  <c:v>81-90</c:v>
                </c:pt>
                <c:pt idx="9">
                  <c:v>91-100</c:v>
                </c:pt>
              </c:strCache>
            </c:strRef>
          </c:cat>
          <c:val>
            <c:numRef>
              <c:f>Sheet1!$B$2:$B$11</c:f>
              <c:numCache>
                <c:formatCode>General</c:formatCode>
                <c:ptCount val="10"/>
                <c:pt idx="0">
                  <c:v>800</c:v>
                </c:pt>
                <c:pt idx="1">
                  <c:v>500</c:v>
                </c:pt>
                <c:pt idx="2">
                  <c:v>400</c:v>
                </c:pt>
                <c:pt idx="3">
                  <c:v>300</c:v>
                </c:pt>
                <c:pt idx="4">
                  <c:v>200</c:v>
                </c:pt>
                <c:pt idx="5">
                  <c:v>100</c:v>
                </c:pt>
                <c:pt idx="6">
                  <c:v>100</c:v>
                </c:pt>
                <c:pt idx="7">
                  <c:v>100</c:v>
                </c:pt>
                <c:pt idx="8">
                  <c:v>100</c:v>
                </c:pt>
                <c:pt idx="9">
                  <c:v>400</c:v>
                </c:pt>
              </c:numCache>
            </c:numRef>
          </c:val>
          <c:extLst>
            <c:ext xmlns:c16="http://schemas.microsoft.com/office/drawing/2014/chart" uri="{C3380CC4-5D6E-409C-BE32-E72D297353CC}">
              <c16:uniqueId val="{00000000-E485-41DD-866B-28939E858973}"/>
            </c:ext>
          </c:extLst>
        </c:ser>
        <c:dLbls>
          <c:showLegendKey val="0"/>
          <c:showVal val="0"/>
          <c:showCatName val="0"/>
          <c:showSerName val="0"/>
          <c:showPercent val="0"/>
          <c:showBubbleSize val="0"/>
        </c:dLbls>
        <c:gapWidth val="150"/>
        <c:axId val="1212369903"/>
        <c:axId val="1569195855"/>
      </c:barChart>
      <c:catAx>
        <c:axId val="12123699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569195855"/>
        <c:crosses val="autoZero"/>
        <c:auto val="1"/>
        <c:lblAlgn val="ctr"/>
        <c:lblOffset val="100"/>
        <c:noMultiLvlLbl val="0"/>
      </c:catAx>
      <c:valAx>
        <c:axId val="15691958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212369903"/>
        <c:crosses val="autoZero"/>
        <c:crossBetween val="between"/>
      </c:valAx>
      <c:spPr>
        <a:pattFill prst="pct5">
          <a:fgClr>
            <a:schemeClr val="accent1"/>
          </a:fgClr>
          <a:bgClr>
            <a:schemeClr val="bg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3175">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C36ADF-1219-4F31-BCA4-E37CAEC12501}" type="datetimeFigureOut">
              <a:rPr kumimoji="1" lang="ja-JP" altLang="en-US" smtClean="0"/>
              <a:t>2023/9/25</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510C6-707A-4300-A055-AC21CA71DDD0}" type="slidenum">
              <a:rPr kumimoji="1" lang="ja-JP" altLang="en-US" smtClean="0"/>
              <a:t>‹#›</a:t>
            </a:fld>
            <a:endParaRPr kumimoji="1" lang="ja-JP" altLang="en-US"/>
          </a:p>
        </p:txBody>
      </p:sp>
    </p:spTree>
    <p:extLst>
      <p:ext uri="{BB962C8B-B14F-4D97-AF65-F5344CB8AC3E}">
        <p14:creationId xmlns:p14="http://schemas.microsoft.com/office/powerpoint/2010/main" val="1021930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AD3E5B-B032-4145-B6FF-3A627BFF6FE6}" type="datetimeFigureOut">
              <a:rPr kumimoji="1" lang="ja-JP" altLang="en-US" smtClean="0"/>
              <a:t>2023/9/25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FA2B4-0ECF-4CDB-9E1A-53E9DE36A96D}" type="slidenum">
              <a:rPr kumimoji="1" lang="ja-JP" altLang="en-US" smtClean="0"/>
              <a:t>‹#›</a:t>
            </a:fld>
            <a:endParaRPr kumimoji="1" lang="ja-JP" altLang="en-US"/>
          </a:p>
        </p:txBody>
      </p:sp>
    </p:spTree>
    <p:extLst>
      <p:ext uri="{BB962C8B-B14F-4D97-AF65-F5344CB8AC3E}">
        <p14:creationId xmlns:p14="http://schemas.microsoft.com/office/powerpoint/2010/main" val="90237815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E7FB287D-04DA-460E-9A6C-D7C1E56DBB4D}" type="datetime1">
              <a:rPr kumimoji="1" lang="ja-JP" altLang="en-US" smtClean="0"/>
              <a:t>2023/9/25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solidFill>
                  <a:schemeClr val="tx1"/>
                </a:solidFill>
              </a:defRPr>
            </a:lvl1pPr>
          </a:lstStyle>
          <a:p>
            <a:fld id="{0F7A5FD4-DE83-40B9-9A92-89F202478761}" type="slidenum">
              <a:rPr lang="ja-JP" altLang="en-US" smtClean="0"/>
              <a:pPr/>
              <a:t>‹#›</a:t>
            </a:fld>
            <a:endParaRPr lang="ja-JP" altLang="en-US" dirty="0"/>
          </a:p>
        </p:txBody>
      </p:sp>
    </p:spTree>
    <p:extLst>
      <p:ext uri="{BB962C8B-B14F-4D97-AF65-F5344CB8AC3E}">
        <p14:creationId xmlns:p14="http://schemas.microsoft.com/office/powerpoint/2010/main" val="2891413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379A2E7A-B023-4F3E-A445-FC22DAA0783B}" type="datetime1">
              <a:rPr kumimoji="1" lang="ja-JP" altLang="en-US" smtClean="0"/>
              <a:t>2023/9/25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solidFill>
                  <a:schemeClr val="tx1"/>
                </a:solidFill>
              </a:defRPr>
            </a:lvl1pPr>
          </a:lstStyle>
          <a:p>
            <a:fld id="{0F7A5FD4-DE83-40B9-9A92-89F202478761}" type="slidenum">
              <a:rPr lang="ja-JP" altLang="en-US" smtClean="0"/>
              <a:pPr/>
              <a:t>‹#›</a:t>
            </a:fld>
            <a:endParaRPr lang="ja-JP" altLang="en-US" dirty="0"/>
          </a:p>
        </p:txBody>
      </p:sp>
    </p:spTree>
    <p:extLst>
      <p:ext uri="{BB962C8B-B14F-4D97-AF65-F5344CB8AC3E}">
        <p14:creationId xmlns:p14="http://schemas.microsoft.com/office/powerpoint/2010/main" val="1778654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80511B1-8FA4-47D0-B7AA-2604FC040E12}" type="datetime1">
              <a:rPr kumimoji="1" lang="ja-JP" altLang="en-US" smtClean="0"/>
              <a:t>2023/9/25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solidFill>
                  <a:schemeClr val="tx1"/>
                </a:solidFill>
              </a:defRPr>
            </a:lvl1pPr>
          </a:lstStyle>
          <a:p>
            <a:fld id="{0F7A5FD4-DE83-40B9-9A92-89F202478761}" type="slidenum">
              <a:rPr lang="ja-JP" altLang="en-US" smtClean="0"/>
              <a:pPr/>
              <a:t>‹#›</a:t>
            </a:fld>
            <a:endParaRPr lang="ja-JP" altLang="en-US" dirty="0"/>
          </a:p>
        </p:txBody>
      </p:sp>
    </p:spTree>
    <p:extLst>
      <p:ext uri="{BB962C8B-B14F-4D97-AF65-F5344CB8AC3E}">
        <p14:creationId xmlns:p14="http://schemas.microsoft.com/office/powerpoint/2010/main" val="3285116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CEAF4E3-D777-4202-895E-8912C49FD04B}" type="datetime1">
              <a:rPr kumimoji="1" lang="ja-JP" altLang="en-US" smtClean="0"/>
              <a:t>2023/9/25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solidFill>
                  <a:schemeClr val="tx1"/>
                </a:solidFill>
              </a:defRPr>
            </a:lvl1pPr>
          </a:lstStyle>
          <a:p>
            <a:fld id="{0F7A5FD4-DE83-40B9-9A92-89F202478761}" type="slidenum">
              <a:rPr lang="ja-JP" altLang="en-US" smtClean="0"/>
              <a:pPr/>
              <a:t>‹#›</a:t>
            </a:fld>
            <a:endParaRPr lang="ja-JP" altLang="en-US" dirty="0"/>
          </a:p>
        </p:txBody>
      </p:sp>
    </p:spTree>
    <p:extLst>
      <p:ext uri="{BB962C8B-B14F-4D97-AF65-F5344CB8AC3E}">
        <p14:creationId xmlns:p14="http://schemas.microsoft.com/office/powerpoint/2010/main" val="2299523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1A66AE2A-003A-42FE-A6E4-456362EE0FED}" type="datetime1">
              <a:rPr kumimoji="1" lang="ja-JP" altLang="en-US" smtClean="0"/>
              <a:t>2023/9/25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solidFill>
                  <a:schemeClr val="tx1"/>
                </a:solidFill>
              </a:defRPr>
            </a:lvl1pPr>
          </a:lstStyle>
          <a:p>
            <a:fld id="{0F7A5FD4-DE83-40B9-9A92-89F202478761}" type="slidenum">
              <a:rPr lang="ja-JP" altLang="en-US" smtClean="0"/>
              <a:pPr/>
              <a:t>‹#›</a:t>
            </a:fld>
            <a:endParaRPr lang="ja-JP" altLang="en-US" dirty="0"/>
          </a:p>
        </p:txBody>
      </p:sp>
    </p:spTree>
    <p:extLst>
      <p:ext uri="{BB962C8B-B14F-4D97-AF65-F5344CB8AC3E}">
        <p14:creationId xmlns:p14="http://schemas.microsoft.com/office/powerpoint/2010/main" val="3000777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9A888F0B-548B-4A4C-B5F5-CA14300F4ABA}" type="datetime1">
              <a:rPr kumimoji="1" lang="ja-JP" altLang="en-US" smtClean="0"/>
              <a:t>2023/9/25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solidFill>
                  <a:schemeClr val="tx1"/>
                </a:solidFill>
              </a:defRPr>
            </a:lvl1pPr>
          </a:lstStyle>
          <a:p>
            <a:fld id="{0F7A5FD4-DE83-40B9-9A92-89F202478761}" type="slidenum">
              <a:rPr lang="ja-JP" altLang="en-US" smtClean="0"/>
              <a:pPr/>
              <a:t>‹#›</a:t>
            </a:fld>
            <a:endParaRPr lang="ja-JP" altLang="en-US" dirty="0"/>
          </a:p>
        </p:txBody>
      </p:sp>
    </p:spTree>
    <p:extLst>
      <p:ext uri="{BB962C8B-B14F-4D97-AF65-F5344CB8AC3E}">
        <p14:creationId xmlns:p14="http://schemas.microsoft.com/office/powerpoint/2010/main" val="853156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82003627-E797-4FDA-BCF3-E48FC8048C92}" type="datetime1">
              <a:rPr kumimoji="1" lang="ja-JP" altLang="en-US" smtClean="0"/>
              <a:t>2023/9/25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lvl1pPr>
              <a:defRPr>
                <a:solidFill>
                  <a:schemeClr val="tx1"/>
                </a:solidFill>
              </a:defRPr>
            </a:lvl1pPr>
          </a:lstStyle>
          <a:p>
            <a:fld id="{0F7A5FD4-DE83-40B9-9A92-89F202478761}" type="slidenum">
              <a:rPr lang="ja-JP" altLang="en-US" smtClean="0"/>
              <a:pPr/>
              <a:t>‹#›</a:t>
            </a:fld>
            <a:endParaRPr lang="ja-JP" altLang="en-US" dirty="0"/>
          </a:p>
        </p:txBody>
      </p:sp>
    </p:spTree>
    <p:extLst>
      <p:ext uri="{BB962C8B-B14F-4D97-AF65-F5344CB8AC3E}">
        <p14:creationId xmlns:p14="http://schemas.microsoft.com/office/powerpoint/2010/main" val="2908300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F0762E79-FC61-4B76-B754-5E452C15AB13}" type="datetime1">
              <a:rPr kumimoji="1" lang="ja-JP" altLang="en-US" smtClean="0"/>
              <a:t>2023/9/25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lvl1pPr>
              <a:defRPr>
                <a:solidFill>
                  <a:schemeClr val="tx1"/>
                </a:solidFill>
              </a:defRPr>
            </a:lvl1pPr>
          </a:lstStyle>
          <a:p>
            <a:fld id="{0F7A5FD4-DE83-40B9-9A92-89F202478761}" type="slidenum">
              <a:rPr lang="ja-JP" altLang="en-US" smtClean="0"/>
              <a:pPr/>
              <a:t>‹#›</a:t>
            </a:fld>
            <a:endParaRPr lang="ja-JP" altLang="en-US" dirty="0"/>
          </a:p>
        </p:txBody>
      </p:sp>
    </p:spTree>
    <p:extLst>
      <p:ext uri="{BB962C8B-B14F-4D97-AF65-F5344CB8AC3E}">
        <p14:creationId xmlns:p14="http://schemas.microsoft.com/office/powerpoint/2010/main" val="1716586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E1FF2F3-2C00-41B6-8742-D53F60FA5C2D}" type="datetime1">
              <a:rPr kumimoji="1" lang="ja-JP" altLang="en-US" smtClean="0"/>
              <a:t>2023/9/25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lvl1pPr>
              <a:defRPr>
                <a:solidFill>
                  <a:schemeClr val="tx1"/>
                </a:solidFill>
              </a:defRPr>
            </a:lvl1pPr>
          </a:lstStyle>
          <a:p>
            <a:fld id="{0F7A5FD4-DE83-40B9-9A92-89F202478761}" type="slidenum">
              <a:rPr lang="ja-JP" altLang="en-US" smtClean="0"/>
              <a:pPr/>
              <a:t>‹#›</a:t>
            </a:fld>
            <a:endParaRPr lang="ja-JP" altLang="en-US" dirty="0"/>
          </a:p>
        </p:txBody>
      </p:sp>
    </p:spTree>
    <p:extLst>
      <p:ext uri="{BB962C8B-B14F-4D97-AF65-F5344CB8AC3E}">
        <p14:creationId xmlns:p14="http://schemas.microsoft.com/office/powerpoint/2010/main" val="3335718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DE801FCE-1C33-4151-BB55-89C15AE5AADE}" type="datetime1">
              <a:rPr kumimoji="1" lang="ja-JP" altLang="en-US" smtClean="0"/>
              <a:t>2023/9/25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solidFill>
                  <a:schemeClr val="tx1"/>
                </a:solidFill>
              </a:defRPr>
            </a:lvl1pPr>
          </a:lstStyle>
          <a:p>
            <a:fld id="{0F7A5FD4-DE83-40B9-9A92-89F202478761}" type="slidenum">
              <a:rPr lang="ja-JP" altLang="en-US" smtClean="0"/>
              <a:pPr/>
              <a:t>‹#›</a:t>
            </a:fld>
            <a:endParaRPr lang="ja-JP" altLang="en-US" dirty="0"/>
          </a:p>
        </p:txBody>
      </p:sp>
    </p:spTree>
    <p:extLst>
      <p:ext uri="{BB962C8B-B14F-4D97-AF65-F5344CB8AC3E}">
        <p14:creationId xmlns:p14="http://schemas.microsoft.com/office/powerpoint/2010/main" val="1967972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53FD770-0EED-45EC-9FC9-90618CF8F2F6}" type="datetime1">
              <a:rPr kumimoji="1" lang="ja-JP" altLang="en-US" smtClean="0"/>
              <a:t>2023/9/25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solidFill>
                  <a:schemeClr val="tx1"/>
                </a:solidFill>
              </a:defRPr>
            </a:lvl1pPr>
          </a:lstStyle>
          <a:p>
            <a:fld id="{0F7A5FD4-DE83-40B9-9A92-89F202478761}" type="slidenum">
              <a:rPr lang="ja-JP" altLang="en-US" smtClean="0"/>
              <a:pPr/>
              <a:t>‹#›</a:t>
            </a:fld>
            <a:endParaRPr lang="ja-JP" altLang="en-US" dirty="0"/>
          </a:p>
        </p:txBody>
      </p:sp>
    </p:spTree>
    <p:extLst>
      <p:ext uri="{BB962C8B-B14F-4D97-AF65-F5344CB8AC3E}">
        <p14:creationId xmlns:p14="http://schemas.microsoft.com/office/powerpoint/2010/main" val="1789426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000">
              <a:schemeClr val="bg1"/>
            </a:gs>
            <a:gs pos="0">
              <a:schemeClr val="accent1">
                <a:lumMod val="5000"/>
                <a:lumOff val="95000"/>
              </a:schemeClr>
            </a:gs>
            <a:gs pos="90000">
              <a:schemeClr val="accent1">
                <a:lumMod val="20000"/>
                <a:lumOff val="80000"/>
              </a:schemeClr>
            </a:gs>
            <a:gs pos="95000">
              <a:schemeClr val="accent1">
                <a:lumMod val="45000"/>
                <a:lumOff val="55000"/>
              </a:schemeClr>
            </a:gs>
            <a:gs pos="100000">
              <a:schemeClr val="accent1">
                <a:lumMod val="50000"/>
              </a:schemeClr>
            </a:gs>
          </a:gsLst>
          <a:lin ang="5400000" scaled="1"/>
          <a:tileRect/>
        </a:gra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FF703F-7416-43DE-B882-EF9834CE1544}" type="datetime1">
              <a:rPr kumimoji="1" lang="ja-JP" altLang="en-US" smtClean="0"/>
              <a:t>2023/9/25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7A5FD4-DE83-40B9-9A92-89F202478761}" type="slidenum">
              <a:rPr kumimoji="1" lang="ja-JP" altLang="en-US" smtClean="0"/>
              <a:t>‹#›</a:t>
            </a:fld>
            <a:endParaRPr kumimoji="1" lang="ja-JP" altLang="en-US"/>
          </a:p>
        </p:txBody>
      </p:sp>
    </p:spTree>
    <p:extLst>
      <p:ext uri="{BB962C8B-B14F-4D97-AF65-F5344CB8AC3E}">
        <p14:creationId xmlns:p14="http://schemas.microsoft.com/office/powerpoint/2010/main" val="2228394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www.aozora.gr.jp/cards/000009/files/226_31222.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openrefine.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mbc.dl.itc.u-tokyo.ac.jp/shs/" TargetMode="External"/><Relationship Id="rId2" Type="http://schemas.openxmlformats.org/officeDocument/2006/relationships/hyperlink" Target="http://gensen.dl.itc.u-tokyo.ac.jp/LanguageGuesser/LanguageGuesser_demo_ja.html" TargetMode="External"/><Relationship Id="rId1" Type="http://schemas.openxmlformats.org/officeDocument/2006/relationships/slideLayout" Target="../slideLayouts/slideLayout2.xml"/><Relationship Id="rId5" Type="http://schemas.openxmlformats.org/officeDocument/2006/relationships/hyperlink" Target="https://mbc.dl.itc.u-tokyo.ac.jp/junii2checker/" TargetMode="External"/><Relationship Id="rId4" Type="http://schemas.openxmlformats.org/officeDocument/2006/relationships/hyperlink" Target="https://github.com/maedaak/FuurinChecker" TargetMode="External"/></Relationships>
</file>

<file path=ppt/slides/_rels/slide28.xml.rels><?xml version="1.0" encoding="UTF-8" standalone="yes"?>
<Relationships xmlns="http://schemas.openxmlformats.org/package/2006/relationships"><Relationship Id="rId2" Type="http://schemas.openxmlformats.org/officeDocument/2006/relationships/hyperlink" Target="https://contents.nii.ac.jp/hrd/it/2023/resul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openrefine.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bc.dl.itc.u-tokyo.ac.jp/products.html" TargetMode="External"/><Relationship Id="rId2" Type="http://schemas.openxmlformats.org/officeDocument/2006/relationships/hyperlink" Target="http://gensen.dl.itc.u-tokyo.ac.jp/"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ja.wikipedia.org/wiki/%E3%82%AF%E3%83%AC%E3%83%B3%E3%82%B8%E3%83%B3%E3%82%B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colbase.nich.go.jp/collection_items/tnm/TA-708?locale=j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49717" y="1528873"/>
            <a:ext cx="9151365" cy="1692049"/>
          </a:xfrm>
        </p:spPr>
        <p:txBody>
          <a:bodyPr>
            <a:normAutofit fontScale="90000"/>
          </a:bodyPr>
          <a:lstStyle/>
          <a:p>
            <a:pPr algn="l"/>
            <a:r>
              <a:rPr lang="ja-JP" altLang="en-US" dirty="0"/>
              <a:t>大学図書館員のための</a:t>
            </a:r>
            <a:br>
              <a:rPr lang="en-US" altLang="ja-JP" dirty="0"/>
            </a:br>
            <a:r>
              <a:rPr lang="ja-JP" altLang="en-US" dirty="0"/>
              <a:t>データクレンジングのはじめ方</a:t>
            </a:r>
            <a:endParaRPr kumimoji="1" lang="ja-JP" altLang="en-US" dirty="0"/>
          </a:p>
        </p:txBody>
      </p:sp>
      <p:sp>
        <p:nvSpPr>
          <p:cNvPr id="3" name="サブタイトル 2"/>
          <p:cNvSpPr>
            <a:spLocks noGrp="1"/>
          </p:cNvSpPr>
          <p:nvPr>
            <p:ph type="subTitle" idx="1"/>
          </p:nvPr>
        </p:nvSpPr>
        <p:spPr>
          <a:xfrm>
            <a:off x="5867399" y="4266065"/>
            <a:ext cx="6096001" cy="2102077"/>
          </a:xfrm>
        </p:spPr>
        <p:txBody>
          <a:bodyPr>
            <a:normAutofit fontScale="92500"/>
          </a:bodyPr>
          <a:lstStyle/>
          <a:p>
            <a:pPr algn="l"/>
            <a:r>
              <a:rPr kumimoji="1" lang="en-US" altLang="ja-JP" sz="3200" dirty="0"/>
              <a:t>2023</a:t>
            </a:r>
            <a:r>
              <a:rPr kumimoji="1" lang="ja-JP" altLang="en-US" sz="3200" dirty="0"/>
              <a:t>年</a:t>
            </a:r>
            <a:r>
              <a:rPr kumimoji="1" lang="en-US" altLang="ja-JP" sz="3200" dirty="0"/>
              <a:t>9</a:t>
            </a:r>
            <a:r>
              <a:rPr kumimoji="1" lang="ja-JP" altLang="en-US" sz="3200" dirty="0"/>
              <a:t>月</a:t>
            </a:r>
            <a:r>
              <a:rPr lang="en-US" altLang="ja-JP" sz="3200" dirty="0"/>
              <a:t>24</a:t>
            </a:r>
            <a:r>
              <a:rPr kumimoji="1" lang="ja-JP" altLang="en-US" sz="3200" dirty="0"/>
              <a:t>日　</a:t>
            </a:r>
            <a:endParaRPr kumimoji="1" lang="en-US" altLang="ja-JP" sz="3200" dirty="0"/>
          </a:p>
          <a:p>
            <a:pPr algn="l"/>
            <a:r>
              <a:rPr kumimoji="1" lang="ja-JP" altLang="en-US" sz="3200" dirty="0"/>
              <a:t>大学図書館研究会第</a:t>
            </a:r>
            <a:r>
              <a:rPr kumimoji="1" lang="en-US" altLang="ja-JP" sz="3200" dirty="0"/>
              <a:t>54</a:t>
            </a:r>
            <a:r>
              <a:rPr kumimoji="1" lang="ja-JP" altLang="en-US" sz="3200" dirty="0"/>
              <a:t>回全国大会</a:t>
            </a:r>
            <a:endParaRPr kumimoji="1" lang="en-US" altLang="ja-JP" sz="3200" dirty="0"/>
          </a:p>
          <a:p>
            <a:pPr algn="l"/>
            <a:r>
              <a:rPr kumimoji="1" lang="ja-JP" altLang="en-US" sz="3200" dirty="0"/>
              <a:t>東京大学情報システム部　前田 朗</a:t>
            </a:r>
            <a:endParaRPr kumimoji="1" lang="en-US" altLang="ja-JP" sz="3200" dirty="0"/>
          </a:p>
        </p:txBody>
      </p:sp>
      <p:sp>
        <p:nvSpPr>
          <p:cNvPr id="4" name="スライド番号プレースホルダー 3"/>
          <p:cNvSpPr>
            <a:spLocks noGrp="1"/>
          </p:cNvSpPr>
          <p:nvPr>
            <p:ph type="sldNum" sz="quarter" idx="12"/>
          </p:nvPr>
        </p:nvSpPr>
        <p:spPr/>
        <p:txBody>
          <a:bodyPr/>
          <a:lstStyle/>
          <a:p>
            <a:fld id="{0F7A5FD4-DE83-40B9-9A92-89F202478761}" type="slidenum">
              <a:rPr kumimoji="1" lang="ja-JP" altLang="en-US" smtClean="0"/>
              <a:t>1</a:t>
            </a:fld>
            <a:endParaRPr kumimoji="1" lang="ja-JP" altLang="en-US"/>
          </a:p>
        </p:txBody>
      </p:sp>
    </p:spTree>
    <p:extLst>
      <p:ext uri="{BB962C8B-B14F-4D97-AF65-F5344CB8AC3E}">
        <p14:creationId xmlns:p14="http://schemas.microsoft.com/office/powerpoint/2010/main" val="1217214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441ACD-713E-FEFB-3DC2-F936FA0D1B19}"/>
              </a:ext>
            </a:extLst>
          </p:cNvPr>
          <p:cNvSpPr>
            <a:spLocks noGrp="1"/>
          </p:cNvSpPr>
          <p:nvPr>
            <p:ph type="title"/>
          </p:nvPr>
        </p:nvSpPr>
        <p:spPr/>
        <p:txBody>
          <a:bodyPr/>
          <a:lstStyle/>
          <a:p>
            <a:r>
              <a:rPr lang="ja-JP" altLang="en-US" dirty="0"/>
              <a:t>目ではみえないノイズ</a:t>
            </a:r>
            <a:endParaRPr kumimoji="1" lang="ja-JP" altLang="en-US" dirty="0"/>
          </a:p>
        </p:txBody>
      </p:sp>
      <p:sp>
        <p:nvSpPr>
          <p:cNvPr id="3" name="コンテンツ プレースホルダー 2">
            <a:extLst>
              <a:ext uri="{FF2B5EF4-FFF2-40B4-BE49-F238E27FC236}">
                <a16:creationId xmlns:a16="http://schemas.microsoft.com/office/drawing/2014/main" id="{8C36EC9C-56AF-7A04-DF9A-C89190661360}"/>
              </a:ext>
            </a:extLst>
          </p:cNvPr>
          <p:cNvSpPr>
            <a:spLocks noGrp="1"/>
          </p:cNvSpPr>
          <p:nvPr>
            <p:ph idx="1"/>
          </p:nvPr>
        </p:nvSpPr>
        <p:spPr>
          <a:xfrm>
            <a:off x="838200" y="1825625"/>
            <a:ext cx="10774680" cy="3549015"/>
          </a:xfrm>
        </p:spPr>
        <p:txBody>
          <a:bodyPr>
            <a:normAutofit/>
          </a:bodyPr>
          <a:lstStyle/>
          <a:p>
            <a:r>
              <a:rPr lang="ja-JP" altLang="en-US" sz="3200" dirty="0"/>
              <a:t>半角スペースは見えない</a:t>
            </a:r>
            <a:endParaRPr lang="en-US" altLang="ja-JP" sz="3200" dirty="0"/>
          </a:p>
          <a:p>
            <a:pPr lvl="1"/>
            <a:r>
              <a:rPr kumimoji="1" lang="ja-JP" altLang="en-US" sz="2800" dirty="0"/>
              <a:t>文字列の先頭や末尾に半角スペースが入ることがある</a:t>
            </a:r>
            <a:endParaRPr kumimoji="1" lang="en-US" altLang="ja-JP" sz="2800" dirty="0"/>
          </a:p>
          <a:p>
            <a:pPr lvl="2"/>
            <a:r>
              <a:rPr kumimoji="1" lang="ja-JP" altLang="en-US" sz="2400" dirty="0"/>
              <a:t>コピー＆ペースト時の手違いでよくあるのでは</a:t>
            </a:r>
            <a:endParaRPr kumimoji="1" lang="en-US" altLang="ja-JP" sz="2400" dirty="0"/>
          </a:p>
          <a:p>
            <a:pPr lvl="1"/>
            <a:r>
              <a:rPr lang="ja-JP" altLang="en-US" sz="2800" dirty="0"/>
              <a:t>２つ連続の半角スペースは、単一の半角スペースと見分けづらい</a:t>
            </a:r>
            <a:endParaRPr lang="en-US" altLang="ja-JP" sz="2800" dirty="0"/>
          </a:p>
          <a:p>
            <a:r>
              <a:rPr kumimoji="1" lang="ja-JP" altLang="en-US" sz="3200" dirty="0"/>
              <a:t>全角スペースと半角スペースは見分けづらい</a:t>
            </a:r>
            <a:endParaRPr kumimoji="1" lang="en-US" altLang="ja-JP" sz="3200" dirty="0"/>
          </a:p>
          <a:p>
            <a:r>
              <a:rPr lang="ja-JP" altLang="en-US" sz="3200" dirty="0"/>
              <a:t>コントロールコードはまったく見えない</a:t>
            </a:r>
            <a:endParaRPr kumimoji="1" lang="en-US" altLang="ja-JP" sz="3200" dirty="0"/>
          </a:p>
          <a:p>
            <a:endParaRPr kumimoji="1" lang="ja-JP" altLang="en-US" dirty="0"/>
          </a:p>
        </p:txBody>
      </p:sp>
      <p:sp>
        <p:nvSpPr>
          <p:cNvPr id="4" name="スライド番号プレースホルダー 3">
            <a:extLst>
              <a:ext uri="{FF2B5EF4-FFF2-40B4-BE49-F238E27FC236}">
                <a16:creationId xmlns:a16="http://schemas.microsoft.com/office/drawing/2014/main" id="{F3C00243-F8D9-78DD-392F-02B2C342E8FF}"/>
              </a:ext>
            </a:extLst>
          </p:cNvPr>
          <p:cNvSpPr>
            <a:spLocks noGrp="1"/>
          </p:cNvSpPr>
          <p:nvPr>
            <p:ph type="sldNum" sz="quarter" idx="12"/>
          </p:nvPr>
        </p:nvSpPr>
        <p:spPr/>
        <p:txBody>
          <a:bodyPr/>
          <a:lstStyle/>
          <a:p>
            <a:fld id="{0F7A5FD4-DE83-40B9-9A92-89F202478761}" type="slidenum">
              <a:rPr lang="ja-JP" altLang="en-US" smtClean="0"/>
              <a:pPr/>
              <a:t>10</a:t>
            </a:fld>
            <a:endParaRPr lang="ja-JP" altLang="en-US" dirty="0"/>
          </a:p>
        </p:txBody>
      </p:sp>
    </p:spTree>
    <p:extLst>
      <p:ext uri="{BB962C8B-B14F-4D97-AF65-F5344CB8AC3E}">
        <p14:creationId xmlns:p14="http://schemas.microsoft.com/office/powerpoint/2010/main" val="4140200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AD36E9-292F-7447-AB65-9D96D3D2B0FE}"/>
              </a:ext>
            </a:extLst>
          </p:cNvPr>
          <p:cNvSpPr>
            <a:spLocks noGrp="1"/>
          </p:cNvSpPr>
          <p:nvPr>
            <p:ph type="title"/>
          </p:nvPr>
        </p:nvSpPr>
        <p:spPr/>
        <p:txBody>
          <a:bodyPr/>
          <a:lstStyle/>
          <a:p>
            <a:r>
              <a:rPr kumimoji="1" lang="ja-JP" altLang="en-US" dirty="0"/>
              <a:t>誤字・脱字</a:t>
            </a:r>
          </a:p>
        </p:txBody>
      </p:sp>
      <p:sp>
        <p:nvSpPr>
          <p:cNvPr id="3" name="コンテンツ プレースホルダー 2">
            <a:extLst>
              <a:ext uri="{FF2B5EF4-FFF2-40B4-BE49-F238E27FC236}">
                <a16:creationId xmlns:a16="http://schemas.microsoft.com/office/drawing/2014/main" id="{8B456759-4A23-A26C-E562-4104C1D90B2D}"/>
              </a:ext>
            </a:extLst>
          </p:cNvPr>
          <p:cNvSpPr>
            <a:spLocks noGrp="1"/>
          </p:cNvSpPr>
          <p:nvPr>
            <p:ph idx="1"/>
          </p:nvPr>
        </p:nvSpPr>
        <p:spPr>
          <a:xfrm>
            <a:off x="838200" y="1825625"/>
            <a:ext cx="10515600" cy="2319655"/>
          </a:xfrm>
        </p:spPr>
        <p:txBody>
          <a:bodyPr>
            <a:normAutofit/>
          </a:bodyPr>
          <a:lstStyle/>
          <a:p>
            <a:r>
              <a:rPr kumimoji="1" lang="ja-JP" altLang="en-US" sz="3200" dirty="0"/>
              <a:t>英語に限らず</a:t>
            </a:r>
            <a:r>
              <a:rPr kumimoji="1" lang="ja-JP" altLang="en-US" sz="3200" b="1" dirty="0"/>
              <a:t>スペルミスは普通にある</a:t>
            </a:r>
            <a:endParaRPr kumimoji="1" lang="en-US" altLang="ja-JP" sz="3200" b="1" dirty="0"/>
          </a:p>
          <a:p>
            <a:r>
              <a:rPr lang="ja-JP" altLang="en-US" sz="3200" dirty="0"/>
              <a:t>ファットフィンガー問題</a:t>
            </a:r>
            <a:endParaRPr lang="en-US" altLang="ja-JP" sz="3200" dirty="0"/>
          </a:p>
          <a:p>
            <a:pPr lvl="1"/>
            <a:r>
              <a:rPr lang="ja-JP" altLang="en-US" sz="2800" dirty="0"/>
              <a:t>指が太いと</a:t>
            </a:r>
            <a:r>
              <a:rPr lang="ja-JP" altLang="en-US" sz="2800" b="1" dirty="0"/>
              <a:t>キーボードの隣の文字</a:t>
            </a:r>
            <a:r>
              <a:rPr lang="ja-JP" altLang="en-US" sz="2800" dirty="0"/>
              <a:t>を打ちやすい？</a:t>
            </a:r>
            <a:endParaRPr lang="en-US" altLang="ja-JP" sz="2800" dirty="0"/>
          </a:p>
          <a:p>
            <a:r>
              <a:rPr kumimoji="1" lang="ja-JP" altLang="en-US" sz="3200" b="1" dirty="0"/>
              <a:t>担々麵</a:t>
            </a:r>
            <a:r>
              <a:rPr kumimoji="1" lang="ja-JP" altLang="en-US" sz="3200" dirty="0"/>
              <a:t>と</a:t>
            </a:r>
            <a:r>
              <a:rPr kumimoji="1" lang="ja-JP" altLang="en-US" sz="3200" b="1" dirty="0"/>
              <a:t>坦々麵</a:t>
            </a:r>
            <a:r>
              <a:rPr kumimoji="1" lang="ja-JP" altLang="en-US" sz="3200" dirty="0"/>
              <a:t>の区別はつきますか？</a:t>
            </a:r>
            <a:endParaRPr kumimoji="1" lang="en-US" altLang="ja-JP" sz="3200" dirty="0"/>
          </a:p>
        </p:txBody>
      </p:sp>
      <p:sp>
        <p:nvSpPr>
          <p:cNvPr id="4" name="スライド番号プレースホルダー 3">
            <a:extLst>
              <a:ext uri="{FF2B5EF4-FFF2-40B4-BE49-F238E27FC236}">
                <a16:creationId xmlns:a16="http://schemas.microsoft.com/office/drawing/2014/main" id="{16A135D0-4112-5F18-E4DB-B8F64E4DC4AC}"/>
              </a:ext>
            </a:extLst>
          </p:cNvPr>
          <p:cNvSpPr>
            <a:spLocks noGrp="1"/>
          </p:cNvSpPr>
          <p:nvPr>
            <p:ph type="sldNum" sz="quarter" idx="12"/>
          </p:nvPr>
        </p:nvSpPr>
        <p:spPr/>
        <p:txBody>
          <a:bodyPr/>
          <a:lstStyle/>
          <a:p>
            <a:fld id="{0F7A5FD4-DE83-40B9-9A92-89F202478761}" type="slidenum">
              <a:rPr lang="ja-JP" altLang="en-US" smtClean="0"/>
              <a:pPr/>
              <a:t>11</a:t>
            </a:fld>
            <a:endParaRPr lang="ja-JP" altLang="en-US" dirty="0"/>
          </a:p>
        </p:txBody>
      </p:sp>
    </p:spTree>
    <p:extLst>
      <p:ext uri="{BB962C8B-B14F-4D97-AF65-F5344CB8AC3E}">
        <p14:creationId xmlns:p14="http://schemas.microsoft.com/office/powerpoint/2010/main" val="579076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55C26C-7790-113D-92EC-8F633B35CEAF}"/>
              </a:ext>
            </a:extLst>
          </p:cNvPr>
          <p:cNvSpPr>
            <a:spLocks noGrp="1"/>
          </p:cNvSpPr>
          <p:nvPr>
            <p:ph type="title"/>
          </p:nvPr>
        </p:nvSpPr>
        <p:spPr/>
        <p:txBody>
          <a:bodyPr/>
          <a:lstStyle/>
          <a:p>
            <a:r>
              <a:rPr kumimoji="1" lang="ja-JP" altLang="en-US" dirty="0"/>
              <a:t>表記ゆれ</a:t>
            </a:r>
          </a:p>
        </p:txBody>
      </p:sp>
      <p:sp>
        <p:nvSpPr>
          <p:cNvPr id="3" name="コンテンツ プレースホルダー 2">
            <a:extLst>
              <a:ext uri="{FF2B5EF4-FFF2-40B4-BE49-F238E27FC236}">
                <a16:creationId xmlns:a16="http://schemas.microsoft.com/office/drawing/2014/main" id="{178C82EA-E232-B21D-4F86-43617A44C2B6}"/>
              </a:ext>
            </a:extLst>
          </p:cNvPr>
          <p:cNvSpPr>
            <a:spLocks noGrp="1"/>
          </p:cNvSpPr>
          <p:nvPr>
            <p:ph idx="1"/>
          </p:nvPr>
        </p:nvSpPr>
        <p:spPr>
          <a:xfrm>
            <a:off x="838200" y="1825624"/>
            <a:ext cx="10515600" cy="3965576"/>
          </a:xfrm>
        </p:spPr>
        <p:txBody>
          <a:bodyPr>
            <a:normAutofit lnSpcReduction="10000"/>
          </a:bodyPr>
          <a:lstStyle/>
          <a:p>
            <a:r>
              <a:rPr kumimoji="1" lang="ja-JP" altLang="en-US" sz="4000" dirty="0"/>
              <a:t>表記ゆれを統一（正規化）する</a:t>
            </a:r>
            <a:endParaRPr kumimoji="1" lang="en-US" altLang="ja-JP" sz="4000" dirty="0"/>
          </a:p>
          <a:p>
            <a:r>
              <a:rPr lang="ja-JP" altLang="en-US" sz="4000" dirty="0"/>
              <a:t>全角・半角の違い、略語、異体字、算用数字と漢数字、ハイフンの有無など</a:t>
            </a:r>
            <a:endParaRPr lang="en-US" altLang="ja-JP" sz="4000" dirty="0"/>
          </a:p>
          <a:p>
            <a:r>
              <a:rPr kumimoji="1" lang="ja-JP" altLang="en-US" sz="4000" dirty="0"/>
              <a:t>しかし、</a:t>
            </a:r>
            <a:r>
              <a:rPr kumimoji="1" lang="en-US" altLang="ja-JP" sz="4000" dirty="0"/>
              <a:t>ID</a:t>
            </a:r>
            <a:r>
              <a:rPr kumimoji="1" lang="ja-JP" altLang="en-US" sz="4000" dirty="0"/>
              <a:t>で同定できればよい、との考えもありえる</a:t>
            </a:r>
            <a:endParaRPr kumimoji="1" lang="en-US" altLang="ja-JP" sz="4000" dirty="0"/>
          </a:p>
          <a:p>
            <a:pPr lvl="1"/>
            <a:r>
              <a:rPr kumimoji="1" lang="ja-JP" altLang="en-US" sz="3600" dirty="0"/>
              <a:t>例えば著者</a:t>
            </a:r>
            <a:r>
              <a:rPr kumimoji="1" lang="en-US" altLang="ja-JP" sz="3600" dirty="0"/>
              <a:t>ID</a:t>
            </a:r>
            <a:r>
              <a:rPr kumimoji="1" lang="ja-JP" altLang="en-US" sz="3600" dirty="0"/>
              <a:t>で本人が同定できれば、都度本人が何と名乗ってもよいはず</a:t>
            </a:r>
            <a:endParaRPr kumimoji="1" lang="en-US" altLang="ja-JP" sz="3600" dirty="0"/>
          </a:p>
          <a:p>
            <a:endParaRPr kumimoji="1" lang="ja-JP" altLang="en-US" sz="4000" dirty="0"/>
          </a:p>
        </p:txBody>
      </p:sp>
      <p:sp>
        <p:nvSpPr>
          <p:cNvPr id="4" name="スライド番号プレースホルダー 3">
            <a:extLst>
              <a:ext uri="{FF2B5EF4-FFF2-40B4-BE49-F238E27FC236}">
                <a16:creationId xmlns:a16="http://schemas.microsoft.com/office/drawing/2014/main" id="{E66FF642-374A-87A9-C2C1-A028FBF63F50}"/>
              </a:ext>
            </a:extLst>
          </p:cNvPr>
          <p:cNvSpPr>
            <a:spLocks noGrp="1"/>
          </p:cNvSpPr>
          <p:nvPr>
            <p:ph type="sldNum" sz="quarter" idx="12"/>
          </p:nvPr>
        </p:nvSpPr>
        <p:spPr/>
        <p:txBody>
          <a:bodyPr/>
          <a:lstStyle/>
          <a:p>
            <a:fld id="{0F7A5FD4-DE83-40B9-9A92-89F202478761}" type="slidenum">
              <a:rPr lang="ja-JP" altLang="en-US" smtClean="0"/>
              <a:pPr/>
              <a:t>12</a:t>
            </a:fld>
            <a:endParaRPr lang="ja-JP" altLang="en-US" dirty="0"/>
          </a:p>
        </p:txBody>
      </p:sp>
    </p:spTree>
    <p:extLst>
      <p:ext uri="{BB962C8B-B14F-4D97-AF65-F5344CB8AC3E}">
        <p14:creationId xmlns:p14="http://schemas.microsoft.com/office/powerpoint/2010/main" val="848286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7F613F-5F92-BB99-89A5-BC7E0AAF3385}"/>
              </a:ext>
            </a:extLst>
          </p:cNvPr>
          <p:cNvSpPr>
            <a:spLocks noGrp="1"/>
          </p:cNvSpPr>
          <p:nvPr>
            <p:ph type="title"/>
          </p:nvPr>
        </p:nvSpPr>
        <p:spPr/>
        <p:txBody>
          <a:bodyPr/>
          <a:lstStyle/>
          <a:p>
            <a:r>
              <a:rPr kumimoji="1" lang="ja-JP" altLang="en-US" dirty="0"/>
              <a:t>ルールのあるデータ</a:t>
            </a:r>
          </a:p>
        </p:txBody>
      </p:sp>
      <p:sp>
        <p:nvSpPr>
          <p:cNvPr id="3" name="コンテンツ プレースホルダー 2">
            <a:extLst>
              <a:ext uri="{FF2B5EF4-FFF2-40B4-BE49-F238E27FC236}">
                <a16:creationId xmlns:a16="http://schemas.microsoft.com/office/drawing/2014/main" id="{0FE15A83-E0FC-0A76-9E8F-9A29A2946CEA}"/>
              </a:ext>
            </a:extLst>
          </p:cNvPr>
          <p:cNvSpPr>
            <a:spLocks noGrp="1"/>
          </p:cNvSpPr>
          <p:nvPr>
            <p:ph idx="1"/>
          </p:nvPr>
        </p:nvSpPr>
        <p:spPr>
          <a:xfrm>
            <a:off x="838200" y="1825625"/>
            <a:ext cx="10515600" cy="3843655"/>
          </a:xfrm>
        </p:spPr>
        <p:txBody>
          <a:bodyPr>
            <a:normAutofit/>
          </a:bodyPr>
          <a:lstStyle/>
          <a:p>
            <a:r>
              <a:rPr lang="ja-JP" altLang="en-US" sz="3600" dirty="0"/>
              <a:t>統制語彙やコード表の利用</a:t>
            </a:r>
            <a:endParaRPr lang="en-US" altLang="ja-JP" sz="3600" dirty="0"/>
          </a:p>
          <a:p>
            <a:r>
              <a:rPr kumimoji="1" lang="en-US" altLang="ja-JP" sz="3600" dirty="0"/>
              <a:t>ISBN, ISSN, NCID</a:t>
            </a:r>
            <a:r>
              <a:rPr kumimoji="1" lang="ja-JP" altLang="en-US" sz="3600" dirty="0"/>
              <a:t>といったコード</a:t>
            </a:r>
            <a:endParaRPr kumimoji="1" lang="en-US" altLang="ja-JP" sz="3600" dirty="0"/>
          </a:p>
          <a:p>
            <a:r>
              <a:rPr lang="ja-JP" altLang="en-US" sz="3600" dirty="0"/>
              <a:t>メタデータスキーマが定める表記ルール</a:t>
            </a:r>
            <a:endParaRPr lang="en-US" altLang="ja-JP" sz="3600" dirty="0"/>
          </a:p>
          <a:p>
            <a:pPr lvl="1"/>
            <a:r>
              <a:rPr lang="ja-JP" altLang="en-US" sz="3200" dirty="0"/>
              <a:t>文字・数値の別</a:t>
            </a:r>
            <a:endParaRPr lang="en-US" altLang="ja-JP" sz="3200" dirty="0"/>
          </a:p>
          <a:p>
            <a:pPr lvl="1"/>
            <a:r>
              <a:rPr lang="ja-JP" altLang="en-US" sz="3200" dirty="0"/>
              <a:t>雑誌の巻号表記</a:t>
            </a:r>
            <a:endParaRPr lang="en-US" altLang="ja-JP" sz="3200" dirty="0"/>
          </a:p>
          <a:p>
            <a:pPr marL="457200" lvl="1" indent="0">
              <a:buNone/>
            </a:pPr>
            <a:r>
              <a:rPr kumimoji="1" lang="ja-JP" altLang="en-US" sz="3200" dirty="0"/>
              <a:t>など</a:t>
            </a:r>
            <a:endParaRPr kumimoji="1" lang="en-US" altLang="ja-JP" sz="3200" dirty="0"/>
          </a:p>
        </p:txBody>
      </p:sp>
      <p:sp>
        <p:nvSpPr>
          <p:cNvPr id="4" name="スライド番号プレースホルダー 3">
            <a:extLst>
              <a:ext uri="{FF2B5EF4-FFF2-40B4-BE49-F238E27FC236}">
                <a16:creationId xmlns:a16="http://schemas.microsoft.com/office/drawing/2014/main" id="{05AABF82-87E5-737E-9E39-46D1C190537F}"/>
              </a:ext>
            </a:extLst>
          </p:cNvPr>
          <p:cNvSpPr>
            <a:spLocks noGrp="1"/>
          </p:cNvSpPr>
          <p:nvPr>
            <p:ph type="sldNum" sz="quarter" idx="12"/>
          </p:nvPr>
        </p:nvSpPr>
        <p:spPr/>
        <p:txBody>
          <a:bodyPr/>
          <a:lstStyle/>
          <a:p>
            <a:fld id="{0F7A5FD4-DE83-40B9-9A92-89F202478761}" type="slidenum">
              <a:rPr lang="ja-JP" altLang="en-US" smtClean="0"/>
              <a:pPr/>
              <a:t>13</a:t>
            </a:fld>
            <a:endParaRPr lang="ja-JP" altLang="en-US" dirty="0"/>
          </a:p>
        </p:txBody>
      </p:sp>
    </p:spTree>
    <p:extLst>
      <p:ext uri="{BB962C8B-B14F-4D97-AF65-F5344CB8AC3E}">
        <p14:creationId xmlns:p14="http://schemas.microsoft.com/office/powerpoint/2010/main" val="1085217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14F9BC-7EEF-41F4-1EEA-F8E26EBECF63}"/>
              </a:ext>
            </a:extLst>
          </p:cNvPr>
          <p:cNvSpPr>
            <a:spLocks noGrp="1"/>
          </p:cNvSpPr>
          <p:nvPr>
            <p:ph type="title"/>
          </p:nvPr>
        </p:nvSpPr>
        <p:spPr/>
        <p:txBody>
          <a:bodyPr/>
          <a:lstStyle/>
          <a:p>
            <a:r>
              <a:rPr lang="ja-JP" altLang="en-US" dirty="0"/>
              <a:t>キー</a:t>
            </a:r>
            <a:r>
              <a:rPr lang="en-US" altLang="ja-JP" dirty="0"/>
              <a:t>(ID)</a:t>
            </a:r>
            <a:r>
              <a:rPr kumimoji="1" lang="ja-JP" altLang="en-US" dirty="0"/>
              <a:t>と値が合っていない</a:t>
            </a:r>
          </a:p>
        </p:txBody>
      </p:sp>
      <p:sp>
        <p:nvSpPr>
          <p:cNvPr id="3" name="コンテンツ プレースホルダー 2">
            <a:extLst>
              <a:ext uri="{FF2B5EF4-FFF2-40B4-BE49-F238E27FC236}">
                <a16:creationId xmlns:a16="http://schemas.microsoft.com/office/drawing/2014/main" id="{06A78458-9A2E-506A-A52C-C38B9758275D}"/>
              </a:ext>
            </a:extLst>
          </p:cNvPr>
          <p:cNvSpPr>
            <a:spLocks noGrp="1"/>
          </p:cNvSpPr>
          <p:nvPr>
            <p:ph idx="1"/>
          </p:nvPr>
        </p:nvSpPr>
        <p:spPr>
          <a:xfrm>
            <a:off x="838200" y="1825625"/>
            <a:ext cx="10515600" cy="1191895"/>
          </a:xfrm>
        </p:spPr>
        <p:txBody>
          <a:bodyPr/>
          <a:lstStyle/>
          <a:p>
            <a:r>
              <a:rPr kumimoji="1" lang="en-US" altLang="ja-JP" dirty="0"/>
              <a:t>ID</a:t>
            </a:r>
            <a:r>
              <a:rPr kumimoji="1" lang="ja-JP" altLang="en-US" dirty="0"/>
              <a:t>が決まれば値が一意に決まるはずが</a:t>
            </a:r>
            <a:r>
              <a:rPr kumimoji="1" lang="en-US" altLang="ja-JP" dirty="0"/>
              <a:t>…</a:t>
            </a:r>
          </a:p>
          <a:p>
            <a:r>
              <a:rPr lang="en-US" altLang="ja-JP" dirty="0"/>
              <a:t>Excel</a:t>
            </a:r>
            <a:r>
              <a:rPr lang="ja-JP" altLang="en-US" dirty="0"/>
              <a:t>で行コピーのつもりが連続値にしてしまうなど</a:t>
            </a:r>
            <a:endParaRPr lang="en-US" altLang="ja-JP" dirty="0"/>
          </a:p>
        </p:txBody>
      </p:sp>
      <p:sp>
        <p:nvSpPr>
          <p:cNvPr id="4" name="スライド番号プレースホルダー 3">
            <a:extLst>
              <a:ext uri="{FF2B5EF4-FFF2-40B4-BE49-F238E27FC236}">
                <a16:creationId xmlns:a16="http://schemas.microsoft.com/office/drawing/2014/main" id="{8C9C3A31-2DD3-F138-DEE4-B4098B6AC250}"/>
              </a:ext>
            </a:extLst>
          </p:cNvPr>
          <p:cNvSpPr>
            <a:spLocks noGrp="1"/>
          </p:cNvSpPr>
          <p:nvPr>
            <p:ph type="sldNum" sz="quarter" idx="12"/>
          </p:nvPr>
        </p:nvSpPr>
        <p:spPr/>
        <p:txBody>
          <a:bodyPr/>
          <a:lstStyle/>
          <a:p>
            <a:fld id="{0F7A5FD4-DE83-40B9-9A92-89F202478761}" type="slidenum">
              <a:rPr lang="ja-JP" altLang="en-US" smtClean="0"/>
              <a:pPr/>
              <a:t>14</a:t>
            </a:fld>
            <a:endParaRPr lang="ja-JP" altLang="en-US" dirty="0"/>
          </a:p>
        </p:txBody>
      </p:sp>
      <p:graphicFrame>
        <p:nvGraphicFramePr>
          <p:cNvPr id="5" name="表 5">
            <a:extLst>
              <a:ext uri="{FF2B5EF4-FFF2-40B4-BE49-F238E27FC236}">
                <a16:creationId xmlns:a16="http://schemas.microsoft.com/office/drawing/2014/main" id="{372147B3-A5DC-093B-CB5C-C4232E8D6392}"/>
              </a:ext>
            </a:extLst>
          </p:cNvPr>
          <p:cNvGraphicFramePr>
            <a:graphicFrameLocks noGrp="1"/>
          </p:cNvGraphicFramePr>
          <p:nvPr>
            <p:extLst>
              <p:ext uri="{D42A27DB-BD31-4B8C-83A1-F6EECF244321}">
                <p14:modId xmlns:p14="http://schemas.microsoft.com/office/powerpoint/2010/main" val="2672570356"/>
              </p:ext>
            </p:extLst>
          </p:nvPr>
        </p:nvGraphicFramePr>
        <p:xfrm>
          <a:off x="1371600" y="3269826"/>
          <a:ext cx="9347200" cy="2726268"/>
        </p:xfrm>
        <a:graphic>
          <a:graphicData uri="http://schemas.openxmlformats.org/drawingml/2006/table">
            <a:tbl>
              <a:tblPr firstRow="1" bandRow="1">
                <a:tableStyleId>{93296810-A885-4BE3-A3E7-6D5BEEA58F35}</a:tableStyleId>
              </a:tblPr>
              <a:tblGrid>
                <a:gridCol w="3107944">
                  <a:extLst>
                    <a:ext uri="{9D8B030D-6E8A-4147-A177-3AD203B41FA5}">
                      <a16:colId xmlns:a16="http://schemas.microsoft.com/office/drawing/2014/main" val="3748570525"/>
                    </a:ext>
                  </a:extLst>
                </a:gridCol>
                <a:gridCol w="6239256">
                  <a:extLst>
                    <a:ext uri="{9D8B030D-6E8A-4147-A177-3AD203B41FA5}">
                      <a16:colId xmlns:a16="http://schemas.microsoft.com/office/drawing/2014/main" val="2858636743"/>
                    </a:ext>
                  </a:extLst>
                </a:gridCol>
              </a:tblGrid>
              <a:tr h="536787">
                <a:tc>
                  <a:txBody>
                    <a:bodyPr/>
                    <a:lstStyle/>
                    <a:p>
                      <a:r>
                        <a:rPr kumimoji="1" lang="en-US" altLang="ja-JP" sz="3200" dirty="0"/>
                        <a:t>NCID</a:t>
                      </a:r>
                      <a:endParaRPr kumimoji="1" lang="ja-JP" altLang="en-US" sz="3200" dirty="0"/>
                    </a:p>
                  </a:txBody>
                  <a:tcPr/>
                </a:tc>
                <a:tc>
                  <a:txBody>
                    <a:bodyPr/>
                    <a:lstStyle/>
                    <a:p>
                      <a:r>
                        <a:rPr kumimoji="1" lang="ja-JP" altLang="en-US" sz="3200" dirty="0"/>
                        <a:t>タイトル</a:t>
                      </a:r>
                    </a:p>
                  </a:txBody>
                  <a:tcPr/>
                </a:tc>
                <a:extLst>
                  <a:ext uri="{0D108BD9-81ED-4DB2-BD59-A6C34878D82A}">
                    <a16:rowId xmlns:a16="http://schemas.microsoft.com/office/drawing/2014/main" val="2242740496"/>
                  </a:ext>
                </a:extLst>
              </a:tr>
              <a:tr h="536787">
                <a:tc>
                  <a:txBody>
                    <a:bodyPr/>
                    <a:lstStyle/>
                    <a:p>
                      <a:r>
                        <a:rPr kumimoji="1" lang="en-US" altLang="ja-JP" sz="2400" dirty="0">
                          <a:latin typeface="ＭＳ ゴシック" panose="020B0609070205080204" pitchFamily="49" charset="-128"/>
                          <a:ea typeface="ＭＳ ゴシック" panose="020B0609070205080204" pitchFamily="49" charset="-128"/>
                        </a:rPr>
                        <a:t>AN0008182</a:t>
                      </a:r>
                      <a:r>
                        <a:rPr kumimoji="1" lang="en-US" altLang="ja-JP" sz="2400" dirty="0">
                          <a:solidFill>
                            <a:schemeClr val="accent5"/>
                          </a:solidFill>
                          <a:latin typeface="ＭＳ ゴシック" panose="020B0609070205080204" pitchFamily="49" charset="-128"/>
                          <a:ea typeface="ＭＳ ゴシック" panose="020B0609070205080204" pitchFamily="49" charset="-128"/>
                        </a:rPr>
                        <a:t>6</a:t>
                      </a:r>
                      <a:endParaRPr kumimoji="1" lang="ja-JP" altLang="en-US" sz="2400" dirty="0">
                        <a:solidFill>
                          <a:schemeClr val="accent5"/>
                        </a:solidFill>
                        <a:latin typeface="ＭＳ ゴシック" panose="020B0609070205080204" pitchFamily="49" charset="-128"/>
                        <a:ea typeface="ＭＳ ゴシック" panose="020B0609070205080204" pitchFamily="49"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b="1" dirty="0">
                          <a:latin typeface="ＭＳ ゴシック" panose="020B0609070205080204" pitchFamily="49" charset="-128"/>
                          <a:ea typeface="ＭＳ ゴシック" panose="020B0609070205080204" pitchFamily="49" charset="-128"/>
                        </a:rPr>
                        <a:t>大学の図書館</a:t>
                      </a:r>
                    </a:p>
                  </a:txBody>
                  <a:tcPr/>
                </a:tc>
                <a:extLst>
                  <a:ext uri="{0D108BD9-81ED-4DB2-BD59-A6C34878D82A}">
                    <a16:rowId xmlns:a16="http://schemas.microsoft.com/office/drawing/2014/main" val="1739995345"/>
                  </a:ext>
                </a:extLst>
              </a:tr>
              <a:tr h="5367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ＭＳ ゴシック" panose="020B0609070205080204" pitchFamily="49" charset="-128"/>
                          <a:ea typeface="ＭＳ ゴシック" panose="020B0609070205080204" pitchFamily="49" charset="-128"/>
                        </a:rPr>
                        <a:t>AN0008182</a:t>
                      </a:r>
                      <a:r>
                        <a:rPr kumimoji="1" lang="en-US" altLang="ja-JP" sz="2400" dirty="0">
                          <a:solidFill>
                            <a:srgbClr val="FF0000"/>
                          </a:solidFill>
                          <a:latin typeface="ＭＳ ゴシック" panose="020B0609070205080204" pitchFamily="49" charset="-128"/>
                          <a:ea typeface="ＭＳ ゴシック" panose="020B0609070205080204" pitchFamily="49" charset="-128"/>
                        </a:rPr>
                        <a:t>7</a:t>
                      </a:r>
                      <a:endParaRPr kumimoji="1" lang="ja-JP" altLang="en-US" sz="2400" dirty="0">
                        <a:solidFill>
                          <a:srgbClr val="FF0000"/>
                        </a:solidFill>
                        <a:latin typeface="ＭＳ ゴシック" panose="020B0609070205080204" pitchFamily="49" charset="-128"/>
                        <a:ea typeface="ＭＳ ゴシック" panose="020B0609070205080204" pitchFamily="49"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b="1" dirty="0">
                          <a:latin typeface="ＭＳ ゴシック" panose="020B0609070205080204" pitchFamily="49" charset="-128"/>
                          <a:ea typeface="ＭＳ ゴシック" panose="020B0609070205080204" pitchFamily="49" charset="-128"/>
                        </a:rPr>
                        <a:t>大学の図書館</a:t>
                      </a:r>
                    </a:p>
                  </a:txBody>
                  <a:tcPr/>
                </a:tc>
                <a:extLst>
                  <a:ext uri="{0D108BD9-81ED-4DB2-BD59-A6C34878D82A}">
                    <a16:rowId xmlns:a16="http://schemas.microsoft.com/office/drawing/2014/main" val="1449888972"/>
                  </a:ext>
                </a:extLst>
              </a:tr>
              <a:tr h="5367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ＭＳ ゴシック" panose="020B0609070205080204" pitchFamily="49" charset="-128"/>
                          <a:ea typeface="ＭＳ ゴシック" panose="020B0609070205080204" pitchFamily="49" charset="-128"/>
                        </a:rPr>
                        <a:t>AN0008182</a:t>
                      </a:r>
                      <a:r>
                        <a:rPr kumimoji="1" lang="en-US" altLang="ja-JP" sz="2400" dirty="0">
                          <a:solidFill>
                            <a:srgbClr val="FF0000"/>
                          </a:solidFill>
                          <a:latin typeface="ＭＳ ゴシック" panose="020B0609070205080204" pitchFamily="49" charset="-128"/>
                          <a:ea typeface="ＭＳ ゴシック" panose="020B0609070205080204" pitchFamily="49" charset="-128"/>
                        </a:rPr>
                        <a:t>8</a:t>
                      </a:r>
                      <a:endParaRPr kumimoji="1" lang="ja-JP" altLang="en-US" sz="2400" dirty="0">
                        <a:solidFill>
                          <a:srgbClr val="FF0000"/>
                        </a:solidFill>
                        <a:latin typeface="ＭＳ ゴシック" panose="020B0609070205080204" pitchFamily="49" charset="-128"/>
                        <a:ea typeface="ＭＳ ゴシック" panose="020B0609070205080204" pitchFamily="49"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b="1" dirty="0">
                          <a:latin typeface="ＭＳ ゴシック" panose="020B0609070205080204" pitchFamily="49" charset="-128"/>
                          <a:ea typeface="ＭＳ ゴシック" panose="020B0609070205080204" pitchFamily="49" charset="-128"/>
                        </a:rPr>
                        <a:t>大学の図書館</a:t>
                      </a:r>
                    </a:p>
                  </a:txBody>
                  <a:tcPr/>
                </a:tc>
                <a:extLst>
                  <a:ext uri="{0D108BD9-81ED-4DB2-BD59-A6C34878D82A}">
                    <a16:rowId xmlns:a16="http://schemas.microsoft.com/office/drawing/2014/main" val="4231369645"/>
                  </a:ext>
                </a:extLst>
              </a:tr>
              <a:tr h="5367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ＭＳ ゴシック" panose="020B0609070205080204" pitchFamily="49" charset="-128"/>
                          <a:ea typeface="ＭＳ ゴシック" panose="020B0609070205080204" pitchFamily="49" charset="-128"/>
                        </a:rPr>
                        <a:t>AN0008182</a:t>
                      </a:r>
                      <a:r>
                        <a:rPr kumimoji="1" lang="en-US" altLang="ja-JP" sz="2400" dirty="0">
                          <a:solidFill>
                            <a:srgbClr val="FF0000"/>
                          </a:solidFill>
                          <a:latin typeface="ＭＳ ゴシック" panose="020B0609070205080204" pitchFamily="49" charset="-128"/>
                          <a:ea typeface="ＭＳ ゴシック" panose="020B0609070205080204" pitchFamily="49" charset="-128"/>
                        </a:rPr>
                        <a:t>9</a:t>
                      </a:r>
                      <a:endParaRPr kumimoji="1" lang="ja-JP" altLang="en-US" sz="2400" dirty="0">
                        <a:solidFill>
                          <a:srgbClr val="FF0000"/>
                        </a:solidFill>
                        <a:latin typeface="ＭＳ ゴシック" panose="020B0609070205080204" pitchFamily="49" charset="-128"/>
                        <a:ea typeface="ＭＳ ゴシック" panose="020B0609070205080204" pitchFamily="49"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b="1" dirty="0">
                          <a:latin typeface="ＭＳ ゴシック" panose="020B0609070205080204" pitchFamily="49" charset="-128"/>
                          <a:ea typeface="ＭＳ ゴシック" panose="020B0609070205080204" pitchFamily="49" charset="-128"/>
                        </a:rPr>
                        <a:t>大学の図書館</a:t>
                      </a:r>
                    </a:p>
                  </a:txBody>
                  <a:tcPr/>
                </a:tc>
                <a:extLst>
                  <a:ext uri="{0D108BD9-81ED-4DB2-BD59-A6C34878D82A}">
                    <a16:rowId xmlns:a16="http://schemas.microsoft.com/office/drawing/2014/main" val="625412229"/>
                  </a:ext>
                </a:extLst>
              </a:tr>
            </a:tbl>
          </a:graphicData>
        </a:graphic>
      </p:graphicFrame>
      <p:sp>
        <p:nvSpPr>
          <p:cNvPr id="6" name="四角形: 角を丸くする 5">
            <a:extLst>
              <a:ext uri="{FF2B5EF4-FFF2-40B4-BE49-F238E27FC236}">
                <a16:creationId xmlns:a16="http://schemas.microsoft.com/office/drawing/2014/main" id="{67490992-243F-59B8-B217-5484BC910E89}"/>
              </a:ext>
            </a:extLst>
          </p:cNvPr>
          <p:cNvSpPr/>
          <p:nvPr/>
        </p:nvSpPr>
        <p:spPr>
          <a:xfrm>
            <a:off x="2804160" y="3860800"/>
            <a:ext cx="233680" cy="2011680"/>
          </a:xfrm>
          <a:prstGeom prst="roundRect">
            <a:avLst/>
          </a:prstGeom>
          <a:solidFill>
            <a:srgbClr val="5B9BD5">
              <a:alpha val="1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13519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0AAF5B-7CA1-441E-15B7-DCDE80FAE14D}"/>
              </a:ext>
            </a:extLst>
          </p:cNvPr>
          <p:cNvSpPr>
            <a:spLocks noGrp="1"/>
          </p:cNvSpPr>
          <p:nvPr>
            <p:ph type="title"/>
          </p:nvPr>
        </p:nvSpPr>
        <p:spPr/>
        <p:txBody>
          <a:bodyPr/>
          <a:lstStyle/>
          <a:p>
            <a:r>
              <a:rPr kumimoji="1" lang="ja-JP" altLang="en-US" dirty="0"/>
              <a:t>欠損値</a:t>
            </a:r>
          </a:p>
        </p:txBody>
      </p:sp>
      <p:sp>
        <p:nvSpPr>
          <p:cNvPr id="3" name="コンテンツ プレースホルダー 2">
            <a:extLst>
              <a:ext uri="{FF2B5EF4-FFF2-40B4-BE49-F238E27FC236}">
                <a16:creationId xmlns:a16="http://schemas.microsoft.com/office/drawing/2014/main" id="{6C603FDE-F020-6C16-1FAE-F6C10D36A519}"/>
              </a:ext>
            </a:extLst>
          </p:cNvPr>
          <p:cNvSpPr>
            <a:spLocks noGrp="1"/>
          </p:cNvSpPr>
          <p:nvPr>
            <p:ph idx="1"/>
          </p:nvPr>
        </p:nvSpPr>
        <p:spPr>
          <a:xfrm>
            <a:off x="838200" y="1825625"/>
            <a:ext cx="10515600" cy="572135"/>
          </a:xfrm>
        </p:spPr>
        <p:txBody>
          <a:bodyPr>
            <a:normAutofit/>
          </a:bodyPr>
          <a:lstStyle/>
          <a:p>
            <a:pPr marL="0" indent="0">
              <a:buNone/>
            </a:pPr>
            <a:r>
              <a:rPr kumimoji="1" lang="ja-JP" altLang="en-US" sz="3200" dirty="0"/>
              <a:t>他の</a:t>
            </a:r>
            <a:r>
              <a:rPr lang="ja-JP" altLang="en-US" sz="3200" dirty="0"/>
              <a:t>カラムの値</a:t>
            </a:r>
            <a:r>
              <a:rPr kumimoji="1" lang="ja-JP" altLang="en-US" sz="3200" dirty="0"/>
              <a:t>から欠損値を埋められることがある</a:t>
            </a:r>
            <a:endParaRPr kumimoji="1" lang="en-US" altLang="ja-JP" sz="3200" dirty="0"/>
          </a:p>
        </p:txBody>
      </p:sp>
      <p:sp>
        <p:nvSpPr>
          <p:cNvPr id="4" name="スライド番号プレースホルダー 3">
            <a:extLst>
              <a:ext uri="{FF2B5EF4-FFF2-40B4-BE49-F238E27FC236}">
                <a16:creationId xmlns:a16="http://schemas.microsoft.com/office/drawing/2014/main" id="{79196131-F7F7-DFBF-9A65-25CBF3BFEB48}"/>
              </a:ext>
            </a:extLst>
          </p:cNvPr>
          <p:cNvSpPr>
            <a:spLocks noGrp="1"/>
          </p:cNvSpPr>
          <p:nvPr>
            <p:ph type="sldNum" sz="quarter" idx="12"/>
          </p:nvPr>
        </p:nvSpPr>
        <p:spPr/>
        <p:txBody>
          <a:bodyPr/>
          <a:lstStyle/>
          <a:p>
            <a:fld id="{0F7A5FD4-DE83-40B9-9A92-89F202478761}" type="slidenum">
              <a:rPr lang="ja-JP" altLang="en-US" smtClean="0"/>
              <a:pPr/>
              <a:t>15</a:t>
            </a:fld>
            <a:endParaRPr lang="ja-JP" altLang="en-US" dirty="0"/>
          </a:p>
        </p:txBody>
      </p:sp>
      <p:graphicFrame>
        <p:nvGraphicFramePr>
          <p:cNvPr id="5" name="表 5">
            <a:extLst>
              <a:ext uri="{FF2B5EF4-FFF2-40B4-BE49-F238E27FC236}">
                <a16:creationId xmlns:a16="http://schemas.microsoft.com/office/drawing/2014/main" id="{9B8811B4-57E1-89AE-FCBE-7465CB53BB79}"/>
              </a:ext>
            </a:extLst>
          </p:cNvPr>
          <p:cNvGraphicFramePr>
            <a:graphicFrameLocks noGrp="1"/>
          </p:cNvGraphicFramePr>
          <p:nvPr>
            <p:extLst>
              <p:ext uri="{D42A27DB-BD31-4B8C-83A1-F6EECF244321}">
                <p14:modId xmlns:p14="http://schemas.microsoft.com/office/powerpoint/2010/main" val="512794832"/>
              </p:ext>
            </p:extLst>
          </p:nvPr>
        </p:nvGraphicFramePr>
        <p:xfrm>
          <a:off x="1023457" y="2540000"/>
          <a:ext cx="9848675" cy="2901552"/>
        </p:xfrm>
        <a:graphic>
          <a:graphicData uri="http://schemas.openxmlformats.org/drawingml/2006/table">
            <a:tbl>
              <a:tblPr firstRow="1" bandRow="1">
                <a:tableStyleId>{5C22544A-7EE6-4342-B048-85BDC9FD1C3A}</a:tableStyleId>
              </a:tblPr>
              <a:tblGrid>
                <a:gridCol w="2470704">
                  <a:extLst>
                    <a:ext uri="{9D8B030D-6E8A-4147-A177-3AD203B41FA5}">
                      <a16:colId xmlns:a16="http://schemas.microsoft.com/office/drawing/2014/main" val="1081134588"/>
                    </a:ext>
                  </a:extLst>
                </a:gridCol>
                <a:gridCol w="3560980">
                  <a:extLst>
                    <a:ext uri="{9D8B030D-6E8A-4147-A177-3AD203B41FA5}">
                      <a16:colId xmlns:a16="http://schemas.microsoft.com/office/drawing/2014/main" val="455093833"/>
                    </a:ext>
                  </a:extLst>
                </a:gridCol>
                <a:gridCol w="3816991">
                  <a:extLst>
                    <a:ext uri="{9D8B030D-6E8A-4147-A177-3AD203B41FA5}">
                      <a16:colId xmlns:a16="http://schemas.microsoft.com/office/drawing/2014/main" val="2173285162"/>
                    </a:ext>
                  </a:extLst>
                </a:gridCol>
              </a:tblGrid>
              <a:tr h="619760">
                <a:tc>
                  <a:txBody>
                    <a:bodyPr/>
                    <a:lstStyle/>
                    <a:p>
                      <a:r>
                        <a:rPr kumimoji="1" lang="ja-JP" altLang="en-US" sz="2800" dirty="0"/>
                        <a:t>タイトル</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dirty="0"/>
                        <a:t>タイトルの言語コード（</a:t>
                      </a:r>
                      <a:r>
                        <a:rPr kumimoji="1" lang="en-US" altLang="ja-JP" sz="2800" b="0" i="0" kern="1200" dirty="0">
                          <a:solidFill>
                            <a:schemeClr val="lt1"/>
                          </a:solidFill>
                          <a:effectLst/>
                          <a:latin typeface="+mn-lt"/>
                          <a:ea typeface="+mn-ea"/>
                          <a:cs typeface="+mn-cs"/>
                        </a:rPr>
                        <a:t>ISO 639-1</a:t>
                      </a:r>
                      <a:r>
                        <a:rPr kumimoji="1" lang="ja-JP" altLang="en-US" sz="28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dirty="0"/>
                        <a:t>タイトルの言語コード</a:t>
                      </a:r>
                      <a:r>
                        <a:rPr kumimoji="1" lang="en-US" altLang="ja-JP" sz="2800" dirty="0"/>
                        <a:t>(</a:t>
                      </a:r>
                      <a:r>
                        <a:rPr kumimoji="1" lang="en-US" altLang="ja-JP" sz="2800" b="0" i="0" kern="1200" dirty="0">
                          <a:solidFill>
                            <a:schemeClr val="lt1"/>
                          </a:solidFill>
                          <a:effectLst/>
                          <a:latin typeface="+mn-lt"/>
                          <a:ea typeface="+mn-ea"/>
                          <a:cs typeface="+mn-cs"/>
                        </a:rPr>
                        <a:t>ISO 639-2</a:t>
                      </a:r>
                      <a:r>
                        <a:rPr kumimoji="1" lang="en-US" altLang="ja-JP" sz="2800" dirty="0"/>
                        <a:t>)</a:t>
                      </a:r>
                      <a:endParaRPr kumimoji="1" lang="ja-JP" altLang="en-US" sz="2800" dirty="0"/>
                    </a:p>
                  </a:txBody>
                  <a:tcPr/>
                </a:tc>
                <a:extLst>
                  <a:ext uri="{0D108BD9-81ED-4DB2-BD59-A6C34878D82A}">
                    <a16:rowId xmlns:a16="http://schemas.microsoft.com/office/drawing/2014/main" val="1239798771"/>
                  </a:ext>
                </a:extLst>
              </a:tr>
              <a:tr h="652224">
                <a:tc>
                  <a:txBody>
                    <a:bodyPr/>
                    <a:lstStyle/>
                    <a:p>
                      <a:r>
                        <a:rPr kumimoji="1" lang="en-US" altLang="ja-JP" sz="2800" dirty="0"/>
                        <a:t>Title</a:t>
                      </a:r>
                      <a:r>
                        <a:rPr kumimoji="1" lang="ja-JP" altLang="en-US" sz="2800" dirty="0"/>
                        <a:t> </a:t>
                      </a:r>
                      <a:r>
                        <a:rPr kumimoji="1" lang="en-US" altLang="ja-JP" sz="2800" dirty="0"/>
                        <a:t>A</a:t>
                      </a:r>
                      <a:endParaRPr kumimoji="1" lang="ja-JP" altLang="en-US" sz="2800" dirty="0"/>
                    </a:p>
                  </a:txBody>
                  <a:tcPr/>
                </a:tc>
                <a:tc>
                  <a:txBody>
                    <a:bodyPr/>
                    <a:lstStyle/>
                    <a:p>
                      <a:r>
                        <a:rPr kumimoji="1" lang="en-US" altLang="ja-JP" sz="2800" dirty="0" err="1"/>
                        <a:t>en</a:t>
                      </a:r>
                      <a:endParaRPr kumimoji="1" lang="ja-JP" altLang="en-US" sz="2800" dirty="0"/>
                    </a:p>
                  </a:txBody>
                  <a:tcPr/>
                </a:tc>
                <a:tc>
                  <a:txBody>
                    <a:bodyPr/>
                    <a:lstStyle/>
                    <a:p>
                      <a:r>
                        <a:rPr kumimoji="1" lang="en-US" altLang="ja-JP" sz="2800" dirty="0" err="1"/>
                        <a:t>eng</a:t>
                      </a:r>
                      <a:endParaRPr kumimoji="1" lang="ja-JP" altLang="en-US" sz="2800" dirty="0"/>
                    </a:p>
                  </a:txBody>
                  <a:tcPr/>
                </a:tc>
                <a:extLst>
                  <a:ext uri="{0D108BD9-81ED-4DB2-BD59-A6C34878D82A}">
                    <a16:rowId xmlns:a16="http://schemas.microsoft.com/office/drawing/2014/main" val="2279467711"/>
                  </a:ext>
                </a:extLst>
              </a:tr>
              <a:tr h="652224">
                <a:tc>
                  <a:txBody>
                    <a:bodyPr/>
                    <a:lstStyle/>
                    <a:p>
                      <a:r>
                        <a:rPr kumimoji="1" lang="ja-JP" altLang="en-US" sz="2800" dirty="0"/>
                        <a:t>タイトル</a:t>
                      </a:r>
                      <a:r>
                        <a:rPr kumimoji="1" lang="en-US" altLang="ja-JP" sz="2800" dirty="0"/>
                        <a:t>B</a:t>
                      </a:r>
                      <a:endParaRPr kumimoji="1" lang="ja-JP" altLang="en-US" sz="2800" dirty="0"/>
                    </a:p>
                  </a:txBody>
                  <a:tcPr/>
                </a:tc>
                <a:tc>
                  <a:txBody>
                    <a:bodyPr/>
                    <a:lstStyle/>
                    <a:p>
                      <a:r>
                        <a:rPr kumimoji="1" lang="en-US" altLang="ja-JP" sz="2800" dirty="0"/>
                        <a:t>ja</a:t>
                      </a:r>
                      <a:endParaRPr kumimoji="1" lang="ja-JP" altLang="en-US" sz="2800" dirty="0"/>
                    </a:p>
                  </a:txBody>
                  <a:tcPr/>
                </a:tc>
                <a:tc>
                  <a:txBody>
                    <a:bodyPr/>
                    <a:lstStyle/>
                    <a:p>
                      <a:endParaRPr kumimoji="1" lang="ja-JP" altLang="en-US" sz="2800" dirty="0"/>
                    </a:p>
                  </a:txBody>
                  <a:tcPr/>
                </a:tc>
                <a:extLst>
                  <a:ext uri="{0D108BD9-81ED-4DB2-BD59-A6C34878D82A}">
                    <a16:rowId xmlns:a16="http://schemas.microsoft.com/office/drawing/2014/main" val="2058741725"/>
                  </a:ext>
                </a:extLst>
              </a:tr>
              <a:tr h="652224">
                <a:tc>
                  <a:txBody>
                    <a:bodyPr/>
                    <a:lstStyle/>
                    <a:p>
                      <a:r>
                        <a:rPr kumimoji="1" lang="en-US" altLang="ja-JP" sz="2800" dirty="0"/>
                        <a:t>Title</a:t>
                      </a:r>
                      <a:r>
                        <a:rPr kumimoji="1" lang="ja-JP" altLang="en-US" sz="2800" dirty="0"/>
                        <a:t> </a:t>
                      </a:r>
                      <a:r>
                        <a:rPr kumimoji="1" lang="en-US" altLang="ja-JP" sz="2800" dirty="0"/>
                        <a:t>C</a:t>
                      </a:r>
                      <a:endParaRPr kumimoji="1" lang="ja-JP" altLang="en-US" sz="2800" dirty="0"/>
                    </a:p>
                  </a:txBody>
                  <a:tcPr/>
                </a:tc>
                <a:tc>
                  <a:txBody>
                    <a:bodyPr/>
                    <a:lstStyle/>
                    <a:p>
                      <a:endParaRPr kumimoji="1" lang="ja-JP" altLang="en-US" sz="2800" dirty="0"/>
                    </a:p>
                  </a:txBody>
                  <a:tcPr/>
                </a:tc>
                <a:tc>
                  <a:txBody>
                    <a:bodyPr/>
                    <a:lstStyle/>
                    <a:p>
                      <a:endParaRPr kumimoji="1" lang="ja-JP" altLang="en-US" sz="2800" dirty="0"/>
                    </a:p>
                  </a:txBody>
                  <a:tcPr/>
                </a:tc>
                <a:extLst>
                  <a:ext uri="{0D108BD9-81ED-4DB2-BD59-A6C34878D82A}">
                    <a16:rowId xmlns:a16="http://schemas.microsoft.com/office/drawing/2014/main" val="1322389510"/>
                  </a:ext>
                </a:extLst>
              </a:tr>
            </a:tbl>
          </a:graphicData>
        </a:graphic>
      </p:graphicFrame>
      <p:sp>
        <p:nvSpPr>
          <p:cNvPr id="7" name="楕円 6"/>
          <p:cNvSpPr/>
          <p:nvPr/>
        </p:nvSpPr>
        <p:spPr>
          <a:xfrm>
            <a:off x="8491057" y="4258693"/>
            <a:ext cx="436227" cy="419449"/>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4885189" y="4915941"/>
            <a:ext cx="436227" cy="419449"/>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p:nvPr/>
        </p:nvSpPr>
        <p:spPr>
          <a:xfrm>
            <a:off x="8491057" y="4934611"/>
            <a:ext cx="436227" cy="419449"/>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強調線吹き出し 1 (枠付き) 10"/>
          <p:cNvSpPr/>
          <p:nvPr/>
        </p:nvSpPr>
        <p:spPr>
          <a:xfrm>
            <a:off x="9533389" y="3819237"/>
            <a:ext cx="1820411" cy="858905"/>
          </a:xfrm>
          <a:prstGeom prst="accentBorderCallout1">
            <a:avLst>
              <a:gd name="adj1" fmla="val 18750"/>
              <a:gd name="adj2" fmla="val -8333"/>
              <a:gd name="adj3" fmla="val 65618"/>
              <a:gd name="adj4" fmla="val -3221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ISO 639-1</a:t>
            </a:r>
            <a:r>
              <a:rPr kumimoji="1" lang="ja-JP" altLang="en-US" dirty="0">
                <a:solidFill>
                  <a:schemeClr val="tx1"/>
                </a:solidFill>
              </a:rPr>
              <a:t>の値から</a:t>
            </a:r>
            <a:r>
              <a:rPr kumimoji="1" lang="en-US" altLang="ja-JP" dirty="0">
                <a:solidFill>
                  <a:schemeClr val="tx1"/>
                </a:solidFill>
              </a:rPr>
              <a:t>”</a:t>
            </a:r>
            <a:r>
              <a:rPr kumimoji="1" lang="en-US" altLang="ja-JP" dirty="0" err="1">
                <a:solidFill>
                  <a:schemeClr val="tx1"/>
                </a:solidFill>
              </a:rPr>
              <a:t>jpn</a:t>
            </a:r>
            <a:r>
              <a:rPr kumimoji="1" lang="en-US" altLang="ja-JP" dirty="0">
                <a:solidFill>
                  <a:schemeClr val="tx1"/>
                </a:solidFill>
              </a:rPr>
              <a:t>”</a:t>
            </a:r>
            <a:r>
              <a:rPr lang="ja-JP" altLang="en-US" dirty="0">
                <a:solidFill>
                  <a:schemeClr val="tx1"/>
                </a:solidFill>
              </a:rPr>
              <a:t>が求まる</a:t>
            </a:r>
            <a:endParaRPr kumimoji="1" lang="ja-JP" altLang="en-US" dirty="0">
              <a:solidFill>
                <a:schemeClr val="tx1"/>
              </a:solidFill>
            </a:endParaRPr>
          </a:p>
        </p:txBody>
      </p:sp>
      <p:sp>
        <p:nvSpPr>
          <p:cNvPr id="12" name="強調線吹き出し 1 (枠付き) 11"/>
          <p:cNvSpPr/>
          <p:nvPr/>
        </p:nvSpPr>
        <p:spPr>
          <a:xfrm>
            <a:off x="7425923" y="5698021"/>
            <a:ext cx="2258036" cy="578840"/>
          </a:xfrm>
          <a:prstGeom prst="accentBorderCallout1">
            <a:avLst>
              <a:gd name="adj1" fmla="val 18750"/>
              <a:gd name="adj2" fmla="val -8333"/>
              <a:gd name="adj3" fmla="val -78707"/>
              <a:gd name="adj4" fmla="val -94586"/>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タイトルのテキストから言語を判定できる</a:t>
            </a:r>
            <a:endParaRPr kumimoji="1" lang="ja-JP" altLang="en-US" dirty="0"/>
          </a:p>
        </p:txBody>
      </p:sp>
      <p:cxnSp>
        <p:nvCxnSpPr>
          <p:cNvPr id="14" name="直線コネクタ 13"/>
          <p:cNvCxnSpPr>
            <a:cxnSpLocks/>
            <a:endCxn id="10" idx="3"/>
          </p:cNvCxnSpPr>
          <p:nvPr/>
        </p:nvCxnSpPr>
        <p:spPr>
          <a:xfrm flipV="1">
            <a:off x="6944255" y="5292633"/>
            <a:ext cx="1610686" cy="403624"/>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0321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79D6AE-84AB-92F0-40E7-14343F426286}"/>
              </a:ext>
            </a:extLst>
          </p:cNvPr>
          <p:cNvSpPr>
            <a:spLocks noGrp="1"/>
          </p:cNvSpPr>
          <p:nvPr>
            <p:ph type="title"/>
          </p:nvPr>
        </p:nvSpPr>
        <p:spPr/>
        <p:txBody>
          <a:bodyPr/>
          <a:lstStyle/>
          <a:p>
            <a:r>
              <a:rPr kumimoji="1" lang="ja-JP" altLang="en-US" dirty="0"/>
              <a:t>異常値</a:t>
            </a:r>
          </a:p>
        </p:txBody>
      </p:sp>
      <p:sp>
        <p:nvSpPr>
          <p:cNvPr id="3" name="コンテンツ プレースホルダー 2">
            <a:extLst>
              <a:ext uri="{FF2B5EF4-FFF2-40B4-BE49-F238E27FC236}">
                <a16:creationId xmlns:a16="http://schemas.microsoft.com/office/drawing/2014/main" id="{DF056D26-2F5D-640B-7BDA-DAF4660F7421}"/>
              </a:ext>
            </a:extLst>
          </p:cNvPr>
          <p:cNvSpPr>
            <a:spLocks noGrp="1"/>
          </p:cNvSpPr>
          <p:nvPr>
            <p:ph idx="1"/>
          </p:nvPr>
        </p:nvSpPr>
        <p:spPr>
          <a:xfrm>
            <a:off x="767080" y="1690688"/>
            <a:ext cx="10515600" cy="2435982"/>
          </a:xfrm>
        </p:spPr>
        <p:txBody>
          <a:bodyPr>
            <a:normAutofit/>
          </a:bodyPr>
          <a:lstStyle/>
          <a:p>
            <a:r>
              <a:rPr lang="ja-JP" altLang="en-US" sz="3200" dirty="0"/>
              <a:t>データ中の異常な値（数値）を確認する</a:t>
            </a:r>
            <a:endParaRPr lang="en-US" altLang="ja-JP" sz="3200" dirty="0"/>
          </a:p>
          <a:p>
            <a:r>
              <a:rPr lang="ja-JP" altLang="en-US" sz="3200" dirty="0"/>
              <a:t>いっけん、メタデータでは関係ないようにみえるが</a:t>
            </a:r>
            <a:endParaRPr lang="en-US" altLang="ja-JP" sz="3200" dirty="0"/>
          </a:p>
          <a:p>
            <a:r>
              <a:rPr lang="ja-JP" altLang="en-US" sz="3200" dirty="0"/>
              <a:t>データ項目のテキストを文字数（数値）に変換し、それをグラフ化して確認してみる。下図の例から見えてくることとは？</a:t>
            </a:r>
            <a:endParaRPr kumimoji="1" lang="ja-JP" altLang="en-US" sz="3200" dirty="0"/>
          </a:p>
        </p:txBody>
      </p:sp>
      <p:sp>
        <p:nvSpPr>
          <p:cNvPr id="4" name="スライド番号プレースホルダー 3">
            <a:extLst>
              <a:ext uri="{FF2B5EF4-FFF2-40B4-BE49-F238E27FC236}">
                <a16:creationId xmlns:a16="http://schemas.microsoft.com/office/drawing/2014/main" id="{8D96061B-FA9D-17CF-96CC-CD071F53B69C}"/>
              </a:ext>
            </a:extLst>
          </p:cNvPr>
          <p:cNvSpPr>
            <a:spLocks noGrp="1"/>
          </p:cNvSpPr>
          <p:nvPr>
            <p:ph type="sldNum" sz="quarter" idx="12"/>
          </p:nvPr>
        </p:nvSpPr>
        <p:spPr/>
        <p:txBody>
          <a:bodyPr/>
          <a:lstStyle/>
          <a:p>
            <a:fld id="{0F7A5FD4-DE83-40B9-9A92-89F202478761}" type="slidenum">
              <a:rPr lang="ja-JP" altLang="en-US" smtClean="0"/>
              <a:pPr/>
              <a:t>16</a:t>
            </a:fld>
            <a:endParaRPr lang="ja-JP" altLang="en-US" dirty="0"/>
          </a:p>
        </p:txBody>
      </p:sp>
      <p:graphicFrame>
        <p:nvGraphicFramePr>
          <p:cNvPr id="13" name="グラフ 12">
            <a:extLst>
              <a:ext uri="{FF2B5EF4-FFF2-40B4-BE49-F238E27FC236}">
                <a16:creationId xmlns:a16="http://schemas.microsoft.com/office/drawing/2014/main" id="{E0682089-8C51-AEE1-988A-1B8061560DFD}"/>
              </a:ext>
            </a:extLst>
          </p:cNvPr>
          <p:cNvGraphicFramePr/>
          <p:nvPr>
            <p:extLst>
              <p:ext uri="{D42A27DB-BD31-4B8C-83A1-F6EECF244321}">
                <p14:modId xmlns:p14="http://schemas.microsoft.com/office/powerpoint/2010/main" val="476946356"/>
              </p:ext>
            </p:extLst>
          </p:nvPr>
        </p:nvGraphicFramePr>
        <p:xfrm>
          <a:off x="2032000" y="4078817"/>
          <a:ext cx="8128000" cy="22775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37631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A2DD73-6537-E897-7F54-1DB43A8AB6AE}"/>
              </a:ext>
            </a:extLst>
          </p:cNvPr>
          <p:cNvSpPr>
            <a:spLocks noGrp="1"/>
          </p:cNvSpPr>
          <p:nvPr>
            <p:ph type="title"/>
          </p:nvPr>
        </p:nvSpPr>
        <p:spPr/>
        <p:txBody>
          <a:bodyPr/>
          <a:lstStyle/>
          <a:p>
            <a:r>
              <a:rPr kumimoji="1" lang="en-US" altLang="ja-JP" dirty="0" err="1"/>
              <a:t>OpenRefine</a:t>
            </a:r>
            <a:r>
              <a:rPr kumimoji="1" lang="ja-JP" altLang="en-US" dirty="0"/>
              <a:t>はなぜすごいのか</a:t>
            </a:r>
          </a:p>
        </p:txBody>
      </p:sp>
      <p:sp>
        <p:nvSpPr>
          <p:cNvPr id="3" name="テキスト プレースホルダー 2">
            <a:extLst>
              <a:ext uri="{FF2B5EF4-FFF2-40B4-BE49-F238E27FC236}">
                <a16:creationId xmlns:a16="http://schemas.microsoft.com/office/drawing/2014/main" id="{8662C6C2-0DE0-DA87-CAF6-92DD16E1451E}"/>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0E9C4A1-EAA2-0879-6553-8402821E43B3}"/>
              </a:ext>
            </a:extLst>
          </p:cNvPr>
          <p:cNvSpPr>
            <a:spLocks noGrp="1"/>
          </p:cNvSpPr>
          <p:nvPr>
            <p:ph type="sldNum" sz="quarter" idx="12"/>
          </p:nvPr>
        </p:nvSpPr>
        <p:spPr/>
        <p:txBody>
          <a:bodyPr/>
          <a:lstStyle/>
          <a:p>
            <a:fld id="{0F7A5FD4-DE83-40B9-9A92-89F202478761}" type="slidenum">
              <a:rPr lang="ja-JP" altLang="en-US" smtClean="0"/>
              <a:pPr/>
              <a:t>17</a:t>
            </a:fld>
            <a:endParaRPr lang="ja-JP" altLang="en-US" dirty="0"/>
          </a:p>
        </p:txBody>
      </p:sp>
    </p:spTree>
    <p:extLst>
      <p:ext uri="{BB962C8B-B14F-4D97-AF65-F5344CB8AC3E}">
        <p14:creationId xmlns:p14="http://schemas.microsoft.com/office/powerpoint/2010/main" val="2488777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67098D-E56C-85E7-73AD-F027F5AA1112}"/>
              </a:ext>
            </a:extLst>
          </p:cNvPr>
          <p:cNvSpPr>
            <a:spLocks noGrp="1"/>
          </p:cNvSpPr>
          <p:nvPr>
            <p:ph type="title"/>
          </p:nvPr>
        </p:nvSpPr>
        <p:spPr>
          <a:xfrm>
            <a:off x="838200" y="482089"/>
            <a:ext cx="10515600" cy="1001662"/>
          </a:xfrm>
        </p:spPr>
        <p:txBody>
          <a:bodyPr/>
          <a:lstStyle/>
          <a:p>
            <a:r>
              <a:rPr kumimoji="1" lang="ja-JP" altLang="en-US" dirty="0"/>
              <a:t>見ているだけでは足りない</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A4C381DE-B1B5-01B9-CC00-B65576F28196}"/>
              </a:ext>
            </a:extLst>
          </p:cNvPr>
          <p:cNvSpPr>
            <a:spLocks noGrp="1"/>
          </p:cNvSpPr>
          <p:nvPr>
            <p:ph idx="1"/>
          </p:nvPr>
        </p:nvSpPr>
        <p:spPr>
          <a:xfrm>
            <a:off x="838200" y="1825625"/>
            <a:ext cx="10515600" cy="3528695"/>
          </a:xfrm>
        </p:spPr>
        <p:txBody>
          <a:bodyPr>
            <a:normAutofit/>
          </a:bodyPr>
          <a:lstStyle/>
          <a:p>
            <a:pPr marL="0" indent="0">
              <a:buNone/>
            </a:pPr>
            <a:r>
              <a:rPr lang="ja-JP" altLang="en-US" b="0" i="0" dirty="0">
                <a:solidFill>
                  <a:srgbClr val="000000"/>
                </a:solidFill>
                <a:effectLst/>
                <a:latin typeface="Meiryo" panose="020B0604030504040204" pitchFamily="50" charset="-128"/>
                <a:ea typeface="Meiryo" panose="020B0604030504040204" pitchFamily="50" charset="-128"/>
              </a:rPr>
              <a:t>「見てはいるが、観察していない。差は歴然だ。例えば、君も玄関からこの部屋までの階段は何度も見ているね。」</a:t>
            </a:r>
            <a:endParaRPr lang="en-US" altLang="ja-JP" b="0" i="0" dirty="0">
              <a:solidFill>
                <a:srgbClr val="000000"/>
              </a:solidFill>
              <a:effectLst/>
              <a:latin typeface="Meiryo" panose="020B0604030504040204" pitchFamily="50" charset="-128"/>
              <a:ea typeface="Meiryo" panose="020B0604030504040204" pitchFamily="50" charset="-128"/>
            </a:endParaRPr>
          </a:p>
          <a:p>
            <a:pPr marL="0" indent="0">
              <a:buNone/>
            </a:pPr>
            <a:endParaRPr kumimoji="1" lang="en-US" altLang="ja-JP" dirty="0">
              <a:solidFill>
                <a:srgbClr val="000000"/>
              </a:solidFill>
              <a:latin typeface="Meiryo" panose="020B0604030504040204" pitchFamily="50" charset="-128"/>
              <a:ea typeface="Meiryo" panose="020B0604030504040204" pitchFamily="50" charset="-128"/>
            </a:endParaRPr>
          </a:p>
          <a:p>
            <a:pPr marL="0" indent="0">
              <a:buNone/>
            </a:pPr>
            <a:r>
              <a:rPr lang="ja-JP" altLang="en-US" sz="2400" dirty="0">
                <a:solidFill>
                  <a:srgbClr val="000000"/>
                </a:solidFill>
                <a:latin typeface="Meiryo" panose="020B0604030504040204" pitchFamily="50" charset="-128"/>
                <a:ea typeface="Meiryo" panose="020B0604030504040204" pitchFamily="50" charset="-128"/>
              </a:rPr>
              <a:t>アーサー・コナン・ドイル著、大久保ゆう訳</a:t>
            </a:r>
            <a:endParaRPr lang="en-US" altLang="ja-JP" sz="2400" dirty="0">
              <a:solidFill>
                <a:srgbClr val="000000"/>
              </a:solidFill>
              <a:latin typeface="Meiryo" panose="020B0604030504040204" pitchFamily="50" charset="-128"/>
              <a:ea typeface="Meiryo" panose="020B0604030504040204" pitchFamily="50" charset="-128"/>
            </a:endParaRPr>
          </a:p>
          <a:p>
            <a:pPr marL="0" indent="0">
              <a:buNone/>
            </a:pPr>
            <a:r>
              <a:rPr lang="ja-JP" altLang="en-US" sz="2400" dirty="0">
                <a:solidFill>
                  <a:srgbClr val="000000"/>
                </a:solidFill>
                <a:latin typeface="Meiryo" panose="020B0604030504040204" pitchFamily="50" charset="-128"/>
                <a:ea typeface="Meiryo" panose="020B0604030504040204" pitchFamily="50" charset="-128"/>
              </a:rPr>
              <a:t>「ボヘミアの醜聞」よりシャーロック・ホームズのセリフ</a:t>
            </a:r>
            <a:endParaRPr lang="en-US" altLang="ja-JP" sz="2400" dirty="0">
              <a:solidFill>
                <a:srgbClr val="000000"/>
              </a:solidFill>
              <a:latin typeface="Meiryo" panose="020B0604030504040204" pitchFamily="50" charset="-128"/>
              <a:ea typeface="Meiryo" panose="020B0604030504040204" pitchFamily="50" charset="-128"/>
            </a:endParaRPr>
          </a:p>
          <a:p>
            <a:pPr marL="0" indent="0">
              <a:buNone/>
            </a:pPr>
            <a:r>
              <a:rPr kumimoji="1" lang="en-US" altLang="ja-JP" sz="2000" dirty="0">
                <a:solidFill>
                  <a:srgbClr val="000000"/>
                </a:solidFill>
                <a:latin typeface="Meiryo" panose="020B0604030504040204" pitchFamily="50" charset="-128"/>
                <a:ea typeface="Meiryo" panose="020B0604030504040204" pitchFamily="50" charset="-128"/>
                <a:hlinkClick r:id="rId2"/>
              </a:rPr>
              <a:t>https://www.aozora.gr.jp/cards/000009/files/226_31222.html</a:t>
            </a:r>
            <a:br>
              <a:rPr lang="en-US" altLang="ja-JP" sz="2000" dirty="0">
                <a:solidFill>
                  <a:srgbClr val="000000"/>
                </a:solidFill>
                <a:latin typeface="Meiryo" panose="020B0604030504040204" pitchFamily="50" charset="-128"/>
                <a:ea typeface="Meiryo" panose="020B0604030504040204" pitchFamily="50" charset="-128"/>
              </a:rPr>
            </a:br>
            <a:r>
              <a:rPr lang="ja-JP" altLang="en-US" sz="2000" dirty="0">
                <a:solidFill>
                  <a:srgbClr val="000000"/>
                </a:solidFill>
                <a:latin typeface="Meiryo" panose="020B0604030504040204" pitchFamily="50" charset="-128"/>
                <a:ea typeface="Meiryo" panose="020B0604030504040204" pitchFamily="50" charset="-128"/>
              </a:rPr>
              <a:t>　</a:t>
            </a:r>
            <a:r>
              <a:rPr lang="en-US" altLang="ja-JP" sz="2000" dirty="0">
                <a:solidFill>
                  <a:srgbClr val="000000"/>
                </a:solidFill>
                <a:latin typeface="Meiryo" panose="020B0604030504040204" pitchFamily="50" charset="-128"/>
                <a:ea typeface="Meiryo" panose="020B0604030504040204" pitchFamily="50" charset="-128"/>
              </a:rPr>
              <a:t>※</a:t>
            </a:r>
            <a:r>
              <a:rPr kumimoji="1" lang="ja-JP" altLang="en-US" sz="2000" dirty="0">
                <a:solidFill>
                  <a:srgbClr val="000000"/>
                </a:solidFill>
                <a:latin typeface="Meiryo" panose="020B0604030504040204" pitchFamily="50" charset="-128"/>
                <a:ea typeface="Meiryo" panose="020B0604030504040204" pitchFamily="50" charset="-128"/>
              </a:rPr>
              <a:t>青空文庫 </a:t>
            </a:r>
            <a:r>
              <a:rPr kumimoji="1" lang="en-US" altLang="ja-JP" sz="2000" dirty="0">
                <a:solidFill>
                  <a:srgbClr val="000000"/>
                </a:solidFill>
                <a:latin typeface="Meiryo" panose="020B0604030504040204" pitchFamily="50" charset="-128"/>
                <a:ea typeface="Meiryo" panose="020B0604030504040204" pitchFamily="50" charset="-128"/>
              </a:rPr>
              <a:t>CC-BY</a:t>
            </a:r>
            <a:endParaRPr kumimoji="1" lang="ja-JP" altLang="en-US" sz="2000" dirty="0"/>
          </a:p>
        </p:txBody>
      </p:sp>
      <p:sp>
        <p:nvSpPr>
          <p:cNvPr id="4" name="スライド番号プレースホルダー 3">
            <a:extLst>
              <a:ext uri="{FF2B5EF4-FFF2-40B4-BE49-F238E27FC236}">
                <a16:creationId xmlns:a16="http://schemas.microsoft.com/office/drawing/2014/main" id="{01021C53-7B82-749F-2BAE-AF1B98332EF1}"/>
              </a:ext>
            </a:extLst>
          </p:cNvPr>
          <p:cNvSpPr>
            <a:spLocks noGrp="1"/>
          </p:cNvSpPr>
          <p:nvPr>
            <p:ph type="sldNum" sz="quarter" idx="12"/>
          </p:nvPr>
        </p:nvSpPr>
        <p:spPr/>
        <p:txBody>
          <a:bodyPr/>
          <a:lstStyle/>
          <a:p>
            <a:fld id="{0F7A5FD4-DE83-40B9-9A92-89F202478761}" type="slidenum">
              <a:rPr lang="ja-JP" altLang="en-US" smtClean="0"/>
              <a:pPr/>
              <a:t>18</a:t>
            </a:fld>
            <a:endParaRPr lang="ja-JP" altLang="en-US" dirty="0"/>
          </a:p>
        </p:txBody>
      </p:sp>
    </p:spTree>
    <p:extLst>
      <p:ext uri="{BB962C8B-B14F-4D97-AF65-F5344CB8AC3E}">
        <p14:creationId xmlns:p14="http://schemas.microsoft.com/office/powerpoint/2010/main" val="2871583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863130" y="322595"/>
            <a:ext cx="918464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ja-JP" dirty="0"/>
              <a:t>ChatGPT</a:t>
            </a:r>
            <a:r>
              <a:rPr lang="ja-JP" altLang="en-US" dirty="0"/>
              <a:t>がデータクレンジングに推奨</a:t>
            </a:r>
            <a:endParaRPr dirty="0"/>
          </a:p>
        </p:txBody>
      </p:sp>
      <p:sp>
        <p:nvSpPr>
          <p:cNvPr id="97" name="Google Shape;97;p3"/>
          <p:cNvSpPr txBox="1">
            <a:spLocks noGrp="1"/>
          </p:cNvSpPr>
          <p:nvPr>
            <p:ph type="body" idx="1"/>
          </p:nvPr>
        </p:nvSpPr>
        <p:spPr>
          <a:xfrm>
            <a:off x="838200" y="1879134"/>
            <a:ext cx="10515600" cy="3871426"/>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normAutofit lnSpcReduction="10000"/>
          </a:bodyPr>
          <a:lstStyle/>
          <a:p>
            <a:pPr marL="0" lvl="0" indent="0" algn="l" rtl="0">
              <a:lnSpc>
                <a:spcPct val="90000"/>
              </a:lnSpc>
              <a:spcBef>
                <a:spcPts val="1000"/>
              </a:spcBef>
              <a:spcAft>
                <a:spcPts val="0"/>
              </a:spcAft>
              <a:buClr>
                <a:srgbClr val="374151"/>
              </a:buClr>
              <a:buSzPct val="100000"/>
              <a:buNone/>
            </a:pPr>
            <a:r>
              <a:rPr lang="ja-JP" b="1" i="0" dirty="0">
                <a:solidFill>
                  <a:srgbClr val="374151"/>
                </a:solidFill>
                <a:latin typeface="Arial"/>
                <a:ea typeface="Arial"/>
                <a:cs typeface="Arial"/>
                <a:sym typeface="Arial"/>
              </a:rPr>
              <a:t>OpenRefine (formerly Google Refine)</a:t>
            </a:r>
            <a:r>
              <a:rPr lang="ja-JP" b="0" i="0" dirty="0">
                <a:solidFill>
                  <a:srgbClr val="374151"/>
                </a:solidFill>
                <a:latin typeface="Arial"/>
                <a:ea typeface="Arial"/>
                <a:cs typeface="Arial"/>
                <a:sym typeface="Arial"/>
              </a:rPr>
              <a:t>: OpenRefineは、Windowsデスクトップ上で使用できるオープンソースのデータクレンジングツールです。データの整形、クリーニング、変換を行うのに役立ちます。CSVファイルやExcelファイルなどのデータ形式を扱うことができ、数多くのデータクリーニング操作がサポートされています。</a:t>
            </a:r>
            <a:endParaRPr dirty="0"/>
          </a:p>
          <a:p>
            <a:pPr marL="0" lvl="0" indent="0" algn="l" rtl="0">
              <a:lnSpc>
                <a:spcPct val="90000"/>
              </a:lnSpc>
              <a:spcBef>
                <a:spcPts val="1000"/>
              </a:spcBef>
              <a:spcAft>
                <a:spcPts val="0"/>
              </a:spcAft>
              <a:buClr>
                <a:srgbClr val="374151"/>
              </a:buClr>
              <a:buSzPct val="100000"/>
              <a:buNone/>
            </a:pPr>
            <a:r>
              <a:rPr lang="ja-JP" b="0" i="0" dirty="0">
                <a:solidFill>
                  <a:srgbClr val="374151"/>
                </a:solidFill>
                <a:latin typeface="Arial"/>
                <a:ea typeface="Arial"/>
                <a:cs typeface="Arial"/>
                <a:sym typeface="Arial"/>
              </a:rPr>
              <a:t>　公式ウェブサイト: </a:t>
            </a:r>
            <a:r>
              <a:rPr lang="ja-JP" b="0" i="0" u="sng" dirty="0">
                <a:solidFill>
                  <a:srgbClr val="374151"/>
                </a:solidFill>
                <a:latin typeface="Arial"/>
                <a:ea typeface="Arial"/>
                <a:cs typeface="Arial"/>
                <a:sym typeface="Arial"/>
                <a:hlinkClick r:id="rId3">
                  <a:extLst>
                    <a:ext uri="{A12FA001-AC4F-418D-AE19-62706E023703}">
                      <ahyp:hlinkClr xmlns:ahyp="http://schemas.microsoft.com/office/drawing/2018/hyperlinkcolor" val="tx"/>
                    </a:ext>
                  </a:extLst>
                </a:hlinkClick>
              </a:rPr>
              <a:t>OpenRefine</a:t>
            </a:r>
            <a:endParaRPr lang="en-US" altLang="ja-JP" b="0" i="0" u="sng" dirty="0">
              <a:solidFill>
                <a:srgbClr val="374151"/>
              </a:solidFill>
              <a:latin typeface="Arial"/>
              <a:ea typeface="Arial"/>
              <a:cs typeface="Arial"/>
              <a:sym typeface="Arial"/>
            </a:endParaRPr>
          </a:p>
          <a:p>
            <a:pPr marL="0" lvl="0" indent="0" algn="l" rtl="0">
              <a:lnSpc>
                <a:spcPct val="90000"/>
              </a:lnSpc>
              <a:spcBef>
                <a:spcPts val="1000"/>
              </a:spcBef>
              <a:spcAft>
                <a:spcPts val="0"/>
              </a:spcAft>
              <a:buClr>
                <a:srgbClr val="374151"/>
              </a:buClr>
              <a:buSzPct val="100000"/>
              <a:buNone/>
            </a:pPr>
            <a:br>
              <a:rPr lang="en-US" b="0" i="0" dirty="0">
                <a:solidFill>
                  <a:srgbClr val="374151"/>
                </a:solidFill>
                <a:latin typeface="Arial"/>
                <a:ea typeface="Arial"/>
                <a:cs typeface="Arial"/>
                <a:sym typeface="Arial"/>
              </a:rPr>
            </a:br>
            <a:r>
              <a:rPr lang="ja-JP" altLang="en-US" b="0" i="0" dirty="0">
                <a:solidFill>
                  <a:srgbClr val="374151"/>
                </a:solidFill>
                <a:latin typeface="Arial"/>
                <a:ea typeface="Arial"/>
                <a:cs typeface="Arial"/>
                <a:sym typeface="Arial"/>
              </a:rPr>
              <a:t>（以下、略）</a:t>
            </a:r>
            <a:endParaRPr b="0" i="0" dirty="0">
              <a:solidFill>
                <a:srgbClr val="374151"/>
              </a:solidFill>
              <a:latin typeface="Arial"/>
              <a:ea typeface="Arial"/>
              <a:cs typeface="Arial"/>
              <a:sym typeface="Arial"/>
            </a:endParaRPr>
          </a:p>
        </p:txBody>
      </p:sp>
      <p:sp>
        <p:nvSpPr>
          <p:cNvPr id="3" name="テキスト ボックス 2">
            <a:extLst>
              <a:ext uri="{FF2B5EF4-FFF2-40B4-BE49-F238E27FC236}">
                <a16:creationId xmlns:a16="http://schemas.microsoft.com/office/drawing/2014/main" id="{70701F01-5BEE-2FED-1654-C5CAE5FDCA2F}"/>
              </a:ext>
            </a:extLst>
          </p:cNvPr>
          <p:cNvSpPr txBox="1"/>
          <p:nvPr/>
        </p:nvSpPr>
        <p:spPr>
          <a:xfrm>
            <a:off x="1205698" y="5750560"/>
            <a:ext cx="10148102" cy="523220"/>
          </a:xfrm>
          <a:prstGeom prst="rect">
            <a:avLst/>
          </a:prstGeom>
          <a:noFill/>
        </p:spPr>
        <p:txBody>
          <a:bodyPr wrap="square" rtlCol="0">
            <a:spAutoFit/>
          </a:bodyPr>
          <a:lstStyle/>
          <a:p>
            <a:r>
              <a:rPr lang="ja-JP" altLang="en-US" sz="2800" dirty="0">
                <a:solidFill>
                  <a:schemeClr val="accent6">
                    <a:lumMod val="50000"/>
                  </a:schemeClr>
                </a:solidFill>
              </a:rPr>
              <a:t>いくつか試した限りでは、</a:t>
            </a:r>
            <a:r>
              <a:rPr lang="en-US" altLang="ja-JP" sz="2800" dirty="0" err="1">
                <a:solidFill>
                  <a:schemeClr val="accent6">
                    <a:lumMod val="50000"/>
                  </a:schemeClr>
                </a:solidFill>
              </a:rPr>
              <a:t>OpenRefine</a:t>
            </a:r>
            <a:r>
              <a:rPr lang="ja-JP" altLang="en-US" sz="2800" dirty="0">
                <a:solidFill>
                  <a:schemeClr val="accent6">
                    <a:lumMod val="50000"/>
                  </a:schemeClr>
                </a:solidFill>
              </a:rPr>
              <a:t>をまっさきに推奨してきます</a:t>
            </a:r>
            <a:endParaRPr kumimoji="1" lang="ja-JP" altLang="en-US" sz="2800" dirty="0">
              <a:solidFill>
                <a:schemeClr val="accent6">
                  <a:lumMod val="5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551963"/>
            <a:ext cx="10515600" cy="2466364"/>
          </a:xfrm>
        </p:spPr>
        <p:txBody>
          <a:bodyPr>
            <a:normAutofit/>
          </a:bodyPr>
          <a:lstStyle/>
          <a:p>
            <a:pPr marL="0" indent="0">
              <a:buNone/>
            </a:pPr>
            <a:r>
              <a:rPr kumimoji="1" lang="ja-JP" altLang="en-US" sz="4000" dirty="0"/>
              <a:t>「蔵書目録、機関リポジトリ、デジタルアーカイブズ</a:t>
            </a:r>
            <a:r>
              <a:rPr kumimoji="1" lang="en-US" altLang="ja-JP" sz="4000" dirty="0"/>
              <a:t>… </a:t>
            </a:r>
            <a:r>
              <a:rPr lang="ja-JP" altLang="en-US" sz="4000" dirty="0"/>
              <a:t>見て</a:t>
            </a:r>
            <a:r>
              <a:rPr kumimoji="1" lang="ja-JP" altLang="en-US" sz="4000" dirty="0"/>
              <a:t>くれないか、どこもメタデータだらけだ。僕たちは</a:t>
            </a:r>
            <a:r>
              <a:rPr lang="ja-JP" altLang="en-US" sz="4000" dirty="0"/>
              <a:t>これらテキスト</a:t>
            </a:r>
            <a:r>
              <a:rPr kumimoji="1" lang="ja-JP" altLang="en-US" sz="4000" dirty="0"/>
              <a:t>データ</a:t>
            </a:r>
            <a:r>
              <a:rPr lang="ja-JP" altLang="en-US" sz="4000" dirty="0"/>
              <a:t>を整理整頓しつつ</a:t>
            </a:r>
            <a:r>
              <a:rPr kumimoji="1" lang="ja-JP" altLang="en-US" sz="4000" dirty="0"/>
              <a:t>生活しなくてはならない。」</a:t>
            </a:r>
          </a:p>
        </p:txBody>
      </p:sp>
      <p:sp>
        <p:nvSpPr>
          <p:cNvPr id="4" name="スライド番号プレースホルダー 3"/>
          <p:cNvSpPr>
            <a:spLocks noGrp="1"/>
          </p:cNvSpPr>
          <p:nvPr>
            <p:ph type="sldNum" sz="quarter" idx="12"/>
          </p:nvPr>
        </p:nvSpPr>
        <p:spPr/>
        <p:txBody>
          <a:bodyPr/>
          <a:lstStyle/>
          <a:p>
            <a:fld id="{0F7A5FD4-DE83-40B9-9A92-89F202478761}" type="slidenum">
              <a:rPr lang="ja-JP" altLang="en-US" smtClean="0"/>
              <a:pPr/>
              <a:t>2</a:t>
            </a:fld>
            <a:endParaRPr lang="ja-JP" altLang="en-US" dirty="0"/>
          </a:p>
        </p:txBody>
      </p:sp>
      <p:sp>
        <p:nvSpPr>
          <p:cNvPr id="5" name="テキスト ボックス 4"/>
          <p:cNvSpPr txBox="1"/>
          <p:nvPr/>
        </p:nvSpPr>
        <p:spPr>
          <a:xfrm>
            <a:off x="5217952" y="4957894"/>
            <a:ext cx="5852884" cy="584775"/>
          </a:xfrm>
          <a:prstGeom prst="rect">
            <a:avLst/>
          </a:prstGeom>
          <a:noFill/>
        </p:spPr>
        <p:txBody>
          <a:bodyPr wrap="none" rtlCol="0">
            <a:spAutoFit/>
          </a:bodyPr>
          <a:lstStyle/>
          <a:p>
            <a:r>
              <a:rPr kumimoji="1" lang="ja-JP" altLang="en-US" sz="3200" dirty="0"/>
              <a:t>どこかの図書系職員のひとりごと</a:t>
            </a:r>
          </a:p>
        </p:txBody>
      </p:sp>
    </p:spTree>
    <p:extLst>
      <p:ext uri="{BB962C8B-B14F-4D97-AF65-F5344CB8AC3E}">
        <p14:creationId xmlns:p14="http://schemas.microsoft.com/office/powerpoint/2010/main" val="2026370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E235B1-8307-C71E-B623-A9E607340B4B}"/>
              </a:ext>
            </a:extLst>
          </p:cNvPr>
          <p:cNvSpPr>
            <a:spLocks noGrp="1"/>
          </p:cNvSpPr>
          <p:nvPr>
            <p:ph type="title"/>
          </p:nvPr>
        </p:nvSpPr>
        <p:spPr>
          <a:xfrm>
            <a:off x="742503" y="365125"/>
            <a:ext cx="10515600" cy="1325563"/>
          </a:xfrm>
        </p:spPr>
        <p:txBody>
          <a:bodyPr/>
          <a:lstStyle/>
          <a:p>
            <a:r>
              <a:rPr kumimoji="1" lang="ja-JP" altLang="en-US" dirty="0"/>
              <a:t>半構造データ</a:t>
            </a:r>
            <a:r>
              <a:rPr kumimoji="1" lang="en-US" altLang="ja-JP" dirty="0"/>
              <a:t>(XML</a:t>
            </a:r>
            <a:r>
              <a:rPr kumimoji="1" lang="ja-JP" altLang="en-US" dirty="0"/>
              <a:t>や</a:t>
            </a:r>
            <a:r>
              <a:rPr kumimoji="1" lang="en-US" altLang="ja-JP" dirty="0"/>
              <a:t>JSON)</a:t>
            </a:r>
            <a:r>
              <a:rPr kumimoji="1" lang="ja-JP" altLang="en-US" dirty="0"/>
              <a:t>を表形式に</a:t>
            </a:r>
          </a:p>
        </p:txBody>
      </p:sp>
      <p:sp>
        <p:nvSpPr>
          <p:cNvPr id="3" name="コンテンツ プレースホルダー 2">
            <a:extLst>
              <a:ext uri="{FF2B5EF4-FFF2-40B4-BE49-F238E27FC236}">
                <a16:creationId xmlns:a16="http://schemas.microsoft.com/office/drawing/2014/main" id="{A4CB29F2-DFB2-238A-5504-106CDA4828F5}"/>
              </a:ext>
            </a:extLst>
          </p:cNvPr>
          <p:cNvSpPr>
            <a:spLocks noGrp="1"/>
          </p:cNvSpPr>
          <p:nvPr>
            <p:ph idx="1"/>
          </p:nvPr>
        </p:nvSpPr>
        <p:spPr>
          <a:xfrm>
            <a:off x="838200" y="1705785"/>
            <a:ext cx="10515600" cy="601950"/>
          </a:xfrm>
        </p:spPr>
        <p:txBody>
          <a:bodyPr>
            <a:normAutofit/>
          </a:bodyPr>
          <a:lstStyle/>
          <a:p>
            <a:r>
              <a:rPr kumimoji="1" lang="ja-JP" altLang="en-US" sz="3200" dirty="0"/>
              <a:t>これだけでデータの一覧性が大幅によくなる</a:t>
            </a:r>
            <a:endParaRPr kumimoji="1" lang="en-US" altLang="ja-JP" sz="3200" dirty="0"/>
          </a:p>
          <a:p>
            <a:endParaRPr kumimoji="1" lang="ja-JP" altLang="en-US" sz="3200" dirty="0"/>
          </a:p>
        </p:txBody>
      </p:sp>
      <p:sp>
        <p:nvSpPr>
          <p:cNvPr id="4" name="スライド番号プレースホルダー 3">
            <a:extLst>
              <a:ext uri="{FF2B5EF4-FFF2-40B4-BE49-F238E27FC236}">
                <a16:creationId xmlns:a16="http://schemas.microsoft.com/office/drawing/2014/main" id="{19CE9C0C-CA56-01EB-0E3F-AC193489B0A0}"/>
              </a:ext>
            </a:extLst>
          </p:cNvPr>
          <p:cNvSpPr>
            <a:spLocks noGrp="1"/>
          </p:cNvSpPr>
          <p:nvPr>
            <p:ph type="sldNum" sz="quarter" idx="12"/>
          </p:nvPr>
        </p:nvSpPr>
        <p:spPr/>
        <p:txBody>
          <a:bodyPr/>
          <a:lstStyle/>
          <a:p>
            <a:fld id="{0F7A5FD4-DE83-40B9-9A92-89F202478761}" type="slidenum">
              <a:rPr lang="ja-JP" altLang="en-US" smtClean="0"/>
              <a:pPr/>
              <a:t>20</a:t>
            </a:fld>
            <a:endParaRPr lang="ja-JP" altLang="en-US" dirty="0"/>
          </a:p>
        </p:txBody>
      </p:sp>
      <p:sp>
        <p:nvSpPr>
          <p:cNvPr id="11" name="テキスト ボックス 10">
            <a:extLst>
              <a:ext uri="{FF2B5EF4-FFF2-40B4-BE49-F238E27FC236}">
                <a16:creationId xmlns:a16="http://schemas.microsoft.com/office/drawing/2014/main" id="{87CCA0C6-2885-4682-431D-7D8B5490D892}"/>
              </a:ext>
            </a:extLst>
          </p:cNvPr>
          <p:cNvSpPr txBox="1"/>
          <p:nvPr/>
        </p:nvSpPr>
        <p:spPr>
          <a:xfrm>
            <a:off x="406400" y="2381062"/>
            <a:ext cx="11379200" cy="3600986"/>
          </a:xfrm>
          <a:prstGeom prst="rect">
            <a:avLst/>
          </a:prstGeom>
          <a:noFill/>
          <a:ln>
            <a:solidFill>
              <a:schemeClr val="accent1"/>
            </a:solidFill>
          </a:ln>
        </p:spPr>
        <p:txBody>
          <a:bodyPr wrap="square" rtlCol="0">
            <a:spAutoFit/>
          </a:bodyPr>
          <a:lstStyle/>
          <a:p>
            <a:r>
              <a:rPr kumimoji="1" lang="en-US" altLang="ja-JP" sz="1200" dirty="0"/>
              <a:t> "</a:t>
            </a:r>
            <a:r>
              <a:rPr kumimoji="1" lang="en-US" altLang="ja-JP" sz="1200" dirty="0" err="1"/>
              <a:t>paper_title</a:t>
            </a:r>
            <a:r>
              <a:rPr kumimoji="1" lang="en-US" altLang="ja-JP" sz="1200" dirty="0"/>
              <a:t>": {</a:t>
            </a:r>
          </a:p>
          <a:p>
            <a:r>
              <a:rPr kumimoji="1" lang="en-US" altLang="ja-JP" sz="1200" dirty="0"/>
              <a:t>                "ja": "</a:t>
            </a:r>
            <a:r>
              <a:rPr kumimoji="1" lang="ja-JP" altLang="en-US" sz="1200" dirty="0"/>
              <a:t>図書館員のための個人プロジェクトによる学術情報システムスキルアップ</a:t>
            </a:r>
            <a:r>
              <a:rPr kumimoji="1" lang="en-US" altLang="ja-JP" sz="1200" dirty="0"/>
              <a:t>",</a:t>
            </a:r>
          </a:p>
          <a:p>
            <a:r>
              <a:rPr kumimoji="1" lang="en-US" altLang="ja-JP" sz="1200" dirty="0"/>
              <a:t>                "</a:t>
            </a:r>
            <a:r>
              <a:rPr kumimoji="1" lang="en-US" altLang="ja-JP" sz="1200" dirty="0" err="1"/>
              <a:t>en</a:t>
            </a:r>
            <a:r>
              <a:rPr kumimoji="1" lang="en-US" altLang="ja-JP" sz="1200" dirty="0"/>
              <a:t>": "Improving the skills of information professionals. Learning through personal projects : ideas for librarians to improve the skills for academic information systems"</a:t>
            </a:r>
          </a:p>
          <a:p>
            <a:r>
              <a:rPr kumimoji="1" lang="en-US" altLang="ja-JP" sz="1200" dirty="0"/>
              <a:t>            },</a:t>
            </a:r>
          </a:p>
          <a:p>
            <a:r>
              <a:rPr kumimoji="1" lang="en-US" altLang="ja-JP" sz="1200" dirty="0"/>
              <a:t>            "authors": {</a:t>
            </a:r>
          </a:p>
          <a:p>
            <a:r>
              <a:rPr kumimoji="1" lang="en-US" altLang="ja-JP" sz="1200" dirty="0"/>
              <a:t>                "ja": [</a:t>
            </a:r>
          </a:p>
          <a:p>
            <a:r>
              <a:rPr kumimoji="1" lang="en-US" altLang="ja-JP" sz="1200" dirty="0"/>
              <a:t>                    {</a:t>
            </a:r>
          </a:p>
          <a:p>
            <a:r>
              <a:rPr kumimoji="1" lang="en-US" altLang="ja-JP" sz="1200" dirty="0"/>
              <a:t>                        "name": "</a:t>
            </a:r>
            <a:r>
              <a:rPr kumimoji="1" lang="ja-JP" altLang="en-US" sz="1200" dirty="0"/>
              <a:t>前田朗</a:t>
            </a:r>
            <a:r>
              <a:rPr kumimoji="1" lang="en-US" altLang="ja-JP" sz="1200" dirty="0"/>
              <a:t>"</a:t>
            </a:r>
          </a:p>
          <a:p>
            <a:r>
              <a:rPr kumimoji="1" lang="en-US" altLang="ja-JP" sz="1200" dirty="0"/>
              <a:t>                    }</a:t>
            </a:r>
          </a:p>
          <a:p>
            <a:r>
              <a:rPr kumimoji="1" lang="en-US" altLang="ja-JP" sz="1200" dirty="0"/>
              <a:t>                ],</a:t>
            </a:r>
          </a:p>
          <a:p>
            <a:r>
              <a:rPr kumimoji="1" lang="en-US" altLang="ja-JP" sz="1200" dirty="0"/>
              <a:t>                "</a:t>
            </a:r>
            <a:r>
              <a:rPr kumimoji="1" lang="en-US" altLang="ja-JP" sz="1200" dirty="0" err="1"/>
              <a:t>en</a:t>
            </a:r>
            <a:r>
              <a:rPr kumimoji="1" lang="en-US" altLang="ja-JP" sz="1200" dirty="0"/>
              <a:t>": [</a:t>
            </a:r>
          </a:p>
          <a:p>
            <a:r>
              <a:rPr kumimoji="1" lang="en-US" altLang="ja-JP" sz="1200" dirty="0"/>
              <a:t>                    {</a:t>
            </a:r>
          </a:p>
          <a:p>
            <a:r>
              <a:rPr kumimoji="1" lang="en-US" altLang="ja-JP" sz="1200" dirty="0"/>
              <a:t>                        "name": "Akira Maeda"</a:t>
            </a:r>
          </a:p>
          <a:p>
            <a:r>
              <a:rPr kumimoji="1" lang="en-US" altLang="ja-JP" sz="1200" dirty="0"/>
              <a:t>                    }</a:t>
            </a:r>
          </a:p>
          <a:p>
            <a:r>
              <a:rPr kumimoji="1" lang="en-US" altLang="ja-JP" sz="1200" dirty="0"/>
              <a:t>                ]</a:t>
            </a:r>
          </a:p>
          <a:p>
            <a:r>
              <a:rPr kumimoji="1" lang="en-US" altLang="ja-JP" sz="1200" dirty="0"/>
              <a:t>            },</a:t>
            </a:r>
          </a:p>
          <a:p>
            <a:r>
              <a:rPr kumimoji="1" lang="en-US" altLang="ja-JP" sz="1200" dirty="0"/>
              <a:t>            "</a:t>
            </a:r>
            <a:r>
              <a:rPr kumimoji="1" lang="en-US" altLang="ja-JP" sz="1200" dirty="0" err="1"/>
              <a:t>published_paper_owner_roles</a:t>
            </a:r>
            <a:r>
              <a:rPr kumimoji="1" lang="en-US" altLang="ja-JP" sz="1200" dirty="0"/>
              <a:t>": [</a:t>
            </a:r>
          </a:p>
          <a:p>
            <a:r>
              <a:rPr kumimoji="1" lang="en-US" altLang="ja-JP" sz="1200" dirty="0"/>
              <a:t>                "lead"</a:t>
            </a:r>
          </a:p>
          <a:p>
            <a:r>
              <a:rPr kumimoji="1" lang="en-US" altLang="ja-JP" sz="1200" dirty="0"/>
              <a:t>            ],</a:t>
            </a:r>
          </a:p>
        </p:txBody>
      </p:sp>
      <p:sp>
        <p:nvSpPr>
          <p:cNvPr id="12" name="テキスト ボックス 11">
            <a:extLst>
              <a:ext uri="{FF2B5EF4-FFF2-40B4-BE49-F238E27FC236}">
                <a16:creationId xmlns:a16="http://schemas.microsoft.com/office/drawing/2014/main" id="{F420A21C-60AE-AE6B-7FBA-80EB2373A535}"/>
              </a:ext>
            </a:extLst>
          </p:cNvPr>
          <p:cNvSpPr txBox="1"/>
          <p:nvPr/>
        </p:nvSpPr>
        <p:spPr>
          <a:xfrm>
            <a:off x="4196080" y="4865028"/>
            <a:ext cx="7244080" cy="646331"/>
          </a:xfrm>
          <a:prstGeom prst="rect">
            <a:avLst/>
          </a:prstGeom>
          <a:noFill/>
          <a:ln>
            <a:solidFill>
              <a:schemeClr val="accent1"/>
            </a:solidFill>
          </a:ln>
        </p:spPr>
        <p:txBody>
          <a:bodyPr wrap="square" rtlCol="0">
            <a:spAutoFit/>
          </a:bodyPr>
          <a:lstStyle/>
          <a:p>
            <a:r>
              <a:rPr lang="ja-JP" altLang="en-US" dirty="0"/>
              <a:t>講師の</a:t>
            </a:r>
            <a:r>
              <a:rPr lang="en-US" altLang="ja-JP" dirty="0" err="1"/>
              <a:t>researchmap</a:t>
            </a:r>
            <a:r>
              <a:rPr lang="ja-JP" altLang="en-US" dirty="0"/>
              <a:t>の業績リスト</a:t>
            </a:r>
            <a:r>
              <a:rPr lang="en-US" altLang="ja-JP" dirty="0"/>
              <a:t>(JSON</a:t>
            </a:r>
            <a:r>
              <a:rPr lang="ja-JP" altLang="en-US" dirty="0"/>
              <a:t>フォーマット</a:t>
            </a:r>
            <a:r>
              <a:rPr lang="en-US" altLang="ja-JP" dirty="0"/>
              <a:t>)</a:t>
            </a:r>
            <a:r>
              <a:rPr lang="ja-JP" altLang="en-US" dirty="0"/>
              <a:t>の一部抜粋</a:t>
            </a:r>
            <a:endParaRPr lang="en-US" altLang="ja-JP" dirty="0"/>
          </a:p>
          <a:p>
            <a:r>
              <a:rPr lang="ja-JP" altLang="en-US" dirty="0"/>
              <a:t>人がみても読みやすくは作られているが、一覧性がよいわけではない</a:t>
            </a:r>
            <a:endParaRPr kumimoji="1" lang="en-US" altLang="ja-JP" dirty="0"/>
          </a:p>
        </p:txBody>
      </p:sp>
    </p:spTree>
    <p:extLst>
      <p:ext uri="{BB962C8B-B14F-4D97-AF65-F5344CB8AC3E}">
        <p14:creationId xmlns:p14="http://schemas.microsoft.com/office/powerpoint/2010/main" val="86551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B6BD78-8EA4-90F5-20D9-7EA0E19CC488}"/>
              </a:ext>
            </a:extLst>
          </p:cNvPr>
          <p:cNvSpPr>
            <a:spLocks noGrp="1"/>
          </p:cNvSpPr>
          <p:nvPr>
            <p:ph type="title"/>
          </p:nvPr>
        </p:nvSpPr>
        <p:spPr/>
        <p:txBody>
          <a:bodyPr/>
          <a:lstStyle/>
          <a:p>
            <a:r>
              <a:rPr kumimoji="1" lang="ja-JP" altLang="en-US" dirty="0"/>
              <a:t>正規表現によるパターンマッチ</a:t>
            </a:r>
          </a:p>
        </p:txBody>
      </p:sp>
      <p:sp>
        <p:nvSpPr>
          <p:cNvPr id="3" name="コンテンツ プレースホルダー 2">
            <a:extLst>
              <a:ext uri="{FF2B5EF4-FFF2-40B4-BE49-F238E27FC236}">
                <a16:creationId xmlns:a16="http://schemas.microsoft.com/office/drawing/2014/main" id="{98161762-39EB-323F-601E-3D6A64DD98A7}"/>
              </a:ext>
            </a:extLst>
          </p:cNvPr>
          <p:cNvSpPr>
            <a:spLocks noGrp="1"/>
          </p:cNvSpPr>
          <p:nvPr>
            <p:ph idx="1"/>
          </p:nvPr>
        </p:nvSpPr>
        <p:spPr>
          <a:xfrm>
            <a:off x="838200" y="1825624"/>
            <a:ext cx="10515600" cy="4530725"/>
          </a:xfrm>
        </p:spPr>
        <p:txBody>
          <a:bodyPr>
            <a:normAutofit/>
          </a:bodyPr>
          <a:lstStyle/>
          <a:p>
            <a:r>
              <a:rPr kumimoji="1" lang="ja-JP" altLang="en-US" dirty="0"/>
              <a:t>正規表現はテキスト処理では、定番とさえいえる</a:t>
            </a:r>
            <a:endParaRPr kumimoji="1" lang="en-US" altLang="ja-JP" dirty="0"/>
          </a:p>
          <a:p>
            <a:pPr lvl="1"/>
            <a:r>
              <a:rPr lang="ja-JP" altLang="en-US" dirty="0"/>
              <a:t>単純な前方一致や中間任意よりも複雑な文字列パターンを指定できる</a:t>
            </a:r>
            <a:endParaRPr kumimoji="1" lang="en-US" altLang="ja-JP" dirty="0"/>
          </a:p>
          <a:p>
            <a:pPr lvl="1"/>
            <a:r>
              <a:rPr kumimoji="1" lang="ja-JP" altLang="en-US" dirty="0"/>
              <a:t>大体のテキストエディタでサポート</a:t>
            </a:r>
            <a:endParaRPr kumimoji="1" lang="en-US" altLang="ja-JP" dirty="0"/>
          </a:p>
          <a:p>
            <a:pPr lvl="1"/>
            <a:r>
              <a:rPr lang="en-US" altLang="ja-JP" dirty="0"/>
              <a:t>Excel</a:t>
            </a:r>
            <a:r>
              <a:rPr lang="ja-JP" altLang="en-US" dirty="0"/>
              <a:t>に対する</a:t>
            </a:r>
            <a:r>
              <a:rPr lang="en-US" altLang="ja-JP" dirty="0" err="1"/>
              <a:t>OpenRefine</a:t>
            </a:r>
            <a:r>
              <a:rPr lang="ja-JP" altLang="en-US" dirty="0"/>
              <a:t>の利点のひとつ</a:t>
            </a:r>
            <a:endParaRPr lang="en-US" altLang="ja-JP" dirty="0"/>
          </a:p>
          <a:p>
            <a:r>
              <a:rPr kumimoji="1" lang="ja-JP" altLang="en-US" dirty="0"/>
              <a:t>パターンに合致するレコードを取り出せる</a:t>
            </a:r>
            <a:endParaRPr kumimoji="1" lang="en-US" altLang="ja-JP" dirty="0"/>
          </a:p>
          <a:p>
            <a:pPr lvl="1"/>
            <a:r>
              <a:rPr lang="ja-JP" altLang="en-US" dirty="0"/>
              <a:t>逆にパターンにマッチしない（問題データ）も取り出せる</a:t>
            </a:r>
            <a:endParaRPr lang="en-US" altLang="ja-JP" dirty="0"/>
          </a:p>
          <a:p>
            <a:pPr lvl="1"/>
            <a:r>
              <a:rPr lang="ja-JP" altLang="en-US" dirty="0"/>
              <a:t>パターンの例</a:t>
            </a:r>
            <a:r>
              <a:rPr lang="en-US" altLang="ja-JP" dirty="0"/>
              <a:t>:</a:t>
            </a:r>
            <a:r>
              <a:rPr lang="ja-JP" altLang="en-US" dirty="0"/>
              <a:t> メールアドレス</a:t>
            </a:r>
            <a:r>
              <a:rPr lang="en-US" altLang="ja-JP" dirty="0"/>
              <a:t>, URL, ISBN</a:t>
            </a:r>
          </a:p>
          <a:p>
            <a:r>
              <a:rPr kumimoji="1" lang="ja-JP" altLang="en-US" dirty="0"/>
              <a:t>しかし、チェックデジットの確認はできない</a:t>
            </a:r>
            <a:endParaRPr kumimoji="1" lang="en-US" altLang="ja-JP" dirty="0"/>
          </a:p>
          <a:p>
            <a:pPr lvl="1"/>
            <a:r>
              <a:rPr lang="ja-JP" altLang="en-US" dirty="0"/>
              <a:t>関数やプログラミングの領域となる</a:t>
            </a:r>
            <a:endParaRPr lang="en-US" altLang="ja-JP" dirty="0"/>
          </a:p>
          <a:p>
            <a:pPr lvl="1"/>
            <a:r>
              <a:rPr kumimoji="1" lang="en-US" altLang="ja-JP" dirty="0" err="1"/>
              <a:t>OpenRefine</a:t>
            </a:r>
            <a:r>
              <a:rPr kumimoji="1" lang="ja-JP" altLang="en-US" dirty="0"/>
              <a:t>でも</a:t>
            </a:r>
            <a:r>
              <a:rPr kumimoji="1" lang="en-US" altLang="ja-JP" dirty="0"/>
              <a:t>GREL</a:t>
            </a:r>
            <a:r>
              <a:rPr kumimoji="1" lang="ja-JP" altLang="en-US" dirty="0"/>
              <a:t>という言語があり、</a:t>
            </a:r>
            <a:r>
              <a:rPr kumimoji="1" lang="en-US" altLang="ja-JP" dirty="0"/>
              <a:t>ISBN</a:t>
            </a:r>
            <a:r>
              <a:rPr kumimoji="1" lang="ja-JP" altLang="en-US" dirty="0"/>
              <a:t>のチェックデジットチェックも可</a:t>
            </a:r>
          </a:p>
        </p:txBody>
      </p:sp>
      <p:sp>
        <p:nvSpPr>
          <p:cNvPr id="4" name="スライド番号プレースホルダー 3">
            <a:extLst>
              <a:ext uri="{FF2B5EF4-FFF2-40B4-BE49-F238E27FC236}">
                <a16:creationId xmlns:a16="http://schemas.microsoft.com/office/drawing/2014/main" id="{2388669F-4FAF-FC48-009E-E450594FE452}"/>
              </a:ext>
            </a:extLst>
          </p:cNvPr>
          <p:cNvSpPr>
            <a:spLocks noGrp="1"/>
          </p:cNvSpPr>
          <p:nvPr>
            <p:ph type="sldNum" sz="quarter" idx="12"/>
          </p:nvPr>
        </p:nvSpPr>
        <p:spPr/>
        <p:txBody>
          <a:bodyPr/>
          <a:lstStyle/>
          <a:p>
            <a:fld id="{0F7A5FD4-DE83-40B9-9A92-89F202478761}" type="slidenum">
              <a:rPr lang="ja-JP" altLang="en-US" smtClean="0"/>
              <a:pPr/>
              <a:t>21</a:t>
            </a:fld>
            <a:endParaRPr lang="ja-JP" altLang="en-US" dirty="0"/>
          </a:p>
        </p:txBody>
      </p:sp>
    </p:spTree>
    <p:extLst>
      <p:ext uri="{BB962C8B-B14F-4D97-AF65-F5344CB8AC3E}">
        <p14:creationId xmlns:p14="http://schemas.microsoft.com/office/powerpoint/2010/main" val="3555430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F13DA0-0C01-0383-EB6F-6BE5F7AD8182}"/>
              </a:ext>
            </a:extLst>
          </p:cNvPr>
          <p:cNvSpPr>
            <a:spLocks noGrp="1"/>
          </p:cNvSpPr>
          <p:nvPr>
            <p:ph type="title"/>
          </p:nvPr>
        </p:nvSpPr>
        <p:spPr/>
        <p:txBody>
          <a:bodyPr/>
          <a:lstStyle/>
          <a:p>
            <a:r>
              <a:rPr kumimoji="1" lang="ja-JP" altLang="en-US" dirty="0"/>
              <a:t>ファセットによるデータの通覧</a:t>
            </a:r>
          </a:p>
        </p:txBody>
      </p:sp>
      <p:sp>
        <p:nvSpPr>
          <p:cNvPr id="3" name="コンテンツ プレースホルダー 2">
            <a:extLst>
              <a:ext uri="{FF2B5EF4-FFF2-40B4-BE49-F238E27FC236}">
                <a16:creationId xmlns:a16="http://schemas.microsoft.com/office/drawing/2014/main" id="{B92C85F0-00AF-C9C4-F449-DACE7F073A57}"/>
              </a:ext>
            </a:extLst>
          </p:cNvPr>
          <p:cNvSpPr>
            <a:spLocks noGrp="1"/>
          </p:cNvSpPr>
          <p:nvPr>
            <p:ph idx="1"/>
          </p:nvPr>
        </p:nvSpPr>
        <p:spPr>
          <a:xfrm>
            <a:off x="838200" y="1825625"/>
            <a:ext cx="10515600" cy="1831975"/>
          </a:xfrm>
        </p:spPr>
        <p:txBody>
          <a:bodyPr>
            <a:normAutofit/>
          </a:bodyPr>
          <a:lstStyle/>
          <a:p>
            <a:r>
              <a:rPr kumimoji="1" lang="ja-JP" altLang="en-US" sz="3600" dirty="0"/>
              <a:t>ファセット</a:t>
            </a:r>
            <a:endParaRPr kumimoji="1" lang="en-US" altLang="ja-JP" sz="3600" dirty="0"/>
          </a:p>
          <a:p>
            <a:pPr lvl="1"/>
            <a:r>
              <a:rPr kumimoji="1" lang="ja-JP" altLang="en-US" sz="3200" dirty="0"/>
              <a:t>カラム内の一致した値でレコードをグルーピング</a:t>
            </a:r>
            <a:endParaRPr kumimoji="1" lang="en-US" altLang="ja-JP" sz="3200" dirty="0"/>
          </a:p>
          <a:p>
            <a:pPr lvl="1"/>
            <a:r>
              <a:rPr lang="ja-JP" altLang="en-US" sz="3200" dirty="0"/>
              <a:t>データを圧縮して見せるので情報を確認しやすい</a:t>
            </a:r>
            <a:endParaRPr lang="en-US" altLang="ja-JP" sz="3200" dirty="0"/>
          </a:p>
        </p:txBody>
      </p:sp>
      <p:sp>
        <p:nvSpPr>
          <p:cNvPr id="4" name="スライド番号プレースホルダー 3">
            <a:extLst>
              <a:ext uri="{FF2B5EF4-FFF2-40B4-BE49-F238E27FC236}">
                <a16:creationId xmlns:a16="http://schemas.microsoft.com/office/drawing/2014/main" id="{144F3D72-12E6-DBB2-B90D-8D37FCFC3085}"/>
              </a:ext>
            </a:extLst>
          </p:cNvPr>
          <p:cNvSpPr>
            <a:spLocks noGrp="1"/>
          </p:cNvSpPr>
          <p:nvPr>
            <p:ph type="sldNum" sz="quarter" idx="12"/>
          </p:nvPr>
        </p:nvSpPr>
        <p:spPr/>
        <p:txBody>
          <a:bodyPr/>
          <a:lstStyle/>
          <a:p>
            <a:fld id="{0F7A5FD4-DE83-40B9-9A92-89F202478761}" type="slidenum">
              <a:rPr lang="ja-JP" altLang="en-US" smtClean="0"/>
              <a:pPr/>
              <a:t>22</a:t>
            </a:fld>
            <a:endParaRPr lang="ja-JP" altLang="en-US" dirty="0"/>
          </a:p>
        </p:txBody>
      </p:sp>
      <p:sp>
        <p:nvSpPr>
          <p:cNvPr id="5" name="テキスト ボックス 4">
            <a:extLst>
              <a:ext uri="{FF2B5EF4-FFF2-40B4-BE49-F238E27FC236}">
                <a16:creationId xmlns:a16="http://schemas.microsoft.com/office/drawing/2014/main" id="{9ECA679F-3334-8ADB-B5A2-A104C5B1A8C0}"/>
              </a:ext>
            </a:extLst>
          </p:cNvPr>
          <p:cNvSpPr txBox="1"/>
          <p:nvPr/>
        </p:nvSpPr>
        <p:spPr>
          <a:xfrm>
            <a:off x="2174240" y="3792537"/>
            <a:ext cx="7000240" cy="523220"/>
          </a:xfrm>
          <a:prstGeom prst="rect">
            <a:avLst/>
          </a:prstGeom>
          <a:noFill/>
        </p:spPr>
        <p:txBody>
          <a:bodyPr wrap="square" rtlCol="0">
            <a:spAutoFit/>
          </a:bodyPr>
          <a:lstStyle/>
          <a:p>
            <a:r>
              <a:rPr kumimoji="1" lang="ja-JP" altLang="en-US" sz="2800" dirty="0"/>
              <a:t>例：「出版社」カラムをテキストファセット化</a:t>
            </a:r>
          </a:p>
        </p:txBody>
      </p:sp>
      <p:graphicFrame>
        <p:nvGraphicFramePr>
          <p:cNvPr id="7" name="表 7">
            <a:extLst>
              <a:ext uri="{FF2B5EF4-FFF2-40B4-BE49-F238E27FC236}">
                <a16:creationId xmlns:a16="http://schemas.microsoft.com/office/drawing/2014/main" id="{EDBA4E11-27E1-9872-6ABA-1607D292A1D1}"/>
              </a:ext>
            </a:extLst>
          </p:cNvPr>
          <p:cNvGraphicFramePr>
            <a:graphicFrameLocks noGrp="1"/>
          </p:cNvGraphicFramePr>
          <p:nvPr>
            <p:extLst>
              <p:ext uri="{D42A27DB-BD31-4B8C-83A1-F6EECF244321}">
                <p14:modId xmlns:p14="http://schemas.microsoft.com/office/powerpoint/2010/main" val="3834963757"/>
              </p:ext>
            </p:extLst>
          </p:nvPr>
        </p:nvGraphicFramePr>
        <p:xfrm>
          <a:off x="3271520" y="4542049"/>
          <a:ext cx="4226560" cy="1371600"/>
        </p:xfrm>
        <a:graphic>
          <a:graphicData uri="http://schemas.openxmlformats.org/drawingml/2006/table">
            <a:tbl>
              <a:tblPr firstRow="1" bandRow="1">
                <a:tableStyleId>{5C22544A-7EE6-4342-B048-85BDC9FD1C3A}</a:tableStyleId>
              </a:tblPr>
              <a:tblGrid>
                <a:gridCol w="2113280">
                  <a:extLst>
                    <a:ext uri="{9D8B030D-6E8A-4147-A177-3AD203B41FA5}">
                      <a16:colId xmlns:a16="http://schemas.microsoft.com/office/drawing/2014/main" val="342608450"/>
                    </a:ext>
                  </a:extLst>
                </a:gridCol>
                <a:gridCol w="2113280">
                  <a:extLst>
                    <a:ext uri="{9D8B030D-6E8A-4147-A177-3AD203B41FA5}">
                      <a16:colId xmlns:a16="http://schemas.microsoft.com/office/drawing/2014/main" val="3004950999"/>
                    </a:ext>
                  </a:extLst>
                </a:gridCol>
              </a:tblGrid>
              <a:tr h="370840">
                <a:tc>
                  <a:txBody>
                    <a:bodyPr/>
                    <a:lstStyle/>
                    <a:p>
                      <a:r>
                        <a:rPr kumimoji="1" lang="ja-JP" altLang="en-US" sz="2400" dirty="0">
                          <a:solidFill>
                            <a:schemeClr val="tx1"/>
                          </a:solidFill>
                        </a:rPr>
                        <a:t>〇〇出版</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sz="2400" b="0" dirty="0">
                          <a:solidFill>
                            <a:schemeClr val="tx1"/>
                          </a:solidFill>
                        </a:rPr>
                        <a:t>20</a:t>
                      </a:r>
                      <a:endParaRPr kumimoji="1" lang="ja-JP" altLang="en-US" sz="2400" b="0"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3115173"/>
                  </a:ext>
                </a:extLst>
              </a:tr>
              <a:tr h="370840">
                <a:tc>
                  <a:txBody>
                    <a:bodyPr/>
                    <a:lstStyle/>
                    <a:p>
                      <a:r>
                        <a:rPr kumimoji="1" lang="ja-JP" altLang="en-US" sz="2400" dirty="0">
                          <a:solidFill>
                            <a:schemeClr val="tx1"/>
                          </a:solidFill>
                        </a:rPr>
                        <a:t>〇〇株式会社</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sz="2400" dirty="0">
                          <a:solidFill>
                            <a:schemeClr val="tx1"/>
                          </a:solidFill>
                        </a:rPr>
                        <a:t>15</a:t>
                      </a:r>
                      <a:endParaRPr kumimoji="1" lang="ja-JP" altLang="en-US" sz="24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18003226"/>
                  </a:ext>
                </a:extLst>
              </a:tr>
              <a:tr h="370840">
                <a:tc>
                  <a:txBody>
                    <a:bodyPr/>
                    <a:lstStyle/>
                    <a:p>
                      <a:r>
                        <a:rPr kumimoji="1" lang="ja-JP" altLang="en-US" sz="2400" dirty="0">
                          <a:solidFill>
                            <a:schemeClr val="tx1"/>
                          </a:solidFill>
                        </a:rPr>
                        <a:t>〇〇書店</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r>
                        <a:rPr kumimoji="1" lang="en-US" altLang="ja-JP" sz="2400" dirty="0">
                          <a:solidFill>
                            <a:schemeClr val="tx1"/>
                          </a:solidFill>
                        </a:rPr>
                        <a:t>12</a:t>
                      </a:r>
                      <a:endParaRPr kumimoji="1" lang="ja-JP" altLang="en-US" sz="24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99076278"/>
                  </a:ext>
                </a:extLst>
              </a:tr>
            </a:tbl>
          </a:graphicData>
        </a:graphic>
      </p:graphicFrame>
      <p:sp>
        <p:nvSpPr>
          <p:cNvPr id="8" name="四角形: 角を丸くする 7">
            <a:extLst>
              <a:ext uri="{FF2B5EF4-FFF2-40B4-BE49-F238E27FC236}">
                <a16:creationId xmlns:a16="http://schemas.microsoft.com/office/drawing/2014/main" id="{A1EE9F28-5F40-892A-1793-E4A68B966620}"/>
              </a:ext>
            </a:extLst>
          </p:cNvPr>
          <p:cNvSpPr/>
          <p:nvPr/>
        </p:nvSpPr>
        <p:spPr>
          <a:xfrm>
            <a:off x="6939280" y="4491513"/>
            <a:ext cx="650240" cy="1472671"/>
          </a:xfrm>
          <a:prstGeom prst="roundRect">
            <a:avLst/>
          </a:prstGeom>
          <a:solidFill>
            <a:srgbClr val="5B9BD5">
              <a:alpha val="1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吹き出し: 線 (枠付き、強調線付き) 8">
            <a:extLst>
              <a:ext uri="{FF2B5EF4-FFF2-40B4-BE49-F238E27FC236}">
                <a16:creationId xmlns:a16="http://schemas.microsoft.com/office/drawing/2014/main" id="{4BABE163-AFBD-3CC4-AF67-13771127B240}"/>
              </a:ext>
            </a:extLst>
          </p:cNvPr>
          <p:cNvSpPr/>
          <p:nvPr/>
        </p:nvSpPr>
        <p:spPr>
          <a:xfrm>
            <a:off x="9032240" y="4460240"/>
            <a:ext cx="2052320" cy="690880"/>
          </a:xfrm>
          <a:prstGeom prst="accentBorderCallout1">
            <a:avLst>
              <a:gd name="adj1" fmla="val 18750"/>
              <a:gd name="adj2" fmla="val -8333"/>
              <a:gd name="adj3" fmla="val 127206"/>
              <a:gd name="adj4" fmla="val -6846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t>「出版社」ごとのレコード件数</a:t>
            </a:r>
          </a:p>
        </p:txBody>
      </p:sp>
    </p:spTree>
    <p:extLst>
      <p:ext uri="{BB962C8B-B14F-4D97-AF65-F5344CB8AC3E}">
        <p14:creationId xmlns:p14="http://schemas.microsoft.com/office/powerpoint/2010/main" val="4015353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F13DA0-0C01-0383-EB6F-6BE5F7AD8182}"/>
              </a:ext>
            </a:extLst>
          </p:cNvPr>
          <p:cNvSpPr>
            <a:spLocks noGrp="1"/>
          </p:cNvSpPr>
          <p:nvPr>
            <p:ph type="title"/>
          </p:nvPr>
        </p:nvSpPr>
        <p:spPr/>
        <p:txBody>
          <a:bodyPr/>
          <a:lstStyle/>
          <a:p>
            <a:r>
              <a:rPr kumimoji="1" lang="ja-JP" altLang="en-US" dirty="0"/>
              <a:t>クラスタリングによる</a:t>
            </a:r>
            <a:r>
              <a:rPr lang="ja-JP" altLang="en-US" dirty="0"/>
              <a:t>名寄せ</a:t>
            </a:r>
            <a:endParaRPr kumimoji="1" lang="ja-JP" altLang="en-US" dirty="0"/>
          </a:p>
        </p:txBody>
      </p:sp>
      <p:sp>
        <p:nvSpPr>
          <p:cNvPr id="3" name="コンテンツ プレースホルダー 2">
            <a:extLst>
              <a:ext uri="{FF2B5EF4-FFF2-40B4-BE49-F238E27FC236}">
                <a16:creationId xmlns:a16="http://schemas.microsoft.com/office/drawing/2014/main" id="{B92C85F0-00AF-C9C4-F449-DACE7F073A57}"/>
              </a:ext>
            </a:extLst>
          </p:cNvPr>
          <p:cNvSpPr>
            <a:spLocks noGrp="1"/>
          </p:cNvSpPr>
          <p:nvPr>
            <p:ph idx="1"/>
          </p:nvPr>
        </p:nvSpPr>
        <p:spPr>
          <a:xfrm>
            <a:off x="838200" y="1690688"/>
            <a:ext cx="10515600" cy="2614295"/>
          </a:xfrm>
        </p:spPr>
        <p:txBody>
          <a:bodyPr>
            <a:normAutofit/>
          </a:bodyPr>
          <a:lstStyle/>
          <a:p>
            <a:r>
              <a:rPr kumimoji="1" lang="ja-JP" altLang="en-US" sz="3600" dirty="0"/>
              <a:t>クラスタリング</a:t>
            </a:r>
            <a:endParaRPr kumimoji="1" lang="en-US" altLang="ja-JP" sz="3600" dirty="0"/>
          </a:p>
          <a:p>
            <a:pPr lvl="1"/>
            <a:r>
              <a:rPr lang="ja-JP" altLang="en-US" sz="3200" dirty="0"/>
              <a:t>ファセットをさらに似たもの同士でグループ化</a:t>
            </a:r>
            <a:endParaRPr lang="en-US" altLang="ja-JP" sz="3200" dirty="0"/>
          </a:p>
          <a:p>
            <a:pPr lvl="2"/>
            <a:r>
              <a:rPr lang="ja-JP" altLang="en-US" sz="2800" dirty="0"/>
              <a:t>つまり「似て非なる」情報が集まる</a:t>
            </a:r>
            <a:endParaRPr lang="en-US" altLang="ja-JP" sz="2800" dirty="0"/>
          </a:p>
          <a:p>
            <a:pPr lvl="1"/>
            <a:r>
              <a:rPr lang="ja-JP" altLang="en-US" sz="3200" dirty="0"/>
              <a:t>「表記ゆれ」や「誤記」の可能性があるものを確認できる</a:t>
            </a:r>
            <a:endParaRPr lang="en-US" altLang="ja-JP" sz="3200" dirty="0"/>
          </a:p>
          <a:p>
            <a:pPr lvl="1"/>
            <a:r>
              <a:rPr kumimoji="1" lang="ja-JP" altLang="en-US" sz="3200" dirty="0"/>
              <a:t>パラメータ指定で挙動を調整できる</a:t>
            </a:r>
          </a:p>
        </p:txBody>
      </p:sp>
      <p:sp>
        <p:nvSpPr>
          <p:cNvPr id="4" name="スライド番号プレースホルダー 3">
            <a:extLst>
              <a:ext uri="{FF2B5EF4-FFF2-40B4-BE49-F238E27FC236}">
                <a16:creationId xmlns:a16="http://schemas.microsoft.com/office/drawing/2014/main" id="{144F3D72-12E6-DBB2-B90D-8D37FCFC3085}"/>
              </a:ext>
            </a:extLst>
          </p:cNvPr>
          <p:cNvSpPr>
            <a:spLocks noGrp="1"/>
          </p:cNvSpPr>
          <p:nvPr>
            <p:ph type="sldNum" sz="quarter" idx="12"/>
          </p:nvPr>
        </p:nvSpPr>
        <p:spPr/>
        <p:txBody>
          <a:bodyPr/>
          <a:lstStyle/>
          <a:p>
            <a:fld id="{0F7A5FD4-DE83-40B9-9A92-89F202478761}" type="slidenum">
              <a:rPr lang="ja-JP" altLang="en-US" smtClean="0"/>
              <a:pPr/>
              <a:t>23</a:t>
            </a:fld>
            <a:endParaRPr lang="ja-JP" altLang="en-US" dirty="0"/>
          </a:p>
        </p:txBody>
      </p:sp>
      <p:sp>
        <p:nvSpPr>
          <p:cNvPr id="5" name="テキスト ボックス 4">
            <a:extLst>
              <a:ext uri="{FF2B5EF4-FFF2-40B4-BE49-F238E27FC236}">
                <a16:creationId xmlns:a16="http://schemas.microsoft.com/office/drawing/2014/main" id="{D564091A-CEAA-E1B5-28B5-A4F3D0A8D4D0}"/>
              </a:ext>
            </a:extLst>
          </p:cNvPr>
          <p:cNvSpPr txBox="1"/>
          <p:nvPr/>
        </p:nvSpPr>
        <p:spPr>
          <a:xfrm>
            <a:off x="1930400" y="4439920"/>
            <a:ext cx="7000240" cy="523220"/>
          </a:xfrm>
          <a:prstGeom prst="rect">
            <a:avLst/>
          </a:prstGeom>
          <a:noFill/>
        </p:spPr>
        <p:txBody>
          <a:bodyPr wrap="square" rtlCol="0">
            <a:spAutoFit/>
          </a:bodyPr>
          <a:lstStyle/>
          <a:p>
            <a:r>
              <a:rPr kumimoji="1" lang="ja-JP" altLang="en-US" sz="2800" dirty="0"/>
              <a:t>例：「著者」カラムをクラスタリング</a:t>
            </a:r>
          </a:p>
        </p:txBody>
      </p:sp>
      <p:sp>
        <p:nvSpPr>
          <p:cNvPr id="7" name="テキスト ボックス 6">
            <a:extLst>
              <a:ext uri="{FF2B5EF4-FFF2-40B4-BE49-F238E27FC236}">
                <a16:creationId xmlns:a16="http://schemas.microsoft.com/office/drawing/2014/main" id="{0BABE98E-2861-047D-2FD8-64AFF0832599}"/>
              </a:ext>
            </a:extLst>
          </p:cNvPr>
          <p:cNvSpPr txBox="1"/>
          <p:nvPr/>
        </p:nvSpPr>
        <p:spPr>
          <a:xfrm>
            <a:off x="2794000" y="4963140"/>
            <a:ext cx="3586480" cy="1200329"/>
          </a:xfrm>
          <a:prstGeom prst="rect">
            <a:avLst/>
          </a:prstGeom>
          <a:noFill/>
        </p:spPr>
        <p:txBody>
          <a:bodyPr wrap="square" rtlCol="0">
            <a:spAutoFit/>
          </a:bodyPr>
          <a:lstStyle/>
          <a:p>
            <a:r>
              <a:rPr kumimoji="1" lang="en-US" altLang="ja-JP" sz="2400" dirty="0"/>
              <a:t>Maeda Akira</a:t>
            </a:r>
          </a:p>
          <a:p>
            <a:r>
              <a:rPr lang="en-US" altLang="ja-JP" sz="2400" dirty="0"/>
              <a:t>Akira maeda</a:t>
            </a:r>
          </a:p>
          <a:p>
            <a:r>
              <a:rPr kumimoji="1" lang="en-US" altLang="ja-JP" sz="2400" dirty="0"/>
              <a:t>Maeda,  Akira</a:t>
            </a:r>
          </a:p>
        </p:txBody>
      </p:sp>
    </p:spTree>
    <p:extLst>
      <p:ext uri="{BB962C8B-B14F-4D97-AF65-F5344CB8AC3E}">
        <p14:creationId xmlns:p14="http://schemas.microsoft.com/office/powerpoint/2010/main" val="2874311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4F8581-FDE3-E1AF-A513-24A705FA1BB6}"/>
              </a:ext>
            </a:extLst>
          </p:cNvPr>
          <p:cNvSpPr>
            <a:spLocks noGrp="1"/>
          </p:cNvSpPr>
          <p:nvPr>
            <p:ph type="title"/>
          </p:nvPr>
        </p:nvSpPr>
        <p:spPr/>
        <p:txBody>
          <a:bodyPr/>
          <a:lstStyle/>
          <a:p>
            <a:r>
              <a:rPr kumimoji="1" lang="ja-JP" altLang="en-US" dirty="0"/>
              <a:t>レコードのマーキング機能</a:t>
            </a:r>
          </a:p>
        </p:txBody>
      </p:sp>
      <p:sp>
        <p:nvSpPr>
          <p:cNvPr id="3" name="コンテンツ プレースホルダー 2">
            <a:extLst>
              <a:ext uri="{FF2B5EF4-FFF2-40B4-BE49-F238E27FC236}">
                <a16:creationId xmlns:a16="http://schemas.microsoft.com/office/drawing/2014/main" id="{1A51882B-73BC-79A9-5C2B-E93015FF3FAD}"/>
              </a:ext>
            </a:extLst>
          </p:cNvPr>
          <p:cNvSpPr>
            <a:spLocks noGrp="1"/>
          </p:cNvSpPr>
          <p:nvPr>
            <p:ph idx="1"/>
          </p:nvPr>
        </p:nvSpPr>
        <p:spPr>
          <a:xfrm>
            <a:off x="838200" y="1825625"/>
            <a:ext cx="10515600" cy="2360295"/>
          </a:xfrm>
        </p:spPr>
        <p:txBody>
          <a:bodyPr>
            <a:normAutofit/>
          </a:bodyPr>
          <a:lstStyle/>
          <a:p>
            <a:r>
              <a:rPr lang="ja-JP" altLang="en-US" sz="3600" dirty="0"/>
              <a:t>気になったレコードにワンクリックでマーキング</a:t>
            </a:r>
            <a:endParaRPr lang="en-US" altLang="ja-JP" sz="3600" dirty="0"/>
          </a:p>
          <a:p>
            <a:r>
              <a:rPr kumimoji="1" lang="ja-JP" altLang="en-US" sz="3600" dirty="0"/>
              <a:t>マーキングは次の２種類</a:t>
            </a:r>
            <a:endParaRPr kumimoji="1" lang="en-US" altLang="ja-JP" sz="3600" dirty="0"/>
          </a:p>
          <a:p>
            <a:pPr lvl="1"/>
            <a:r>
              <a:rPr lang="ja-JP" altLang="en-US" sz="3200" dirty="0"/>
              <a:t>スター　→　</a:t>
            </a:r>
            <a:r>
              <a:rPr lang="en-US" altLang="ja-JP" sz="3200" dirty="0"/>
              <a:t>Good Data</a:t>
            </a:r>
            <a:r>
              <a:rPr lang="ja-JP" altLang="en-US" sz="3200" dirty="0"/>
              <a:t>マーキング用</a:t>
            </a:r>
            <a:endParaRPr lang="en-US" altLang="ja-JP" sz="3200" dirty="0"/>
          </a:p>
          <a:p>
            <a:pPr lvl="1"/>
            <a:r>
              <a:rPr lang="ja-JP" altLang="en-US" sz="3200" dirty="0"/>
              <a:t>旗　→　</a:t>
            </a:r>
            <a:r>
              <a:rPr lang="en-US" altLang="ja-JP" sz="3200" dirty="0"/>
              <a:t>Bad Data</a:t>
            </a:r>
            <a:r>
              <a:rPr lang="ja-JP" altLang="en-US" sz="3200" dirty="0"/>
              <a:t>マーキング用</a:t>
            </a:r>
            <a:endParaRPr kumimoji="1" lang="ja-JP" altLang="en-US" sz="3200" dirty="0"/>
          </a:p>
        </p:txBody>
      </p:sp>
      <p:sp>
        <p:nvSpPr>
          <p:cNvPr id="4" name="スライド番号プレースホルダー 3">
            <a:extLst>
              <a:ext uri="{FF2B5EF4-FFF2-40B4-BE49-F238E27FC236}">
                <a16:creationId xmlns:a16="http://schemas.microsoft.com/office/drawing/2014/main" id="{ADBF1895-B954-F36F-0012-14B7026D34DB}"/>
              </a:ext>
            </a:extLst>
          </p:cNvPr>
          <p:cNvSpPr>
            <a:spLocks noGrp="1"/>
          </p:cNvSpPr>
          <p:nvPr>
            <p:ph type="sldNum" sz="quarter" idx="12"/>
          </p:nvPr>
        </p:nvSpPr>
        <p:spPr/>
        <p:txBody>
          <a:bodyPr/>
          <a:lstStyle/>
          <a:p>
            <a:fld id="{0F7A5FD4-DE83-40B9-9A92-89F202478761}" type="slidenum">
              <a:rPr lang="ja-JP" altLang="en-US" smtClean="0"/>
              <a:pPr/>
              <a:t>24</a:t>
            </a:fld>
            <a:endParaRPr lang="ja-JP" altLang="en-US" dirty="0"/>
          </a:p>
        </p:txBody>
      </p:sp>
    </p:spTree>
    <p:extLst>
      <p:ext uri="{BB962C8B-B14F-4D97-AF65-F5344CB8AC3E}">
        <p14:creationId xmlns:p14="http://schemas.microsoft.com/office/powerpoint/2010/main" val="1754362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CCBCB1-0636-EE65-E32A-4BAAA1DC4740}"/>
              </a:ext>
            </a:extLst>
          </p:cNvPr>
          <p:cNvSpPr>
            <a:spLocks noGrp="1"/>
          </p:cNvSpPr>
          <p:nvPr>
            <p:ph type="title"/>
          </p:nvPr>
        </p:nvSpPr>
        <p:spPr/>
        <p:txBody>
          <a:bodyPr/>
          <a:lstStyle/>
          <a:p>
            <a:r>
              <a:rPr kumimoji="1" lang="ja-JP" altLang="en-US" dirty="0"/>
              <a:t>外部データとの照合</a:t>
            </a:r>
          </a:p>
        </p:txBody>
      </p:sp>
      <p:sp>
        <p:nvSpPr>
          <p:cNvPr id="3" name="コンテンツ プレースホルダー 2">
            <a:extLst>
              <a:ext uri="{FF2B5EF4-FFF2-40B4-BE49-F238E27FC236}">
                <a16:creationId xmlns:a16="http://schemas.microsoft.com/office/drawing/2014/main" id="{5A0881AC-9AE4-BD4A-C348-E69007A70A54}"/>
              </a:ext>
            </a:extLst>
          </p:cNvPr>
          <p:cNvSpPr>
            <a:spLocks noGrp="1"/>
          </p:cNvSpPr>
          <p:nvPr>
            <p:ph idx="1"/>
          </p:nvPr>
        </p:nvSpPr>
        <p:spPr>
          <a:xfrm>
            <a:off x="838200" y="1690688"/>
            <a:ext cx="10515600" cy="3823335"/>
          </a:xfrm>
        </p:spPr>
        <p:txBody>
          <a:bodyPr>
            <a:normAutofit lnSpcReduction="10000"/>
          </a:bodyPr>
          <a:lstStyle/>
          <a:p>
            <a:r>
              <a:rPr lang="ja-JP" altLang="en-US" dirty="0"/>
              <a:t>基本機能で使用可能</a:t>
            </a:r>
            <a:endParaRPr lang="en-US" altLang="ja-JP" dirty="0"/>
          </a:p>
          <a:p>
            <a:pPr lvl="1"/>
            <a:r>
              <a:rPr kumimoji="1" lang="en-US" altLang="ja-JP" dirty="0" err="1"/>
              <a:t>Wikidata</a:t>
            </a:r>
            <a:r>
              <a:rPr kumimoji="1" lang="en-US" altLang="ja-JP" dirty="0"/>
              <a:t> record link (</a:t>
            </a:r>
            <a:r>
              <a:rPr kumimoji="1" lang="en-US" altLang="ja-JP" dirty="0" err="1"/>
              <a:t>en</a:t>
            </a:r>
            <a:r>
              <a:rPr kumimoji="1" lang="en-US" altLang="ja-JP" dirty="0"/>
              <a:t>) </a:t>
            </a:r>
            <a:r>
              <a:rPr kumimoji="1" lang="ja-JP" altLang="en-US" dirty="0"/>
              <a:t>（</a:t>
            </a:r>
            <a:r>
              <a:rPr kumimoji="1" lang="en-US" altLang="ja-JP" dirty="0"/>
              <a:t>Wikipedia(</a:t>
            </a:r>
            <a:r>
              <a:rPr kumimoji="1" lang="en-US" altLang="ja-JP" dirty="0" err="1"/>
              <a:t>en</a:t>
            </a:r>
            <a:r>
              <a:rPr kumimoji="1" lang="en-US" altLang="ja-JP" dirty="0"/>
              <a:t>)</a:t>
            </a:r>
            <a:r>
              <a:rPr kumimoji="1" lang="ja-JP" altLang="en-US" dirty="0"/>
              <a:t>語彙</a:t>
            </a:r>
            <a:r>
              <a:rPr kumimoji="1" lang="en-US" altLang="ja-JP" dirty="0"/>
              <a:t>)</a:t>
            </a:r>
            <a:r>
              <a:rPr lang="ja-JP" altLang="en-US" dirty="0"/>
              <a:t> </a:t>
            </a:r>
            <a:r>
              <a:rPr lang="en-US" altLang="ja-JP" dirty="0"/>
              <a:t>※</a:t>
            </a:r>
            <a:r>
              <a:rPr kumimoji="1" lang="ja-JP" altLang="en-US" dirty="0"/>
              <a:t>設定不要で使用可能</a:t>
            </a:r>
            <a:endParaRPr kumimoji="1" lang="en-US" altLang="ja-JP" dirty="0"/>
          </a:p>
          <a:p>
            <a:pPr lvl="1"/>
            <a:r>
              <a:rPr lang="en-US" altLang="ja-JP" dirty="0" err="1"/>
              <a:t>Wikidata</a:t>
            </a:r>
            <a:r>
              <a:rPr lang="en-US" altLang="ja-JP" dirty="0"/>
              <a:t> (ja) (Wikipedia(ja)</a:t>
            </a:r>
            <a:r>
              <a:rPr lang="ja-JP" altLang="en-US" dirty="0"/>
              <a:t>語彙）</a:t>
            </a:r>
            <a:endParaRPr lang="en-US" altLang="ja-JP" dirty="0"/>
          </a:p>
          <a:p>
            <a:pPr lvl="1"/>
            <a:r>
              <a:rPr lang="en-US" altLang="ja-JP" dirty="0"/>
              <a:t>VIAF (</a:t>
            </a:r>
            <a:r>
              <a:rPr lang="ja-JP" altLang="en-US" dirty="0"/>
              <a:t>バーチャル国際典拠ファイル）</a:t>
            </a:r>
            <a:endParaRPr lang="en-US" altLang="ja-JP" dirty="0"/>
          </a:p>
          <a:p>
            <a:pPr marL="457200" lvl="1" indent="0">
              <a:buNone/>
            </a:pPr>
            <a:r>
              <a:rPr lang="ja-JP" altLang="en-US" dirty="0"/>
              <a:t>など</a:t>
            </a:r>
            <a:endParaRPr lang="en-US" altLang="ja-JP" dirty="0"/>
          </a:p>
          <a:p>
            <a:r>
              <a:rPr lang="ja-JP" altLang="en-US" dirty="0"/>
              <a:t>拡張機能</a:t>
            </a:r>
            <a:r>
              <a:rPr lang="en-US" altLang="ja-JP" dirty="0"/>
              <a:t>(RDF Extension)</a:t>
            </a:r>
            <a:r>
              <a:rPr lang="ja-JP" altLang="en-US" dirty="0"/>
              <a:t>で各種</a:t>
            </a:r>
            <a:r>
              <a:rPr lang="en-US" altLang="ja-JP" dirty="0"/>
              <a:t>RDF</a:t>
            </a:r>
            <a:r>
              <a:rPr lang="ja-JP" altLang="en-US" dirty="0"/>
              <a:t>との照合が可能</a:t>
            </a:r>
            <a:endParaRPr lang="en-US" altLang="ja-JP" dirty="0"/>
          </a:p>
          <a:p>
            <a:pPr lvl="1"/>
            <a:r>
              <a:rPr lang="en-US" altLang="ja-JP" dirty="0"/>
              <a:t>NDC</a:t>
            </a:r>
            <a:r>
              <a:rPr lang="ja-JP" altLang="en-US" dirty="0"/>
              <a:t>　</a:t>
            </a:r>
            <a:r>
              <a:rPr lang="en-US" altLang="ja-JP" dirty="0"/>
              <a:t>(RDF</a:t>
            </a:r>
            <a:r>
              <a:rPr lang="ja-JP" altLang="en-US" dirty="0"/>
              <a:t>形式で配布されている）</a:t>
            </a:r>
            <a:endParaRPr lang="en-US" altLang="ja-JP" dirty="0"/>
          </a:p>
          <a:p>
            <a:pPr marL="457200" lvl="1" indent="0">
              <a:buNone/>
            </a:pPr>
            <a:r>
              <a:rPr lang="ja-JP" altLang="en-US" dirty="0"/>
              <a:t>など</a:t>
            </a:r>
            <a:endParaRPr lang="en-US" altLang="ja-JP" dirty="0"/>
          </a:p>
          <a:p>
            <a:r>
              <a:rPr kumimoji="1" lang="ja-JP" altLang="en-US" dirty="0"/>
              <a:t>外部プログラム</a:t>
            </a:r>
            <a:r>
              <a:rPr kumimoji="1" lang="en-US" altLang="ja-JP" dirty="0"/>
              <a:t>(</a:t>
            </a:r>
            <a:r>
              <a:rPr kumimoji="1" lang="en-US" altLang="ja-JP" dirty="0" err="1"/>
              <a:t>Fuseki</a:t>
            </a:r>
            <a:r>
              <a:rPr kumimoji="1" lang="en-US" altLang="ja-JP" dirty="0"/>
              <a:t>)</a:t>
            </a:r>
            <a:r>
              <a:rPr kumimoji="1" lang="ja-JP" altLang="en-US" dirty="0"/>
              <a:t>を使えば任意の</a:t>
            </a:r>
            <a:r>
              <a:rPr kumimoji="1" lang="en-US" altLang="ja-JP" dirty="0"/>
              <a:t>TSV</a:t>
            </a:r>
            <a:r>
              <a:rPr kumimoji="1" lang="ja-JP" altLang="en-US" dirty="0"/>
              <a:t>との照合も可能</a:t>
            </a:r>
          </a:p>
        </p:txBody>
      </p:sp>
      <p:sp>
        <p:nvSpPr>
          <p:cNvPr id="4" name="スライド番号プレースホルダー 3">
            <a:extLst>
              <a:ext uri="{FF2B5EF4-FFF2-40B4-BE49-F238E27FC236}">
                <a16:creationId xmlns:a16="http://schemas.microsoft.com/office/drawing/2014/main" id="{A2837EE8-E68E-5EF3-844C-5C90531E67FC}"/>
              </a:ext>
            </a:extLst>
          </p:cNvPr>
          <p:cNvSpPr>
            <a:spLocks noGrp="1"/>
          </p:cNvSpPr>
          <p:nvPr>
            <p:ph type="sldNum" sz="quarter" idx="12"/>
          </p:nvPr>
        </p:nvSpPr>
        <p:spPr/>
        <p:txBody>
          <a:bodyPr/>
          <a:lstStyle/>
          <a:p>
            <a:fld id="{0F7A5FD4-DE83-40B9-9A92-89F202478761}" type="slidenum">
              <a:rPr lang="ja-JP" altLang="en-US" smtClean="0"/>
              <a:pPr/>
              <a:t>25</a:t>
            </a:fld>
            <a:endParaRPr lang="ja-JP" altLang="en-US" dirty="0"/>
          </a:p>
        </p:txBody>
      </p:sp>
      <p:sp>
        <p:nvSpPr>
          <p:cNvPr id="5" name="テキスト ボックス 4">
            <a:extLst>
              <a:ext uri="{FF2B5EF4-FFF2-40B4-BE49-F238E27FC236}">
                <a16:creationId xmlns:a16="http://schemas.microsoft.com/office/drawing/2014/main" id="{B6031D71-B9C7-08AA-69DB-8E1B915E8E95}"/>
              </a:ext>
            </a:extLst>
          </p:cNvPr>
          <p:cNvSpPr txBox="1"/>
          <p:nvPr/>
        </p:nvSpPr>
        <p:spPr>
          <a:xfrm>
            <a:off x="1290320" y="5491509"/>
            <a:ext cx="9306560" cy="584775"/>
          </a:xfrm>
          <a:prstGeom prst="rect">
            <a:avLst/>
          </a:prstGeom>
          <a:noFill/>
          <a:ln w="3175">
            <a:solidFill>
              <a:schemeClr val="tx1"/>
            </a:solidFill>
          </a:ln>
        </p:spPr>
        <p:txBody>
          <a:bodyPr wrap="square" rtlCol="0">
            <a:spAutoFit/>
          </a:bodyPr>
          <a:lstStyle/>
          <a:p>
            <a:r>
              <a:rPr kumimoji="1" lang="ja-JP" altLang="en-US" sz="3200" dirty="0"/>
              <a:t>完全一致ではなく、</a:t>
            </a:r>
            <a:r>
              <a:rPr kumimoji="1" lang="ja-JP" altLang="en-US" sz="3200" b="1" dirty="0">
                <a:solidFill>
                  <a:srgbClr val="FF0000"/>
                </a:solidFill>
              </a:rPr>
              <a:t>あいまいマッチであることに注意</a:t>
            </a:r>
            <a:endParaRPr kumimoji="1" lang="ja-JP" altLang="en-US" sz="3200" dirty="0"/>
          </a:p>
        </p:txBody>
      </p:sp>
    </p:spTree>
    <p:extLst>
      <p:ext uri="{BB962C8B-B14F-4D97-AF65-F5344CB8AC3E}">
        <p14:creationId xmlns:p14="http://schemas.microsoft.com/office/powerpoint/2010/main" val="163040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060BEF-7573-2C19-D8A0-894EE265E19F}"/>
              </a:ext>
            </a:extLst>
          </p:cNvPr>
          <p:cNvSpPr>
            <a:spLocks noGrp="1"/>
          </p:cNvSpPr>
          <p:nvPr>
            <p:ph type="title"/>
          </p:nvPr>
        </p:nvSpPr>
        <p:spPr/>
        <p:txBody>
          <a:bodyPr/>
          <a:lstStyle/>
          <a:p>
            <a:r>
              <a:rPr lang="en-US" altLang="ja-JP" dirty="0" err="1"/>
              <a:t>OpenRenfine</a:t>
            </a:r>
            <a:r>
              <a:rPr kumimoji="1" lang="ja-JP" altLang="en-US" dirty="0"/>
              <a:t>は</a:t>
            </a:r>
            <a:r>
              <a:rPr lang="ja-JP" altLang="en-US" dirty="0"/>
              <a:t>目録業務にも</a:t>
            </a:r>
            <a:r>
              <a:rPr kumimoji="1" lang="ja-JP" altLang="en-US" dirty="0"/>
              <a:t>？</a:t>
            </a:r>
          </a:p>
        </p:txBody>
      </p:sp>
      <p:sp>
        <p:nvSpPr>
          <p:cNvPr id="3" name="コンテンツ プレースホルダー 2">
            <a:extLst>
              <a:ext uri="{FF2B5EF4-FFF2-40B4-BE49-F238E27FC236}">
                <a16:creationId xmlns:a16="http://schemas.microsoft.com/office/drawing/2014/main" id="{C3732B6E-EA45-9ADB-D8AE-152355AA238F}"/>
              </a:ext>
            </a:extLst>
          </p:cNvPr>
          <p:cNvSpPr>
            <a:spLocks noGrp="1"/>
          </p:cNvSpPr>
          <p:nvPr>
            <p:ph idx="1"/>
          </p:nvPr>
        </p:nvSpPr>
        <p:spPr>
          <a:xfrm>
            <a:off x="980440" y="1823720"/>
            <a:ext cx="10515600" cy="1153160"/>
          </a:xfrm>
        </p:spPr>
        <p:txBody>
          <a:bodyPr>
            <a:normAutofit/>
          </a:bodyPr>
          <a:lstStyle/>
          <a:p>
            <a:pPr marL="0" indent="0">
              <a:buNone/>
            </a:pPr>
            <a:r>
              <a:rPr kumimoji="1" lang="en-US" altLang="ja-JP" sz="3600" dirty="0"/>
              <a:t>MARC21</a:t>
            </a:r>
            <a:r>
              <a:rPr kumimoji="1" lang="ja-JP" altLang="en-US" sz="3600" dirty="0"/>
              <a:t>レコードを</a:t>
            </a:r>
            <a:r>
              <a:rPr kumimoji="1" lang="en-US" altLang="ja-JP" sz="3600" dirty="0" err="1"/>
              <a:t>OpenRefine</a:t>
            </a:r>
            <a:r>
              <a:rPr lang="ja-JP" altLang="en-US" sz="3600" dirty="0"/>
              <a:t>に</a:t>
            </a:r>
            <a:r>
              <a:rPr kumimoji="1" lang="ja-JP" altLang="en-US" sz="3600" dirty="0"/>
              <a:t>取り込むことができる</a:t>
            </a:r>
            <a:br>
              <a:rPr kumimoji="1" lang="en-US" altLang="ja-JP" dirty="0"/>
            </a:br>
            <a:r>
              <a:rPr kumimoji="1" lang="ja-JP" altLang="en-US" dirty="0"/>
              <a:t>（</a:t>
            </a:r>
            <a:r>
              <a:rPr lang="ja-JP" altLang="en-US" dirty="0"/>
              <a:t>しかし、同じ</a:t>
            </a:r>
            <a:r>
              <a:rPr lang="en-US" altLang="ja-JP" dirty="0"/>
              <a:t>MARC</a:t>
            </a:r>
            <a:r>
              <a:rPr lang="ja-JP" altLang="en-US" dirty="0"/>
              <a:t>でも</a:t>
            </a:r>
            <a:r>
              <a:rPr lang="en-US" altLang="ja-JP" dirty="0"/>
              <a:t>NACSIS-CAT</a:t>
            </a:r>
            <a:r>
              <a:rPr lang="ja-JP" altLang="en-US" dirty="0"/>
              <a:t>の</a:t>
            </a:r>
            <a:r>
              <a:rPr kumimoji="1" lang="en-US" altLang="ja-JP" dirty="0"/>
              <a:t>CATP</a:t>
            </a:r>
            <a:r>
              <a:rPr kumimoji="1" lang="ja-JP" altLang="en-US" dirty="0"/>
              <a:t>レコードは取り込めない）</a:t>
            </a:r>
          </a:p>
        </p:txBody>
      </p:sp>
      <p:sp>
        <p:nvSpPr>
          <p:cNvPr id="4" name="スライド番号プレースホルダー 3">
            <a:extLst>
              <a:ext uri="{FF2B5EF4-FFF2-40B4-BE49-F238E27FC236}">
                <a16:creationId xmlns:a16="http://schemas.microsoft.com/office/drawing/2014/main" id="{99D16C01-5957-1648-F525-40F42CAF0347}"/>
              </a:ext>
            </a:extLst>
          </p:cNvPr>
          <p:cNvSpPr>
            <a:spLocks noGrp="1"/>
          </p:cNvSpPr>
          <p:nvPr>
            <p:ph type="sldNum" sz="quarter" idx="12"/>
          </p:nvPr>
        </p:nvSpPr>
        <p:spPr/>
        <p:txBody>
          <a:bodyPr/>
          <a:lstStyle/>
          <a:p>
            <a:fld id="{0F7A5FD4-DE83-40B9-9A92-89F202478761}" type="slidenum">
              <a:rPr lang="ja-JP" altLang="en-US" smtClean="0"/>
              <a:pPr/>
              <a:t>26</a:t>
            </a:fld>
            <a:endParaRPr lang="ja-JP" altLang="en-US" dirty="0"/>
          </a:p>
        </p:txBody>
      </p:sp>
    </p:spTree>
    <p:extLst>
      <p:ext uri="{BB962C8B-B14F-4D97-AF65-F5344CB8AC3E}">
        <p14:creationId xmlns:p14="http://schemas.microsoft.com/office/powerpoint/2010/main" val="4833147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31EB34-7C51-40FD-1198-CCE9F7D7AB2D}"/>
              </a:ext>
            </a:extLst>
          </p:cNvPr>
          <p:cNvSpPr>
            <a:spLocks noGrp="1"/>
          </p:cNvSpPr>
          <p:nvPr>
            <p:ph type="title"/>
          </p:nvPr>
        </p:nvSpPr>
        <p:spPr/>
        <p:txBody>
          <a:bodyPr/>
          <a:lstStyle/>
          <a:p>
            <a:r>
              <a:rPr kumimoji="1" lang="en-US" altLang="ja-JP" dirty="0" err="1"/>
              <a:t>OpenRefine</a:t>
            </a:r>
            <a:r>
              <a:rPr kumimoji="1" lang="ja-JP" altLang="en-US" dirty="0"/>
              <a:t>以外</a:t>
            </a:r>
            <a:r>
              <a:rPr lang="ja-JP" altLang="en-US" dirty="0"/>
              <a:t>で使えそうなツール</a:t>
            </a:r>
            <a:endParaRPr kumimoji="1" lang="ja-JP" altLang="en-US" dirty="0"/>
          </a:p>
        </p:txBody>
      </p:sp>
      <p:sp>
        <p:nvSpPr>
          <p:cNvPr id="3" name="コンテンツ プレースホルダー 2">
            <a:extLst>
              <a:ext uri="{FF2B5EF4-FFF2-40B4-BE49-F238E27FC236}">
                <a16:creationId xmlns:a16="http://schemas.microsoft.com/office/drawing/2014/main" id="{DD78F355-ED43-C0DE-1086-0272D4FD50F7}"/>
              </a:ext>
            </a:extLst>
          </p:cNvPr>
          <p:cNvSpPr>
            <a:spLocks noGrp="1"/>
          </p:cNvSpPr>
          <p:nvPr>
            <p:ph idx="1"/>
          </p:nvPr>
        </p:nvSpPr>
        <p:spPr>
          <a:xfrm>
            <a:off x="838200" y="1774506"/>
            <a:ext cx="10515600" cy="4758373"/>
          </a:xfrm>
        </p:spPr>
        <p:txBody>
          <a:bodyPr>
            <a:normAutofit fontScale="92500"/>
          </a:bodyPr>
          <a:lstStyle/>
          <a:p>
            <a:r>
              <a:rPr kumimoji="1" lang="en-US" altLang="ja-JP" dirty="0"/>
              <a:t>Microsoft Excel</a:t>
            </a:r>
            <a:r>
              <a:rPr kumimoji="1" lang="ja-JP" altLang="en-US" dirty="0"/>
              <a:t>　→　事務用アプリケーションの定番</a:t>
            </a:r>
            <a:endParaRPr kumimoji="1" lang="en-US" altLang="ja-JP" dirty="0"/>
          </a:p>
          <a:p>
            <a:r>
              <a:rPr lang="en-US" altLang="ja-JP" dirty="0"/>
              <a:t>p</a:t>
            </a:r>
            <a:r>
              <a:rPr lang="en-US" altLang="ja-JP"/>
              <a:t>andas </a:t>
            </a:r>
            <a:r>
              <a:rPr lang="en-US" altLang="ja-JP" dirty="0"/>
              <a:t>(Python)</a:t>
            </a:r>
            <a:r>
              <a:rPr lang="ja-JP" altLang="en-US" dirty="0"/>
              <a:t>　→　表データ処理、プログラミングができることが前提</a:t>
            </a:r>
            <a:endParaRPr lang="en-US" altLang="ja-JP" dirty="0"/>
          </a:p>
          <a:p>
            <a:r>
              <a:rPr lang="en-US" altLang="ja-JP" dirty="0"/>
              <a:t>ChatGPT</a:t>
            </a:r>
            <a:r>
              <a:rPr lang="ja-JP" altLang="en-US" dirty="0"/>
              <a:t>　→　試したところ表記ゆれを調べてくれた。他にもできそう。</a:t>
            </a:r>
            <a:endParaRPr lang="en-US" altLang="ja-JP" dirty="0"/>
          </a:p>
          <a:p>
            <a:r>
              <a:rPr lang="ja-JP" altLang="en-US" dirty="0"/>
              <a:t>講師の自作ツール類</a:t>
            </a:r>
            <a:endParaRPr lang="en-US" altLang="ja-JP" dirty="0"/>
          </a:p>
          <a:p>
            <a:pPr lvl="1"/>
            <a:r>
              <a:rPr lang="en-US" altLang="ja-JP" dirty="0"/>
              <a:t>Perl</a:t>
            </a:r>
            <a:r>
              <a:rPr lang="ja-JP" altLang="en-US" dirty="0"/>
              <a:t>モジュール </a:t>
            </a:r>
            <a:r>
              <a:rPr lang="en-US" altLang="ja-JP" dirty="0"/>
              <a:t>Lingua::</a:t>
            </a:r>
            <a:r>
              <a:rPr lang="en-US" altLang="ja-JP" dirty="0" err="1"/>
              <a:t>LanguageGuesser</a:t>
            </a:r>
            <a:r>
              <a:rPr lang="ja-JP" altLang="en-US" dirty="0"/>
              <a:t>　（テキストの言語判定）</a:t>
            </a:r>
            <a:endParaRPr lang="en-US" altLang="ja-JP" dirty="0"/>
          </a:p>
          <a:p>
            <a:pPr marL="914400" lvl="2" indent="0">
              <a:buNone/>
            </a:pPr>
            <a:r>
              <a:rPr lang="en-US" altLang="ja-JP" dirty="0">
                <a:hlinkClick r:id="rId2"/>
              </a:rPr>
              <a:t>http://gensen.dl.itc.u-tokyo.ac.jp/LanguageGuesser/LanguageGuesser_demo_ja.html</a:t>
            </a:r>
            <a:endParaRPr lang="en-US" altLang="ja-JP" dirty="0"/>
          </a:p>
          <a:p>
            <a:pPr lvl="1"/>
            <a:r>
              <a:rPr lang="en-US" altLang="ja-JP" dirty="0"/>
              <a:t>NACSIS-CAT</a:t>
            </a:r>
            <a:r>
              <a:rPr lang="ja-JP" altLang="en-US" dirty="0"/>
              <a:t>雑誌所蔵の形式チェック</a:t>
            </a:r>
            <a:endParaRPr lang="en-US" altLang="ja-JP" dirty="0"/>
          </a:p>
          <a:p>
            <a:pPr marL="914400" lvl="2" indent="0">
              <a:buNone/>
            </a:pPr>
            <a:r>
              <a:rPr lang="en-US" altLang="ja-JP" dirty="0">
                <a:hlinkClick r:id="rId3"/>
              </a:rPr>
              <a:t>https://mbc.dl.itc.u-tokyo.ac.jp/shs/</a:t>
            </a:r>
            <a:endParaRPr lang="en-US" altLang="ja-JP" dirty="0"/>
          </a:p>
          <a:p>
            <a:pPr lvl="1"/>
            <a:r>
              <a:rPr lang="en-US" altLang="ja-JP" dirty="0" err="1"/>
              <a:t>Fuurin</a:t>
            </a:r>
            <a:r>
              <a:rPr lang="en-US" altLang="ja-JP" dirty="0"/>
              <a:t> Checker</a:t>
            </a:r>
            <a:r>
              <a:rPr lang="ja-JP" altLang="en-US" dirty="0"/>
              <a:t>　</a:t>
            </a:r>
            <a:r>
              <a:rPr lang="en-US" altLang="ja-JP" dirty="0"/>
              <a:t>(</a:t>
            </a:r>
            <a:r>
              <a:rPr lang="en-US" altLang="ja-JP" dirty="0" err="1"/>
              <a:t>Sudachi</a:t>
            </a:r>
            <a:r>
              <a:rPr lang="ja-JP" altLang="en-US" dirty="0"/>
              <a:t>辞書を使った表記ゆれチェック）</a:t>
            </a:r>
            <a:endParaRPr lang="en-US" altLang="ja-JP" dirty="0"/>
          </a:p>
          <a:p>
            <a:pPr marL="914400" lvl="2" indent="0">
              <a:buNone/>
            </a:pPr>
            <a:r>
              <a:rPr lang="en-US" altLang="ja-JP" dirty="0">
                <a:hlinkClick r:id="rId4"/>
              </a:rPr>
              <a:t>https://github.com/maedaak/FuurinChecker</a:t>
            </a:r>
            <a:endParaRPr lang="en-US" altLang="ja-JP" dirty="0"/>
          </a:p>
          <a:p>
            <a:pPr lvl="1"/>
            <a:r>
              <a:rPr lang="en-US" altLang="ja-JP" dirty="0"/>
              <a:t>junii2</a:t>
            </a:r>
            <a:r>
              <a:rPr lang="ja-JP" altLang="en-US" dirty="0"/>
              <a:t>データ診断</a:t>
            </a:r>
            <a:endParaRPr lang="en-US" altLang="ja-JP" dirty="0"/>
          </a:p>
          <a:p>
            <a:pPr marL="914400" lvl="2" indent="0">
              <a:buNone/>
            </a:pPr>
            <a:r>
              <a:rPr lang="en-US" altLang="ja-JP" dirty="0">
                <a:hlinkClick r:id="rId5"/>
              </a:rPr>
              <a:t>https://mbc.dl.itc.u-tokyo.ac.jp/junii2checker/</a:t>
            </a:r>
            <a:endParaRPr lang="en-US" altLang="ja-JP" dirty="0"/>
          </a:p>
          <a:p>
            <a:pPr marL="914400" lvl="2" indent="0">
              <a:buNone/>
            </a:pP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271FBDC7-2693-0BED-E208-357E9324A097}"/>
              </a:ext>
            </a:extLst>
          </p:cNvPr>
          <p:cNvSpPr>
            <a:spLocks noGrp="1"/>
          </p:cNvSpPr>
          <p:nvPr>
            <p:ph type="sldNum" sz="quarter" idx="12"/>
          </p:nvPr>
        </p:nvSpPr>
        <p:spPr/>
        <p:txBody>
          <a:bodyPr/>
          <a:lstStyle/>
          <a:p>
            <a:fld id="{0F7A5FD4-DE83-40B9-9A92-89F202478761}" type="slidenum">
              <a:rPr lang="ja-JP" altLang="en-US" smtClean="0"/>
              <a:pPr/>
              <a:t>27</a:t>
            </a:fld>
            <a:endParaRPr lang="ja-JP" altLang="en-US" dirty="0"/>
          </a:p>
        </p:txBody>
      </p:sp>
    </p:spTree>
    <p:extLst>
      <p:ext uri="{BB962C8B-B14F-4D97-AF65-F5344CB8AC3E}">
        <p14:creationId xmlns:p14="http://schemas.microsoft.com/office/powerpoint/2010/main" val="3962870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91DAA4-F869-A646-2D0C-500091227BFF}"/>
              </a:ext>
            </a:extLst>
          </p:cNvPr>
          <p:cNvSpPr>
            <a:spLocks noGrp="1"/>
          </p:cNvSpPr>
          <p:nvPr>
            <p:ph type="title"/>
          </p:nvPr>
        </p:nvSpPr>
        <p:spPr/>
        <p:txBody>
          <a:bodyPr/>
          <a:lstStyle/>
          <a:p>
            <a:r>
              <a:rPr kumimoji="1" lang="ja-JP" altLang="en-US" dirty="0"/>
              <a:t>参考情報</a:t>
            </a:r>
          </a:p>
        </p:txBody>
      </p:sp>
      <p:sp>
        <p:nvSpPr>
          <p:cNvPr id="3" name="コンテンツ プレースホルダー 2">
            <a:extLst>
              <a:ext uri="{FF2B5EF4-FFF2-40B4-BE49-F238E27FC236}">
                <a16:creationId xmlns:a16="http://schemas.microsoft.com/office/drawing/2014/main" id="{7E9AE379-B4D6-673E-1A07-C4A318A3BE56}"/>
              </a:ext>
            </a:extLst>
          </p:cNvPr>
          <p:cNvSpPr>
            <a:spLocks noGrp="1"/>
          </p:cNvSpPr>
          <p:nvPr>
            <p:ph idx="1"/>
          </p:nvPr>
        </p:nvSpPr>
        <p:spPr>
          <a:xfrm>
            <a:off x="838200" y="1825625"/>
            <a:ext cx="10515600" cy="2045335"/>
          </a:xfrm>
        </p:spPr>
        <p:txBody>
          <a:bodyPr>
            <a:normAutofit/>
          </a:bodyPr>
          <a:lstStyle/>
          <a:p>
            <a:r>
              <a:rPr kumimoji="1" lang="ja-JP" altLang="en-US" sz="3200" dirty="0"/>
              <a:t>大学図書館員のための</a:t>
            </a:r>
            <a:r>
              <a:rPr kumimoji="1" lang="en-US" altLang="ja-JP" sz="3200" dirty="0"/>
              <a:t>IT</a:t>
            </a:r>
            <a:r>
              <a:rPr kumimoji="1" lang="ja-JP" altLang="en-US" sz="3200" dirty="0"/>
              <a:t>総合研修 </a:t>
            </a:r>
            <a:r>
              <a:rPr kumimoji="1" lang="en-US" altLang="ja-JP" sz="3200" dirty="0"/>
              <a:t>2023</a:t>
            </a:r>
            <a:r>
              <a:rPr kumimoji="1" lang="ja-JP" altLang="en-US" sz="3200" dirty="0"/>
              <a:t>年度（テーマ：</a:t>
            </a:r>
            <a:r>
              <a:rPr kumimoji="1" lang="en-US" altLang="ja-JP" sz="3200" dirty="0" err="1"/>
              <a:t>WebAPI</a:t>
            </a:r>
            <a:r>
              <a:rPr kumimoji="1" lang="ja-JP" altLang="en-US" sz="3200" dirty="0"/>
              <a:t>を使ったデータの入手とその整備）</a:t>
            </a:r>
            <a:endParaRPr kumimoji="1" lang="en-US" altLang="ja-JP" sz="3200" dirty="0"/>
          </a:p>
          <a:p>
            <a:pPr lvl="1"/>
            <a:r>
              <a:rPr lang="en-US" altLang="ja-JP" sz="2800" dirty="0" err="1"/>
              <a:t>WebAPI</a:t>
            </a:r>
            <a:r>
              <a:rPr lang="ja-JP" altLang="en-US" sz="2800" dirty="0"/>
              <a:t>とデータクレンジングについての３日コースの研修</a:t>
            </a:r>
            <a:endParaRPr kumimoji="1" lang="en-US" altLang="ja-JP" sz="2800" dirty="0"/>
          </a:p>
          <a:p>
            <a:pPr lvl="1"/>
            <a:r>
              <a:rPr kumimoji="1" lang="en-US" altLang="ja-JP" sz="2800" dirty="0">
                <a:hlinkClick r:id="rId2"/>
              </a:rPr>
              <a:t>https://contents.nii.ac.jp/hrd/it/2023/result</a:t>
            </a:r>
            <a:endParaRPr kumimoji="1" lang="en-US" altLang="ja-JP" sz="2800" dirty="0"/>
          </a:p>
        </p:txBody>
      </p:sp>
      <p:sp>
        <p:nvSpPr>
          <p:cNvPr id="4" name="スライド番号プレースホルダー 3">
            <a:extLst>
              <a:ext uri="{FF2B5EF4-FFF2-40B4-BE49-F238E27FC236}">
                <a16:creationId xmlns:a16="http://schemas.microsoft.com/office/drawing/2014/main" id="{E0CF4175-EEA6-7656-5F49-173871A63104}"/>
              </a:ext>
            </a:extLst>
          </p:cNvPr>
          <p:cNvSpPr>
            <a:spLocks noGrp="1"/>
          </p:cNvSpPr>
          <p:nvPr>
            <p:ph type="sldNum" sz="quarter" idx="12"/>
          </p:nvPr>
        </p:nvSpPr>
        <p:spPr/>
        <p:txBody>
          <a:bodyPr/>
          <a:lstStyle/>
          <a:p>
            <a:fld id="{0F7A5FD4-DE83-40B9-9A92-89F202478761}" type="slidenum">
              <a:rPr lang="ja-JP" altLang="en-US" smtClean="0"/>
              <a:pPr/>
              <a:t>28</a:t>
            </a:fld>
            <a:endParaRPr lang="ja-JP" altLang="en-US" dirty="0"/>
          </a:p>
        </p:txBody>
      </p:sp>
    </p:spTree>
    <p:extLst>
      <p:ext uri="{BB962C8B-B14F-4D97-AF65-F5344CB8AC3E}">
        <p14:creationId xmlns:p14="http://schemas.microsoft.com/office/powerpoint/2010/main" val="1967811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4BB8AD-4EE2-9F9B-9CCD-432DBB9FBFB8}"/>
              </a:ext>
            </a:extLst>
          </p:cNvPr>
          <p:cNvSpPr>
            <a:spLocks noGrp="1"/>
          </p:cNvSpPr>
          <p:nvPr>
            <p:ph type="title"/>
          </p:nvPr>
        </p:nvSpPr>
        <p:spPr/>
        <p:txBody>
          <a:bodyPr/>
          <a:lstStyle/>
          <a:p>
            <a:r>
              <a:rPr kumimoji="1" lang="ja-JP" altLang="en-US" dirty="0"/>
              <a:t>参照文献</a:t>
            </a:r>
          </a:p>
        </p:txBody>
      </p:sp>
      <p:sp>
        <p:nvSpPr>
          <p:cNvPr id="3" name="コンテンツ プレースホルダー 2">
            <a:extLst>
              <a:ext uri="{FF2B5EF4-FFF2-40B4-BE49-F238E27FC236}">
                <a16:creationId xmlns:a16="http://schemas.microsoft.com/office/drawing/2014/main" id="{BEDFBD9C-4A12-0F4C-C296-8A62D25BEE2E}"/>
              </a:ext>
            </a:extLst>
          </p:cNvPr>
          <p:cNvSpPr>
            <a:spLocks noGrp="1"/>
          </p:cNvSpPr>
          <p:nvPr>
            <p:ph idx="1"/>
          </p:nvPr>
        </p:nvSpPr>
        <p:spPr>
          <a:xfrm>
            <a:off x="680720" y="1825625"/>
            <a:ext cx="10673080" cy="4351338"/>
          </a:xfrm>
        </p:spPr>
        <p:txBody>
          <a:bodyPr/>
          <a:lstStyle/>
          <a:p>
            <a:r>
              <a:rPr kumimoji="1" lang="ja-JP" altLang="en-US" dirty="0"/>
              <a:t>「応用基礎としてのデータサイエンス」（講談社） </a:t>
            </a:r>
            <a:r>
              <a:rPr kumimoji="1" lang="en-US" altLang="ja-JP" dirty="0"/>
              <a:t>ISBN:987-4-530789-2</a:t>
            </a:r>
          </a:p>
          <a:p>
            <a:pPr lvl="1"/>
            <a:r>
              <a:rPr kumimoji="1" lang="ja-JP" altLang="en-US" dirty="0"/>
              <a:t>「欠損値」、「外れ値」、「異常値」についての記述を参照</a:t>
            </a:r>
            <a:endParaRPr kumimoji="1" lang="en-US" altLang="ja-JP" dirty="0"/>
          </a:p>
          <a:p>
            <a:r>
              <a:rPr lang="ja-JP" altLang="en-US" dirty="0"/>
              <a:t>「テキストマネジメント」（岩波書店） </a:t>
            </a:r>
            <a:r>
              <a:rPr lang="en-US" altLang="ja-JP" dirty="0"/>
              <a:t>ISBN:978-4-00-029899-5</a:t>
            </a:r>
          </a:p>
          <a:p>
            <a:pPr lvl="1"/>
            <a:r>
              <a:rPr kumimoji="1" lang="ja-JP" altLang="en-US" dirty="0"/>
              <a:t>データクリーニングとして、「テキストの正規化」、「不要テキスト削除」、「欠損値の補完」、「不要語削除」の記述あり</a:t>
            </a:r>
            <a:endParaRPr kumimoji="1" lang="en-US" altLang="ja-JP" dirty="0"/>
          </a:p>
          <a:p>
            <a:r>
              <a:rPr lang="ja-JP" altLang="en-US" dirty="0"/>
              <a:t>「実践自然言語処理」（オライリー） </a:t>
            </a:r>
            <a:r>
              <a:rPr lang="en-US" altLang="ja-JP" dirty="0"/>
              <a:t>ISBN:978-4-87311-972-4</a:t>
            </a:r>
          </a:p>
          <a:p>
            <a:pPr lvl="1"/>
            <a:r>
              <a:rPr lang="ja-JP" altLang="en-US" dirty="0"/>
              <a:t>「ファットフィンガー問題」についての記述を参照</a:t>
            </a:r>
            <a:endParaRPr lang="en-US" altLang="ja-JP" dirty="0"/>
          </a:p>
          <a:p>
            <a:r>
              <a:rPr lang="ja-JP" altLang="en-US" dirty="0"/>
              <a:t> </a:t>
            </a:r>
            <a:r>
              <a:rPr lang="en-US" altLang="ja-JP" dirty="0" err="1"/>
              <a:t>OpenRefine</a:t>
            </a:r>
            <a:r>
              <a:rPr lang="en-US" altLang="ja-JP" dirty="0"/>
              <a:t> </a:t>
            </a:r>
            <a:r>
              <a:rPr lang="en-US" altLang="ja-JP" dirty="0">
                <a:hlinkClick r:id="rId2"/>
              </a:rPr>
              <a:t>https://openrefine.org/</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A0292074-F453-E51E-D41C-22F231ABFBE8}"/>
              </a:ext>
            </a:extLst>
          </p:cNvPr>
          <p:cNvSpPr>
            <a:spLocks noGrp="1"/>
          </p:cNvSpPr>
          <p:nvPr>
            <p:ph type="sldNum" sz="quarter" idx="12"/>
          </p:nvPr>
        </p:nvSpPr>
        <p:spPr/>
        <p:txBody>
          <a:bodyPr/>
          <a:lstStyle/>
          <a:p>
            <a:fld id="{0F7A5FD4-DE83-40B9-9A92-89F202478761}" type="slidenum">
              <a:rPr lang="ja-JP" altLang="en-US" smtClean="0"/>
              <a:pPr/>
              <a:t>29</a:t>
            </a:fld>
            <a:endParaRPr lang="ja-JP" altLang="en-US" dirty="0"/>
          </a:p>
        </p:txBody>
      </p:sp>
    </p:spTree>
    <p:extLst>
      <p:ext uri="{BB962C8B-B14F-4D97-AF65-F5344CB8AC3E}">
        <p14:creationId xmlns:p14="http://schemas.microsoft.com/office/powerpoint/2010/main" val="2349866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89BB71-72CE-1DB0-01D8-C2745E472B43}"/>
              </a:ext>
            </a:extLst>
          </p:cNvPr>
          <p:cNvSpPr>
            <a:spLocks noGrp="1"/>
          </p:cNvSpPr>
          <p:nvPr>
            <p:ph type="title"/>
          </p:nvPr>
        </p:nvSpPr>
        <p:spPr/>
        <p:txBody>
          <a:bodyPr/>
          <a:lstStyle/>
          <a:p>
            <a:r>
              <a:rPr kumimoji="1" lang="ja-JP" altLang="en-US" dirty="0"/>
              <a:t>自己紹介</a:t>
            </a:r>
          </a:p>
        </p:txBody>
      </p:sp>
      <p:sp>
        <p:nvSpPr>
          <p:cNvPr id="3" name="コンテンツ プレースホルダー 2">
            <a:extLst>
              <a:ext uri="{FF2B5EF4-FFF2-40B4-BE49-F238E27FC236}">
                <a16:creationId xmlns:a16="http://schemas.microsoft.com/office/drawing/2014/main" id="{15ACFD0F-D2B7-9CE1-D35B-C2CBE9688ECE}"/>
              </a:ext>
            </a:extLst>
          </p:cNvPr>
          <p:cNvSpPr>
            <a:spLocks noGrp="1"/>
          </p:cNvSpPr>
          <p:nvPr>
            <p:ph idx="1"/>
          </p:nvPr>
        </p:nvSpPr>
        <p:spPr/>
        <p:txBody>
          <a:bodyPr/>
          <a:lstStyle/>
          <a:p>
            <a:r>
              <a:rPr kumimoji="1" lang="ja-JP" altLang="en-US" dirty="0"/>
              <a:t>東京大学情報システム部情報基盤課学術情報チーム上席係長</a:t>
            </a:r>
            <a:endParaRPr kumimoji="1" lang="en-US" altLang="ja-JP" dirty="0"/>
          </a:p>
          <a:p>
            <a:r>
              <a:rPr lang="ja-JP" altLang="en-US" dirty="0"/>
              <a:t>キャリアの半分が図書館システム担当部署</a:t>
            </a:r>
            <a:endParaRPr lang="en-US" altLang="ja-JP" dirty="0"/>
          </a:p>
          <a:p>
            <a:r>
              <a:rPr kumimoji="1" lang="ja-JP" altLang="en-US" dirty="0"/>
              <a:t>テキスト処理のできる図書系職員</a:t>
            </a:r>
            <a:endParaRPr kumimoji="1" lang="en-US" altLang="ja-JP" dirty="0"/>
          </a:p>
          <a:p>
            <a:pPr lvl="1"/>
            <a:r>
              <a:rPr lang="ja-JP" altLang="en-US" dirty="0"/>
              <a:t>「キーワード自動抽出システム」の開発担当</a:t>
            </a:r>
            <a:endParaRPr lang="en-US" altLang="ja-JP" dirty="0"/>
          </a:p>
          <a:p>
            <a:pPr marL="457200" lvl="1" indent="0">
              <a:buNone/>
            </a:pPr>
            <a:r>
              <a:rPr kumimoji="1" lang="en-US" altLang="ja-JP" dirty="0">
                <a:hlinkClick r:id="rId2"/>
              </a:rPr>
              <a:t>http://gensen.dl.itc.u-tokyo.ac.jp/</a:t>
            </a:r>
            <a:endParaRPr kumimoji="1" lang="en-US" altLang="ja-JP" dirty="0"/>
          </a:p>
          <a:p>
            <a:r>
              <a:rPr lang="ja-JP" altLang="en-US" dirty="0"/>
              <a:t>ちょっとしたツールの作成と公開</a:t>
            </a:r>
            <a:endParaRPr lang="en-US" altLang="ja-JP" dirty="0"/>
          </a:p>
          <a:p>
            <a:pPr lvl="1"/>
            <a:r>
              <a:rPr kumimoji="1" lang="ja-JP" altLang="en-US" dirty="0"/>
              <a:t>図書系職員のためのアプリケーション開発講習会</a:t>
            </a:r>
            <a:endParaRPr kumimoji="1" lang="en-US" altLang="ja-JP" dirty="0"/>
          </a:p>
          <a:p>
            <a:pPr marL="457200" lvl="1" indent="0">
              <a:buNone/>
            </a:pPr>
            <a:r>
              <a:rPr kumimoji="1" lang="en-US" altLang="ja-JP" dirty="0">
                <a:hlinkClick r:id="rId3"/>
              </a:rPr>
              <a:t>https://mbc.dl.itc.u-tokyo.ac.jp/products.html</a:t>
            </a:r>
            <a:endParaRPr lang="en-US" altLang="ja-JP" dirty="0"/>
          </a:p>
          <a:p>
            <a:r>
              <a:rPr kumimoji="1" lang="ja-JP" altLang="en-US" dirty="0"/>
              <a:t>ここ数年は</a:t>
            </a:r>
            <a:r>
              <a:rPr kumimoji="1" lang="en-US" altLang="ja-JP" dirty="0"/>
              <a:t>NII</a:t>
            </a:r>
            <a:r>
              <a:rPr kumimoji="1" lang="ja-JP" altLang="en-US" dirty="0"/>
              <a:t>の「大学図書館員のための</a:t>
            </a:r>
            <a:r>
              <a:rPr kumimoji="1" lang="en-US" altLang="ja-JP" dirty="0"/>
              <a:t>IT</a:t>
            </a:r>
            <a:r>
              <a:rPr kumimoji="1" lang="ja-JP" altLang="en-US" dirty="0"/>
              <a:t>総合研修」講師も</a:t>
            </a:r>
            <a:endParaRPr kumimoji="1" lang="en-US" altLang="ja-JP" dirty="0"/>
          </a:p>
        </p:txBody>
      </p:sp>
      <p:sp>
        <p:nvSpPr>
          <p:cNvPr id="4" name="スライド番号プレースホルダー 3">
            <a:extLst>
              <a:ext uri="{FF2B5EF4-FFF2-40B4-BE49-F238E27FC236}">
                <a16:creationId xmlns:a16="http://schemas.microsoft.com/office/drawing/2014/main" id="{43917DB7-BA13-031B-7BD7-B7672955415F}"/>
              </a:ext>
            </a:extLst>
          </p:cNvPr>
          <p:cNvSpPr>
            <a:spLocks noGrp="1"/>
          </p:cNvSpPr>
          <p:nvPr>
            <p:ph type="sldNum" sz="quarter" idx="12"/>
          </p:nvPr>
        </p:nvSpPr>
        <p:spPr/>
        <p:txBody>
          <a:bodyPr/>
          <a:lstStyle/>
          <a:p>
            <a:fld id="{0F7A5FD4-DE83-40B9-9A92-89F202478761}" type="slidenum">
              <a:rPr lang="ja-JP" altLang="en-US" smtClean="0"/>
              <a:pPr/>
              <a:t>3</a:t>
            </a:fld>
            <a:endParaRPr lang="ja-JP" altLang="en-US" dirty="0"/>
          </a:p>
        </p:txBody>
      </p:sp>
    </p:spTree>
    <p:extLst>
      <p:ext uri="{BB962C8B-B14F-4D97-AF65-F5344CB8AC3E}">
        <p14:creationId xmlns:p14="http://schemas.microsoft.com/office/powerpoint/2010/main" val="34715299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99B114-C184-4FF3-EBBF-1FA96C5C737C}"/>
              </a:ext>
            </a:extLst>
          </p:cNvPr>
          <p:cNvSpPr>
            <a:spLocks noGrp="1"/>
          </p:cNvSpPr>
          <p:nvPr>
            <p:ph type="title"/>
          </p:nvPr>
        </p:nvSpPr>
        <p:spPr>
          <a:xfrm>
            <a:off x="919480" y="2295525"/>
            <a:ext cx="10515600" cy="1325563"/>
          </a:xfrm>
        </p:spPr>
        <p:txBody>
          <a:bodyPr>
            <a:normAutofit/>
          </a:bodyPr>
          <a:lstStyle/>
          <a:p>
            <a:r>
              <a:rPr kumimoji="1" lang="ja-JP" altLang="en-US" sz="6600" dirty="0"/>
              <a:t>ここからはいよいよ実習！</a:t>
            </a:r>
          </a:p>
        </p:txBody>
      </p:sp>
      <p:sp>
        <p:nvSpPr>
          <p:cNvPr id="3" name="スライド番号プレースホルダー 2">
            <a:extLst>
              <a:ext uri="{FF2B5EF4-FFF2-40B4-BE49-F238E27FC236}">
                <a16:creationId xmlns:a16="http://schemas.microsoft.com/office/drawing/2014/main" id="{76C64995-C0AF-9A74-0D4C-D2F8031426D7}"/>
              </a:ext>
            </a:extLst>
          </p:cNvPr>
          <p:cNvSpPr>
            <a:spLocks noGrp="1"/>
          </p:cNvSpPr>
          <p:nvPr>
            <p:ph type="sldNum" sz="quarter" idx="12"/>
          </p:nvPr>
        </p:nvSpPr>
        <p:spPr/>
        <p:txBody>
          <a:bodyPr/>
          <a:lstStyle/>
          <a:p>
            <a:fld id="{0F7A5FD4-DE83-40B9-9A92-89F202478761}" type="slidenum">
              <a:rPr lang="ja-JP" altLang="en-US" smtClean="0"/>
              <a:pPr/>
              <a:t>30</a:t>
            </a:fld>
            <a:endParaRPr lang="ja-JP" altLang="en-US" dirty="0"/>
          </a:p>
        </p:txBody>
      </p:sp>
    </p:spTree>
    <p:extLst>
      <p:ext uri="{BB962C8B-B14F-4D97-AF65-F5344CB8AC3E}">
        <p14:creationId xmlns:p14="http://schemas.microsoft.com/office/powerpoint/2010/main" val="329400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C6E1C8-453D-879C-8E54-71D7497E1D80}"/>
              </a:ext>
            </a:extLst>
          </p:cNvPr>
          <p:cNvSpPr>
            <a:spLocks noGrp="1"/>
          </p:cNvSpPr>
          <p:nvPr>
            <p:ph type="title"/>
          </p:nvPr>
        </p:nvSpPr>
        <p:spPr/>
        <p:txBody>
          <a:bodyPr/>
          <a:lstStyle/>
          <a:p>
            <a:r>
              <a:rPr kumimoji="1" lang="ja-JP" altLang="en-US" dirty="0"/>
              <a:t>データクレンジングとは？</a:t>
            </a:r>
          </a:p>
        </p:txBody>
      </p:sp>
      <p:sp>
        <p:nvSpPr>
          <p:cNvPr id="3" name="テキスト プレースホルダー 2">
            <a:extLst>
              <a:ext uri="{FF2B5EF4-FFF2-40B4-BE49-F238E27FC236}">
                <a16:creationId xmlns:a16="http://schemas.microsoft.com/office/drawing/2014/main" id="{D8CB53DD-C328-D3FB-E54E-8D3AF29BB6A1}"/>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4ACDAAF-A2CB-7DB5-F9FD-9FFA2E9C1D33}"/>
              </a:ext>
            </a:extLst>
          </p:cNvPr>
          <p:cNvSpPr>
            <a:spLocks noGrp="1"/>
          </p:cNvSpPr>
          <p:nvPr>
            <p:ph type="sldNum" sz="quarter" idx="12"/>
          </p:nvPr>
        </p:nvSpPr>
        <p:spPr/>
        <p:txBody>
          <a:bodyPr/>
          <a:lstStyle/>
          <a:p>
            <a:fld id="{0F7A5FD4-DE83-40B9-9A92-89F202478761}" type="slidenum">
              <a:rPr lang="ja-JP" altLang="en-US" smtClean="0"/>
              <a:pPr/>
              <a:t>4</a:t>
            </a:fld>
            <a:endParaRPr lang="ja-JP" altLang="en-US" dirty="0"/>
          </a:p>
        </p:txBody>
      </p:sp>
    </p:spTree>
    <p:extLst>
      <p:ext uri="{BB962C8B-B14F-4D97-AF65-F5344CB8AC3E}">
        <p14:creationId xmlns:p14="http://schemas.microsoft.com/office/powerpoint/2010/main" val="2200340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08808A-52D5-9606-47D7-82CB6658D100}"/>
              </a:ext>
            </a:extLst>
          </p:cNvPr>
          <p:cNvSpPr>
            <a:spLocks noGrp="1"/>
          </p:cNvSpPr>
          <p:nvPr>
            <p:ph type="title"/>
          </p:nvPr>
        </p:nvSpPr>
        <p:spPr/>
        <p:txBody>
          <a:bodyPr/>
          <a:lstStyle/>
          <a:p>
            <a:r>
              <a:rPr kumimoji="1" lang="ja-JP" altLang="en-US" dirty="0"/>
              <a:t>講師の理解</a:t>
            </a:r>
            <a:r>
              <a:rPr kumimoji="1" lang="ja-JP" altLang="en-US" sz="3200" dirty="0"/>
              <a:t>（よい定義が見つからなかったので）</a:t>
            </a:r>
            <a:endParaRPr kumimoji="1" lang="ja-JP" altLang="en-US" dirty="0"/>
          </a:p>
        </p:txBody>
      </p:sp>
      <p:sp>
        <p:nvSpPr>
          <p:cNvPr id="3" name="コンテンツ プレースホルダー 2">
            <a:extLst>
              <a:ext uri="{FF2B5EF4-FFF2-40B4-BE49-F238E27FC236}">
                <a16:creationId xmlns:a16="http://schemas.microsoft.com/office/drawing/2014/main" id="{09C2CD93-A5B9-B6EA-5828-8AC35A098E11}"/>
              </a:ext>
            </a:extLst>
          </p:cNvPr>
          <p:cNvSpPr>
            <a:spLocks noGrp="1"/>
          </p:cNvSpPr>
          <p:nvPr>
            <p:ph idx="1"/>
          </p:nvPr>
        </p:nvSpPr>
        <p:spPr/>
        <p:txBody>
          <a:bodyPr>
            <a:normAutofit fontScale="92500" lnSpcReduction="10000"/>
          </a:bodyPr>
          <a:lstStyle/>
          <a:p>
            <a:r>
              <a:rPr kumimoji="1" lang="ja-JP" altLang="en-US" dirty="0"/>
              <a:t>データをきれいにすること</a:t>
            </a:r>
            <a:endParaRPr kumimoji="1" lang="en-US" altLang="ja-JP" dirty="0"/>
          </a:p>
          <a:p>
            <a:pPr lvl="1"/>
            <a:r>
              <a:rPr kumimoji="1" lang="ja-JP" altLang="en-US" b="1" dirty="0"/>
              <a:t>表記ゆれ</a:t>
            </a:r>
            <a:r>
              <a:rPr kumimoji="1" lang="ja-JP" altLang="en-US" dirty="0"/>
              <a:t>の修正（正規化）</a:t>
            </a:r>
            <a:endParaRPr lang="en-US" altLang="ja-JP" b="1" dirty="0"/>
          </a:p>
          <a:p>
            <a:pPr lvl="1"/>
            <a:r>
              <a:rPr lang="ja-JP" altLang="en-US" b="1" dirty="0"/>
              <a:t>欠損値</a:t>
            </a:r>
            <a:r>
              <a:rPr lang="ja-JP" altLang="en-US" dirty="0"/>
              <a:t>の値をセット</a:t>
            </a:r>
            <a:endParaRPr lang="en-US" altLang="ja-JP" dirty="0"/>
          </a:p>
          <a:p>
            <a:pPr lvl="1"/>
            <a:r>
              <a:rPr kumimoji="1" lang="ja-JP" altLang="en-US" b="1" dirty="0"/>
              <a:t>異常値</a:t>
            </a:r>
            <a:r>
              <a:rPr kumimoji="1" lang="ja-JP" altLang="en-US" dirty="0"/>
              <a:t>の</a:t>
            </a:r>
            <a:r>
              <a:rPr lang="ja-JP" altLang="en-US" dirty="0"/>
              <a:t>検出</a:t>
            </a:r>
            <a:endParaRPr kumimoji="1" lang="en-US" altLang="ja-JP" dirty="0"/>
          </a:p>
          <a:p>
            <a:pPr lvl="1"/>
            <a:r>
              <a:rPr lang="ja-JP" altLang="en-US" b="1" dirty="0"/>
              <a:t>外れ値</a:t>
            </a:r>
            <a:r>
              <a:rPr lang="ja-JP" altLang="en-US" dirty="0"/>
              <a:t>の除去（統計や機械学習の場合）</a:t>
            </a:r>
            <a:endParaRPr kumimoji="1" lang="en-US" altLang="ja-JP" dirty="0"/>
          </a:p>
          <a:p>
            <a:pPr marL="457200" lvl="1" indent="0">
              <a:buNone/>
            </a:pPr>
            <a:r>
              <a:rPr lang="ja-JP" altLang="en-US" dirty="0"/>
              <a:t>など</a:t>
            </a:r>
            <a:endParaRPr kumimoji="1" lang="en-US" altLang="ja-JP" dirty="0"/>
          </a:p>
          <a:p>
            <a:r>
              <a:rPr lang="ja-JP" altLang="en-US" dirty="0"/>
              <a:t>機械学習や統計の</a:t>
            </a:r>
            <a:r>
              <a:rPr lang="ja-JP" altLang="en-US" b="1" dirty="0"/>
              <a:t>前処理として重要視</a:t>
            </a:r>
            <a:r>
              <a:rPr lang="ja-JP" altLang="en-US" dirty="0"/>
              <a:t>される</a:t>
            </a:r>
            <a:endParaRPr lang="en-US" altLang="ja-JP" dirty="0"/>
          </a:p>
          <a:p>
            <a:r>
              <a:rPr lang="ja-JP" altLang="en-US" b="1"/>
              <a:t>一般にデータクリーニング</a:t>
            </a:r>
            <a:r>
              <a:rPr lang="ja-JP" altLang="en-US" dirty="0"/>
              <a:t>も同じ意味で使われる</a:t>
            </a:r>
            <a:endParaRPr lang="en-US" altLang="ja-JP" dirty="0"/>
          </a:p>
          <a:p>
            <a:pPr lvl="1"/>
            <a:r>
              <a:rPr lang="ja-JP" altLang="en-US" dirty="0"/>
              <a:t>そもそもクレンジング</a:t>
            </a:r>
            <a:r>
              <a:rPr lang="en-US" altLang="ja-JP" dirty="0"/>
              <a:t>(</a:t>
            </a:r>
            <a:r>
              <a:rPr lang="en-US" altLang="ja-JP" b="0" i="0" dirty="0">
                <a:solidFill>
                  <a:srgbClr val="202122"/>
                </a:solidFill>
                <a:effectLst/>
                <a:latin typeface="TITUS Cyberbit Basic"/>
              </a:rPr>
              <a:t>cleansing)</a:t>
            </a:r>
            <a:r>
              <a:rPr lang="ja-JP" altLang="en-US" b="0" i="0" dirty="0">
                <a:solidFill>
                  <a:srgbClr val="202122"/>
                </a:solidFill>
                <a:effectLst/>
                <a:latin typeface="TITUS Cyberbit Basic"/>
              </a:rPr>
              <a:t>自体が和製英語？</a:t>
            </a:r>
            <a:endParaRPr lang="en-US" altLang="ja-JP" b="0" i="0" dirty="0">
              <a:solidFill>
                <a:srgbClr val="202122"/>
              </a:solidFill>
              <a:effectLst/>
              <a:latin typeface="TITUS Cyberbit Basic"/>
            </a:endParaRPr>
          </a:p>
          <a:p>
            <a:pPr lvl="2"/>
            <a:r>
              <a:rPr lang="en-US" altLang="ja-JP" dirty="0">
                <a:hlinkClick r:id="rId2"/>
              </a:rPr>
              <a:t>https://ja.wikipedia.org/wiki/%E3%82%AF%E3%83%AC%E3%83%B3%E3%82%B8%E3%83%B3%E3%82%B0</a:t>
            </a:r>
            <a:endParaRPr lang="en-US" altLang="ja-JP" dirty="0"/>
          </a:p>
          <a:p>
            <a:r>
              <a:rPr lang="ja-JP" altLang="en-US" b="1" dirty="0"/>
              <a:t>テキストクレンジング</a:t>
            </a:r>
            <a:r>
              <a:rPr lang="ja-JP" altLang="en-US" dirty="0"/>
              <a:t>という対象をテキストに限定した語も</a:t>
            </a:r>
            <a:endParaRPr lang="en-US" altLang="ja-JP" dirty="0"/>
          </a:p>
          <a:p>
            <a:endParaRPr kumimoji="1" lang="en-US" altLang="ja-JP" dirty="0"/>
          </a:p>
        </p:txBody>
      </p:sp>
      <p:sp>
        <p:nvSpPr>
          <p:cNvPr id="4" name="スライド番号プレースホルダー 3">
            <a:extLst>
              <a:ext uri="{FF2B5EF4-FFF2-40B4-BE49-F238E27FC236}">
                <a16:creationId xmlns:a16="http://schemas.microsoft.com/office/drawing/2014/main" id="{45F50C25-58FA-66D5-6DC8-F541FAFB9EA4}"/>
              </a:ext>
            </a:extLst>
          </p:cNvPr>
          <p:cNvSpPr>
            <a:spLocks noGrp="1"/>
          </p:cNvSpPr>
          <p:nvPr>
            <p:ph type="sldNum" sz="quarter" idx="12"/>
          </p:nvPr>
        </p:nvSpPr>
        <p:spPr/>
        <p:txBody>
          <a:bodyPr/>
          <a:lstStyle/>
          <a:p>
            <a:fld id="{0F7A5FD4-DE83-40B9-9A92-89F202478761}" type="slidenum">
              <a:rPr lang="ja-JP" altLang="en-US" smtClean="0"/>
              <a:pPr/>
              <a:t>5</a:t>
            </a:fld>
            <a:endParaRPr lang="ja-JP" altLang="en-US" dirty="0"/>
          </a:p>
        </p:txBody>
      </p:sp>
    </p:spTree>
    <p:extLst>
      <p:ext uri="{BB962C8B-B14F-4D97-AF65-F5344CB8AC3E}">
        <p14:creationId xmlns:p14="http://schemas.microsoft.com/office/powerpoint/2010/main" val="2262623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2C5D42-9EA6-D320-746E-67E5AE5E1571}"/>
              </a:ext>
            </a:extLst>
          </p:cNvPr>
          <p:cNvSpPr>
            <a:spLocks noGrp="1"/>
          </p:cNvSpPr>
          <p:nvPr>
            <p:ph type="title"/>
          </p:nvPr>
        </p:nvSpPr>
        <p:spPr>
          <a:xfrm>
            <a:off x="838199" y="365125"/>
            <a:ext cx="11031071" cy="1325563"/>
          </a:xfrm>
        </p:spPr>
        <p:txBody>
          <a:bodyPr/>
          <a:lstStyle/>
          <a:p>
            <a:r>
              <a:rPr kumimoji="1" lang="ja-JP" altLang="en-US" dirty="0"/>
              <a:t>大学図書館員なら</a:t>
            </a:r>
            <a:r>
              <a:rPr kumimoji="1" lang="ja-JP" altLang="en-US" dirty="0">
                <a:solidFill>
                  <a:schemeClr val="accent1"/>
                </a:solidFill>
              </a:rPr>
              <a:t>メタ</a:t>
            </a:r>
            <a:r>
              <a:rPr kumimoji="1" lang="ja-JP" altLang="en-US" dirty="0"/>
              <a:t>データクレンジングでは</a:t>
            </a:r>
          </a:p>
        </p:txBody>
      </p:sp>
      <p:sp>
        <p:nvSpPr>
          <p:cNvPr id="3" name="コンテンツ プレースホルダー 2">
            <a:extLst>
              <a:ext uri="{FF2B5EF4-FFF2-40B4-BE49-F238E27FC236}">
                <a16:creationId xmlns:a16="http://schemas.microsoft.com/office/drawing/2014/main" id="{AC33211D-A518-205E-15E6-BD25E23C1130}"/>
              </a:ext>
            </a:extLst>
          </p:cNvPr>
          <p:cNvSpPr>
            <a:spLocks noGrp="1"/>
          </p:cNvSpPr>
          <p:nvPr>
            <p:ph idx="1"/>
          </p:nvPr>
        </p:nvSpPr>
        <p:spPr>
          <a:xfrm>
            <a:off x="838200" y="1969060"/>
            <a:ext cx="10515600" cy="3589655"/>
          </a:xfrm>
        </p:spPr>
        <p:txBody>
          <a:bodyPr>
            <a:normAutofit/>
          </a:bodyPr>
          <a:lstStyle/>
          <a:p>
            <a:r>
              <a:rPr kumimoji="1" lang="ja-JP" altLang="en-US" sz="3200" b="1" dirty="0"/>
              <a:t>メタデータに特化</a:t>
            </a:r>
            <a:r>
              <a:rPr kumimoji="1" lang="ja-JP" altLang="en-US" sz="3200" dirty="0"/>
              <a:t>したスキルを身に着けよう</a:t>
            </a:r>
            <a:endParaRPr kumimoji="1" lang="en-US" altLang="ja-JP" sz="3200" dirty="0"/>
          </a:p>
          <a:p>
            <a:pPr lvl="1"/>
            <a:r>
              <a:rPr kumimoji="1" lang="ja-JP" altLang="en-US" sz="2800" dirty="0"/>
              <a:t>より特化した中で業界としてのノウハウを得よう</a:t>
            </a:r>
            <a:endParaRPr kumimoji="1" lang="en-US" altLang="ja-JP" sz="2800" dirty="0"/>
          </a:p>
          <a:p>
            <a:r>
              <a:rPr kumimoji="1" lang="ja-JP" altLang="en-US" sz="3200" dirty="0"/>
              <a:t>メタデータの</a:t>
            </a:r>
            <a:r>
              <a:rPr kumimoji="1" lang="ja-JP" altLang="en-US" sz="3200" b="1" dirty="0"/>
              <a:t>品質</a:t>
            </a:r>
            <a:r>
              <a:rPr lang="ja-JP" altLang="en-US" sz="3200" dirty="0"/>
              <a:t>の向上に寄与できる</a:t>
            </a:r>
            <a:endParaRPr lang="en-US" altLang="ja-JP" sz="3200" dirty="0"/>
          </a:p>
          <a:p>
            <a:pPr lvl="1"/>
            <a:r>
              <a:rPr lang="ja-JP" altLang="en-US" sz="2800" dirty="0"/>
              <a:t>作成するメタデータは作成者に依存するが、複数人だと</a:t>
            </a:r>
            <a:r>
              <a:rPr lang="en-US" altLang="ja-JP" sz="2800" dirty="0"/>
              <a:t>…</a:t>
            </a:r>
          </a:p>
          <a:p>
            <a:r>
              <a:rPr lang="ja-JP" altLang="en-US" sz="3200" dirty="0"/>
              <a:t>対象の</a:t>
            </a:r>
            <a:r>
              <a:rPr lang="ja-JP" altLang="en-US" sz="3200" b="1" dirty="0"/>
              <a:t>学問分野の知識がなくてもとりくめる</a:t>
            </a:r>
            <a:endParaRPr lang="en-US" altLang="ja-JP" sz="3200" dirty="0"/>
          </a:p>
          <a:p>
            <a:pPr lvl="1"/>
            <a:r>
              <a:rPr lang="ja-JP" altLang="en-US" sz="2800" dirty="0"/>
              <a:t>欠損値や表記ゆれ等をチェックすることはできる</a:t>
            </a:r>
            <a:endParaRPr lang="en-US" altLang="ja-JP" sz="2800" dirty="0"/>
          </a:p>
        </p:txBody>
      </p:sp>
      <p:sp>
        <p:nvSpPr>
          <p:cNvPr id="4" name="スライド番号プレースホルダー 3">
            <a:extLst>
              <a:ext uri="{FF2B5EF4-FFF2-40B4-BE49-F238E27FC236}">
                <a16:creationId xmlns:a16="http://schemas.microsoft.com/office/drawing/2014/main" id="{0ADF2031-734D-372C-B6C4-0BED2125647F}"/>
              </a:ext>
            </a:extLst>
          </p:cNvPr>
          <p:cNvSpPr>
            <a:spLocks noGrp="1"/>
          </p:cNvSpPr>
          <p:nvPr>
            <p:ph type="sldNum" sz="quarter" idx="12"/>
          </p:nvPr>
        </p:nvSpPr>
        <p:spPr/>
        <p:txBody>
          <a:bodyPr/>
          <a:lstStyle/>
          <a:p>
            <a:fld id="{0F7A5FD4-DE83-40B9-9A92-89F202478761}" type="slidenum">
              <a:rPr lang="ja-JP" altLang="en-US" smtClean="0"/>
              <a:pPr/>
              <a:t>6</a:t>
            </a:fld>
            <a:endParaRPr lang="ja-JP" altLang="en-US" dirty="0"/>
          </a:p>
        </p:txBody>
      </p:sp>
    </p:spTree>
    <p:extLst>
      <p:ext uri="{BB962C8B-B14F-4D97-AF65-F5344CB8AC3E}">
        <p14:creationId xmlns:p14="http://schemas.microsoft.com/office/powerpoint/2010/main" val="4159813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4C9810-871C-F5B6-6D2F-F2271B90C3BD}"/>
              </a:ext>
            </a:extLst>
          </p:cNvPr>
          <p:cNvSpPr>
            <a:spLocks noGrp="1"/>
          </p:cNvSpPr>
          <p:nvPr>
            <p:ph type="title"/>
          </p:nvPr>
        </p:nvSpPr>
        <p:spPr/>
        <p:txBody>
          <a:bodyPr/>
          <a:lstStyle/>
          <a:p>
            <a:r>
              <a:rPr lang="ja-JP" altLang="en-US" dirty="0"/>
              <a:t>図書館業務における</a:t>
            </a:r>
            <a:br>
              <a:rPr kumimoji="1" lang="en-US" altLang="ja-JP" dirty="0"/>
            </a:br>
            <a:r>
              <a:rPr kumimoji="1" lang="ja-JP" altLang="en-US" dirty="0"/>
              <a:t>データクレンジング経験談</a:t>
            </a:r>
          </a:p>
        </p:txBody>
      </p:sp>
      <p:sp>
        <p:nvSpPr>
          <p:cNvPr id="3" name="テキスト プレースホルダー 2">
            <a:extLst>
              <a:ext uri="{FF2B5EF4-FFF2-40B4-BE49-F238E27FC236}">
                <a16:creationId xmlns:a16="http://schemas.microsoft.com/office/drawing/2014/main" id="{E2C6489C-083D-FC17-4BE3-C75FC43FB25F}"/>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FBF710F-8A9D-C4C3-43EC-35E70D2E3671}"/>
              </a:ext>
            </a:extLst>
          </p:cNvPr>
          <p:cNvSpPr>
            <a:spLocks noGrp="1"/>
          </p:cNvSpPr>
          <p:nvPr>
            <p:ph type="sldNum" sz="quarter" idx="12"/>
          </p:nvPr>
        </p:nvSpPr>
        <p:spPr/>
        <p:txBody>
          <a:bodyPr/>
          <a:lstStyle/>
          <a:p>
            <a:fld id="{0F7A5FD4-DE83-40B9-9A92-89F202478761}" type="slidenum">
              <a:rPr lang="ja-JP" altLang="en-US" smtClean="0"/>
              <a:pPr/>
              <a:t>7</a:t>
            </a:fld>
            <a:endParaRPr lang="ja-JP" altLang="en-US" dirty="0"/>
          </a:p>
        </p:txBody>
      </p:sp>
    </p:spTree>
    <p:extLst>
      <p:ext uri="{BB962C8B-B14F-4D97-AF65-F5344CB8AC3E}">
        <p14:creationId xmlns:p14="http://schemas.microsoft.com/office/powerpoint/2010/main" val="1651343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261017-DCC8-6884-ED89-225D5A6DCD1A}"/>
              </a:ext>
            </a:extLst>
          </p:cNvPr>
          <p:cNvSpPr>
            <a:spLocks noGrp="1"/>
          </p:cNvSpPr>
          <p:nvPr>
            <p:ph type="title"/>
          </p:nvPr>
        </p:nvSpPr>
        <p:spPr/>
        <p:txBody>
          <a:bodyPr/>
          <a:lstStyle/>
          <a:p>
            <a:r>
              <a:rPr lang="ja-JP" altLang="en-US" dirty="0"/>
              <a:t>ここからは自身の経験で話します</a:t>
            </a:r>
            <a:endParaRPr kumimoji="1" lang="ja-JP" altLang="en-US" dirty="0"/>
          </a:p>
        </p:txBody>
      </p:sp>
      <p:sp>
        <p:nvSpPr>
          <p:cNvPr id="3" name="コンテンツ プレースホルダー 2">
            <a:extLst>
              <a:ext uri="{FF2B5EF4-FFF2-40B4-BE49-F238E27FC236}">
                <a16:creationId xmlns:a16="http://schemas.microsoft.com/office/drawing/2014/main" id="{04CECBB5-54F1-A099-4161-F27F605BB83B}"/>
              </a:ext>
            </a:extLst>
          </p:cNvPr>
          <p:cNvSpPr>
            <a:spLocks noGrp="1"/>
          </p:cNvSpPr>
          <p:nvPr>
            <p:ph idx="1"/>
          </p:nvPr>
        </p:nvSpPr>
        <p:spPr>
          <a:xfrm>
            <a:off x="838200" y="1825625"/>
            <a:ext cx="10515600" cy="2787015"/>
          </a:xfrm>
        </p:spPr>
        <p:txBody>
          <a:bodyPr>
            <a:normAutofit lnSpcReduction="10000"/>
          </a:bodyPr>
          <a:lstStyle/>
          <a:p>
            <a:r>
              <a:rPr lang="ja-JP" altLang="en-US" sz="3200" dirty="0"/>
              <a:t>この講演の前に、いくつかのデータマイニング・機械学習・統計の本でデータクレンジングの記述を読んでみました</a:t>
            </a:r>
            <a:endParaRPr lang="en-US" altLang="ja-JP" sz="3200" dirty="0"/>
          </a:p>
          <a:p>
            <a:r>
              <a:rPr lang="ja-JP" altLang="en-US" sz="3200" dirty="0"/>
              <a:t>しかし数値データ向けの話が多く、テキストデータについては表記ゆれを直す、といった簡単な記述くらいしかなさそうです</a:t>
            </a:r>
            <a:endParaRPr lang="en-US" altLang="ja-JP" sz="3200" dirty="0"/>
          </a:p>
          <a:p>
            <a:r>
              <a:rPr lang="ja-JP" altLang="en-US" sz="3200" dirty="0"/>
              <a:t>開き直って自身の経験をベースに話します</a:t>
            </a:r>
            <a:endParaRPr lang="en-US" altLang="ja-JP" sz="3200" dirty="0"/>
          </a:p>
        </p:txBody>
      </p:sp>
      <p:sp>
        <p:nvSpPr>
          <p:cNvPr id="4" name="スライド番号プレースホルダー 3">
            <a:extLst>
              <a:ext uri="{FF2B5EF4-FFF2-40B4-BE49-F238E27FC236}">
                <a16:creationId xmlns:a16="http://schemas.microsoft.com/office/drawing/2014/main" id="{5C27F7D9-0C8E-90B9-5E8E-98C9834A14C8}"/>
              </a:ext>
            </a:extLst>
          </p:cNvPr>
          <p:cNvSpPr>
            <a:spLocks noGrp="1"/>
          </p:cNvSpPr>
          <p:nvPr>
            <p:ph type="sldNum" sz="quarter" idx="12"/>
          </p:nvPr>
        </p:nvSpPr>
        <p:spPr/>
        <p:txBody>
          <a:bodyPr/>
          <a:lstStyle/>
          <a:p>
            <a:fld id="{0F7A5FD4-DE83-40B9-9A92-89F202478761}" type="slidenum">
              <a:rPr lang="ja-JP" altLang="en-US" smtClean="0"/>
              <a:pPr/>
              <a:t>8</a:t>
            </a:fld>
            <a:endParaRPr lang="ja-JP" altLang="en-US" dirty="0"/>
          </a:p>
        </p:txBody>
      </p:sp>
    </p:spTree>
    <p:extLst>
      <p:ext uri="{BB962C8B-B14F-4D97-AF65-F5344CB8AC3E}">
        <p14:creationId xmlns:p14="http://schemas.microsoft.com/office/powerpoint/2010/main" val="725181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406C5B-B97D-E30D-95CF-9DA310D0BA35}"/>
              </a:ext>
            </a:extLst>
          </p:cNvPr>
          <p:cNvSpPr>
            <a:spLocks noGrp="1"/>
          </p:cNvSpPr>
          <p:nvPr>
            <p:ph type="title"/>
          </p:nvPr>
        </p:nvSpPr>
        <p:spPr>
          <a:xfrm>
            <a:off x="640080" y="365125"/>
            <a:ext cx="10972800" cy="1325563"/>
          </a:xfrm>
        </p:spPr>
        <p:txBody>
          <a:bodyPr/>
          <a:lstStyle/>
          <a:p>
            <a:r>
              <a:rPr lang="ja-JP" altLang="en-US" dirty="0"/>
              <a:t>とっさに</a:t>
            </a:r>
            <a:r>
              <a:rPr lang="ja-JP" altLang="en-US" sz="4400" dirty="0"/>
              <a:t>気づきにくいものも一度気づけば明確</a:t>
            </a:r>
            <a:endParaRPr kumimoji="1" lang="ja-JP" altLang="en-US" dirty="0"/>
          </a:p>
        </p:txBody>
      </p:sp>
      <p:sp>
        <p:nvSpPr>
          <p:cNvPr id="4" name="スライド番号プレースホルダー 3">
            <a:extLst>
              <a:ext uri="{FF2B5EF4-FFF2-40B4-BE49-F238E27FC236}">
                <a16:creationId xmlns:a16="http://schemas.microsoft.com/office/drawing/2014/main" id="{CF015B2F-32F6-3BF5-1E41-095C4964C291}"/>
              </a:ext>
            </a:extLst>
          </p:cNvPr>
          <p:cNvSpPr>
            <a:spLocks noGrp="1"/>
          </p:cNvSpPr>
          <p:nvPr>
            <p:ph type="sldNum" sz="quarter" idx="12"/>
          </p:nvPr>
        </p:nvSpPr>
        <p:spPr/>
        <p:txBody>
          <a:bodyPr/>
          <a:lstStyle/>
          <a:p>
            <a:fld id="{0F7A5FD4-DE83-40B9-9A92-89F202478761}" type="slidenum">
              <a:rPr lang="ja-JP" altLang="en-US" smtClean="0"/>
              <a:pPr/>
              <a:t>9</a:t>
            </a:fld>
            <a:endParaRPr lang="ja-JP" altLang="en-US" dirty="0"/>
          </a:p>
        </p:txBody>
      </p:sp>
      <p:sp>
        <p:nvSpPr>
          <p:cNvPr id="5" name="テキスト ボックス 4">
            <a:extLst>
              <a:ext uri="{FF2B5EF4-FFF2-40B4-BE49-F238E27FC236}">
                <a16:creationId xmlns:a16="http://schemas.microsoft.com/office/drawing/2014/main" id="{A141DE14-D297-3901-5404-2FDF705F4026}"/>
              </a:ext>
            </a:extLst>
          </p:cNvPr>
          <p:cNvSpPr txBox="1"/>
          <p:nvPr/>
        </p:nvSpPr>
        <p:spPr>
          <a:xfrm>
            <a:off x="8610600" y="3999182"/>
            <a:ext cx="3113928" cy="1754326"/>
          </a:xfrm>
          <a:prstGeom prst="rect">
            <a:avLst/>
          </a:prstGeom>
          <a:noFill/>
        </p:spPr>
        <p:txBody>
          <a:bodyPr wrap="square" rtlCol="0">
            <a:spAutoFit/>
          </a:bodyPr>
          <a:lstStyle/>
          <a:p>
            <a:r>
              <a:rPr lang="ja-JP" altLang="en-US" b="0" i="0" dirty="0">
                <a:solidFill>
                  <a:srgbClr val="180614"/>
                </a:solidFill>
                <a:effectLst/>
                <a:latin typeface="Noto Sans JP"/>
              </a:rPr>
              <a:t>「</a:t>
            </a:r>
            <a:r>
              <a:rPr lang="ja-JP" altLang="en-US" b="1" i="0" dirty="0">
                <a:solidFill>
                  <a:srgbClr val="180614"/>
                </a:solidFill>
                <a:effectLst/>
                <a:latin typeface="Noto Sans JP"/>
              </a:rPr>
              <a:t>草虫図扇面」</a:t>
            </a:r>
            <a:endParaRPr lang="en-US" altLang="ja-JP" b="0" i="0" dirty="0">
              <a:solidFill>
                <a:srgbClr val="180614"/>
              </a:solidFill>
              <a:effectLst/>
              <a:latin typeface="Noto Sans JP"/>
            </a:endParaRPr>
          </a:p>
          <a:p>
            <a:r>
              <a:rPr lang="ja-JP" altLang="en-US" b="0" i="0" dirty="0">
                <a:solidFill>
                  <a:srgbClr val="180614"/>
                </a:solidFill>
                <a:effectLst/>
                <a:latin typeface="Noto Sans JP"/>
              </a:rPr>
              <a:t>出典：国立文化財機構所蔵品統合検索システム </a:t>
            </a:r>
            <a:r>
              <a:rPr lang="en-US" altLang="ja-JP" b="0" i="0" dirty="0">
                <a:solidFill>
                  <a:srgbClr val="180614"/>
                </a:solidFill>
                <a:effectLst/>
                <a:latin typeface="Noto Sans JP"/>
              </a:rPr>
              <a:t>(</a:t>
            </a:r>
            <a:r>
              <a:rPr lang="en-US" altLang="ja-JP" b="0" i="0" dirty="0">
                <a:solidFill>
                  <a:srgbClr val="180614"/>
                </a:solidFill>
                <a:effectLst/>
                <a:latin typeface="Noto Sans JP"/>
                <a:hlinkClick r:id="rId2"/>
              </a:rPr>
              <a:t>https://colbase.nich.go.jp/collection_items/tnm/TA-708?locale=ja</a:t>
            </a:r>
            <a:r>
              <a:rPr lang="en-US" altLang="ja-JP" b="0" i="0" dirty="0">
                <a:solidFill>
                  <a:srgbClr val="180614"/>
                </a:solidFill>
                <a:effectLst/>
                <a:latin typeface="Noto Sans JP"/>
              </a:rPr>
              <a:t>)</a:t>
            </a:r>
          </a:p>
        </p:txBody>
      </p:sp>
      <p:pic>
        <p:nvPicPr>
          <p:cNvPr id="7" name="図 6">
            <a:extLst>
              <a:ext uri="{FF2B5EF4-FFF2-40B4-BE49-F238E27FC236}">
                <a16:creationId xmlns:a16="http://schemas.microsoft.com/office/drawing/2014/main" id="{52E568D6-F6F9-5F7C-FA99-386F662F42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660" y="1690688"/>
            <a:ext cx="7898067" cy="4336039"/>
          </a:xfrm>
          <a:prstGeom prst="rect">
            <a:avLst/>
          </a:prstGeom>
        </p:spPr>
      </p:pic>
      <p:sp>
        <p:nvSpPr>
          <p:cNvPr id="8" name="テキスト ボックス 7">
            <a:extLst>
              <a:ext uri="{FF2B5EF4-FFF2-40B4-BE49-F238E27FC236}">
                <a16:creationId xmlns:a16="http://schemas.microsoft.com/office/drawing/2014/main" id="{09B3B3EE-18DC-BF60-FDCF-C427438A07F9}"/>
              </a:ext>
            </a:extLst>
          </p:cNvPr>
          <p:cNvSpPr txBox="1"/>
          <p:nvPr/>
        </p:nvSpPr>
        <p:spPr>
          <a:xfrm>
            <a:off x="9361222" y="1870055"/>
            <a:ext cx="2386118" cy="1384995"/>
          </a:xfrm>
          <a:prstGeom prst="rect">
            <a:avLst/>
          </a:prstGeom>
          <a:noFill/>
        </p:spPr>
        <p:txBody>
          <a:bodyPr wrap="square" rtlCol="0">
            <a:spAutoFit/>
          </a:bodyPr>
          <a:lstStyle/>
          <a:p>
            <a:r>
              <a:rPr kumimoji="1" lang="ja-JP" altLang="en-US" sz="2800" dirty="0"/>
              <a:t>この絵にある</a:t>
            </a:r>
            <a:r>
              <a:rPr kumimoji="1" lang="ja-JP" altLang="en-US" sz="2800" b="1" dirty="0">
                <a:highlight>
                  <a:srgbClr val="00FFFF"/>
                </a:highlight>
              </a:rPr>
              <a:t>植物以外</a:t>
            </a:r>
            <a:r>
              <a:rPr kumimoji="1" lang="ja-JP" altLang="en-US" sz="2800" b="1" dirty="0"/>
              <a:t>のもの</a:t>
            </a:r>
            <a:r>
              <a:rPr kumimoji="1" lang="ja-JP" altLang="en-US" sz="2800" dirty="0"/>
              <a:t>とは？</a:t>
            </a:r>
          </a:p>
        </p:txBody>
      </p:sp>
      <p:sp>
        <p:nvSpPr>
          <p:cNvPr id="3" name="矢印: 左 2">
            <a:extLst>
              <a:ext uri="{FF2B5EF4-FFF2-40B4-BE49-F238E27FC236}">
                <a16:creationId xmlns:a16="http://schemas.microsoft.com/office/drawing/2014/main" id="{CED38188-E310-29EC-DA70-9D2D4430F9B5}"/>
              </a:ext>
            </a:extLst>
          </p:cNvPr>
          <p:cNvSpPr/>
          <p:nvPr/>
        </p:nvSpPr>
        <p:spPr>
          <a:xfrm>
            <a:off x="8707120" y="2387600"/>
            <a:ext cx="579120" cy="471218"/>
          </a:xfrm>
          <a:prstGeom prst="lef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6037015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5441</TotalTime>
  <Words>1898</Words>
  <Application>Microsoft Office PowerPoint</Application>
  <PresentationFormat>ワイド画面</PresentationFormat>
  <Paragraphs>241</Paragraphs>
  <Slides>30</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30</vt:i4>
      </vt:variant>
    </vt:vector>
  </HeadingPairs>
  <TitlesOfParts>
    <vt:vector size="39" baseType="lpstr">
      <vt:lpstr>ＭＳ ゴシック</vt:lpstr>
      <vt:lpstr>Noto Sans JP</vt:lpstr>
      <vt:lpstr>TITUS Cyberbit Basic</vt:lpstr>
      <vt:lpstr>Meiryo</vt:lpstr>
      <vt:lpstr>游ゴシック</vt:lpstr>
      <vt:lpstr>Arial</vt:lpstr>
      <vt:lpstr>Calibri</vt:lpstr>
      <vt:lpstr>Calibri Light</vt:lpstr>
      <vt:lpstr>Office テーマ</vt:lpstr>
      <vt:lpstr>大学図書館員のための データクレンジングのはじめ方</vt:lpstr>
      <vt:lpstr>PowerPoint プレゼンテーション</vt:lpstr>
      <vt:lpstr>自己紹介</vt:lpstr>
      <vt:lpstr>データクレンジングとは？</vt:lpstr>
      <vt:lpstr>講師の理解（よい定義が見つからなかったので）</vt:lpstr>
      <vt:lpstr>大学図書館員ならメタデータクレンジングでは</vt:lpstr>
      <vt:lpstr>図書館業務における データクレンジング経験談</vt:lpstr>
      <vt:lpstr>ここからは自身の経験で話します</vt:lpstr>
      <vt:lpstr>とっさに気づきにくいものも一度気づけば明確</vt:lpstr>
      <vt:lpstr>目ではみえないノイズ</vt:lpstr>
      <vt:lpstr>誤字・脱字</vt:lpstr>
      <vt:lpstr>表記ゆれ</vt:lpstr>
      <vt:lpstr>ルールのあるデータ</vt:lpstr>
      <vt:lpstr>キー(ID)と値が合っていない</vt:lpstr>
      <vt:lpstr>欠損値</vt:lpstr>
      <vt:lpstr>異常値</vt:lpstr>
      <vt:lpstr>OpenRefineはなぜすごいのか</vt:lpstr>
      <vt:lpstr>見ているだけでは足りない…</vt:lpstr>
      <vt:lpstr>ChatGPTがデータクレンジングに推奨</vt:lpstr>
      <vt:lpstr>半構造データ(XMLやJSON)を表形式に</vt:lpstr>
      <vt:lpstr>正規表現によるパターンマッチ</vt:lpstr>
      <vt:lpstr>ファセットによるデータの通覧</vt:lpstr>
      <vt:lpstr>クラスタリングによる名寄せ</vt:lpstr>
      <vt:lpstr>レコードのマーキング機能</vt:lpstr>
      <vt:lpstr>外部データとの照合</vt:lpstr>
      <vt:lpstr>OpenRenfineは目録業務にも？</vt:lpstr>
      <vt:lpstr>OpenRefine以外で使えそうなツール</vt:lpstr>
      <vt:lpstr>参考情報</vt:lpstr>
      <vt:lpstr>参照文献</vt:lpstr>
      <vt:lpstr>ここからはいよいよ実習！</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東京大学学術資産等アーカイブズポータルの構築プロジェクト</dc:title>
  <dc:creator>前田朗</dc:creator>
  <cp:lastModifiedBy>A M</cp:lastModifiedBy>
  <cp:revision>802</cp:revision>
  <dcterms:created xsi:type="dcterms:W3CDTF">2019-08-14T06:55:51Z</dcterms:created>
  <dcterms:modified xsi:type="dcterms:W3CDTF">2023-09-24T21:17:08Z</dcterms:modified>
</cp:coreProperties>
</file>