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1" r:id="rId3"/>
    <p:sldId id="258" r:id="rId4"/>
    <p:sldId id="261" r:id="rId5"/>
    <p:sldId id="257" r:id="rId6"/>
    <p:sldId id="259" r:id="rId7"/>
    <p:sldId id="260" r:id="rId8"/>
    <p:sldId id="263" r:id="rId9"/>
    <p:sldId id="262" r:id="rId10"/>
    <p:sldId id="266" r:id="rId11"/>
    <p:sldId id="265" r:id="rId12"/>
    <p:sldId id="270" r:id="rId13"/>
    <p:sldId id="268" r:id="rId14"/>
    <p:sldId id="267" r:id="rId15"/>
    <p:sldId id="269" r:id="rId16"/>
    <p:sldId id="264"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p:restoredTop sz="85000" autoAdjust="0"/>
  </p:normalViewPr>
  <p:slideViewPr>
    <p:cSldViewPr>
      <p:cViewPr varScale="1">
        <p:scale>
          <a:sx n="63" d="100"/>
          <a:sy n="63" d="100"/>
        </p:scale>
        <p:origin x="115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F55B58-5C95-4C10-B7CA-1890A8203BA1}" type="datetimeFigureOut">
              <a:rPr lang="en-US" smtClean="0"/>
              <a:t>3/10/20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B95769-3043-4FB1-B156-C1C0AD44DD5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neural network simulate brains. They have the ability to learn and make decisions.</a:t>
            </a:r>
            <a:r>
              <a:rPr lang="en-US" baseline="0" dirty="0"/>
              <a:t> They come in a variety of structures. The one </a:t>
            </a:r>
            <a:r>
              <a:rPr lang="en-US" baseline="0" dirty="0" err="1"/>
              <a:t>im</a:t>
            </a:r>
            <a:r>
              <a:rPr lang="en-US" baseline="0" dirty="0"/>
              <a:t> using in my project is the </a:t>
            </a:r>
            <a:r>
              <a:rPr lang="en-US" baseline="0" dirty="0" err="1"/>
              <a:t>feedforward</a:t>
            </a:r>
            <a:r>
              <a:rPr lang="en-US" baseline="0" dirty="0"/>
              <a:t> one. Applications include recognizing patterns, such as </a:t>
            </a:r>
            <a:r>
              <a:rPr lang="en-US" baseline="0" dirty="0" err="1"/>
              <a:t>Facebook’s</a:t>
            </a:r>
            <a:r>
              <a:rPr lang="en-US" baseline="0" dirty="0"/>
              <a:t> face recognition program. </a:t>
            </a:r>
            <a:r>
              <a:rPr lang="en-US" baseline="0" dirty="0" err="1"/>
              <a:t>Theres</a:t>
            </a:r>
            <a:r>
              <a:rPr lang="en-US" baseline="0" dirty="0"/>
              <a:t> also classifying, data mining, and series prediction. Handwritten recognition would be under classifying </a:t>
            </a:r>
            <a:endParaRPr lang="en-US" dirty="0"/>
          </a:p>
        </p:txBody>
      </p:sp>
      <p:sp>
        <p:nvSpPr>
          <p:cNvPr id="4" name="Slide Number Placeholder 3"/>
          <p:cNvSpPr>
            <a:spLocks noGrp="1"/>
          </p:cNvSpPr>
          <p:nvPr>
            <p:ph type="sldNum" sz="quarter" idx="10"/>
          </p:nvPr>
        </p:nvSpPr>
        <p:spPr/>
        <p:txBody>
          <a:bodyPr/>
          <a:lstStyle/>
          <a:p>
            <a:fld id="{35B95769-3043-4FB1-B156-C1C0AD44DD50}"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Once the network’s outputs are computed, the error of the output layers are computed. The error is calculated by subtracting the ideal output with the actual output. In java, </a:t>
            </a:r>
            <a:r>
              <a:rPr lang="en-US" dirty="0" err="1"/>
              <a:t>youd</a:t>
            </a:r>
            <a:r>
              <a:rPr lang="en-US" dirty="0"/>
              <a:t> use a loop</a:t>
            </a:r>
            <a:r>
              <a:rPr lang="en-US" baseline="0" dirty="0"/>
              <a:t> to calculate for each element in the error array.</a:t>
            </a:r>
            <a:endParaRPr lang="en-US" dirty="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2BBB084-1FC0-402B-87F7-5489D43B7390}" type="slidenum">
              <a:rPr lang="en-US"/>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rest of the layer’s error are calculated by multiplying the transposed weight matrix of the next layer with the error matrix of the next layer. This matrix is then multiplied with the derivative activation function. Notice that in the nested loop shown, the weight</a:t>
            </a:r>
            <a:r>
              <a:rPr lang="en-US" baseline="0" dirty="0"/>
              <a:t> matrix is transposed. It also needs the errors and derivative function of the next layer.</a:t>
            </a:r>
            <a:endParaRPr lang="en-US" dirty="0"/>
          </a:p>
        </p:txBody>
      </p:sp>
      <p:sp>
        <p:nvSpPr>
          <p:cNvPr id="4" name="Slide Number Placeholder 3"/>
          <p:cNvSpPr>
            <a:spLocks noGrp="1"/>
          </p:cNvSpPr>
          <p:nvPr>
            <p:ph type="sldNum" sz="quarter" idx="10"/>
          </p:nvPr>
        </p:nvSpPr>
        <p:spPr/>
        <p:txBody>
          <a:bodyPr/>
          <a:lstStyle/>
          <a:p>
            <a:fld id="{35B95769-3043-4FB1-B156-C1C0AD44DD50}"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Once the errors are calculated, the change in weight is calculated by multiplying the error matrix with the output of the previous layer.  In the nested</a:t>
            </a:r>
            <a:r>
              <a:rPr lang="en-US" baseline="0" dirty="0"/>
              <a:t> for-loop shown, change in weight is calculated. After the nested loop, the threshold weight matrix is recalculated.</a:t>
            </a:r>
            <a:endParaRPr lang="en-US" dirty="0"/>
          </a:p>
        </p:txBody>
      </p:sp>
      <p:sp>
        <p:nvSpPr>
          <p:cNvPr id="27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5D2B02-A22A-4D07-BF11-A724242AC107}" type="slidenum">
              <a:rPr lang="en-US"/>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my project, I process an image by </a:t>
            </a:r>
            <a:r>
              <a:rPr lang="en-US" dirty="0" err="1"/>
              <a:t>downsampling</a:t>
            </a:r>
            <a:r>
              <a:rPr lang="en-US" dirty="0"/>
              <a:t> and that </a:t>
            </a:r>
            <a:r>
              <a:rPr lang="en-US" dirty="0" err="1"/>
              <a:t>downsampled</a:t>
            </a:r>
            <a:r>
              <a:rPr lang="en-US" dirty="0"/>
              <a:t> image is converted into a matrix. That</a:t>
            </a:r>
            <a:r>
              <a:rPr lang="en-US" baseline="0" dirty="0"/>
              <a:t> matrix is then </a:t>
            </a:r>
            <a:r>
              <a:rPr lang="en-US" dirty="0" err="1"/>
              <a:t>inputed</a:t>
            </a:r>
            <a:r>
              <a:rPr lang="en-US" dirty="0"/>
              <a:t> into my network. Each input</a:t>
            </a:r>
            <a:r>
              <a:rPr lang="en-US" baseline="0" dirty="0"/>
              <a:t> neuron takes in a pixel of the image.  The network then outputs a 0.5 on the neuron that represent the letter it recognizes. Since I have finished the </a:t>
            </a:r>
            <a:r>
              <a:rPr lang="en-US" baseline="0" dirty="0" err="1"/>
              <a:t>downsampling</a:t>
            </a:r>
            <a:r>
              <a:rPr lang="en-US" baseline="0" dirty="0"/>
              <a:t>, I was thinking of doing some more image processing. I started to look into </a:t>
            </a:r>
            <a:r>
              <a:rPr lang="en-US" baseline="0" dirty="0" err="1"/>
              <a:t>fourier</a:t>
            </a:r>
            <a:r>
              <a:rPr lang="en-US" baseline="0" dirty="0"/>
              <a:t> descriptors.</a:t>
            </a:r>
            <a:endParaRPr lang="en-US" dirty="0"/>
          </a:p>
        </p:txBody>
      </p:sp>
      <p:sp>
        <p:nvSpPr>
          <p:cNvPr id="4" name="Slide Number Placeholder 3"/>
          <p:cNvSpPr>
            <a:spLocks noGrp="1"/>
          </p:cNvSpPr>
          <p:nvPr>
            <p:ph type="sldNum" sz="quarter" idx="10"/>
          </p:nvPr>
        </p:nvSpPr>
        <p:spPr/>
        <p:txBody>
          <a:bodyPr/>
          <a:lstStyle/>
          <a:p>
            <a:fld id="{35B95769-3043-4FB1-B156-C1C0AD44DD50}"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In </a:t>
            </a:r>
            <a:r>
              <a:rPr lang="en-US" baseline="0" dirty="0" err="1"/>
              <a:t>podnar’s</a:t>
            </a:r>
            <a:r>
              <a:rPr lang="en-US" baseline="0" dirty="0"/>
              <a:t> AI class, his led </a:t>
            </a:r>
            <a:r>
              <a:rPr lang="en-US" baseline="0" dirty="0" err="1"/>
              <a:t>diplay</a:t>
            </a:r>
            <a:r>
              <a:rPr lang="en-US" baseline="0" dirty="0"/>
              <a:t> </a:t>
            </a:r>
            <a:r>
              <a:rPr lang="en-US" baseline="0"/>
              <a:t>recognition assignment </a:t>
            </a:r>
            <a:r>
              <a:rPr lang="en-US" baseline="0" dirty="0"/>
              <a:t>is quite similar to what </a:t>
            </a:r>
            <a:r>
              <a:rPr lang="en-US" baseline="0" dirty="0" err="1"/>
              <a:t>im</a:t>
            </a:r>
            <a:r>
              <a:rPr lang="en-US" baseline="0" dirty="0"/>
              <a:t> doing. Given an led display, we had to use a </a:t>
            </a:r>
            <a:r>
              <a:rPr lang="en-US" baseline="0" dirty="0" err="1"/>
              <a:t>feedforward</a:t>
            </a:r>
            <a:r>
              <a:rPr lang="en-US" baseline="0" dirty="0"/>
              <a:t> network with </a:t>
            </a:r>
            <a:r>
              <a:rPr lang="en-US" baseline="0" dirty="0" err="1"/>
              <a:t>backpropagation</a:t>
            </a:r>
            <a:r>
              <a:rPr lang="en-US" baseline="0" dirty="0"/>
              <a:t> learning to recognize the number it displayed. this is a little different from what </a:t>
            </a:r>
            <a:r>
              <a:rPr lang="en-US" baseline="0" dirty="0" err="1"/>
              <a:t>im</a:t>
            </a:r>
            <a:r>
              <a:rPr lang="en-US" baseline="0" dirty="0"/>
              <a:t> doing in my project since I have to do image processing on the image. But for this AI assignment I don’t have to do any image processing. The led display can be easily converted into a matrix. Each of the elements in the matrix represents an LED segment, a 1 for on and 0 for off. </a:t>
            </a:r>
            <a:endParaRPr lang="en-US" dirty="0"/>
          </a:p>
        </p:txBody>
      </p:sp>
      <p:sp>
        <p:nvSpPr>
          <p:cNvPr id="4" name="Slide Number Placeholder 3"/>
          <p:cNvSpPr>
            <a:spLocks noGrp="1"/>
          </p:cNvSpPr>
          <p:nvPr>
            <p:ph type="sldNum" sz="quarter" idx="10"/>
          </p:nvPr>
        </p:nvSpPr>
        <p:spPr/>
        <p:txBody>
          <a:bodyPr/>
          <a:lstStyle/>
          <a:p>
            <a:fld id="{35B95769-3043-4FB1-B156-C1C0AD44DD50}"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Draw here, click add, and specify what the letter is, then the letter is automatically added to letters known list</a:t>
            </a:r>
          </a:p>
        </p:txBody>
      </p:sp>
      <p:sp>
        <p:nvSpPr>
          <p:cNvPr id="4" name="Slide Number Placeholder 3"/>
          <p:cNvSpPr>
            <a:spLocks noGrp="1"/>
          </p:cNvSpPr>
          <p:nvPr>
            <p:ph type="sldNum" sz="quarter" idx="10"/>
          </p:nvPr>
        </p:nvSpPr>
        <p:spPr/>
        <p:txBody>
          <a:bodyPr/>
          <a:lstStyle/>
          <a:p>
            <a:fld id="{03A88289-241D-4F84-A409-2A5EA88CE7CE}" type="slidenum">
              <a:rPr lang="en-US" smtClean="0"/>
              <a:t>20</a:t>
            </a:fld>
            <a:endParaRPr lang="en-US"/>
          </a:p>
        </p:txBody>
      </p:sp>
    </p:spTree>
    <p:extLst>
      <p:ext uri="{BB962C8B-B14F-4D97-AF65-F5344CB8AC3E}">
        <p14:creationId xmlns:p14="http://schemas.microsoft.com/office/powerpoint/2010/main" val="47982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Hwne</a:t>
            </a:r>
            <a:r>
              <a:rPr lang="en-US" dirty="0"/>
              <a:t> you use the</a:t>
            </a:r>
            <a:r>
              <a:rPr lang="en-US" baseline="0" dirty="0"/>
              <a:t> load button the program reads the file sample.dat that contains the </a:t>
            </a:r>
            <a:r>
              <a:rPr lang="en-US" baseline="0" dirty="0" err="1"/>
              <a:t>downsampled</a:t>
            </a:r>
            <a:r>
              <a:rPr lang="en-US" baseline="0" dirty="0"/>
              <a:t> data of the </a:t>
            </a:r>
            <a:r>
              <a:rPr lang="en-US" baseline="0" dirty="0" err="1"/>
              <a:t>leters</a:t>
            </a:r>
            <a:r>
              <a:rPr lang="en-US" baseline="0" dirty="0"/>
              <a:t> into the letters known list</a:t>
            </a:r>
            <a:endParaRPr lang="en-US" dirty="0"/>
          </a:p>
        </p:txBody>
      </p:sp>
      <p:sp>
        <p:nvSpPr>
          <p:cNvPr id="4" name="Slide Number Placeholder 3"/>
          <p:cNvSpPr>
            <a:spLocks noGrp="1"/>
          </p:cNvSpPr>
          <p:nvPr>
            <p:ph type="sldNum" sz="quarter" idx="10"/>
          </p:nvPr>
        </p:nvSpPr>
        <p:spPr/>
        <p:txBody>
          <a:bodyPr/>
          <a:lstStyle/>
          <a:p>
            <a:fld id="{03A88289-241D-4F84-A409-2A5EA88CE7CE}" type="slidenum">
              <a:rPr lang="en-US" smtClean="0"/>
              <a:t>21</a:t>
            </a:fld>
            <a:endParaRPr lang="en-US"/>
          </a:p>
        </p:txBody>
      </p:sp>
    </p:spTree>
    <p:extLst>
      <p:ext uri="{BB962C8B-B14F-4D97-AF65-F5344CB8AC3E}">
        <p14:creationId xmlns:p14="http://schemas.microsoft.com/office/powerpoint/2010/main" val="2624060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A88289-241D-4F84-A409-2A5EA88CE7CE}" type="slidenum">
              <a:rPr lang="en-US" smtClean="0"/>
              <a:t>23</a:t>
            </a:fld>
            <a:endParaRPr lang="en-US"/>
          </a:p>
        </p:txBody>
      </p:sp>
    </p:spTree>
    <p:extLst>
      <p:ext uri="{BB962C8B-B14F-4D97-AF65-F5344CB8AC3E}">
        <p14:creationId xmlns:p14="http://schemas.microsoft.com/office/powerpoint/2010/main" val="3205469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basic thing in artificial</a:t>
            </a:r>
            <a:r>
              <a:rPr lang="en-US" baseline="0" dirty="0"/>
              <a:t> intelligence is a single neuron. A neuron simply makes decisions. It consists of a weight and threshold. In this example, the weight is 1.5 and the threshold is 2.5. The weight amplifies an input and it is compared against the threshold. </a:t>
            </a:r>
            <a:endParaRPr lang="en-US" dirty="0"/>
          </a:p>
        </p:txBody>
      </p:sp>
      <p:sp>
        <p:nvSpPr>
          <p:cNvPr id="4" name="Slide Number Placeholder 3"/>
          <p:cNvSpPr>
            <a:spLocks noGrp="1"/>
          </p:cNvSpPr>
          <p:nvPr>
            <p:ph type="sldNum" sz="quarter" idx="10"/>
          </p:nvPr>
        </p:nvSpPr>
        <p:spPr/>
        <p:txBody>
          <a:bodyPr/>
          <a:lstStyle/>
          <a:p>
            <a:fld id="{35B95769-3043-4FB1-B156-C1C0AD44DD50}"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For example, if the input to this neuron is 2, then 2 times the weight is 3. 3 is then compared against the threshold. Since 3 is greater than 2.5, the neuron outputs a 1. If the amplified weight was less than the threshold, it would fire a 0.</a:t>
            </a:r>
            <a:endParaRPr lang="en-US" dirty="0"/>
          </a:p>
        </p:txBody>
      </p:sp>
      <p:sp>
        <p:nvSpPr>
          <p:cNvPr id="4" name="Slide Number Placeholder 3"/>
          <p:cNvSpPr>
            <a:spLocks noGrp="1"/>
          </p:cNvSpPr>
          <p:nvPr>
            <p:ph type="sldNum" sz="quarter" idx="10"/>
          </p:nvPr>
        </p:nvSpPr>
        <p:spPr/>
        <p:txBody>
          <a:bodyPr/>
          <a:lstStyle/>
          <a:p>
            <a:fld id="{35B95769-3043-4FB1-B156-C1C0AD44DD50}"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is an example of a network of</a:t>
            </a:r>
            <a:r>
              <a:rPr lang="en-US" baseline="0" dirty="0"/>
              <a:t> neurons, which is simply a bunch of neurons. This network has 2 layers and is feed forward because the neurons are connected to the next layer only.</a:t>
            </a:r>
            <a:endParaRPr lang="en-US" dirty="0"/>
          </a:p>
        </p:txBody>
      </p:sp>
      <p:sp>
        <p:nvSpPr>
          <p:cNvPr id="4" name="Slide Number Placeholder 3"/>
          <p:cNvSpPr>
            <a:spLocks noGrp="1"/>
          </p:cNvSpPr>
          <p:nvPr>
            <p:ph type="sldNum" sz="quarter" idx="10"/>
          </p:nvPr>
        </p:nvSpPr>
        <p:spPr/>
        <p:txBody>
          <a:bodyPr/>
          <a:lstStyle/>
          <a:p>
            <a:fld id="{35B95769-3043-4FB1-B156-C1C0AD44DD50}"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Matrices</a:t>
            </a:r>
            <a:r>
              <a:rPr lang="en-US" baseline="0" dirty="0"/>
              <a:t> are used to represent a network.  Weight matrix holds the weights of a layer. In this network, since there are 2 neurons in the first layer and 3 in the 2</a:t>
            </a:r>
            <a:r>
              <a:rPr lang="en-US" baseline="30000" dirty="0"/>
              <a:t>nd</a:t>
            </a:r>
            <a:r>
              <a:rPr lang="en-US" baseline="0" dirty="0"/>
              <a:t> layer, we are going to have a 3 by 2 matrix. So, the weights going to the first neuron belongs in the first row, and so on. In java, this weight matrix would be a 2d array of doubles.</a:t>
            </a:r>
            <a:endParaRPr lang="en-US" dirty="0"/>
          </a:p>
        </p:txBody>
      </p:sp>
      <p:sp>
        <p:nvSpPr>
          <p:cNvPr id="4" name="Slide Number Placeholder 3"/>
          <p:cNvSpPr>
            <a:spLocks noGrp="1"/>
          </p:cNvSpPr>
          <p:nvPr>
            <p:ph type="sldNum" sz="quarter" idx="10"/>
          </p:nvPr>
        </p:nvSpPr>
        <p:spPr/>
        <p:txBody>
          <a:bodyPr/>
          <a:lstStyle/>
          <a:p>
            <a:fld id="{35B95769-3043-4FB1-B156-C1C0AD44DD50}"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addition to the weights, it is also required</a:t>
            </a:r>
            <a:r>
              <a:rPr lang="en-US" baseline="0" dirty="0"/>
              <a:t> to store the thresholds. It is a lot easier when the thresholds are combined with the weight matrix. So, a whole network can be represented with multiple weight and threshold matrices, one for each layer excluding the output layer.</a:t>
            </a:r>
          </a:p>
          <a:p>
            <a:endParaRPr lang="en-US" dirty="0"/>
          </a:p>
        </p:txBody>
      </p:sp>
      <p:sp>
        <p:nvSpPr>
          <p:cNvPr id="4" name="Slide Number Placeholder 3"/>
          <p:cNvSpPr>
            <a:spLocks noGrp="1"/>
          </p:cNvSpPr>
          <p:nvPr>
            <p:ph type="sldNum" sz="quarter" idx="10"/>
          </p:nvPr>
        </p:nvSpPr>
        <p:spPr/>
        <p:txBody>
          <a:bodyPr/>
          <a:lstStyle/>
          <a:p>
            <a:fld id="{35B95769-3043-4FB1-B156-C1C0AD44DD50}"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Before</a:t>
            </a:r>
            <a:r>
              <a:rPr lang="en-US" baseline="0" dirty="0"/>
              <a:t> anything else is done to the network, it is trained. Training means that the network weights are adjusted. In my project, I am using </a:t>
            </a:r>
            <a:r>
              <a:rPr lang="en-US" baseline="0" dirty="0" err="1"/>
              <a:t>backpropagation</a:t>
            </a:r>
            <a:r>
              <a:rPr lang="en-US" baseline="0" dirty="0"/>
              <a:t> learning, which requires a set of inputs and anticipated outputs. Back propagation aims to adjust the weights to get the network to output what is expected. In this </a:t>
            </a:r>
            <a:r>
              <a:rPr lang="en-US" baseline="0" dirty="0" err="1"/>
              <a:t>iimage</a:t>
            </a:r>
            <a:r>
              <a:rPr lang="en-US" baseline="0" dirty="0"/>
              <a:t> for example, for an input of 0, 0, 0, 1, and 1, 0, we expect the network to output 0. and for inputs 1, 1, a 1 is expected</a:t>
            </a:r>
            <a:endParaRPr lang="en-US" dirty="0"/>
          </a:p>
        </p:txBody>
      </p:sp>
      <p:sp>
        <p:nvSpPr>
          <p:cNvPr id="4" name="Slide Number Placeholder 3"/>
          <p:cNvSpPr>
            <a:spLocks noGrp="1"/>
          </p:cNvSpPr>
          <p:nvPr>
            <p:ph type="sldNum" sz="quarter" idx="10"/>
          </p:nvPr>
        </p:nvSpPr>
        <p:spPr/>
        <p:txBody>
          <a:bodyPr/>
          <a:lstStyle/>
          <a:p>
            <a:fld id="{35B95769-3043-4FB1-B156-C1C0AD44DD50}"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Before</a:t>
            </a:r>
            <a:r>
              <a:rPr lang="en-US" baseline="0" dirty="0"/>
              <a:t> the errors are calculated, the outputs of the network are calculated. Then e</a:t>
            </a:r>
            <a:r>
              <a:rPr lang="en-US" dirty="0"/>
              <a:t>rrors are calculated from the output layer to the input layer. The weights are then adjusted based on the errors.</a:t>
            </a:r>
            <a:r>
              <a:rPr lang="en-US" baseline="0" dirty="0"/>
              <a:t> The process is then </a:t>
            </a:r>
            <a:r>
              <a:rPr lang="en-US" baseline="0" dirty="0" err="1"/>
              <a:t>repreated</a:t>
            </a:r>
            <a:r>
              <a:rPr lang="en-US" baseline="0" dirty="0"/>
              <a:t> until the error is low enough</a:t>
            </a:r>
            <a:endParaRPr lang="en-US" dirty="0"/>
          </a:p>
        </p:txBody>
      </p:sp>
      <p:sp>
        <p:nvSpPr>
          <p:cNvPr id="4" name="Slide Number Placeholder 3"/>
          <p:cNvSpPr>
            <a:spLocks noGrp="1"/>
          </p:cNvSpPr>
          <p:nvPr>
            <p:ph type="sldNum" sz="quarter" idx="10"/>
          </p:nvPr>
        </p:nvSpPr>
        <p:spPr/>
        <p:txBody>
          <a:bodyPr/>
          <a:lstStyle/>
          <a:p>
            <a:fld id="{35B95769-3043-4FB1-B156-C1C0AD44DD50}"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To compute the outputs of a layer, the sum is calculated</a:t>
            </a:r>
            <a:r>
              <a:rPr lang="en-US" baseline="0" dirty="0"/>
              <a:t> by taking the dot product of a column from the weight and threshold matrix and inputs to the layer. The sum is then put into an activation function. </a:t>
            </a:r>
            <a:r>
              <a:rPr lang="en-US" sz="1200" kern="1200" baseline="0" dirty="0">
                <a:solidFill>
                  <a:schemeClr val="tx1"/>
                </a:solidFill>
                <a:latin typeface="+mn-lt"/>
                <a:ea typeface="+mn-ea"/>
                <a:cs typeface="+mn-cs"/>
              </a:rPr>
              <a:t>An activation function determines the range of values that will cause the neuron to fire. In this project I use the hyperbolic tangent activation function. The advantage is that it can fire negative values.</a:t>
            </a:r>
            <a:endParaRPr lang="en-US" dirty="0"/>
          </a:p>
        </p:txBody>
      </p:sp>
      <p:sp>
        <p:nvSpPr>
          <p:cNvPr id="256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B12E19F-5DCD-44CB-AC61-78CBB92D2ED4}" type="slidenum">
              <a:rPr lang="en-US"/>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81A95E-06F4-4B3E-9188-E5B37C39D803}" type="datetimeFigureOut">
              <a:rPr lang="en-US" smtClean="0"/>
              <a:t>3/10/20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32835-96E0-44D8-954C-1E881093BED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81A95E-06F4-4B3E-9188-E5B37C39D803}" type="datetimeFigureOut">
              <a:rPr lang="en-US" smtClean="0"/>
              <a:t>3/10/20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32835-96E0-44D8-954C-1E881093BED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81A95E-06F4-4B3E-9188-E5B37C39D803}" type="datetimeFigureOut">
              <a:rPr lang="en-US" smtClean="0"/>
              <a:t>3/10/20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32835-96E0-44D8-954C-1E881093BED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81A95E-06F4-4B3E-9188-E5B37C39D803}" type="datetimeFigureOut">
              <a:rPr lang="en-US" smtClean="0"/>
              <a:t>3/10/20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32835-96E0-44D8-954C-1E881093BED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81A95E-06F4-4B3E-9188-E5B37C39D803}" type="datetimeFigureOut">
              <a:rPr lang="en-US" smtClean="0"/>
              <a:t>3/10/20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32835-96E0-44D8-954C-1E881093BED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81A95E-06F4-4B3E-9188-E5B37C39D803}" type="datetimeFigureOut">
              <a:rPr lang="en-US" smtClean="0"/>
              <a:t>3/10/20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432835-96E0-44D8-954C-1E881093BED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81A95E-06F4-4B3E-9188-E5B37C39D803}" type="datetimeFigureOut">
              <a:rPr lang="en-US" smtClean="0"/>
              <a:t>3/10/20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432835-96E0-44D8-954C-1E881093BED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81A95E-06F4-4B3E-9188-E5B37C39D803}" type="datetimeFigureOut">
              <a:rPr lang="en-US" smtClean="0"/>
              <a:t>3/10/20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432835-96E0-44D8-954C-1E881093BED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1A95E-06F4-4B3E-9188-E5B37C39D803}" type="datetimeFigureOut">
              <a:rPr lang="en-US" smtClean="0"/>
              <a:t>3/10/20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432835-96E0-44D8-954C-1E881093BED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81A95E-06F4-4B3E-9188-E5B37C39D803}" type="datetimeFigureOut">
              <a:rPr lang="en-US" smtClean="0"/>
              <a:t>3/10/20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432835-96E0-44D8-954C-1E881093BED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81A95E-06F4-4B3E-9188-E5B37C39D803}" type="datetimeFigureOut">
              <a:rPr lang="en-US" smtClean="0"/>
              <a:t>3/10/20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432835-96E0-44D8-954C-1E881093BED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1A95E-06F4-4B3E-9188-E5B37C39D803}" type="datetimeFigureOut">
              <a:rPr lang="en-US" smtClean="0"/>
              <a:t>3/10/20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432835-96E0-44D8-954C-1E881093BED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csjournals.com/IJCSC/PDF1-2/30..pdf" TargetMode="External"/><Relationship Id="rId2" Type="http://schemas.openxmlformats.org/officeDocument/2006/relationships/hyperlink" Target="http://www.willamette.edu/~gorr/classes/cs449/backprop.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Neural Networks in Java</a:t>
            </a:r>
          </a:p>
        </p:txBody>
      </p:sp>
      <p:sp>
        <p:nvSpPr>
          <p:cNvPr id="3" name="Subtitle 2"/>
          <p:cNvSpPr>
            <a:spLocks noGrp="1"/>
          </p:cNvSpPr>
          <p:nvPr>
            <p:ph type="subTitle" idx="1"/>
          </p:nvPr>
        </p:nvSpPr>
        <p:spPr/>
        <p:txBody>
          <a:bodyPr/>
          <a:lstStyle/>
          <a:p>
            <a:r>
              <a:rPr lang="en-US" dirty="0"/>
              <a:t>Maeda </a:t>
            </a:r>
            <a:r>
              <a:rPr lang="en-US" dirty="0" err="1"/>
              <a:t>Hanafi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t>Computing Outputs</a:t>
            </a:r>
          </a:p>
        </p:txBody>
      </p:sp>
      <p:pic>
        <p:nvPicPr>
          <p:cNvPr id="9218" name="Picture 2"/>
          <p:cNvPicPr>
            <a:picLocks noGrp="1" noChangeAspect="1" noChangeArrowheads="1"/>
          </p:cNvPicPr>
          <p:nvPr>
            <p:ph sz="half" idx="1"/>
          </p:nvPr>
        </p:nvPicPr>
        <p:blipFill>
          <a:blip r:embed="rId3" cstate="print"/>
          <a:srcRect/>
          <a:stretch>
            <a:fillRect/>
          </a:stretch>
        </p:blipFill>
        <p:spPr bwMode="auto">
          <a:xfrm>
            <a:off x="0" y="1143000"/>
            <a:ext cx="9144000" cy="2667000"/>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1" y="3505200"/>
            <a:ext cx="9144001" cy="3124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a:t>Calculating Error: Output Layer</a:t>
            </a:r>
          </a:p>
        </p:txBody>
      </p:sp>
      <p:sp>
        <p:nvSpPr>
          <p:cNvPr id="12291" name="Content Placeholder 2"/>
          <p:cNvSpPr>
            <a:spLocks noGrp="1"/>
          </p:cNvSpPr>
          <p:nvPr>
            <p:ph sz="half" idx="1"/>
          </p:nvPr>
        </p:nvSpPr>
        <p:spPr>
          <a:xfrm>
            <a:off x="457200" y="1600200"/>
            <a:ext cx="8001000" cy="4525963"/>
          </a:xfrm>
        </p:spPr>
        <p:txBody>
          <a:bodyPr/>
          <a:lstStyle/>
          <a:p>
            <a:pPr eaLnBrk="1" hangingPunct="1"/>
            <a:r>
              <a:rPr lang="en-US" dirty="0"/>
              <a:t>First, calculate error of output layer:</a:t>
            </a:r>
          </a:p>
          <a:p>
            <a:pPr eaLnBrk="1" hangingPunct="1"/>
            <a:endParaRPr lang="en-US" dirty="0"/>
          </a:p>
          <a:p>
            <a:pPr eaLnBrk="1" hangingPunct="1"/>
            <a:endParaRPr lang="en-US" dirty="0"/>
          </a:p>
          <a:p>
            <a:pPr eaLnBrk="1" hangingPunct="1"/>
            <a:endParaRPr lang="en-US" dirty="0"/>
          </a:p>
        </p:txBody>
      </p:sp>
      <p:pic>
        <p:nvPicPr>
          <p:cNvPr id="12292" name="Picture 2"/>
          <p:cNvPicPr>
            <a:picLocks noChangeAspect="1" noChangeArrowheads="1"/>
          </p:cNvPicPr>
          <p:nvPr/>
        </p:nvPicPr>
        <p:blipFill>
          <a:blip r:embed="rId3" cstate="print"/>
          <a:srcRect/>
          <a:stretch>
            <a:fillRect/>
          </a:stretch>
        </p:blipFill>
        <p:spPr bwMode="auto">
          <a:xfrm>
            <a:off x="685800" y="2286000"/>
            <a:ext cx="3586163" cy="1524000"/>
          </a:xfrm>
          <a:prstGeom prst="rect">
            <a:avLst/>
          </a:prstGeom>
          <a:noFill/>
          <a:ln w="9525">
            <a:noFill/>
            <a:miter lim="800000"/>
            <a:headEnd/>
            <a:tailEnd/>
          </a:ln>
        </p:spPr>
      </p:pic>
      <p:pic>
        <p:nvPicPr>
          <p:cNvPr id="10242" name="Picture 2"/>
          <p:cNvPicPr>
            <a:picLocks noChangeAspect="1" noChangeArrowheads="1"/>
          </p:cNvPicPr>
          <p:nvPr/>
        </p:nvPicPr>
        <p:blipFill>
          <a:blip r:embed="rId4" cstate="print"/>
          <a:srcRect/>
          <a:stretch>
            <a:fillRect/>
          </a:stretch>
        </p:blipFill>
        <p:spPr bwMode="auto">
          <a:xfrm>
            <a:off x="381000" y="4114800"/>
            <a:ext cx="8254180" cy="17526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Calculate Error</a:t>
            </a:r>
          </a:p>
        </p:txBody>
      </p:sp>
      <p:sp>
        <p:nvSpPr>
          <p:cNvPr id="3" name="Content Placeholder 2"/>
          <p:cNvSpPr>
            <a:spLocks noGrp="1"/>
          </p:cNvSpPr>
          <p:nvPr>
            <p:ph sz="half" idx="1"/>
          </p:nvPr>
        </p:nvSpPr>
        <p:spPr>
          <a:xfrm>
            <a:off x="457200" y="1066800"/>
            <a:ext cx="7924800" cy="1524000"/>
          </a:xfrm>
        </p:spPr>
        <p:txBody>
          <a:bodyPr/>
          <a:lstStyle/>
          <a:p>
            <a:r>
              <a:rPr lang="en-US" dirty="0"/>
              <a:t>Then, calculate error of the other layers:</a:t>
            </a:r>
          </a:p>
          <a:p>
            <a:endParaRPr lang="en-US" dirty="0"/>
          </a:p>
        </p:txBody>
      </p:sp>
      <p:pic>
        <p:nvPicPr>
          <p:cNvPr id="5" name="Picture 3"/>
          <p:cNvPicPr>
            <a:picLocks noChangeAspect="1" noChangeArrowheads="1"/>
          </p:cNvPicPr>
          <p:nvPr/>
        </p:nvPicPr>
        <p:blipFill>
          <a:blip r:embed="rId3" cstate="print"/>
          <a:srcRect/>
          <a:stretch>
            <a:fillRect/>
          </a:stretch>
        </p:blipFill>
        <p:spPr bwMode="auto">
          <a:xfrm>
            <a:off x="914400" y="1752600"/>
            <a:ext cx="6096000" cy="2015847"/>
          </a:xfrm>
          <a:prstGeom prst="rect">
            <a:avLst/>
          </a:prstGeom>
          <a:noFill/>
          <a:ln w="9525">
            <a:noFill/>
            <a:miter lim="800000"/>
            <a:headEnd/>
            <a:tailEnd/>
          </a:ln>
        </p:spPr>
      </p:pic>
      <p:pic>
        <p:nvPicPr>
          <p:cNvPr id="11266" name="Picture 2"/>
          <p:cNvPicPr>
            <a:picLocks noChangeAspect="1" noChangeArrowheads="1"/>
          </p:cNvPicPr>
          <p:nvPr/>
        </p:nvPicPr>
        <p:blipFill>
          <a:blip r:embed="rId4" cstate="print"/>
          <a:srcRect/>
          <a:stretch>
            <a:fillRect/>
          </a:stretch>
        </p:blipFill>
        <p:spPr bwMode="auto">
          <a:xfrm>
            <a:off x="0" y="4267200"/>
            <a:ext cx="9144000" cy="19812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0"/>
            <a:ext cx="8229600" cy="1143000"/>
          </a:xfrm>
        </p:spPr>
        <p:txBody>
          <a:bodyPr/>
          <a:lstStyle/>
          <a:p>
            <a:pPr eaLnBrk="1" hangingPunct="1"/>
            <a:r>
              <a:rPr lang="en-US" dirty="0"/>
              <a:t>Change Weights</a:t>
            </a:r>
          </a:p>
        </p:txBody>
      </p:sp>
      <p:sp>
        <p:nvSpPr>
          <p:cNvPr id="13315" name="Content Placeholder 2"/>
          <p:cNvSpPr>
            <a:spLocks noGrp="1"/>
          </p:cNvSpPr>
          <p:nvPr>
            <p:ph sz="half" idx="1"/>
          </p:nvPr>
        </p:nvSpPr>
        <p:spPr>
          <a:xfrm>
            <a:off x="381000" y="990600"/>
            <a:ext cx="7543800" cy="5638800"/>
          </a:xfrm>
        </p:spPr>
        <p:txBody>
          <a:bodyPr>
            <a:normAutofit/>
          </a:bodyPr>
          <a:lstStyle/>
          <a:p>
            <a:pPr eaLnBrk="1" hangingPunct="1"/>
            <a:r>
              <a:rPr lang="en-US" dirty="0"/>
              <a:t>Once the errors are calculated, update weights:</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r>
              <a:rPr lang="en-US" dirty="0"/>
              <a:t>When the weights are changed, the network has gone through an iteration of training.</a:t>
            </a:r>
          </a:p>
          <a:p>
            <a:pPr eaLnBrk="1" hangingPunct="1">
              <a:buFont typeface="Arial" charset="0"/>
              <a:buNone/>
            </a:pPr>
            <a:endParaRPr lang="en-US" dirty="0"/>
          </a:p>
        </p:txBody>
      </p:sp>
      <p:pic>
        <p:nvPicPr>
          <p:cNvPr id="12290" name="Picture 2"/>
          <p:cNvPicPr>
            <a:picLocks noChangeAspect="1" noChangeArrowheads="1"/>
          </p:cNvPicPr>
          <p:nvPr/>
        </p:nvPicPr>
        <p:blipFill>
          <a:blip r:embed="rId3" cstate="print"/>
          <a:srcRect/>
          <a:stretch>
            <a:fillRect/>
          </a:stretch>
        </p:blipFill>
        <p:spPr bwMode="auto">
          <a:xfrm>
            <a:off x="1600200" y="1524000"/>
            <a:ext cx="5162550" cy="523875"/>
          </a:xfrm>
          <a:prstGeom prst="rect">
            <a:avLst/>
          </a:prstGeom>
          <a:noFill/>
          <a:ln w="9525">
            <a:noFill/>
            <a:miter lim="800000"/>
            <a:headEnd/>
            <a:tailEnd/>
          </a:ln>
        </p:spPr>
      </p:pic>
      <p:pic>
        <p:nvPicPr>
          <p:cNvPr id="12292" name="Picture 4"/>
          <p:cNvPicPr>
            <a:picLocks noChangeAspect="1" noChangeArrowheads="1"/>
          </p:cNvPicPr>
          <p:nvPr/>
        </p:nvPicPr>
        <p:blipFill>
          <a:blip r:embed="rId4" cstate="print"/>
          <a:srcRect/>
          <a:stretch>
            <a:fillRect/>
          </a:stretch>
        </p:blipFill>
        <p:spPr bwMode="auto">
          <a:xfrm>
            <a:off x="-1" y="2209800"/>
            <a:ext cx="9144001" cy="27432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Handwritten Recognition Using Neural Networks </a:t>
            </a:r>
          </a:p>
        </p:txBody>
      </p:sp>
      <p:pic>
        <p:nvPicPr>
          <p:cNvPr id="7170" name="Picture 2"/>
          <p:cNvPicPr>
            <a:picLocks noGrp="1" noChangeAspect="1" noChangeArrowheads="1"/>
          </p:cNvPicPr>
          <p:nvPr>
            <p:ph sz="half" idx="1"/>
          </p:nvPr>
        </p:nvPicPr>
        <p:blipFill>
          <a:blip r:embed="rId3" cstate="print"/>
          <a:srcRect/>
          <a:stretch>
            <a:fillRect/>
          </a:stretch>
        </p:blipFill>
        <p:spPr bwMode="auto">
          <a:xfrm>
            <a:off x="-1" y="2057400"/>
            <a:ext cx="9144001" cy="3352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LED Display Recognition</a:t>
            </a:r>
          </a:p>
        </p:txBody>
      </p:sp>
      <p:pic>
        <p:nvPicPr>
          <p:cNvPr id="8194" name="Picture 2"/>
          <p:cNvPicPr>
            <a:picLocks noGrp="1" noChangeAspect="1" noChangeArrowheads="1"/>
          </p:cNvPicPr>
          <p:nvPr>
            <p:ph sz="half" idx="1"/>
          </p:nvPr>
        </p:nvPicPr>
        <p:blipFill>
          <a:blip r:embed="rId3" cstate="print"/>
          <a:srcRect/>
          <a:stretch>
            <a:fillRect/>
          </a:stretch>
        </p:blipFill>
        <p:spPr bwMode="auto">
          <a:xfrm>
            <a:off x="0" y="2514600"/>
            <a:ext cx="9144000" cy="3048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t>Reference</a:t>
            </a:r>
          </a:p>
        </p:txBody>
      </p:sp>
      <p:sp>
        <p:nvSpPr>
          <p:cNvPr id="15363" name="Content Placeholder 2"/>
          <p:cNvSpPr>
            <a:spLocks noGrp="1"/>
          </p:cNvSpPr>
          <p:nvPr>
            <p:ph idx="1"/>
          </p:nvPr>
        </p:nvSpPr>
        <p:spPr/>
        <p:txBody>
          <a:bodyPr>
            <a:normAutofit lnSpcReduction="10000"/>
          </a:bodyPr>
          <a:lstStyle/>
          <a:p>
            <a:pPr eaLnBrk="1" hangingPunct="1"/>
            <a:r>
              <a:rPr lang="en-US"/>
              <a:t>Heaton, Jeff. “Introduction to Neural Networks Using Java” 2</a:t>
            </a:r>
            <a:r>
              <a:rPr lang="en-US" baseline="30000"/>
              <a:t>nd</a:t>
            </a:r>
            <a:r>
              <a:rPr lang="en-US"/>
              <a:t> Ed. 2002 </a:t>
            </a:r>
          </a:p>
          <a:p>
            <a:pPr eaLnBrk="1" hangingPunct="1"/>
            <a:r>
              <a:rPr lang="en-US"/>
              <a:t>Gorr. “Error Back propagation” &lt;</a:t>
            </a:r>
            <a:r>
              <a:rPr lang="en-US">
                <a:hlinkClick r:id="rId2"/>
              </a:rPr>
              <a:t>http://www.willamette.edu/~gorr/classes/cs449/backprop.html</a:t>
            </a:r>
            <a:r>
              <a:rPr lang="en-US"/>
              <a:t>&gt;</a:t>
            </a:r>
          </a:p>
          <a:p>
            <a:pPr eaLnBrk="1" hangingPunct="1"/>
            <a:r>
              <a:rPr lang="en-US"/>
              <a:t>Pap and Singh. “Handwritten English Character Recognition using Neural Networks” 2010. &lt;</a:t>
            </a:r>
            <a:r>
              <a:rPr lang="en-US">
                <a:hlinkClick r:id="rId3"/>
              </a:rPr>
              <a:t> http://csjournals.com/IJCSC/PDF1-2/30..pdf</a:t>
            </a:r>
            <a:r>
              <a:rPr lang="en-US"/>
              <a:t>&gt;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Handwritten Recognizer: </a:t>
            </a:r>
            <a:br>
              <a:rPr lang="en-US"/>
            </a:br>
            <a:r>
              <a:rPr lang="en-US"/>
              <a:t>User Manual</a:t>
            </a:r>
            <a:endParaRPr lang="en-US" dirty="0"/>
          </a:p>
        </p:txBody>
      </p:sp>
      <p:sp>
        <p:nvSpPr>
          <p:cNvPr id="3" name="Subtitle 2"/>
          <p:cNvSpPr>
            <a:spLocks noGrp="1"/>
          </p:cNvSpPr>
          <p:nvPr>
            <p:ph type="subTitle" idx="1"/>
          </p:nvPr>
        </p:nvSpPr>
        <p:spPr/>
        <p:txBody>
          <a:bodyPr/>
          <a:lstStyle/>
          <a:p>
            <a:r>
              <a:rPr lang="en-US" dirty="0"/>
              <a:t>Maeda </a:t>
            </a:r>
            <a:r>
              <a:rPr lang="en-US" dirty="0" err="1"/>
              <a:t>Hanafi</a:t>
            </a:r>
            <a:endParaRPr lang="en-US" dirty="0"/>
          </a:p>
        </p:txBody>
      </p:sp>
    </p:spTree>
    <p:extLst>
      <p:ext uri="{BB962C8B-B14F-4D97-AF65-F5344CB8AC3E}">
        <p14:creationId xmlns:p14="http://schemas.microsoft.com/office/powerpoint/2010/main" val="2382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works</a:t>
            </a:r>
          </a:p>
        </p:txBody>
      </p:sp>
      <p:sp>
        <p:nvSpPr>
          <p:cNvPr id="3" name="Content Placeholder 2"/>
          <p:cNvSpPr>
            <a:spLocks noGrp="1"/>
          </p:cNvSpPr>
          <p:nvPr>
            <p:ph idx="1"/>
          </p:nvPr>
        </p:nvSpPr>
        <p:spPr/>
        <p:txBody>
          <a:bodyPr/>
          <a:lstStyle/>
          <a:p>
            <a:r>
              <a:rPr lang="en-US" dirty="0"/>
              <a:t>Two phases</a:t>
            </a:r>
          </a:p>
          <a:p>
            <a:pPr lvl="1"/>
            <a:r>
              <a:rPr lang="en-US" dirty="0"/>
              <a:t>Specify data used to train feed forward neural network</a:t>
            </a:r>
          </a:p>
          <a:p>
            <a:pPr lvl="1"/>
            <a:r>
              <a:rPr lang="en-US" dirty="0"/>
              <a:t>Train the network (using back propagation)</a:t>
            </a:r>
          </a:p>
          <a:p>
            <a:pPr lvl="2"/>
            <a:r>
              <a:rPr lang="en-US" dirty="0"/>
              <a:t>Unfiltered</a:t>
            </a:r>
          </a:p>
          <a:p>
            <a:pPr lvl="2"/>
            <a:r>
              <a:rPr lang="en-US" dirty="0"/>
              <a:t>Filtered</a:t>
            </a:r>
          </a:p>
          <a:p>
            <a:r>
              <a:rPr lang="en-US" dirty="0"/>
              <a:t>After training, the network can be used to recognize handwritten letters</a:t>
            </a:r>
          </a:p>
          <a:p>
            <a:pPr lvl="2"/>
            <a:endParaRPr lang="en-US" dirty="0"/>
          </a:p>
        </p:txBody>
      </p:sp>
    </p:spTree>
    <p:extLst>
      <p:ext uri="{BB962C8B-B14F-4D97-AF65-F5344CB8AC3E}">
        <p14:creationId xmlns:p14="http://schemas.microsoft.com/office/powerpoint/2010/main" val="1440920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Training Data</a:t>
            </a:r>
          </a:p>
        </p:txBody>
      </p:sp>
      <p:sp>
        <p:nvSpPr>
          <p:cNvPr id="3" name="Content Placeholder 2"/>
          <p:cNvSpPr>
            <a:spLocks noGrp="1"/>
          </p:cNvSpPr>
          <p:nvPr>
            <p:ph idx="1"/>
          </p:nvPr>
        </p:nvSpPr>
        <p:spPr>
          <a:xfrm>
            <a:off x="457200" y="1600200"/>
            <a:ext cx="4572000" cy="4525963"/>
          </a:xfrm>
        </p:spPr>
        <p:txBody>
          <a:bodyPr/>
          <a:lstStyle/>
          <a:p>
            <a:r>
              <a:rPr lang="en-US" dirty="0"/>
              <a:t>Two ways </a:t>
            </a:r>
          </a:p>
          <a:p>
            <a:pPr lvl="1"/>
            <a:r>
              <a:rPr lang="en-US" dirty="0"/>
              <a:t>Add</a:t>
            </a:r>
          </a:p>
          <a:p>
            <a:pPr lvl="1"/>
            <a:r>
              <a:rPr lang="en-US" dirty="0"/>
              <a:t>Load</a:t>
            </a:r>
          </a:p>
        </p:txBody>
      </p:sp>
      <p:pic>
        <p:nvPicPr>
          <p:cNvPr id="1027" name="Picture 3"/>
          <p:cNvPicPr>
            <a:picLocks noChangeAspect="1" noChangeArrowheads="1"/>
          </p:cNvPicPr>
          <p:nvPr/>
        </p:nvPicPr>
        <p:blipFill>
          <a:blip r:embed="rId2" cstate="print"/>
          <a:srcRect/>
          <a:stretch>
            <a:fillRect/>
          </a:stretch>
        </p:blipFill>
        <p:spPr bwMode="auto">
          <a:xfrm>
            <a:off x="3352800" y="1828800"/>
            <a:ext cx="3857625" cy="3657600"/>
          </a:xfrm>
          <a:prstGeom prst="rect">
            <a:avLst/>
          </a:prstGeom>
          <a:noFill/>
          <a:ln w="9525">
            <a:noFill/>
            <a:miter lim="800000"/>
            <a:headEnd/>
            <a:tailEnd/>
          </a:ln>
        </p:spPr>
      </p:pic>
    </p:spTree>
    <p:extLst>
      <p:ext uri="{BB962C8B-B14F-4D97-AF65-F5344CB8AC3E}">
        <p14:creationId xmlns:p14="http://schemas.microsoft.com/office/powerpoint/2010/main" val="2317304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Neural Network?</a:t>
            </a:r>
          </a:p>
        </p:txBody>
      </p:sp>
      <p:sp>
        <p:nvSpPr>
          <p:cNvPr id="3" name="Content Placeholder 2"/>
          <p:cNvSpPr>
            <a:spLocks noGrp="1"/>
          </p:cNvSpPr>
          <p:nvPr>
            <p:ph idx="1"/>
          </p:nvPr>
        </p:nvSpPr>
        <p:spPr>
          <a:xfrm>
            <a:off x="457200" y="1600200"/>
            <a:ext cx="8229600" cy="5257800"/>
          </a:xfrm>
        </p:spPr>
        <p:txBody>
          <a:bodyPr/>
          <a:lstStyle/>
          <a:p>
            <a:r>
              <a:rPr lang="en-US" dirty="0"/>
              <a:t>Simulate brains</a:t>
            </a:r>
          </a:p>
          <a:p>
            <a:r>
              <a:rPr lang="en-US" dirty="0"/>
              <a:t>Ability to learn and make decisions</a:t>
            </a:r>
          </a:p>
          <a:p>
            <a:r>
              <a:rPr lang="en-US" dirty="0"/>
              <a:t>Variety of structures, such as SOM, feed forward, Hopfield</a:t>
            </a:r>
          </a:p>
          <a:p>
            <a:r>
              <a:rPr lang="en-US" dirty="0"/>
              <a:t>Applications</a:t>
            </a:r>
          </a:p>
          <a:p>
            <a:pPr lvl="1"/>
            <a:r>
              <a:rPr lang="en-US" dirty="0"/>
              <a:t>Recognizing patterns</a:t>
            </a:r>
          </a:p>
          <a:p>
            <a:pPr lvl="1"/>
            <a:r>
              <a:rPr lang="en-US" dirty="0"/>
              <a:t>Classifying</a:t>
            </a:r>
          </a:p>
          <a:p>
            <a:pPr lvl="1"/>
            <a:r>
              <a:rPr lang="en-US" dirty="0"/>
              <a:t>Data mining</a:t>
            </a:r>
          </a:p>
          <a:p>
            <a:pPr lvl="1"/>
            <a:r>
              <a:rPr lang="en-US" dirty="0"/>
              <a:t>Series prediction</a:t>
            </a:r>
          </a:p>
          <a:p>
            <a:pPr lvl="1"/>
            <a:endParaRPr lang="en-US" dirty="0"/>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 Training Data: Add</a:t>
            </a:r>
          </a:p>
        </p:txBody>
      </p:sp>
      <p:sp>
        <p:nvSpPr>
          <p:cNvPr id="3" name="Content Placeholder 2"/>
          <p:cNvSpPr>
            <a:spLocks noGrp="1"/>
          </p:cNvSpPr>
          <p:nvPr>
            <p:ph idx="1"/>
          </p:nvPr>
        </p:nvSpPr>
        <p:spPr>
          <a:xfrm>
            <a:off x="457200" y="1600200"/>
            <a:ext cx="4038600" cy="4525963"/>
          </a:xfrm>
        </p:spPr>
        <p:txBody>
          <a:bodyPr/>
          <a:lstStyle/>
          <a:p>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304800" y="1524000"/>
            <a:ext cx="3857625" cy="3657600"/>
          </a:xfrm>
          <a:prstGeom prst="rect">
            <a:avLst/>
          </a:prstGeom>
          <a:noFill/>
          <a:ln w="9525">
            <a:noFill/>
            <a:miter lim="800000"/>
            <a:headEnd/>
            <a:tailEnd/>
          </a:ln>
        </p:spPr>
      </p:pic>
      <p:pic>
        <p:nvPicPr>
          <p:cNvPr id="5" name="Picture 4"/>
          <p:cNvPicPr/>
          <p:nvPr/>
        </p:nvPicPr>
        <p:blipFill>
          <a:blip r:embed="rId4" cstate="print"/>
          <a:srcRect/>
          <a:stretch>
            <a:fillRect/>
          </a:stretch>
        </p:blipFill>
        <p:spPr bwMode="auto">
          <a:xfrm>
            <a:off x="4619625" y="1524000"/>
            <a:ext cx="4524375" cy="3676650"/>
          </a:xfrm>
          <a:prstGeom prst="rect">
            <a:avLst/>
          </a:prstGeom>
          <a:noFill/>
          <a:ln w="9525">
            <a:noFill/>
            <a:miter lim="800000"/>
            <a:headEnd/>
            <a:tailEnd/>
          </a:ln>
        </p:spPr>
      </p:pic>
    </p:spTree>
    <p:extLst>
      <p:ext uri="{BB962C8B-B14F-4D97-AF65-F5344CB8AC3E}">
        <p14:creationId xmlns:p14="http://schemas.microsoft.com/office/powerpoint/2010/main" val="1669696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 Training Data: Load</a:t>
            </a:r>
          </a:p>
        </p:txBody>
      </p:sp>
      <p:sp>
        <p:nvSpPr>
          <p:cNvPr id="3" name="Content Placeholder 2"/>
          <p:cNvSpPr>
            <a:spLocks noGrp="1"/>
          </p:cNvSpPr>
          <p:nvPr>
            <p:ph idx="1"/>
          </p:nvPr>
        </p:nvSpPr>
        <p:spPr>
          <a:xfrm>
            <a:off x="457200" y="1600200"/>
            <a:ext cx="4724400" cy="4525963"/>
          </a:xfrm>
        </p:spPr>
        <p:txBody>
          <a:bodyPr/>
          <a:lstStyle/>
          <a:p>
            <a:r>
              <a:rPr lang="en-US" dirty="0"/>
              <a:t>Loads down sampled data of the letters</a:t>
            </a:r>
          </a:p>
          <a:p>
            <a:r>
              <a:rPr lang="en-US" dirty="0"/>
              <a:t>Loads from the file sample.dat</a:t>
            </a:r>
          </a:p>
          <a:p>
            <a:r>
              <a:rPr lang="en-US" dirty="0"/>
              <a:t>The save button stores training data into sample.dat</a:t>
            </a:r>
          </a:p>
        </p:txBody>
      </p:sp>
      <p:pic>
        <p:nvPicPr>
          <p:cNvPr id="3074" name="Picture 2"/>
          <p:cNvPicPr>
            <a:picLocks noChangeAspect="1" noChangeArrowheads="1"/>
          </p:cNvPicPr>
          <p:nvPr/>
        </p:nvPicPr>
        <p:blipFill>
          <a:blip r:embed="rId3" cstate="print"/>
          <a:srcRect/>
          <a:stretch>
            <a:fillRect/>
          </a:stretch>
        </p:blipFill>
        <p:spPr bwMode="auto">
          <a:xfrm>
            <a:off x="5029200" y="1676400"/>
            <a:ext cx="3867150" cy="3657600"/>
          </a:xfrm>
          <a:prstGeom prst="rect">
            <a:avLst/>
          </a:prstGeom>
          <a:noFill/>
          <a:ln w="9525">
            <a:noFill/>
            <a:miter lim="800000"/>
            <a:headEnd/>
            <a:tailEnd/>
          </a:ln>
        </p:spPr>
      </p:pic>
    </p:spTree>
    <p:extLst>
      <p:ext uri="{BB962C8B-B14F-4D97-AF65-F5344CB8AC3E}">
        <p14:creationId xmlns:p14="http://schemas.microsoft.com/office/powerpoint/2010/main" val="3918341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a:t>
            </a:r>
          </a:p>
        </p:txBody>
      </p:sp>
      <p:sp>
        <p:nvSpPr>
          <p:cNvPr id="3" name="Content Placeholder 2"/>
          <p:cNvSpPr>
            <a:spLocks noGrp="1"/>
          </p:cNvSpPr>
          <p:nvPr>
            <p:ph idx="1"/>
          </p:nvPr>
        </p:nvSpPr>
        <p:spPr>
          <a:xfrm>
            <a:off x="457200" y="1600200"/>
            <a:ext cx="3962400" cy="4525963"/>
          </a:xfrm>
        </p:spPr>
        <p:txBody>
          <a:bodyPr>
            <a:normAutofit lnSpcReduction="10000"/>
          </a:bodyPr>
          <a:lstStyle/>
          <a:p>
            <a:r>
              <a:rPr lang="en-US" dirty="0"/>
              <a:t>Unfiltered uses all the data</a:t>
            </a:r>
          </a:p>
          <a:p>
            <a:r>
              <a:rPr lang="en-US" dirty="0"/>
              <a:t>Filtered trains using portion of the data</a:t>
            </a:r>
          </a:p>
          <a:p>
            <a:r>
              <a:rPr lang="en-US" dirty="0"/>
              <a:t>Error and Training Tries information updated in the Training Results section</a:t>
            </a:r>
          </a:p>
        </p:txBody>
      </p:sp>
      <p:pic>
        <p:nvPicPr>
          <p:cNvPr id="4098" name="Picture 2"/>
          <p:cNvPicPr>
            <a:picLocks noChangeAspect="1" noChangeArrowheads="1"/>
          </p:cNvPicPr>
          <p:nvPr/>
        </p:nvPicPr>
        <p:blipFill>
          <a:blip r:embed="rId2" cstate="print"/>
          <a:srcRect/>
          <a:stretch>
            <a:fillRect/>
          </a:stretch>
        </p:blipFill>
        <p:spPr bwMode="auto">
          <a:xfrm>
            <a:off x="4800600" y="1828800"/>
            <a:ext cx="3857625" cy="3638550"/>
          </a:xfrm>
          <a:prstGeom prst="rect">
            <a:avLst/>
          </a:prstGeom>
          <a:noFill/>
          <a:ln w="9525">
            <a:noFill/>
            <a:miter lim="800000"/>
            <a:headEnd/>
            <a:tailEnd/>
          </a:ln>
        </p:spPr>
      </p:pic>
    </p:spTree>
    <p:extLst>
      <p:ext uri="{BB962C8B-B14F-4D97-AF65-F5344CB8AC3E}">
        <p14:creationId xmlns:p14="http://schemas.microsoft.com/office/powerpoint/2010/main" val="1101628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Filtered Training</a:t>
            </a:r>
          </a:p>
        </p:txBody>
      </p:sp>
      <p:sp>
        <p:nvSpPr>
          <p:cNvPr id="3" name="Content Placeholder 2"/>
          <p:cNvSpPr>
            <a:spLocks noGrp="1"/>
          </p:cNvSpPr>
          <p:nvPr>
            <p:ph idx="1"/>
          </p:nvPr>
        </p:nvSpPr>
        <p:spPr>
          <a:xfrm>
            <a:off x="457200" y="1600200"/>
            <a:ext cx="3886200" cy="4525963"/>
          </a:xfrm>
        </p:spPr>
        <p:txBody>
          <a:bodyPr/>
          <a:lstStyle/>
          <a:p>
            <a:r>
              <a:rPr lang="en-US" dirty="0"/>
              <a:t>Draw the letter first!</a:t>
            </a:r>
          </a:p>
        </p:txBody>
      </p:sp>
      <p:pic>
        <p:nvPicPr>
          <p:cNvPr id="5122" name="Picture 2"/>
          <p:cNvPicPr>
            <a:picLocks noChangeAspect="1" noChangeArrowheads="1"/>
          </p:cNvPicPr>
          <p:nvPr/>
        </p:nvPicPr>
        <p:blipFill>
          <a:blip r:embed="rId3" cstate="print"/>
          <a:srcRect/>
          <a:stretch>
            <a:fillRect/>
          </a:stretch>
        </p:blipFill>
        <p:spPr bwMode="auto">
          <a:xfrm>
            <a:off x="4800600" y="1524000"/>
            <a:ext cx="3857625" cy="3638550"/>
          </a:xfrm>
          <a:prstGeom prst="rect">
            <a:avLst/>
          </a:prstGeom>
          <a:noFill/>
          <a:ln w="9525">
            <a:noFill/>
            <a:miter lim="800000"/>
            <a:headEnd/>
            <a:tailEnd/>
          </a:ln>
        </p:spPr>
      </p:pic>
    </p:spTree>
    <p:extLst>
      <p:ext uri="{BB962C8B-B14F-4D97-AF65-F5344CB8AC3E}">
        <p14:creationId xmlns:p14="http://schemas.microsoft.com/office/powerpoint/2010/main" val="2033882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a:t>
            </a:r>
          </a:p>
        </p:txBody>
      </p:sp>
      <p:sp>
        <p:nvSpPr>
          <p:cNvPr id="3" name="Content Placeholder 2"/>
          <p:cNvSpPr>
            <a:spLocks noGrp="1"/>
          </p:cNvSpPr>
          <p:nvPr>
            <p:ph idx="1"/>
          </p:nvPr>
        </p:nvSpPr>
        <p:spPr/>
        <p:txBody>
          <a:bodyPr/>
          <a:lstStyle/>
          <a:p>
            <a:r>
              <a:rPr lang="en-US" dirty="0"/>
              <a:t>Click the “Recognize” button</a:t>
            </a:r>
          </a:p>
        </p:txBody>
      </p:sp>
    </p:spTree>
    <p:extLst>
      <p:ext uri="{BB962C8B-B14F-4D97-AF65-F5344CB8AC3E}">
        <p14:creationId xmlns:p14="http://schemas.microsoft.com/office/powerpoint/2010/main" val="1165086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Neuron</a:t>
            </a:r>
          </a:p>
        </p:txBody>
      </p:sp>
      <p:sp>
        <p:nvSpPr>
          <p:cNvPr id="3" name="Content Placeholder 2"/>
          <p:cNvSpPr>
            <a:spLocks noGrp="1"/>
          </p:cNvSpPr>
          <p:nvPr>
            <p:ph idx="1"/>
          </p:nvPr>
        </p:nvSpPr>
        <p:spPr>
          <a:xfrm>
            <a:off x="457200" y="1600200"/>
            <a:ext cx="4114800" cy="4648200"/>
          </a:xfrm>
        </p:spPr>
        <p:txBody>
          <a:bodyPr/>
          <a:lstStyle/>
          <a:p>
            <a:r>
              <a:rPr lang="en-US" dirty="0"/>
              <a:t>Weight amplifies input</a:t>
            </a:r>
          </a:p>
          <a:p>
            <a:r>
              <a:rPr lang="en-US" dirty="0"/>
              <a:t>If the amplified input is greater than the threshold, then the neuron fires a 1.</a:t>
            </a:r>
          </a:p>
        </p:txBody>
      </p:sp>
      <p:pic>
        <p:nvPicPr>
          <p:cNvPr id="1026" name="Picture 2"/>
          <p:cNvPicPr>
            <a:picLocks noChangeAspect="1" noChangeArrowheads="1"/>
          </p:cNvPicPr>
          <p:nvPr/>
        </p:nvPicPr>
        <p:blipFill>
          <a:blip r:embed="rId3" cstate="print"/>
          <a:srcRect/>
          <a:stretch>
            <a:fillRect/>
          </a:stretch>
        </p:blipFill>
        <p:spPr bwMode="auto">
          <a:xfrm>
            <a:off x="4724400" y="1676400"/>
            <a:ext cx="3276600" cy="4469537"/>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a:t>A Single Neuron</a:t>
            </a:r>
          </a:p>
        </p:txBody>
      </p:sp>
      <p:pic>
        <p:nvPicPr>
          <p:cNvPr id="5122" name="Picture 2"/>
          <p:cNvPicPr>
            <a:picLocks noChangeAspect="1" noChangeArrowheads="1"/>
          </p:cNvPicPr>
          <p:nvPr/>
        </p:nvPicPr>
        <p:blipFill>
          <a:blip r:embed="rId3" cstate="print"/>
          <a:srcRect/>
          <a:stretch>
            <a:fillRect/>
          </a:stretch>
        </p:blipFill>
        <p:spPr bwMode="auto">
          <a:xfrm>
            <a:off x="2667000" y="838200"/>
            <a:ext cx="3886200" cy="578859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Feed forward Neural Network</a:t>
            </a:r>
          </a:p>
        </p:txBody>
      </p:sp>
      <p:sp>
        <p:nvSpPr>
          <p:cNvPr id="3" name="Content Placeholder 2"/>
          <p:cNvSpPr>
            <a:spLocks noGrp="1"/>
          </p:cNvSpPr>
          <p:nvPr>
            <p:ph idx="1"/>
          </p:nvPr>
        </p:nvSpPr>
        <p:spPr/>
        <p:txBody>
          <a:bodyPr/>
          <a:lstStyle/>
          <a:p>
            <a:r>
              <a:rPr lang="en-US" dirty="0"/>
              <a:t>A feed forward network of neurons with 2 layers.</a:t>
            </a:r>
          </a:p>
        </p:txBody>
      </p:sp>
      <p:pic>
        <p:nvPicPr>
          <p:cNvPr id="2051" name="Picture 3"/>
          <p:cNvPicPr>
            <a:picLocks noChangeAspect="1" noChangeArrowheads="1"/>
          </p:cNvPicPr>
          <p:nvPr/>
        </p:nvPicPr>
        <p:blipFill>
          <a:blip r:embed="rId3" cstate="print"/>
          <a:srcRect/>
          <a:stretch>
            <a:fillRect/>
          </a:stretch>
        </p:blipFill>
        <p:spPr bwMode="auto">
          <a:xfrm>
            <a:off x="1981200" y="2362200"/>
            <a:ext cx="5486400" cy="41148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Representing a Network: Matrices</a:t>
            </a:r>
          </a:p>
        </p:txBody>
      </p:sp>
      <p:sp>
        <p:nvSpPr>
          <p:cNvPr id="3" name="Content Placeholder 2"/>
          <p:cNvSpPr>
            <a:spLocks noGrp="1"/>
          </p:cNvSpPr>
          <p:nvPr>
            <p:ph idx="1"/>
          </p:nvPr>
        </p:nvSpPr>
        <p:spPr/>
        <p:txBody>
          <a:bodyPr/>
          <a:lstStyle/>
          <a:p>
            <a:r>
              <a:rPr lang="en-US" dirty="0"/>
              <a:t>A weight matrix holds the weights between  two layers.</a:t>
            </a:r>
          </a:p>
        </p:txBody>
      </p:sp>
      <p:pic>
        <p:nvPicPr>
          <p:cNvPr id="3076" name="Picture 4"/>
          <p:cNvPicPr>
            <a:picLocks noChangeAspect="1" noChangeArrowheads="1"/>
          </p:cNvPicPr>
          <p:nvPr/>
        </p:nvPicPr>
        <p:blipFill>
          <a:blip r:embed="rId3" cstate="print"/>
          <a:srcRect/>
          <a:stretch>
            <a:fillRect/>
          </a:stretch>
        </p:blipFill>
        <p:spPr bwMode="auto">
          <a:xfrm>
            <a:off x="914400" y="2647950"/>
            <a:ext cx="7010400" cy="42100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a Network: Matrices</a:t>
            </a:r>
          </a:p>
        </p:txBody>
      </p:sp>
      <p:sp>
        <p:nvSpPr>
          <p:cNvPr id="3" name="Content Placeholder 2"/>
          <p:cNvSpPr>
            <a:spLocks noGrp="1"/>
          </p:cNvSpPr>
          <p:nvPr>
            <p:ph idx="1"/>
          </p:nvPr>
        </p:nvSpPr>
        <p:spPr>
          <a:xfrm>
            <a:off x="457200" y="1600201"/>
            <a:ext cx="8229600" cy="1295400"/>
          </a:xfrm>
        </p:spPr>
        <p:txBody>
          <a:bodyPr/>
          <a:lstStyle/>
          <a:p>
            <a:r>
              <a:rPr lang="en-US" dirty="0"/>
              <a:t>The thresholds are combined with the weight matrix.</a:t>
            </a:r>
          </a:p>
        </p:txBody>
      </p:sp>
      <p:pic>
        <p:nvPicPr>
          <p:cNvPr id="4099" name="Picture 3"/>
          <p:cNvPicPr>
            <a:picLocks noChangeAspect="1" noChangeArrowheads="1"/>
          </p:cNvPicPr>
          <p:nvPr/>
        </p:nvPicPr>
        <p:blipFill>
          <a:blip r:embed="rId3" cstate="print"/>
          <a:srcRect/>
          <a:stretch>
            <a:fillRect/>
          </a:stretch>
        </p:blipFill>
        <p:spPr bwMode="auto">
          <a:xfrm>
            <a:off x="838200" y="2819400"/>
            <a:ext cx="7086600" cy="3798899"/>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lstStyle/>
          <a:p>
            <a:r>
              <a:rPr lang="en-US" dirty="0"/>
              <a:t>Training: Back propagation</a:t>
            </a:r>
          </a:p>
        </p:txBody>
      </p:sp>
      <p:sp>
        <p:nvSpPr>
          <p:cNvPr id="3" name="Content Placeholder 2"/>
          <p:cNvSpPr>
            <a:spLocks noGrp="1"/>
          </p:cNvSpPr>
          <p:nvPr>
            <p:ph idx="1"/>
          </p:nvPr>
        </p:nvSpPr>
        <p:spPr>
          <a:xfrm>
            <a:off x="381000" y="1143000"/>
            <a:ext cx="8001000" cy="1600200"/>
          </a:xfrm>
        </p:spPr>
        <p:txBody>
          <a:bodyPr/>
          <a:lstStyle/>
          <a:p>
            <a:r>
              <a:rPr lang="en-US" dirty="0"/>
              <a:t>Supervised Training</a:t>
            </a:r>
          </a:p>
          <a:p>
            <a:pPr lvl="1"/>
            <a:r>
              <a:rPr lang="en-US" dirty="0"/>
              <a:t>Given a set of inputs and anticipated outputs</a:t>
            </a:r>
          </a:p>
        </p:txBody>
      </p:sp>
      <p:pic>
        <p:nvPicPr>
          <p:cNvPr id="6146" name="Picture 2"/>
          <p:cNvPicPr>
            <a:picLocks noChangeAspect="1" noChangeArrowheads="1"/>
          </p:cNvPicPr>
          <p:nvPr/>
        </p:nvPicPr>
        <p:blipFill>
          <a:blip r:embed="rId3" cstate="print"/>
          <a:srcRect/>
          <a:stretch>
            <a:fillRect/>
          </a:stretch>
        </p:blipFill>
        <p:spPr bwMode="auto">
          <a:xfrm>
            <a:off x="3276600" y="2133600"/>
            <a:ext cx="2590800" cy="452510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Back propagation</a:t>
            </a:r>
          </a:p>
        </p:txBody>
      </p:sp>
      <p:sp>
        <p:nvSpPr>
          <p:cNvPr id="3" name="Content Placeholder 2"/>
          <p:cNvSpPr>
            <a:spLocks noGrp="1"/>
          </p:cNvSpPr>
          <p:nvPr>
            <p:ph idx="1"/>
          </p:nvPr>
        </p:nvSpPr>
        <p:spPr/>
        <p:txBody>
          <a:bodyPr/>
          <a:lstStyle/>
          <a:p>
            <a:r>
              <a:rPr lang="en-US" dirty="0"/>
              <a:t>To train:</a:t>
            </a:r>
          </a:p>
          <a:p>
            <a:pPr lvl="1"/>
            <a:r>
              <a:rPr lang="en-US" dirty="0"/>
              <a:t>Compute outputs</a:t>
            </a:r>
          </a:p>
          <a:p>
            <a:pPr lvl="1"/>
            <a:r>
              <a:rPr lang="en-US" dirty="0"/>
              <a:t>Calculate the error of the output layer and then the error of the previous layers.</a:t>
            </a:r>
          </a:p>
          <a:p>
            <a:pPr lvl="1"/>
            <a:r>
              <a:rPr lang="en-US" dirty="0"/>
              <a:t>Adjust weights based on errors.</a:t>
            </a:r>
          </a:p>
          <a:p>
            <a:pPr lvl="1"/>
            <a:r>
              <a:rPr lang="en-US" dirty="0"/>
              <a:t>Repeat until error is low enough.</a:t>
            </a:r>
          </a:p>
          <a:p>
            <a:pPr lvl="1"/>
            <a:endParaRPr lang="en-US" dirty="0"/>
          </a:p>
          <a:p>
            <a:pPr lvl="1"/>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1630</TotalTime>
  <Words>1410</Words>
  <Application>Microsoft Macintosh PowerPoint</Application>
  <PresentationFormat>On-screen Show (4:3)</PresentationFormat>
  <Paragraphs>111</Paragraphs>
  <Slides>24</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Neural Networks in Java</vt:lpstr>
      <vt:lpstr>What is a Neural Network?</vt:lpstr>
      <vt:lpstr>A Single Neuron</vt:lpstr>
      <vt:lpstr>A Single Neuron</vt:lpstr>
      <vt:lpstr>A Feed forward Neural Network</vt:lpstr>
      <vt:lpstr>Representing a Network: Matrices</vt:lpstr>
      <vt:lpstr>Representing a Network: Matrices</vt:lpstr>
      <vt:lpstr>Training: Back propagation</vt:lpstr>
      <vt:lpstr>Training: Back propagation</vt:lpstr>
      <vt:lpstr>Computing Outputs</vt:lpstr>
      <vt:lpstr>Calculating Error: Output Layer</vt:lpstr>
      <vt:lpstr>Calculate Error</vt:lpstr>
      <vt:lpstr>Change Weights</vt:lpstr>
      <vt:lpstr>Handwritten Recognition Using Neural Networks </vt:lpstr>
      <vt:lpstr>LED Display Recognition</vt:lpstr>
      <vt:lpstr>Reference</vt:lpstr>
      <vt:lpstr>Handwritten Recognizer:  User Manual</vt:lpstr>
      <vt:lpstr>How it works</vt:lpstr>
      <vt:lpstr>Specifying Training Data</vt:lpstr>
      <vt:lpstr>Specify Training Data: Add</vt:lpstr>
      <vt:lpstr>Specify Training Data: Load</vt:lpstr>
      <vt:lpstr>Training</vt:lpstr>
      <vt:lpstr>Filtered Training</vt:lpstr>
      <vt:lpstr>Finally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in Java</dc:title>
  <dc:creator>user</dc:creator>
  <cp:lastModifiedBy>Microsoft Office User</cp:lastModifiedBy>
  <cp:revision>145</cp:revision>
  <dcterms:created xsi:type="dcterms:W3CDTF">2011-10-23T14:08:41Z</dcterms:created>
  <dcterms:modified xsi:type="dcterms:W3CDTF">2020-03-10T16:05:34Z</dcterms:modified>
</cp:coreProperties>
</file>