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1"/>
  </p:notesMasterIdLst>
  <p:sldIdLst>
    <p:sldId id="256" r:id="rId2"/>
    <p:sldId id="257" r:id="rId3"/>
    <p:sldId id="299" r:id="rId4"/>
    <p:sldId id="300" r:id="rId5"/>
    <p:sldId id="288" r:id="rId6"/>
    <p:sldId id="280" r:id="rId7"/>
    <p:sldId id="258" r:id="rId8"/>
    <p:sldId id="297" r:id="rId9"/>
    <p:sldId id="259" r:id="rId10"/>
    <p:sldId id="260" r:id="rId11"/>
    <p:sldId id="268" r:id="rId12"/>
    <p:sldId id="265" r:id="rId13"/>
    <p:sldId id="279" r:id="rId14"/>
    <p:sldId id="269" r:id="rId15"/>
    <p:sldId id="281" r:id="rId16"/>
    <p:sldId id="293" r:id="rId17"/>
    <p:sldId id="266" r:id="rId18"/>
    <p:sldId id="298" r:id="rId19"/>
    <p:sldId id="294" r:id="rId20"/>
    <p:sldId id="283" r:id="rId21"/>
    <p:sldId id="284" r:id="rId22"/>
    <p:sldId id="301" r:id="rId23"/>
    <p:sldId id="296" r:id="rId24"/>
    <p:sldId id="275" r:id="rId25"/>
    <p:sldId id="286" r:id="rId26"/>
    <p:sldId id="285" r:id="rId27"/>
    <p:sldId id="287" r:id="rId28"/>
    <p:sldId id="292" r:id="rId29"/>
    <p:sldId id="295" r:id="rId30"/>
    <p:sldId id="263" r:id="rId31"/>
    <p:sldId id="303" r:id="rId32"/>
    <p:sldId id="277" r:id="rId33"/>
    <p:sldId id="276" r:id="rId34"/>
    <p:sldId id="270" r:id="rId35"/>
    <p:sldId id="271" r:id="rId36"/>
    <p:sldId id="272" r:id="rId37"/>
    <p:sldId id="273" r:id="rId38"/>
    <p:sldId id="274" r:id="rId39"/>
    <p:sldId id="302"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22" autoAdjust="0"/>
    <p:restoredTop sz="81831" autoAdjust="0"/>
  </p:normalViewPr>
  <p:slideViewPr>
    <p:cSldViewPr snapToGrid="0" snapToObjects="1">
      <p:cViewPr varScale="1">
        <p:scale>
          <a:sx n="76" d="100"/>
          <a:sy n="76" d="100"/>
        </p:scale>
        <p:origin x="17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D00832-15D7-1B44-A90F-9F74B03A163F}"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US"/>
        </a:p>
      </dgm:t>
    </dgm:pt>
    <dgm:pt modelId="{4E2CBBF0-850B-9E4C-A535-0517A6E0673A}">
      <dgm:prSet phldrT="[Text]"/>
      <dgm:spPr/>
      <dgm:t>
        <a:bodyPr/>
        <a:lstStyle/>
        <a:p>
          <a:r>
            <a:rPr lang="en-US" dirty="0" smtClean="0"/>
            <a:t>1. User provides examples</a:t>
          </a:r>
          <a:endParaRPr lang="en-US" dirty="0"/>
        </a:p>
      </dgm:t>
    </dgm:pt>
    <dgm:pt modelId="{6027D6E8-D73B-E94F-BC7A-E57B939CE977}" type="parTrans" cxnId="{2A0815AA-3C64-6649-98AF-D179FC7CDC09}">
      <dgm:prSet/>
      <dgm:spPr/>
      <dgm:t>
        <a:bodyPr/>
        <a:lstStyle/>
        <a:p>
          <a:endParaRPr lang="en-US"/>
        </a:p>
      </dgm:t>
    </dgm:pt>
    <dgm:pt modelId="{6C17CD66-D37B-464D-9229-36FF9A3A4CEB}" type="sibTrans" cxnId="{2A0815AA-3C64-6649-98AF-D179FC7CDC09}">
      <dgm:prSet/>
      <dgm:spPr/>
      <dgm:t>
        <a:bodyPr/>
        <a:lstStyle/>
        <a:p>
          <a:endParaRPr lang="en-US"/>
        </a:p>
      </dgm:t>
    </dgm:pt>
    <dgm:pt modelId="{C9F54777-2996-3846-8772-50466ADC2759}">
      <dgm:prSet phldrT="[Text]"/>
      <dgm:spPr/>
      <dgm:t>
        <a:bodyPr/>
        <a:lstStyle/>
        <a:p>
          <a:r>
            <a:rPr lang="en-US" dirty="0" smtClean="0"/>
            <a:t>2. Seer Suggests Rules</a:t>
          </a:r>
          <a:endParaRPr lang="en-US" dirty="0"/>
        </a:p>
      </dgm:t>
    </dgm:pt>
    <dgm:pt modelId="{819FFF68-75C4-0543-A29B-CB28D78E5D59}" type="parTrans" cxnId="{C57AF503-5C35-C748-84BC-3D76ECB2EC48}">
      <dgm:prSet/>
      <dgm:spPr/>
      <dgm:t>
        <a:bodyPr/>
        <a:lstStyle/>
        <a:p>
          <a:endParaRPr lang="en-US"/>
        </a:p>
      </dgm:t>
    </dgm:pt>
    <dgm:pt modelId="{11001AFD-4122-2E45-97B8-00DB0E7A2ADC}" type="sibTrans" cxnId="{C57AF503-5C35-C748-84BC-3D76ECB2EC48}">
      <dgm:prSet/>
      <dgm:spPr/>
      <dgm:t>
        <a:bodyPr/>
        <a:lstStyle/>
        <a:p>
          <a:endParaRPr lang="en-US"/>
        </a:p>
      </dgm:t>
    </dgm:pt>
    <dgm:pt modelId="{55F431C1-666F-9B42-9097-3E2E98F98819}">
      <dgm:prSet phldrT="[Text]"/>
      <dgm:spPr/>
      <dgm:t>
        <a:bodyPr/>
        <a:lstStyle/>
        <a:p>
          <a:r>
            <a:rPr lang="en-US" dirty="0" smtClean="0"/>
            <a:t>3. User Confirms a Rule</a:t>
          </a:r>
          <a:endParaRPr lang="en-US" dirty="0"/>
        </a:p>
      </dgm:t>
    </dgm:pt>
    <dgm:pt modelId="{AE23E9AB-60F5-0141-9D2A-A2434023F5AE}" type="parTrans" cxnId="{26470CAF-6552-6148-A930-2F9DD582E628}">
      <dgm:prSet/>
      <dgm:spPr/>
      <dgm:t>
        <a:bodyPr/>
        <a:lstStyle/>
        <a:p>
          <a:endParaRPr lang="en-US"/>
        </a:p>
      </dgm:t>
    </dgm:pt>
    <dgm:pt modelId="{A376264F-8F8F-834B-AFBD-543457455880}" type="sibTrans" cxnId="{26470CAF-6552-6148-A930-2F9DD582E628}">
      <dgm:prSet/>
      <dgm:spPr/>
      <dgm:t>
        <a:bodyPr/>
        <a:lstStyle/>
        <a:p>
          <a:endParaRPr lang="en-US"/>
        </a:p>
      </dgm:t>
    </dgm:pt>
    <dgm:pt modelId="{4095369C-989F-BE46-A547-DF8329436920}">
      <dgm:prSet phldrT="[Text]"/>
      <dgm:spPr/>
      <dgm:t>
        <a:bodyPr/>
        <a:lstStyle/>
        <a:p>
          <a:r>
            <a:rPr lang="en-US" dirty="0" smtClean="0"/>
            <a:t>Learn Rules </a:t>
          </a:r>
          <a:endParaRPr lang="en-US" dirty="0"/>
        </a:p>
      </dgm:t>
    </dgm:pt>
    <dgm:pt modelId="{5B7FC256-CADC-5E45-874C-AC5EB509D026}" type="parTrans" cxnId="{89EEC4FD-0C66-824A-8022-390C552C8B05}">
      <dgm:prSet/>
      <dgm:spPr/>
      <dgm:t>
        <a:bodyPr/>
        <a:lstStyle/>
        <a:p>
          <a:endParaRPr lang="en-US"/>
        </a:p>
      </dgm:t>
    </dgm:pt>
    <dgm:pt modelId="{DF02EB2C-BD9E-F548-8281-D703BF31ED4A}" type="sibTrans" cxnId="{89EEC4FD-0C66-824A-8022-390C552C8B05}">
      <dgm:prSet/>
      <dgm:spPr/>
      <dgm:t>
        <a:bodyPr/>
        <a:lstStyle/>
        <a:p>
          <a:endParaRPr lang="en-US"/>
        </a:p>
      </dgm:t>
    </dgm:pt>
    <dgm:pt modelId="{74A6D735-09D4-7447-BBB3-AB5DC4A2E761}">
      <dgm:prSet>
        <dgm:style>
          <a:lnRef idx="2">
            <a:schemeClr val="accent1"/>
          </a:lnRef>
          <a:fillRef idx="1">
            <a:schemeClr val="lt1"/>
          </a:fillRef>
          <a:effectRef idx="0">
            <a:schemeClr val="accent1"/>
          </a:effectRef>
          <a:fontRef idx="minor">
            <a:schemeClr val="dk1"/>
          </a:fontRef>
        </dgm:style>
      </dgm:prSet>
      <dgm:spPr/>
      <dgm:t>
        <a:bodyPr/>
        <a:lstStyle/>
        <a:p>
          <a:r>
            <a:rPr lang="en-US" dirty="0" smtClean="0"/>
            <a:t>Set of examples</a:t>
          </a:r>
          <a:endParaRPr lang="en-US" dirty="0"/>
        </a:p>
      </dgm:t>
    </dgm:pt>
    <dgm:pt modelId="{6CE71ACE-F70C-7743-8DD9-5F50461E9322}" type="parTrans" cxnId="{B7AA7DD1-7E0B-074B-8CC9-874BC933C792}">
      <dgm:prSet/>
      <dgm:spPr/>
      <dgm:t>
        <a:bodyPr/>
        <a:lstStyle/>
        <a:p>
          <a:endParaRPr lang="en-US"/>
        </a:p>
      </dgm:t>
    </dgm:pt>
    <dgm:pt modelId="{DDABCE04-66E6-1942-AFE9-21409820D0EB}" type="sibTrans" cxnId="{B7AA7DD1-7E0B-074B-8CC9-874BC933C792}">
      <dgm:prSet/>
      <dgm:spPr/>
      <dgm:t>
        <a:bodyPr/>
        <a:lstStyle/>
        <a:p>
          <a:endParaRPr lang="en-US"/>
        </a:p>
      </dgm:t>
    </dgm:pt>
    <dgm:pt modelId="{CED629D0-7892-EC4A-8097-EFFFA215C53F}">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Set of Suggested Rules</a:t>
          </a:r>
          <a:endParaRPr lang="en-US" dirty="0"/>
        </a:p>
      </dgm:t>
    </dgm:pt>
    <dgm:pt modelId="{9A558201-B502-3F45-B51F-05354BD87552}" type="parTrans" cxnId="{DE90DFCD-3C42-FD49-8A26-89177BFCEDB0}">
      <dgm:prSet/>
      <dgm:spPr/>
      <dgm:t>
        <a:bodyPr/>
        <a:lstStyle/>
        <a:p>
          <a:endParaRPr lang="en-US"/>
        </a:p>
      </dgm:t>
    </dgm:pt>
    <dgm:pt modelId="{2A5F946B-3A80-BB4D-9BF7-0D43F4ED0DDA}" type="sibTrans" cxnId="{DE90DFCD-3C42-FD49-8A26-89177BFCEDB0}">
      <dgm:prSet/>
      <dgm:spPr/>
      <dgm:t>
        <a:bodyPr/>
        <a:lstStyle/>
        <a:p>
          <a:endParaRPr lang="en-US"/>
        </a:p>
      </dgm:t>
    </dgm:pt>
    <dgm:pt modelId="{F9F36188-18B6-A248-87F3-6EB13E1B32CB}">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Set of Accepted Rules</a:t>
          </a:r>
          <a:endParaRPr lang="en-US" dirty="0"/>
        </a:p>
      </dgm:t>
    </dgm:pt>
    <dgm:pt modelId="{0E212FCC-A475-ED4B-A1F9-B6CFEB4D9E64}" type="parTrans" cxnId="{EA0FF38C-0AC7-1149-9A98-6EEAEB23385C}">
      <dgm:prSet/>
      <dgm:spPr/>
      <dgm:t>
        <a:bodyPr/>
        <a:lstStyle/>
        <a:p>
          <a:endParaRPr lang="en-US"/>
        </a:p>
      </dgm:t>
    </dgm:pt>
    <dgm:pt modelId="{22B87702-31F2-3E43-B15B-27AAD086441C}" type="sibTrans" cxnId="{EA0FF38C-0AC7-1149-9A98-6EEAEB23385C}">
      <dgm:prSet/>
      <dgm:spPr/>
      <dgm:t>
        <a:bodyPr/>
        <a:lstStyle/>
        <a:p>
          <a:endParaRPr lang="en-US"/>
        </a:p>
      </dgm:t>
    </dgm:pt>
    <dgm:pt modelId="{A80B13C3-2BAA-8340-9E6A-177663EEF995}">
      <dgm:prSet phldrT="[Text]"/>
      <dgm:spPr/>
      <dgm:t>
        <a:bodyPr/>
        <a:lstStyle/>
        <a:p>
          <a:r>
            <a:rPr lang="en-US" dirty="0" smtClean="0"/>
            <a:t>4. Extract from Data Collection</a:t>
          </a:r>
          <a:endParaRPr lang="en-US" dirty="0"/>
        </a:p>
      </dgm:t>
    </dgm:pt>
    <dgm:pt modelId="{872515E2-CC07-C249-9201-22417E5A9B70}" type="parTrans" cxnId="{25F53A83-BA67-5048-97AB-A8A81D973171}">
      <dgm:prSet/>
      <dgm:spPr/>
      <dgm:t>
        <a:bodyPr/>
        <a:lstStyle/>
        <a:p>
          <a:endParaRPr lang="en-US"/>
        </a:p>
      </dgm:t>
    </dgm:pt>
    <dgm:pt modelId="{FC703C29-A5FB-A14C-A343-09442E2E201F}" type="sibTrans" cxnId="{25F53A83-BA67-5048-97AB-A8A81D973171}">
      <dgm:prSet/>
      <dgm:spPr/>
      <dgm:t>
        <a:bodyPr/>
        <a:lstStyle/>
        <a:p>
          <a:endParaRPr lang="en-US"/>
        </a:p>
      </dgm:t>
    </dgm:pt>
    <dgm:pt modelId="{A1DD1EB6-9EE4-4F49-A8CA-5CA9327FCAB6}">
      <dgm:prSet phldrT="[Text]"/>
      <dgm:spPr/>
      <dgm:t>
        <a:bodyPr/>
        <a:lstStyle/>
        <a:p>
          <a:r>
            <a:rPr lang="en-US" dirty="0" smtClean="0"/>
            <a:t>Run rules</a:t>
          </a:r>
          <a:endParaRPr lang="en-US" dirty="0"/>
        </a:p>
      </dgm:t>
    </dgm:pt>
    <dgm:pt modelId="{5C58D1E6-5120-D344-AA94-3BC24CED5310}" type="parTrans" cxnId="{8B991454-9665-784C-B1D0-93B2058393C4}">
      <dgm:prSet/>
      <dgm:spPr/>
      <dgm:t>
        <a:bodyPr/>
        <a:lstStyle/>
        <a:p>
          <a:endParaRPr lang="en-US"/>
        </a:p>
      </dgm:t>
    </dgm:pt>
    <dgm:pt modelId="{21FB90FD-3F87-354A-A71B-D14D6F233EB9}" type="sibTrans" cxnId="{8B991454-9665-784C-B1D0-93B2058393C4}">
      <dgm:prSet/>
      <dgm:spPr/>
      <dgm:t>
        <a:bodyPr/>
        <a:lstStyle/>
        <a:p>
          <a:endParaRPr lang="en-US"/>
        </a:p>
      </dgm:t>
    </dgm:pt>
    <dgm:pt modelId="{8092ED61-05EB-224C-8224-3F7E3883C58C}">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Set of extraction results </a:t>
          </a:r>
          <a:endParaRPr lang="en-US" dirty="0"/>
        </a:p>
      </dgm:t>
    </dgm:pt>
    <dgm:pt modelId="{55C9A5E4-5BBE-FF47-B58A-DD395C1443E8}" type="parTrans" cxnId="{277B9EB8-CC34-4C47-8EEA-09FE2F8F5E0C}">
      <dgm:prSet/>
      <dgm:spPr/>
      <dgm:t>
        <a:bodyPr/>
        <a:lstStyle/>
        <a:p>
          <a:endParaRPr lang="en-US"/>
        </a:p>
      </dgm:t>
    </dgm:pt>
    <dgm:pt modelId="{9C415850-5CB9-A141-A1D2-E6E909B60BFA}" type="sibTrans" cxnId="{277B9EB8-CC34-4C47-8EEA-09FE2F8F5E0C}">
      <dgm:prSet/>
      <dgm:spPr/>
      <dgm:t>
        <a:bodyPr/>
        <a:lstStyle/>
        <a:p>
          <a:endParaRPr lang="en-US"/>
        </a:p>
      </dgm:t>
    </dgm:pt>
    <dgm:pt modelId="{392CDE29-F4A9-1D45-A060-1ECDD3532046}" type="pres">
      <dgm:prSet presAssocID="{9ED00832-15D7-1B44-A90F-9F74B03A163F}" presName="Name0" presStyleCnt="0">
        <dgm:presLayoutVars>
          <dgm:dir/>
          <dgm:resizeHandles val="exact"/>
        </dgm:presLayoutVars>
      </dgm:prSet>
      <dgm:spPr/>
      <dgm:t>
        <a:bodyPr/>
        <a:lstStyle/>
        <a:p>
          <a:endParaRPr lang="en-US"/>
        </a:p>
      </dgm:t>
    </dgm:pt>
    <dgm:pt modelId="{7F20DB24-1F7F-E741-989E-97F6CBA44B27}" type="pres">
      <dgm:prSet presAssocID="{9ED00832-15D7-1B44-A90F-9F74B03A163F}" presName="cycle" presStyleCnt="0"/>
      <dgm:spPr/>
    </dgm:pt>
    <dgm:pt modelId="{1DA2733B-9435-E547-8647-1C458D1CC7A9}" type="pres">
      <dgm:prSet presAssocID="{4E2CBBF0-850B-9E4C-A535-0517A6E0673A}" presName="nodeFirstNode" presStyleLbl="node1" presStyleIdx="0" presStyleCnt="8">
        <dgm:presLayoutVars>
          <dgm:bulletEnabled val="1"/>
        </dgm:presLayoutVars>
      </dgm:prSet>
      <dgm:spPr>
        <a:prstGeom prst="rect">
          <a:avLst/>
        </a:prstGeom>
      </dgm:spPr>
      <dgm:t>
        <a:bodyPr/>
        <a:lstStyle/>
        <a:p>
          <a:endParaRPr lang="en-US"/>
        </a:p>
      </dgm:t>
    </dgm:pt>
    <dgm:pt modelId="{A1D14AFF-2B9C-CC49-9911-AC6910153387}" type="pres">
      <dgm:prSet presAssocID="{6C17CD66-D37B-464D-9229-36FF9A3A4CEB}" presName="sibTransFirstNode" presStyleLbl="bgShp" presStyleIdx="0" presStyleCnt="1"/>
      <dgm:spPr/>
      <dgm:t>
        <a:bodyPr/>
        <a:lstStyle/>
        <a:p>
          <a:endParaRPr lang="en-US"/>
        </a:p>
      </dgm:t>
    </dgm:pt>
    <dgm:pt modelId="{4EB1E31E-5756-694B-9297-0A70B6A19C08}" type="pres">
      <dgm:prSet presAssocID="{74A6D735-09D4-7447-BBB3-AB5DC4A2E761}" presName="nodeFollowingNodes" presStyleLbl="node1" presStyleIdx="1" presStyleCnt="8" custRadScaleRad="108364" custRadScaleInc="8608">
        <dgm:presLayoutVars>
          <dgm:bulletEnabled val="1"/>
        </dgm:presLayoutVars>
      </dgm:prSet>
      <dgm:spPr>
        <a:prstGeom prst="rect">
          <a:avLst/>
        </a:prstGeom>
      </dgm:spPr>
      <dgm:t>
        <a:bodyPr/>
        <a:lstStyle/>
        <a:p>
          <a:endParaRPr lang="en-US"/>
        </a:p>
      </dgm:t>
    </dgm:pt>
    <dgm:pt modelId="{09CF7237-9097-3C4C-9F8D-470F6EE72AAC}" type="pres">
      <dgm:prSet presAssocID="{C9F54777-2996-3846-8772-50466ADC2759}" presName="nodeFollowingNodes" presStyleLbl="node1" presStyleIdx="2" presStyleCnt="8" custRadScaleRad="109412" custRadScaleInc="-25340">
        <dgm:presLayoutVars>
          <dgm:bulletEnabled val="1"/>
        </dgm:presLayoutVars>
      </dgm:prSet>
      <dgm:spPr>
        <a:prstGeom prst="rect">
          <a:avLst/>
        </a:prstGeom>
      </dgm:spPr>
      <dgm:t>
        <a:bodyPr/>
        <a:lstStyle/>
        <a:p>
          <a:endParaRPr lang="en-US"/>
        </a:p>
      </dgm:t>
    </dgm:pt>
    <dgm:pt modelId="{64F3DDCF-8342-2A41-963C-F1963EB0877D}" type="pres">
      <dgm:prSet presAssocID="{CED629D0-7892-EC4A-8097-EFFFA215C53F}" presName="nodeFollowingNodes" presStyleLbl="node1" presStyleIdx="3" presStyleCnt="8" custRadScaleRad="102638" custRadScaleInc="-37097">
        <dgm:presLayoutVars>
          <dgm:bulletEnabled val="1"/>
        </dgm:presLayoutVars>
      </dgm:prSet>
      <dgm:spPr>
        <a:prstGeom prst="rect">
          <a:avLst/>
        </a:prstGeom>
      </dgm:spPr>
      <dgm:t>
        <a:bodyPr/>
        <a:lstStyle/>
        <a:p>
          <a:endParaRPr lang="en-US"/>
        </a:p>
      </dgm:t>
    </dgm:pt>
    <dgm:pt modelId="{A32FE9D9-78B0-A941-925E-D3820523A518}" type="pres">
      <dgm:prSet presAssocID="{55F431C1-666F-9B42-9097-3E2E98F98819}" presName="nodeFollowingNodes" presStyleLbl="node1" presStyleIdx="4" presStyleCnt="8" custRadScaleRad="92779" custRadScaleInc="-9022">
        <dgm:presLayoutVars>
          <dgm:bulletEnabled val="1"/>
        </dgm:presLayoutVars>
      </dgm:prSet>
      <dgm:spPr>
        <a:prstGeom prst="rect">
          <a:avLst/>
        </a:prstGeom>
      </dgm:spPr>
      <dgm:t>
        <a:bodyPr/>
        <a:lstStyle/>
        <a:p>
          <a:endParaRPr lang="en-US"/>
        </a:p>
      </dgm:t>
    </dgm:pt>
    <dgm:pt modelId="{CC64402C-D938-2B42-8C9C-D6493AE8B64D}" type="pres">
      <dgm:prSet presAssocID="{F9F36188-18B6-A248-87F3-6EB13E1B32CB}" presName="nodeFollowingNodes" presStyleLbl="node1" presStyleIdx="5" presStyleCnt="8" custRadScaleRad="103540" custRadScaleInc="29605">
        <dgm:presLayoutVars>
          <dgm:bulletEnabled val="1"/>
        </dgm:presLayoutVars>
      </dgm:prSet>
      <dgm:spPr>
        <a:prstGeom prst="rect">
          <a:avLst/>
        </a:prstGeom>
      </dgm:spPr>
      <dgm:t>
        <a:bodyPr/>
        <a:lstStyle/>
        <a:p>
          <a:endParaRPr lang="en-US"/>
        </a:p>
      </dgm:t>
    </dgm:pt>
    <dgm:pt modelId="{7CA52208-5D95-F94B-917F-1CF84AE69AE8}" type="pres">
      <dgm:prSet presAssocID="{A80B13C3-2BAA-8340-9E6A-177663EEF995}" presName="nodeFollowingNodes" presStyleLbl="node1" presStyleIdx="6" presStyleCnt="8">
        <dgm:presLayoutVars>
          <dgm:bulletEnabled val="1"/>
        </dgm:presLayoutVars>
      </dgm:prSet>
      <dgm:spPr>
        <a:prstGeom prst="rect">
          <a:avLst/>
        </a:prstGeom>
      </dgm:spPr>
      <dgm:t>
        <a:bodyPr/>
        <a:lstStyle/>
        <a:p>
          <a:endParaRPr lang="en-US"/>
        </a:p>
      </dgm:t>
    </dgm:pt>
    <dgm:pt modelId="{B62B3DF2-84A5-2547-8082-D769633846B7}" type="pres">
      <dgm:prSet presAssocID="{8092ED61-05EB-224C-8224-3F7E3883C58C}" presName="nodeFollowingNodes" presStyleLbl="node1" presStyleIdx="7" presStyleCnt="8" custRadScaleRad="107254" custRadScaleInc="-15886">
        <dgm:presLayoutVars>
          <dgm:bulletEnabled val="1"/>
        </dgm:presLayoutVars>
      </dgm:prSet>
      <dgm:spPr>
        <a:prstGeom prst="rect">
          <a:avLst/>
        </a:prstGeom>
      </dgm:spPr>
      <dgm:t>
        <a:bodyPr/>
        <a:lstStyle/>
        <a:p>
          <a:endParaRPr lang="en-US"/>
        </a:p>
      </dgm:t>
    </dgm:pt>
  </dgm:ptLst>
  <dgm:cxnLst>
    <dgm:cxn modelId="{26470CAF-6552-6148-A930-2F9DD582E628}" srcId="{9ED00832-15D7-1B44-A90F-9F74B03A163F}" destId="{55F431C1-666F-9B42-9097-3E2E98F98819}" srcOrd="4" destOrd="0" parTransId="{AE23E9AB-60F5-0141-9D2A-A2434023F5AE}" sibTransId="{A376264F-8F8F-834B-AFBD-543457455880}"/>
    <dgm:cxn modelId="{5B81AB55-CE0B-B349-A024-54B04E8ADB20}" type="presOf" srcId="{4E2CBBF0-850B-9E4C-A535-0517A6E0673A}" destId="{1DA2733B-9435-E547-8647-1C458D1CC7A9}" srcOrd="0" destOrd="0" presId="urn:microsoft.com/office/officeart/2005/8/layout/cycle3"/>
    <dgm:cxn modelId="{277B9EB8-CC34-4C47-8EEA-09FE2F8F5E0C}" srcId="{9ED00832-15D7-1B44-A90F-9F74B03A163F}" destId="{8092ED61-05EB-224C-8224-3F7E3883C58C}" srcOrd="7" destOrd="0" parTransId="{55C9A5E4-5BBE-FF47-B58A-DD395C1443E8}" sibTransId="{9C415850-5CB9-A141-A1D2-E6E909B60BFA}"/>
    <dgm:cxn modelId="{AD0B6E67-0A9B-4E42-BC72-A38CFCB97179}" type="presOf" srcId="{4095369C-989F-BE46-A547-DF8329436920}" destId="{09CF7237-9097-3C4C-9F8D-470F6EE72AAC}" srcOrd="0" destOrd="1" presId="urn:microsoft.com/office/officeart/2005/8/layout/cycle3"/>
    <dgm:cxn modelId="{7C9FDECF-C731-B544-8909-C36166B80BAE}" type="presOf" srcId="{A1DD1EB6-9EE4-4F49-A8CA-5CA9327FCAB6}" destId="{7CA52208-5D95-F94B-917F-1CF84AE69AE8}" srcOrd="0" destOrd="1" presId="urn:microsoft.com/office/officeart/2005/8/layout/cycle3"/>
    <dgm:cxn modelId="{25F53A83-BA67-5048-97AB-A8A81D973171}" srcId="{9ED00832-15D7-1B44-A90F-9F74B03A163F}" destId="{A80B13C3-2BAA-8340-9E6A-177663EEF995}" srcOrd="6" destOrd="0" parTransId="{872515E2-CC07-C249-9201-22417E5A9B70}" sibTransId="{FC703C29-A5FB-A14C-A343-09442E2E201F}"/>
    <dgm:cxn modelId="{C598FB14-EE28-CA4A-BE7C-601FA5599A6A}" type="presOf" srcId="{F9F36188-18B6-A248-87F3-6EB13E1B32CB}" destId="{CC64402C-D938-2B42-8C9C-D6493AE8B64D}" srcOrd="0" destOrd="0" presId="urn:microsoft.com/office/officeart/2005/8/layout/cycle3"/>
    <dgm:cxn modelId="{7F07A1FB-73F2-B54D-A645-197B33171F07}" type="presOf" srcId="{9ED00832-15D7-1B44-A90F-9F74B03A163F}" destId="{392CDE29-F4A9-1D45-A060-1ECDD3532046}" srcOrd="0" destOrd="0" presId="urn:microsoft.com/office/officeart/2005/8/layout/cycle3"/>
    <dgm:cxn modelId="{C57AF503-5C35-C748-84BC-3D76ECB2EC48}" srcId="{9ED00832-15D7-1B44-A90F-9F74B03A163F}" destId="{C9F54777-2996-3846-8772-50466ADC2759}" srcOrd="2" destOrd="0" parTransId="{819FFF68-75C4-0543-A29B-CB28D78E5D59}" sibTransId="{11001AFD-4122-2E45-97B8-00DB0E7A2ADC}"/>
    <dgm:cxn modelId="{8B991454-9665-784C-B1D0-93B2058393C4}" srcId="{A80B13C3-2BAA-8340-9E6A-177663EEF995}" destId="{A1DD1EB6-9EE4-4F49-A8CA-5CA9327FCAB6}" srcOrd="0" destOrd="0" parTransId="{5C58D1E6-5120-D344-AA94-3BC24CED5310}" sibTransId="{21FB90FD-3F87-354A-A71B-D14D6F233EB9}"/>
    <dgm:cxn modelId="{89EEC4FD-0C66-824A-8022-390C552C8B05}" srcId="{C9F54777-2996-3846-8772-50466ADC2759}" destId="{4095369C-989F-BE46-A547-DF8329436920}" srcOrd="0" destOrd="0" parTransId="{5B7FC256-CADC-5E45-874C-AC5EB509D026}" sibTransId="{DF02EB2C-BD9E-F548-8281-D703BF31ED4A}"/>
    <dgm:cxn modelId="{DE90DFCD-3C42-FD49-8A26-89177BFCEDB0}" srcId="{9ED00832-15D7-1B44-A90F-9F74B03A163F}" destId="{CED629D0-7892-EC4A-8097-EFFFA215C53F}" srcOrd="3" destOrd="0" parTransId="{9A558201-B502-3F45-B51F-05354BD87552}" sibTransId="{2A5F946B-3A80-BB4D-9BF7-0D43F4ED0DDA}"/>
    <dgm:cxn modelId="{1DD70E4A-6995-474B-855E-5DF12778A908}" type="presOf" srcId="{55F431C1-666F-9B42-9097-3E2E98F98819}" destId="{A32FE9D9-78B0-A941-925E-D3820523A518}" srcOrd="0" destOrd="0" presId="urn:microsoft.com/office/officeart/2005/8/layout/cycle3"/>
    <dgm:cxn modelId="{294334C1-4452-DB4E-AA99-3868CB965B28}" type="presOf" srcId="{8092ED61-05EB-224C-8224-3F7E3883C58C}" destId="{B62B3DF2-84A5-2547-8082-D769633846B7}" srcOrd="0" destOrd="0" presId="urn:microsoft.com/office/officeart/2005/8/layout/cycle3"/>
    <dgm:cxn modelId="{76FDEB02-9183-D24B-9456-A4CB12BA80F2}" type="presOf" srcId="{C9F54777-2996-3846-8772-50466ADC2759}" destId="{09CF7237-9097-3C4C-9F8D-470F6EE72AAC}" srcOrd="0" destOrd="0" presId="urn:microsoft.com/office/officeart/2005/8/layout/cycle3"/>
    <dgm:cxn modelId="{4AB7C820-E3F5-874A-97F7-F87E3C4418F0}" type="presOf" srcId="{74A6D735-09D4-7447-BBB3-AB5DC4A2E761}" destId="{4EB1E31E-5756-694B-9297-0A70B6A19C08}" srcOrd="0" destOrd="0" presId="urn:microsoft.com/office/officeart/2005/8/layout/cycle3"/>
    <dgm:cxn modelId="{5855183B-539C-344E-9657-3A3534C672B0}" type="presOf" srcId="{A80B13C3-2BAA-8340-9E6A-177663EEF995}" destId="{7CA52208-5D95-F94B-917F-1CF84AE69AE8}" srcOrd="0" destOrd="0" presId="urn:microsoft.com/office/officeart/2005/8/layout/cycle3"/>
    <dgm:cxn modelId="{EF5349FF-CAE6-7B4B-80C8-967B7ECFC18D}" type="presOf" srcId="{CED629D0-7892-EC4A-8097-EFFFA215C53F}" destId="{64F3DDCF-8342-2A41-963C-F1963EB0877D}" srcOrd="0" destOrd="0" presId="urn:microsoft.com/office/officeart/2005/8/layout/cycle3"/>
    <dgm:cxn modelId="{B7AA7DD1-7E0B-074B-8CC9-874BC933C792}" srcId="{9ED00832-15D7-1B44-A90F-9F74B03A163F}" destId="{74A6D735-09D4-7447-BBB3-AB5DC4A2E761}" srcOrd="1" destOrd="0" parTransId="{6CE71ACE-F70C-7743-8DD9-5F50461E9322}" sibTransId="{DDABCE04-66E6-1942-AFE9-21409820D0EB}"/>
    <dgm:cxn modelId="{EA0FF38C-0AC7-1149-9A98-6EEAEB23385C}" srcId="{9ED00832-15D7-1B44-A90F-9F74B03A163F}" destId="{F9F36188-18B6-A248-87F3-6EB13E1B32CB}" srcOrd="5" destOrd="0" parTransId="{0E212FCC-A475-ED4B-A1F9-B6CFEB4D9E64}" sibTransId="{22B87702-31F2-3E43-B15B-27AAD086441C}"/>
    <dgm:cxn modelId="{732CC107-6203-294B-A112-49DC0073B154}" type="presOf" srcId="{6C17CD66-D37B-464D-9229-36FF9A3A4CEB}" destId="{A1D14AFF-2B9C-CC49-9911-AC6910153387}" srcOrd="0" destOrd="0" presId="urn:microsoft.com/office/officeart/2005/8/layout/cycle3"/>
    <dgm:cxn modelId="{2A0815AA-3C64-6649-98AF-D179FC7CDC09}" srcId="{9ED00832-15D7-1B44-A90F-9F74B03A163F}" destId="{4E2CBBF0-850B-9E4C-A535-0517A6E0673A}" srcOrd="0" destOrd="0" parTransId="{6027D6E8-D73B-E94F-BC7A-E57B939CE977}" sibTransId="{6C17CD66-D37B-464D-9229-36FF9A3A4CEB}"/>
    <dgm:cxn modelId="{95F46174-BA0E-1641-BCFD-6A6E555A96DD}" type="presParOf" srcId="{392CDE29-F4A9-1D45-A060-1ECDD3532046}" destId="{7F20DB24-1F7F-E741-989E-97F6CBA44B27}" srcOrd="0" destOrd="0" presId="urn:microsoft.com/office/officeart/2005/8/layout/cycle3"/>
    <dgm:cxn modelId="{60235457-20C6-EC46-87BE-80E9162F1A39}" type="presParOf" srcId="{7F20DB24-1F7F-E741-989E-97F6CBA44B27}" destId="{1DA2733B-9435-E547-8647-1C458D1CC7A9}" srcOrd="0" destOrd="0" presId="urn:microsoft.com/office/officeart/2005/8/layout/cycle3"/>
    <dgm:cxn modelId="{E3FE6C1E-7377-F246-A838-5ADBA934A460}" type="presParOf" srcId="{7F20DB24-1F7F-E741-989E-97F6CBA44B27}" destId="{A1D14AFF-2B9C-CC49-9911-AC6910153387}" srcOrd="1" destOrd="0" presId="urn:microsoft.com/office/officeart/2005/8/layout/cycle3"/>
    <dgm:cxn modelId="{6FDDCEF8-49B6-DD4B-B2C8-EEDFCC1EEF7A}" type="presParOf" srcId="{7F20DB24-1F7F-E741-989E-97F6CBA44B27}" destId="{4EB1E31E-5756-694B-9297-0A70B6A19C08}" srcOrd="2" destOrd="0" presId="urn:microsoft.com/office/officeart/2005/8/layout/cycle3"/>
    <dgm:cxn modelId="{BAB6A2F2-2937-8840-A2F3-EBEE490ACD30}" type="presParOf" srcId="{7F20DB24-1F7F-E741-989E-97F6CBA44B27}" destId="{09CF7237-9097-3C4C-9F8D-470F6EE72AAC}" srcOrd="3" destOrd="0" presId="urn:microsoft.com/office/officeart/2005/8/layout/cycle3"/>
    <dgm:cxn modelId="{188FC65E-3171-1645-A1F5-2FA5A0CA93BA}" type="presParOf" srcId="{7F20DB24-1F7F-E741-989E-97F6CBA44B27}" destId="{64F3DDCF-8342-2A41-963C-F1963EB0877D}" srcOrd="4" destOrd="0" presId="urn:microsoft.com/office/officeart/2005/8/layout/cycle3"/>
    <dgm:cxn modelId="{07DEFE84-E0CA-FC4D-AA5A-CD2159F4C3E4}" type="presParOf" srcId="{7F20DB24-1F7F-E741-989E-97F6CBA44B27}" destId="{A32FE9D9-78B0-A941-925E-D3820523A518}" srcOrd="5" destOrd="0" presId="urn:microsoft.com/office/officeart/2005/8/layout/cycle3"/>
    <dgm:cxn modelId="{F9F8C220-FD57-6D42-A680-1B65DC27966D}" type="presParOf" srcId="{7F20DB24-1F7F-E741-989E-97F6CBA44B27}" destId="{CC64402C-D938-2B42-8C9C-D6493AE8B64D}" srcOrd="6" destOrd="0" presId="urn:microsoft.com/office/officeart/2005/8/layout/cycle3"/>
    <dgm:cxn modelId="{44EA7CE7-18C4-8648-86D9-CE36A6D76276}" type="presParOf" srcId="{7F20DB24-1F7F-E741-989E-97F6CBA44B27}" destId="{7CA52208-5D95-F94B-917F-1CF84AE69AE8}" srcOrd="7" destOrd="0" presId="urn:microsoft.com/office/officeart/2005/8/layout/cycle3"/>
    <dgm:cxn modelId="{4EAB7DB6-1E52-B542-B042-20412C25C892}" type="presParOf" srcId="{7F20DB24-1F7F-E741-989E-97F6CBA44B27}" destId="{B62B3DF2-84A5-2547-8082-D769633846B7}" srcOrd="8"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7D635E-6A4B-0B4C-BC09-C3A71C242422}"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3C5503E5-EA3F-A24C-BA61-BD142E5184FA}">
      <dgm:prSet phldrT="[Text]" custT="1"/>
      <dgm:spPr/>
      <dgm:t>
        <a:bodyPr/>
        <a:lstStyle/>
        <a:p>
          <a:r>
            <a:rPr lang="en-US" sz="1600" b="1" dirty="0" smtClean="0"/>
            <a:t>Merge</a:t>
          </a:r>
          <a:r>
            <a:rPr lang="en-US" sz="1600" dirty="0" smtClean="0"/>
            <a:t>: Merge near duplicate rules</a:t>
          </a:r>
          <a:endParaRPr lang="en-US" sz="1600" dirty="0"/>
        </a:p>
      </dgm:t>
    </dgm:pt>
    <dgm:pt modelId="{E0A3AE7B-7575-CD49-964B-E6E2AE38611E}" type="parTrans" cxnId="{15885210-AC91-8447-95A3-E0D9122EAF94}">
      <dgm:prSet/>
      <dgm:spPr/>
      <dgm:t>
        <a:bodyPr/>
        <a:lstStyle/>
        <a:p>
          <a:endParaRPr lang="en-US"/>
        </a:p>
      </dgm:t>
    </dgm:pt>
    <dgm:pt modelId="{CDA5F270-B361-1E4B-867C-D5B82F5BF1C5}" type="sibTrans" cxnId="{15885210-AC91-8447-95A3-E0D9122EAF94}">
      <dgm:prSet/>
      <dgm:spPr/>
      <dgm:t>
        <a:bodyPr/>
        <a:lstStyle/>
        <a:p>
          <a:endParaRPr lang="en-US"/>
        </a:p>
      </dgm:t>
    </dgm:pt>
    <dgm:pt modelId="{34328F60-0BF0-9841-8348-996F80174209}">
      <dgm:prSet phldrT="[Text]" custT="1"/>
      <dgm:spPr/>
      <dgm:t>
        <a:bodyPr/>
        <a:lstStyle/>
        <a:p>
          <a:r>
            <a:rPr lang="en-US" sz="1600" b="1" dirty="0" smtClean="0"/>
            <a:t>Cluster</a:t>
          </a:r>
          <a:r>
            <a:rPr lang="en-US" sz="1600" dirty="0" smtClean="0"/>
            <a:t>: Group each rule with similar rules</a:t>
          </a:r>
          <a:endParaRPr lang="en-US" sz="1600" dirty="0"/>
        </a:p>
      </dgm:t>
    </dgm:pt>
    <dgm:pt modelId="{5A332B67-2425-C047-80FF-796D7AFB0852}" type="parTrans" cxnId="{74F24705-4746-0849-B0DA-E555EAB69CDA}">
      <dgm:prSet/>
      <dgm:spPr/>
      <dgm:t>
        <a:bodyPr/>
        <a:lstStyle/>
        <a:p>
          <a:endParaRPr lang="en-US"/>
        </a:p>
      </dgm:t>
    </dgm:pt>
    <dgm:pt modelId="{25C33114-A6A3-CD41-A721-E563D192A6C1}" type="sibTrans" cxnId="{74F24705-4746-0849-B0DA-E555EAB69CDA}">
      <dgm:prSet/>
      <dgm:spPr/>
      <dgm:t>
        <a:bodyPr/>
        <a:lstStyle/>
        <a:p>
          <a:endParaRPr lang="en-US"/>
        </a:p>
      </dgm:t>
    </dgm:pt>
    <dgm:pt modelId="{DA023B21-0585-9940-8F4C-E8214E3AEB91}">
      <dgm:prSet phldrT="[Text]" custT="1">
        <dgm:style>
          <a:lnRef idx="2">
            <a:schemeClr val="dk1"/>
          </a:lnRef>
          <a:fillRef idx="1">
            <a:schemeClr val="lt1"/>
          </a:fillRef>
          <a:effectRef idx="0">
            <a:schemeClr val="dk1"/>
          </a:effectRef>
          <a:fontRef idx="minor">
            <a:schemeClr val="dk1"/>
          </a:fontRef>
        </dgm:style>
      </dgm:prSet>
      <dgm:spPr>
        <a:ln>
          <a:noFill/>
        </a:ln>
      </dgm:spPr>
      <dgm:t>
        <a:bodyPr/>
        <a:lstStyle/>
        <a:p>
          <a:pPr algn="ctr"/>
          <a:r>
            <a:rPr lang="en-US" sz="2400" dirty="0" smtClean="0"/>
            <a:t>Diverse, representative rules that conform to all examples</a:t>
          </a:r>
          <a:endParaRPr lang="en-US" sz="2400" dirty="0"/>
        </a:p>
      </dgm:t>
    </dgm:pt>
    <dgm:pt modelId="{4CC2AE03-9031-324A-846F-B50B10D41FFC}" type="parTrans" cxnId="{01FA3063-0EF3-E543-BF67-061790506961}">
      <dgm:prSet/>
      <dgm:spPr/>
      <dgm:t>
        <a:bodyPr/>
        <a:lstStyle/>
        <a:p>
          <a:endParaRPr lang="en-US"/>
        </a:p>
      </dgm:t>
    </dgm:pt>
    <dgm:pt modelId="{A9ABE5EF-46A0-6B48-A1A4-441CB10A7076}" type="sibTrans" cxnId="{01FA3063-0EF3-E543-BF67-061790506961}">
      <dgm:prSet/>
      <dgm:spPr/>
      <dgm:t>
        <a:bodyPr/>
        <a:lstStyle/>
        <a:p>
          <a:endParaRPr lang="en-US"/>
        </a:p>
      </dgm:t>
    </dgm:pt>
    <dgm:pt modelId="{31584E9D-B95A-044B-9BC2-39B9C091C946}">
      <dgm:prSet phldrT="[Text]" custT="1"/>
      <dgm:spPr/>
      <dgm:t>
        <a:bodyPr/>
        <a:lstStyle/>
        <a:p>
          <a:r>
            <a:rPr lang="en-US" sz="1600" b="1" dirty="0" smtClean="0"/>
            <a:t>Intersection</a:t>
          </a:r>
          <a:r>
            <a:rPr lang="en-US" sz="1600" dirty="0" smtClean="0"/>
            <a:t>: Filter out rules applicable to all positive and not negative examples </a:t>
          </a:r>
          <a:endParaRPr lang="en-US" sz="1600" dirty="0"/>
        </a:p>
      </dgm:t>
    </dgm:pt>
    <dgm:pt modelId="{2AD6BB25-D1C0-CB4A-AFDC-E61E7635DA70}" type="parTrans" cxnId="{52CCBCBA-3544-3548-BAF5-FCCB0EEECBEF}">
      <dgm:prSet/>
      <dgm:spPr/>
      <dgm:t>
        <a:bodyPr/>
        <a:lstStyle/>
        <a:p>
          <a:endParaRPr lang="en-US"/>
        </a:p>
      </dgm:t>
    </dgm:pt>
    <dgm:pt modelId="{DAF67939-F2AF-2442-ACCC-CEF3A9331242}" type="sibTrans" cxnId="{52CCBCBA-3544-3548-BAF5-FCCB0EEECBEF}">
      <dgm:prSet/>
      <dgm:spPr/>
      <dgm:t>
        <a:bodyPr/>
        <a:lstStyle/>
        <a:p>
          <a:endParaRPr lang="en-US"/>
        </a:p>
      </dgm:t>
    </dgm:pt>
    <dgm:pt modelId="{4F05B729-B2A2-EA48-932B-7BFBD11513BF}">
      <dgm:prSet phldrT="[Text]" custT="1"/>
      <dgm:spPr/>
      <dgm:t>
        <a:bodyPr/>
        <a:lstStyle/>
        <a:p>
          <a:r>
            <a:rPr lang="en-US" sz="1600" b="1" dirty="0" smtClean="0"/>
            <a:t>Rank</a:t>
          </a:r>
          <a:r>
            <a:rPr lang="en-US" sz="1600" dirty="0" smtClean="0"/>
            <a:t>: Rank and pick representative rules</a:t>
          </a:r>
          <a:endParaRPr lang="en-US" sz="1600" dirty="0"/>
        </a:p>
      </dgm:t>
    </dgm:pt>
    <dgm:pt modelId="{878C39FB-DC11-9841-8F28-E091AF365D6D}" type="parTrans" cxnId="{1D43A88F-6D94-5246-BC6B-1518F683864A}">
      <dgm:prSet/>
      <dgm:spPr/>
      <dgm:t>
        <a:bodyPr/>
        <a:lstStyle/>
        <a:p>
          <a:endParaRPr lang="en-US"/>
        </a:p>
      </dgm:t>
    </dgm:pt>
    <dgm:pt modelId="{C7242F7D-CB11-7544-887B-78DE8917CC9D}" type="sibTrans" cxnId="{1D43A88F-6D94-5246-BC6B-1518F683864A}">
      <dgm:prSet/>
      <dgm:spPr/>
      <dgm:t>
        <a:bodyPr/>
        <a:lstStyle/>
        <a:p>
          <a:endParaRPr lang="en-US"/>
        </a:p>
      </dgm:t>
    </dgm:pt>
    <dgm:pt modelId="{EE2341F8-0ED9-8246-B0E8-525C6AF48B89}">
      <dgm:prSet phldrT="[Text]" custT="1">
        <dgm:style>
          <a:lnRef idx="2">
            <a:schemeClr val="dk1"/>
          </a:lnRef>
          <a:fillRef idx="1">
            <a:schemeClr val="lt1"/>
          </a:fillRef>
          <a:effectRef idx="0">
            <a:schemeClr val="dk1"/>
          </a:effectRef>
          <a:fontRef idx="minor">
            <a:schemeClr val="dk1"/>
          </a:fontRef>
        </dgm:style>
      </dgm:prSet>
      <dgm:spPr>
        <a:ln>
          <a:noFill/>
        </a:ln>
      </dgm:spPr>
      <dgm:t>
        <a:bodyPr/>
        <a:lstStyle/>
        <a:p>
          <a:pPr algn="ctr"/>
          <a:r>
            <a:rPr lang="en-US" sz="2400" dirty="0" smtClean="0"/>
            <a:t>Positive and negative examples</a:t>
          </a:r>
          <a:endParaRPr lang="en-US" sz="2400" dirty="0"/>
        </a:p>
      </dgm:t>
    </dgm:pt>
    <dgm:pt modelId="{DB7438A9-7E85-DB47-9BDF-1F214A6C2D29}" type="parTrans" cxnId="{22F8533C-958B-B44E-BFF9-03D027EFA5A5}">
      <dgm:prSet/>
      <dgm:spPr/>
      <dgm:t>
        <a:bodyPr/>
        <a:lstStyle/>
        <a:p>
          <a:endParaRPr lang="en-US"/>
        </a:p>
      </dgm:t>
    </dgm:pt>
    <dgm:pt modelId="{7CC5FA12-E8EC-3E47-A32D-FCB1E77D3655}" type="sibTrans" cxnId="{22F8533C-958B-B44E-BFF9-03D027EFA5A5}">
      <dgm:prSet/>
      <dgm:spPr/>
      <dgm:t>
        <a:bodyPr/>
        <a:lstStyle/>
        <a:p>
          <a:endParaRPr lang="en-US"/>
        </a:p>
      </dgm:t>
    </dgm:pt>
    <dgm:pt modelId="{12745C25-8BD1-433A-87CA-8844F9CFE0A9}">
      <dgm:prSet phldrT="[Text]" custT="1"/>
      <dgm:spPr/>
      <dgm:t>
        <a:bodyPr/>
        <a:lstStyle/>
        <a:p>
          <a:r>
            <a:rPr lang="en-US" sz="1600" dirty="0" smtClean="0"/>
            <a:t>Generate all possible rules for each example</a:t>
          </a:r>
          <a:endParaRPr lang="en-US" sz="1600" dirty="0"/>
        </a:p>
      </dgm:t>
    </dgm:pt>
    <dgm:pt modelId="{42F047D3-6939-4020-BABB-BD7EA1BA8BCA}" type="parTrans" cxnId="{B5043C54-1B26-43F0-9D66-33D378F2AFDF}">
      <dgm:prSet/>
      <dgm:spPr/>
      <dgm:t>
        <a:bodyPr/>
        <a:lstStyle/>
        <a:p>
          <a:endParaRPr lang="en-US"/>
        </a:p>
      </dgm:t>
    </dgm:pt>
    <dgm:pt modelId="{51BCA38B-8D5E-458D-BF75-89C7F61E49BF}" type="sibTrans" cxnId="{B5043C54-1B26-43F0-9D66-33D378F2AFDF}">
      <dgm:prSet/>
      <dgm:spPr/>
      <dgm:t>
        <a:bodyPr/>
        <a:lstStyle/>
        <a:p>
          <a:endParaRPr lang="en-US"/>
        </a:p>
      </dgm:t>
    </dgm:pt>
    <dgm:pt modelId="{85663B19-1B3B-EE45-93E5-DB8AB8152D5A}" type="pres">
      <dgm:prSet presAssocID="{C37D635E-6A4B-0B4C-BC09-C3A71C242422}" presName="linearFlow" presStyleCnt="0">
        <dgm:presLayoutVars>
          <dgm:resizeHandles val="exact"/>
        </dgm:presLayoutVars>
      </dgm:prSet>
      <dgm:spPr/>
      <dgm:t>
        <a:bodyPr/>
        <a:lstStyle/>
        <a:p>
          <a:endParaRPr lang="en-US"/>
        </a:p>
      </dgm:t>
    </dgm:pt>
    <dgm:pt modelId="{295803AD-2978-794B-80BB-281A03AB3A83}" type="pres">
      <dgm:prSet presAssocID="{EE2341F8-0ED9-8246-B0E8-525C6AF48B89}" presName="node" presStyleLbl="node1" presStyleIdx="0" presStyleCnt="7" custScaleX="264282">
        <dgm:presLayoutVars>
          <dgm:bulletEnabled val="1"/>
        </dgm:presLayoutVars>
      </dgm:prSet>
      <dgm:spPr/>
      <dgm:t>
        <a:bodyPr/>
        <a:lstStyle/>
        <a:p>
          <a:endParaRPr lang="en-US"/>
        </a:p>
      </dgm:t>
    </dgm:pt>
    <dgm:pt modelId="{01911C3A-CFAA-B94F-ACD3-14E1CC7BC797}" type="pres">
      <dgm:prSet presAssocID="{7CC5FA12-E8EC-3E47-A32D-FCB1E77D3655}" presName="sibTrans" presStyleLbl="sibTrans2D1" presStyleIdx="0" presStyleCnt="6"/>
      <dgm:spPr/>
      <dgm:t>
        <a:bodyPr/>
        <a:lstStyle/>
        <a:p>
          <a:endParaRPr lang="en-US"/>
        </a:p>
      </dgm:t>
    </dgm:pt>
    <dgm:pt modelId="{9685D743-C38F-824B-A513-721FA1AAFA07}" type="pres">
      <dgm:prSet presAssocID="{7CC5FA12-E8EC-3E47-A32D-FCB1E77D3655}" presName="connectorText" presStyleLbl="sibTrans2D1" presStyleIdx="0" presStyleCnt="6"/>
      <dgm:spPr/>
      <dgm:t>
        <a:bodyPr/>
        <a:lstStyle/>
        <a:p>
          <a:endParaRPr lang="en-US"/>
        </a:p>
      </dgm:t>
    </dgm:pt>
    <dgm:pt modelId="{A1E49151-0D55-42D0-BEFD-4476DF3187EC}" type="pres">
      <dgm:prSet presAssocID="{12745C25-8BD1-433A-87CA-8844F9CFE0A9}" presName="node" presStyleLbl="node1" presStyleIdx="1" presStyleCnt="7" custScaleX="270178">
        <dgm:presLayoutVars>
          <dgm:bulletEnabled val="1"/>
        </dgm:presLayoutVars>
      </dgm:prSet>
      <dgm:spPr/>
      <dgm:t>
        <a:bodyPr/>
        <a:lstStyle/>
        <a:p>
          <a:endParaRPr lang="en-US"/>
        </a:p>
      </dgm:t>
    </dgm:pt>
    <dgm:pt modelId="{74990F84-7D1C-4B26-95CE-1EA9BF153D64}" type="pres">
      <dgm:prSet presAssocID="{51BCA38B-8D5E-458D-BF75-89C7F61E49BF}" presName="sibTrans" presStyleLbl="sibTrans2D1" presStyleIdx="1" presStyleCnt="6"/>
      <dgm:spPr/>
      <dgm:t>
        <a:bodyPr/>
        <a:lstStyle/>
        <a:p>
          <a:endParaRPr lang="en-US"/>
        </a:p>
      </dgm:t>
    </dgm:pt>
    <dgm:pt modelId="{6DD0E77B-AD54-4BAF-B4BF-E54E8350CCDC}" type="pres">
      <dgm:prSet presAssocID="{51BCA38B-8D5E-458D-BF75-89C7F61E49BF}" presName="connectorText" presStyleLbl="sibTrans2D1" presStyleIdx="1" presStyleCnt="6"/>
      <dgm:spPr/>
      <dgm:t>
        <a:bodyPr/>
        <a:lstStyle/>
        <a:p>
          <a:endParaRPr lang="en-US"/>
        </a:p>
      </dgm:t>
    </dgm:pt>
    <dgm:pt modelId="{0A0D3C23-B4FB-4648-A52F-149725026432}" type="pres">
      <dgm:prSet presAssocID="{31584E9D-B95A-044B-9BC2-39B9C091C946}" presName="node" presStyleLbl="node1" presStyleIdx="2" presStyleCnt="7" custScaleX="264282">
        <dgm:presLayoutVars>
          <dgm:bulletEnabled val="1"/>
        </dgm:presLayoutVars>
      </dgm:prSet>
      <dgm:spPr/>
      <dgm:t>
        <a:bodyPr/>
        <a:lstStyle/>
        <a:p>
          <a:endParaRPr lang="en-US"/>
        </a:p>
      </dgm:t>
    </dgm:pt>
    <dgm:pt modelId="{DA56F28C-0062-B34C-9713-D871D93B9799}" type="pres">
      <dgm:prSet presAssocID="{DAF67939-F2AF-2442-ACCC-CEF3A9331242}" presName="sibTrans" presStyleLbl="sibTrans2D1" presStyleIdx="2" presStyleCnt="6"/>
      <dgm:spPr/>
      <dgm:t>
        <a:bodyPr/>
        <a:lstStyle/>
        <a:p>
          <a:endParaRPr lang="en-US"/>
        </a:p>
      </dgm:t>
    </dgm:pt>
    <dgm:pt modelId="{13AE3AA4-C34C-D547-83CE-8B1A1766AA0C}" type="pres">
      <dgm:prSet presAssocID="{DAF67939-F2AF-2442-ACCC-CEF3A9331242}" presName="connectorText" presStyleLbl="sibTrans2D1" presStyleIdx="2" presStyleCnt="6"/>
      <dgm:spPr/>
      <dgm:t>
        <a:bodyPr/>
        <a:lstStyle/>
        <a:p>
          <a:endParaRPr lang="en-US"/>
        </a:p>
      </dgm:t>
    </dgm:pt>
    <dgm:pt modelId="{ACF412DA-72BC-CC4A-8CA0-2DFCF57E1991}" type="pres">
      <dgm:prSet presAssocID="{3C5503E5-EA3F-A24C-BA61-BD142E5184FA}" presName="node" presStyleLbl="node1" presStyleIdx="3" presStyleCnt="7" custScaleX="264282">
        <dgm:presLayoutVars>
          <dgm:bulletEnabled val="1"/>
        </dgm:presLayoutVars>
      </dgm:prSet>
      <dgm:spPr/>
      <dgm:t>
        <a:bodyPr/>
        <a:lstStyle/>
        <a:p>
          <a:endParaRPr lang="en-US"/>
        </a:p>
      </dgm:t>
    </dgm:pt>
    <dgm:pt modelId="{FA3571F0-2B44-9C4A-B75A-8824C1507709}" type="pres">
      <dgm:prSet presAssocID="{CDA5F270-B361-1E4B-867C-D5B82F5BF1C5}" presName="sibTrans" presStyleLbl="sibTrans2D1" presStyleIdx="3" presStyleCnt="6"/>
      <dgm:spPr/>
      <dgm:t>
        <a:bodyPr/>
        <a:lstStyle/>
        <a:p>
          <a:endParaRPr lang="en-US"/>
        </a:p>
      </dgm:t>
    </dgm:pt>
    <dgm:pt modelId="{629B02F6-F4B5-CD4B-9302-313DB9E06616}" type="pres">
      <dgm:prSet presAssocID="{CDA5F270-B361-1E4B-867C-D5B82F5BF1C5}" presName="connectorText" presStyleLbl="sibTrans2D1" presStyleIdx="3" presStyleCnt="6"/>
      <dgm:spPr/>
      <dgm:t>
        <a:bodyPr/>
        <a:lstStyle/>
        <a:p>
          <a:endParaRPr lang="en-US"/>
        </a:p>
      </dgm:t>
    </dgm:pt>
    <dgm:pt modelId="{5E604C20-FDEC-7643-ABE0-AE3628AB8DFF}" type="pres">
      <dgm:prSet presAssocID="{34328F60-0BF0-9841-8348-996F80174209}" presName="node" presStyleLbl="node1" presStyleIdx="4" presStyleCnt="7" custScaleX="264282">
        <dgm:presLayoutVars>
          <dgm:bulletEnabled val="1"/>
        </dgm:presLayoutVars>
      </dgm:prSet>
      <dgm:spPr/>
      <dgm:t>
        <a:bodyPr/>
        <a:lstStyle/>
        <a:p>
          <a:endParaRPr lang="en-US"/>
        </a:p>
      </dgm:t>
    </dgm:pt>
    <dgm:pt modelId="{E30D3020-8D97-C145-85E0-6693074DA245}" type="pres">
      <dgm:prSet presAssocID="{25C33114-A6A3-CD41-A721-E563D192A6C1}" presName="sibTrans" presStyleLbl="sibTrans2D1" presStyleIdx="4" presStyleCnt="6"/>
      <dgm:spPr/>
      <dgm:t>
        <a:bodyPr/>
        <a:lstStyle/>
        <a:p>
          <a:endParaRPr lang="en-US"/>
        </a:p>
      </dgm:t>
    </dgm:pt>
    <dgm:pt modelId="{AE971751-DDBD-0E48-948C-2B1D20BCBDD4}" type="pres">
      <dgm:prSet presAssocID="{25C33114-A6A3-CD41-A721-E563D192A6C1}" presName="connectorText" presStyleLbl="sibTrans2D1" presStyleIdx="4" presStyleCnt="6"/>
      <dgm:spPr/>
      <dgm:t>
        <a:bodyPr/>
        <a:lstStyle/>
        <a:p>
          <a:endParaRPr lang="en-US"/>
        </a:p>
      </dgm:t>
    </dgm:pt>
    <dgm:pt modelId="{5CDA6A99-F9E8-6949-A195-E9F8314D3064}" type="pres">
      <dgm:prSet presAssocID="{4F05B729-B2A2-EA48-932B-7BFBD11513BF}" presName="node" presStyleLbl="node1" presStyleIdx="5" presStyleCnt="7" custScaleX="264282">
        <dgm:presLayoutVars>
          <dgm:bulletEnabled val="1"/>
        </dgm:presLayoutVars>
      </dgm:prSet>
      <dgm:spPr/>
      <dgm:t>
        <a:bodyPr/>
        <a:lstStyle/>
        <a:p>
          <a:endParaRPr lang="en-US"/>
        </a:p>
      </dgm:t>
    </dgm:pt>
    <dgm:pt modelId="{AD7B3D08-4F24-7C40-B290-5E9D554E8517}" type="pres">
      <dgm:prSet presAssocID="{C7242F7D-CB11-7544-887B-78DE8917CC9D}" presName="sibTrans" presStyleLbl="sibTrans2D1" presStyleIdx="5" presStyleCnt="6"/>
      <dgm:spPr/>
      <dgm:t>
        <a:bodyPr/>
        <a:lstStyle/>
        <a:p>
          <a:endParaRPr lang="en-US"/>
        </a:p>
      </dgm:t>
    </dgm:pt>
    <dgm:pt modelId="{B27021C6-7D82-654B-9286-9B54D8ABFF3F}" type="pres">
      <dgm:prSet presAssocID="{C7242F7D-CB11-7544-887B-78DE8917CC9D}" presName="connectorText" presStyleLbl="sibTrans2D1" presStyleIdx="5" presStyleCnt="6"/>
      <dgm:spPr/>
      <dgm:t>
        <a:bodyPr/>
        <a:lstStyle/>
        <a:p>
          <a:endParaRPr lang="en-US"/>
        </a:p>
      </dgm:t>
    </dgm:pt>
    <dgm:pt modelId="{0EB11B65-CFE1-EA41-9340-7DACCAB243F1}" type="pres">
      <dgm:prSet presAssocID="{DA023B21-0585-9940-8F4C-E8214E3AEB91}" presName="node" presStyleLbl="node1" presStyleIdx="6" presStyleCnt="7" custScaleX="264282">
        <dgm:presLayoutVars>
          <dgm:bulletEnabled val="1"/>
        </dgm:presLayoutVars>
      </dgm:prSet>
      <dgm:spPr/>
      <dgm:t>
        <a:bodyPr/>
        <a:lstStyle/>
        <a:p>
          <a:endParaRPr lang="en-US"/>
        </a:p>
      </dgm:t>
    </dgm:pt>
  </dgm:ptLst>
  <dgm:cxnLst>
    <dgm:cxn modelId="{329616A9-55D6-8140-AF30-7C13352ED69D}" type="presOf" srcId="{7CC5FA12-E8EC-3E47-A32D-FCB1E77D3655}" destId="{01911C3A-CFAA-B94F-ACD3-14E1CC7BC797}" srcOrd="0" destOrd="0" presId="urn:microsoft.com/office/officeart/2005/8/layout/process2"/>
    <dgm:cxn modelId="{01FA3063-0EF3-E543-BF67-061790506961}" srcId="{C37D635E-6A4B-0B4C-BC09-C3A71C242422}" destId="{DA023B21-0585-9940-8F4C-E8214E3AEB91}" srcOrd="6" destOrd="0" parTransId="{4CC2AE03-9031-324A-846F-B50B10D41FFC}" sibTransId="{A9ABE5EF-46A0-6B48-A1A4-441CB10A7076}"/>
    <dgm:cxn modelId="{286854D3-EE91-5344-8A54-56DCFD9BFDA1}" type="presOf" srcId="{CDA5F270-B361-1E4B-867C-D5B82F5BF1C5}" destId="{629B02F6-F4B5-CD4B-9302-313DB9E06616}" srcOrd="1" destOrd="0" presId="urn:microsoft.com/office/officeart/2005/8/layout/process2"/>
    <dgm:cxn modelId="{6CD03B79-A244-EC4F-953B-85507961D792}" type="presOf" srcId="{3C5503E5-EA3F-A24C-BA61-BD142E5184FA}" destId="{ACF412DA-72BC-CC4A-8CA0-2DFCF57E1991}" srcOrd="0" destOrd="0" presId="urn:microsoft.com/office/officeart/2005/8/layout/process2"/>
    <dgm:cxn modelId="{C9884FB8-997D-4724-A747-21445F120924}" type="presOf" srcId="{12745C25-8BD1-433A-87CA-8844F9CFE0A9}" destId="{A1E49151-0D55-42D0-BEFD-4476DF3187EC}" srcOrd="0" destOrd="0" presId="urn:microsoft.com/office/officeart/2005/8/layout/process2"/>
    <dgm:cxn modelId="{7A256BEF-A43D-2C4A-B287-1423F2F7BC51}" type="presOf" srcId="{CDA5F270-B361-1E4B-867C-D5B82F5BF1C5}" destId="{FA3571F0-2B44-9C4A-B75A-8824C1507709}" srcOrd="0" destOrd="0" presId="urn:microsoft.com/office/officeart/2005/8/layout/process2"/>
    <dgm:cxn modelId="{52CCBCBA-3544-3548-BAF5-FCCB0EEECBEF}" srcId="{C37D635E-6A4B-0B4C-BC09-C3A71C242422}" destId="{31584E9D-B95A-044B-9BC2-39B9C091C946}" srcOrd="2" destOrd="0" parTransId="{2AD6BB25-D1C0-CB4A-AFDC-E61E7635DA70}" sibTransId="{DAF67939-F2AF-2442-ACCC-CEF3A9331242}"/>
    <dgm:cxn modelId="{1D43A88F-6D94-5246-BC6B-1518F683864A}" srcId="{C37D635E-6A4B-0B4C-BC09-C3A71C242422}" destId="{4F05B729-B2A2-EA48-932B-7BFBD11513BF}" srcOrd="5" destOrd="0" parTransId="{878C39FB-DC11-9841-8F28-E091AF365D6D}" sibTransId="{C7242F7D-CB11-7544-887B-78DE8917CC9D}"/>
    <dgm:cxn modelId="{26FC655D-D2B9-C648-9179-0D38BF44442D}" type="presOf" srcId="{EE2341F8-0ED9-8246-B0E8-525C6AF48B89}" destId="{295803AD-2978-794B-80BB-281A03AB3A83}" srcOrd="0" destOrd="0" presId="urn:microsoft.com/office/officeart/2005/8/layout/process2"/>
    <dgm:cxn modelId="{E67A1178-686A-0540-959C-A5A7039EA1BE}" type="presOf" srcId="{31584E9D-B95A-044B-9BC2-39B9C091C946}" destId="{0A0D3C23-B4FB-4648-A52F-149725026432}" srcOrd="0" destOrd="0" presId="urn:microsoft.com/office/officeart/2005/8/layout/process2"/>
    <dgm:cxn modelId="{3BBBEEA3-79E7-C24B-B24B-4D7C3FBEB70E}" type="presOf" srcId="{7CC5FA12-E8EC-3E47-A32D-FCB1E77D3655}" destId="{9685D743-C38F-824B-A513-721FA1AAFA07}" srcOrd="1" destOrd="0" presId="urn:microsoft.com/office/officeart/2005/8/layout/process2"/>
    <dgm:cxn modelId="{74F24705-4746-0849-B0DA-E555EAB69CDA}" srcId="{C37D635E-6A4B-0B4C-BC09-C3A71C242422}" destId="{34328F60-0BF0-9841-8348-996F80174209}" srcOrd="4" destOrd="0" parTransId="{5A332B67-2425-C047-80FF-796D7AFB0852}" sibTransId="{25C33114-A6A3-CD41-A721-E563D192A6C1}"/>
    <dgm:cxn modelId="{B454F2B7-BD62-094D-B5CB-8E68B2A73634}" type="presOf" srcId="{25C33114-A6A3-CD41-A721-E563D192A6C1}" destId="{AE971751-DDBD-0E48-948C-2B1D20BCBDD4}" srcOrd="1" destOrd="0" presId="urn:microsoft.com/office/officeart/2005/8/layout/process2"/>
    <dgm:cxn modelId="{2440DEA3-D0CB-6C49-91F8-5C98C2A84CF8}" type="presOf" srcId="{34328F60-0BF0-9841-8348-996F80174209}" destId="{5E604C20-FDEC-7643-ABE0-AE3628AB8DFF}" srcOrd="0" destOrd="0" presId="urn:microsoft.com/office/officeart/2005/8/layout/process2"/>
    <dgm:cxn modelId="{8E3B18B7-AD4D-DF4B-A20F-DB091DBB376E}" type="presOf" srcId="{DAF67939-F2AF-2442-ACCC-CEF3A9331242}" destId="{DA56F28C-0062-B34C-9713-D871D93B9799}" srcOrd="0" destOrd="0" presId="urn:microsoft.com/office/officeart/2005/8/layout/process2"/>
    <dgm:cxn modelId="{F246ABC0-8343-764D-AF17-33CCEF460C52}" type="presOf" srcId="{DAF67939-F2AF-2442-ACCC-CEF3A9331242}" destId="{13AE3AA4-C34C-D547-83CE-8B1A1766AA0C}" srcOrd="1" destOrd="0" presId="urn:microsoft.com/office/officeart/2005/8/layout/process2"/>
    <dgm:cxn modelId="{867EA1DE-EDE8-4E1E-8DEC-078D5CDD3148}" type="presOf" srcId="{51BCA38B-8D5E-458D-BF75-89C7F61E49BF}" destId="{74990F84-7D1C-4B26-95CE-1EA9BF153D64}" srcOrd="0" destOrd="0" presId="urn:microsoft.com/office/officeart/2005/8/layout/process2"/>
    <dgm:cxn modelId="{7DFDE03E-94F6-A944-B064-B0A59A07C1BD}" type="presOf" srcId="{4F05B729-B2A2-EA48-932B-7BFBD11513BF}" destId="{5CDA6A99-F9E8-6949-A195-E9F8314D3064}" srcOrd="0" destOrd="0" presId="urn:microsoft.com/office/officeart/2005/8/layout/process2"/>
    <dgm:cxn modelId="{15885210-AC91-8447-95A3-E0D9122EAF94}" srcId="{C37D635E-6A4B-0B4C-BC09-C3A71C242422}" destId="{3C5503E5-EA3F-A24C-BA61-BD142E5184FA}" srcOrd="3" destOrd="0" parTransId="{E0A3AE7B-7575-CD49-964B-E6E2AE38611E}" sibTransId="{CDA5F270-B361-1E4B-867C-D5B82F5BF1C5}"/>
    <dgm:cxn modelId="{C788AE82-3035-844F-BB8D-5BC7F16E06A5}" type="presOf" srcId="{DA023B21-0585-9940-8F4C-E8214E3AEB91}" destId="{0EB11B65-CFE1-EA41-9340-7DACCAB243F1}" srcOrd="0" destOrd="0" presId="urn:microsoft.com/office/officeart/2005/8/layout/process2"/>
    <dgm:cxn modelId="{B5043C54-1B26-43F0-9D66-33D378F2AFDF}" srcId="{C37D635E-6A4B-0B4C-BC09-C3A71C242422}" destId="{12745C25-8BD1-433A-87CA-8844F9CFE0A9}" srcOrd="1" destOrd="0" parTransId="{42F047D3-6939-4020-BABB-BD7EA1BA8BCA}" sibTransId="{51BCA38B-8D5E-458D-BF75-89C7F61E49BF}"/>
    <dgm:cxn modelId="{6FA0C9E6-42DE-4428-BA10-05CFFA0E456B}" type="presOf" srcId="{51BCA38B-8D5E-458D-BF75-89C7F61E49BF}" destId="{6DD0E77B-AD54-4BAF-B4BF-E54E8350CCDC}" srcOrd="1" destOrd="0" presId="urn:microsoft.com/office/officeart/2005/8/layout/process2"/>
    <dgm:cxn modelId="{126F9C12-B0EF-184E-A5F8-141C0C837A79}" type="presOf" srcId="{C7242F7D-CB11-7544-887B-78DE8917CC9D}" destId="{B27021C6-7D82-654B-9286-9B54D8ABFF3F}" srcOrd="1" destOrd="0" presId="urn:microsoft.com/office/officeart/2005/8/layout/process2"/>
    <dgm:cxn modelId="{57D19AF7-609B-6140-8E97-DE426D89B7B0}" type="presOf" srcId="{C7242F7D-CB11-7544-887B-78DE8917CC9D}" destId="{AD7B3D08-4F24-7C40-B290-5E9D554E8517}" srcOrd="0" destOrd="0" presId="urn:microsoft.com/office/officeart/2005/8/layout/process2"/>
    <dgm:cxn modelId="{557AF79E-4417-1347-8A02-557BDC92AF56}" type="presOf" srcId="{C37D635E-6A4B-0B4C-BC09-C3A71C242422}" destId="{85663B19-1B3B-EE45-93E5-DB8AB8152D5A}" srcOrd="0" destOrd="0" presId="urn:microsoft.com/office/officeart/2005/8/layout/process2"/>
    <dgm:cxn modelId="{22F8533C-958B-B44E-BFF9-03D027EFA5A5}" srcId="{C37D635E-6A4B-0B4C-BC09-C3A71C242422}" destId="{EE2341F8-0ED9-8246-B0E8-525C6AF48B89}" srcOrd="0" destOrd="0" parTransId="{DB7438A9-7E85-DB47-9BDF-1F214A6C2D29}" sibTransId="{7CC5FA12-E8EC-3E47-A32D-FCB1E77D3655}"/>
    <dgm:cxn modelId="{EEFCFC00-73E6-8D4E-82A8-9D9109EA6553}" type="presOf" srcId="{25C33114-A6A3-CD41-A721-E563D192A6C1}" destId="{E30D3020-8D97-C145-85E0-6693074DA245}" srcOrd="0" destOrd="0" presId="urn:microsoft.com/office/officeart/2005/8/layout/process2"/>
    <dgm:cxn modelId="{DC8F9266-4A96-FB45-BBFF-1597C01C1F89}" type="presParOf" srcId="{85663B19-1B3B-EE45-93E5-DB8AB8152D5A}" destId="{295803AD-2978-794B-80BB-281A03AB3A83}" srcOrd="0" destOrd="0" presId="urn:microsoft.com/office/officeart/2005/8/layout/process2"/>
    <dgm:cxn modelId="{78004C7D-FA4F-4847-AF70-C9961145641C}" type="presParOf" srcId="{85663B19-1B3B-EE45-93E5-DB8AB8152D5A}" destId="{01911C3A-CFAA-B94F-ACD3-14E1CC7BC797}" srcOrd="1" destOrd="0" presId="urn:microsoft.com/office/officeart/2005/8/layout/process2"/>
    <dgm:cxn modelId="{28AA426A-4BD2-2C49-88F6-67B95663CED4}" type="presParOf" srcId="{01911C3A-CFAA-B94F-ACD3-14E1CC7BC797}" destId="{9685D743-C38F-824B-A513-721FA1AAFA07}" srcOrd="0" destOrd="0" presId="urn:microsoft.com/office/officeart/2005/8/layout/process2"/>
    <dgm:cxn modelId="{9326AE41-7868-44BD-B163-753BCA682A32}" type="presParOf" srcId="{85663B19-1B3B-EE45-93E5-DB8AB8152D5A}" destId="{A1E49151-0D55-42D0-BEFD-4476DF3187EC}" srcOrd="2" destOrd="0" presId="urn:microsoft.com/office/officeart/2005/8/layout/process2"/>
    <dgm:cxn modelId="{B2A47494-FCD0-48A5-A2AD-295F14A9213E}" type="presParOf" srcId="{85663B19-1B3B-EE45-93E5-DB8AB8152D5A}" destId="{74990F84-7D1C-4B26-95CE-1EA9BF153D64}" srcOrd="3" destOrd="0" presId="urn:microsoft.com/office/officeart/2005/8/layout/process2"/>
    <dgm:cxn modelId="{81A1B98E-FB7A-41F4-9404-2CA7C0579569}" type="presParOf" srcId="{74990F84-7D1C-4B26-95CE-1EA9BF153D64}" destId="{6DD0E77B-AD54-4BAF-B4BF-E54E8350CCDC}" srcOrd="0" destOrd="0" presId="urn:microsoft.com/office/officeart/2005/8/layout/process2"/>
    <dgm:cxn modelId="{767225FD-108A-6E48-881F-852DE7433660}" type="presParOf" srcId="{85663B19-1B3B-EE45-93E5-DB8AB8152D5A}" destId="{0A0D3C23-B4FB-4648-A52F-149725026432}" srcOrd="4" destOrd="0" presId="urn:microsoft.com/office/officeart/2005/8/layout/process2"/>
    <dgm:cxn modelId="{64689D6E-6989-7A4E-B01A-048F474BB989}" type="presParOf" srcId="{85663B19-1B3B-EE45-93E5-DB8AB8152D5A}" destId="{DA56F28C-0062-B34C-9713-D871D93B9799}" srcOrd="5" destOrd="0" presId="urn:microsoft.com/office/officeart/2005/8/layout/process2"/>
    <dgm:cxn modelId="{292362F3-5808-0C4F-B756-5DD821C710D9}" type="presParOf" srcId="{DA56F28C-0062-B34C-9713-D871D93B9799}" destId="{13AE3AA4-C34C-D547-83CE-8B1A1766AA0C}" srcOrd="0" destOrd="0" presId="urn:microsoft.com/office/officeart/2005/8/layout/process2"/>
    <dgm:cxn modelId="{78485288-C4D0-0E4B-9C0A-898358884DA3}" type="presParOf" srcId="{85663B19-1B3B-EE45-93E5-DB8AB8152D5A}" destId="{ACF412DA-72BC-CC4A-8CA0-2DFCF57E1991}" srcOrd="6" destOrd="0" presId="urn:microsoft.com/office/officeart/2005/8/layout/process2"/>
    <dgm:cxn modelId="{BBBCF038-84BD-434E-9B31-B1A09D67FAA0}" type="presParOf" srcId="{85663B19-1B3B-EE45-93E5-DB8AB8152D5A}" destId="{FA3571F0-2B44-9C4A-B75A-8824C1507709}" srcOrd="7" destOrd="0" presId="urn:microsoft.com/office/officeart/2005/8/layout/process2"/>
    <dgm:cxn modelId="{26C08FDE-38EE-E74B-AD69-B96A98F43428}" type="presParOf" srcId="{FA3571F0-2B44-9C4A-B75A-8824C1507709}" destId="{629B02F6-F4B5-CD4B-9302-313DB9E06616}" srcOrd="0" destOrd="0" presId="urn:microsoft.com/office/officeart/2005/8/layout/process2"/>
    <dgm:cxn modelId="{E789B337-CEC9-9048-8AA1-E5CF0F234C54}" type="presParOf" srcId="{85663B19-1B3B-EE45-93E5-DB8AB8152D5A}" destId="{5E604C20-FDEC-7643-ABE0-AE3628AB8DFF}" srcOrd="8" destOrd="0" presId="urn:microsoft.com/office/officeart/2005/8/layout/process2"/>
    <dgm:cxn modelId="{0FAFCCC0-85D9-7D46-B475-650BABECE929}" type="presParOf" srcId="{85663B19-1B3B-EE45-93E5-DB8AB8152D5A}" destId="{E30D3020-8D97-C145-85E0-6693074DA245}" srcOrd="9" destOrd="0" presId="urn:microsoft.com/office/officeart/2005/8/layout/process2"/>
    <dgm:cxn modelId="{549770DB-D972-DF4E-9ADF-C4516D58ABAB}" type="presParOf" srcId="{E30D3020-8D97-C145-85E0-6693074DA245}" destId="{AE971751-DDBD-0E48-948C-2B1D20BCBDD4}" srcOrd="0" destOrd="0" presId="urn:microsoft.com/office/officeart/2005/8/layout/process2"/>
    <dgm:cxn modelId="{13F6FA3C-839F-0D42-B3E1-471785E95390}" type="presParOf" srcId="{85663B19-1B3B-EE45-93E5-DB8AB8152D5A}" destId="{5CDA6A99-F9E8-6949-A195-E9F8314D3064}" srcOrd="10" destOrd="0" presId="urn:microsoft.com/office/officeart/2005/8/layout/process2"/>
    <dgm:cxn modelId="{47054FED-F5BF-1F4D-A9C9-692379EA2625}" type="presParOf" srcId="{85663B19-1B3B-EE45-93E5-DB8AB8152D5A}" destId="{AD7B3D08-4F24-7C40-B290-5E9D554E8517}" srcOrd="11" destOrd="0" presId="urn:microsoft.com/office/officeart/2005/8/layout/process2"/>
    <dgm:cxn modelId="{C4773FD4-B5FB-EF48-AE75-1E7C46D25F49}" type="presParOf" srcId="{AD7B3D08-4F24-7C40-B290-5E9D554E8517}" destId="{B27021C6-7D82-654B-9286-9B54D8ABFF3F}" srcOrd="0" destOrd="0" presId="urn:microsoft.com/office/officeart/2005/8/layout/process2"/>
    <dgm:cxn modelId="{510AC548-C1D0-1F4A-BC1E-B464711AA39D}" type="presParOf" srcId="{85663B19-1B3B-EE45-93E5-DB8AB8152D5A}" destId="{0EB11B65-CFE1-EA41-9340-7DACCAB243F1}"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7D635E-6A4B-0B4C-BC09-C3A71C242422}"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3C5503E5-EA3F-A24C-BA61-BD142E5184FA}">
      <dgm:prSet phldrT="[Text]" custT="1"/>
      <dgm:spPr/>
      <dgm:t>
        <a:bodyPr/>
        <a:lstStyle/>
        <a:p>
          <a:r>
            <a:rPr lang="en-US" sz="1600" b="1" dirty="0" smtClean="0"/>
            <a:t>Merge</a:t>
          </a:r>
          <a:r>
            <a:rPr lang="en-US" sz="1600" dirty="0" smtClean="0"/>
            <a:t>: Merge near duplicate rules</a:t>
          </a:r>
          <a:endParaRPr lang="en-US" sz="1600" dirty="0"/>
        </a:p>
      </dgm:t>
    </dgm:pt>
    <dgm:pt modelId="{E0A3AE7B-7575-CD49-964B-E6E2AE38611E}" type="parTrans" cxnId="{15885210-AC91-8447-95A3-E0D9122EAF94}">
      <dgm:prSet/>
      <dgm:spPr/>
      <dgm:t>
        <a:bodyPr/>
        <a:lstStyle/>
        <a:p>
          <a:endParaRPr lang="en-US"/>
        </a:p>
      </dgm:t>
    </dgm:pt>
    <dgm:pt modelId="{CDA5F270-B361-1E4B-867C-D5B82F5BF1C5}" type="sibTrans" cxnId="{15885210-AC91-8447-95A3-E0D9122EAF94}">
      <dgm:prSet/>
      <dgm:spPr/>
      <dgm:t>
        <a:bodyPr/>
        <a:lstStyle/>
        <a:p>
          <a:endParaRPr lang="en-US"/>
        </a:p>
      </dgm:t>
    </dgm:pt>
    <dgm:pt modelId="{34328F60-0BF0-9841-8348-996F80174209}">
      <dgm:prSet phldrT="[Text]" custT="1"/>
      <dgm:spPr/>
      <dgm:t>
        <a:bodyPr/>
        <a:lstStyle/>
        <a:p>
          <a:r>
            <a:rPr lang="en-US" sz="1600" b="1" dirty="0" smtClean="0"/>
            <a:t>Cluster</a:t>
          </a:r>
          <a:r>
            <a:rPr lang="en-US" sz="1600" dirty="0" smtClean="0"/>
            <a:t>: Group each rule with similar rules</a:t>
          </a:r>
          <a:endParaRPr lang="en-US" sz="1600" dirty="0"/>
        </a:p>
      </dgm:t>
    </dgm:pt>
    <dgm:pt modelId="{5A332B67-2425-C047-80FF-796D7AFB0852}" type="parTrans" cxnId="{74F24705-4746-0849-B0DA-E555EAB69CDA}">
      <dgm:prSet/>
      <dgm:spPr/>
      <dgm:t>
        <a:bodyPr/>
        <a:lstStyle/>
        <a:p>
          <a:endParaRPr lang="en-US"/>
        </a:p>
      </dgm:t>
    </dgm:pt>
    <dgm:pt modelId="{25C33114-A6A3-CD41-A721-E563D192A6C1}" type="sibTrans" cxnId="{74F24705-4746-0849-B0DA-E555EAB69CDA}">
      <dgm:prSet/>
      <dgm:spPr/>
      <dgm:t>
        <a:bodyPr/>
        <a:lstStyle/>
        <a:p>
          <a:endParaRPr lang="en-US"/>
        </a:p>
      </dgm:t>
    </dgm:pt>
    <dgm:pt modelId="{DA023B21-0585-9940-8F4C-E8214E3AEB91}">
      <dgm:prSet phldrT="[Text]" custT="1">
        <dgm:style>
          <a:lnRef idx="2">
            <a:schemeClr val="dk1"/>
          </a:lnRef>
          <a:fillRef idx="1">
            <a:schemeClr val="lt1"/>
          </a:fillRef>
          <a:effectRef idx="0">
            <a:schemeClr val="dk1"/>
          </a:effectRef>
          <a:fontRef idx="minor">
            <a:schemeClr val="dk1"/>
          </a:fontRef>
        </dgm:style>
      </dgm:prSet>
      <dgm:spPr>
        <a:ln>
          <a:noFill/>
        </a:ln>
      </dgm:spPr>
      <dgm:t>
        <a:bodyPr/>
        <a:lstStyle/>
        <a:p>
          <a:pPr algn="ctr"/>
          <a:r>
            <a:rPr lang="en-US" sz="2400" dirty="0" smtClean="0"/>
            <a:t>Diverse, representative rules that conform to all examples</a:t>
          </a:r>
          <a:endParaRPr lang="en-US" sz="2400" dirty="0"/>
        </a:p>
      </dgm:t>
    </dgm:pt>
    <dgm:pt modelId="{4CC2AE03-9031-324A-846F-B50B10D41FFC}" type="parTrans" cxnId="{01FA3063-0EF3-E543-BF67-061790506961}">
      <dgm:prSet/>
      <dgm:spPr/>
      <dgm:t>
        <a:bodyPr/>
        <a:lstStyle/>
        <a:p>
          <a:endParaRPr lang="en-US"/>
        </a:p>
      </dgm:t>
    </dgm:pt>
    <dgm:pt modelId="{A9ABE5EF-46A0-6B48-A1A4-441CB10A7076}" type="sibTrans" cxnId="{01FA3063-0EF3-E543-BF67-061790506961}">
      <dgm:prSet/>
      <dgm:spPr/>
      <dgm:t>
        <a:bodyPr/>
        <a:lstStyle/>
        <a:p>
          <a:endParaRPr lang="en-US"/>
        </a:p>
      </dgm:t>
    </dgm:pt>
    <dgm:pt modelId="{31584E9D-B95A-044B-9BC2-39B9C091C946}">
      <dgm:prSet phldrT="[Text]" custT="1"/>
      <dgm:spPr/>
      <dgm:t>
        <a:bodyPr/>
        <a:lstStyle/>
        <a:p>
          <a:r>
            <a:rPr lang="en-US" sz="1600" b="1" dirty="0" smtClean="0"/>
            <a:t>Intersection</a:t>
          </a:r>
          <a:r>
            <a:rPr lang="en-US" sz="1600" dirty="0" smtClean="0"/>
            <a:t>: Filter out rules applicable to all positive and not negative examples </a:t>
          </a:r>
          <a:endParaRPr lang="en-US" sz="1600" dirty="0"/>
        </a:p>
      </dgm:t>
    </dgm:pt>
    <dgm:pt modelId="{2AD6BB25-D1C0-CB4A-AFDC-E61E7635DA70}" type="parTrans" cxnId="{52CCBCBA-3544-3548-BAF5-FCCB0EEECBEF}">
      <dgm:prSet/>
      <dgm:spPr/>
      <dgm:t>
        <a:bodyPr/>
        <a:lstStyle/>
        <a:p>
          <a:endParaRPr lang="en-US"/>
        </a:p>
      </dgm:t>
    </dgm:pt>
    <dgm:pt modelId="{DAF67939-F2AF-2442-ACCC-CEF3A9331242}" type="sibTrans" cxnId="{52CCBCBA-3544-3548-BAF5-FCCB0EEECBEF}">
      <dgm:prSet/>
      <dgm:spPr/>
      <dgm:t>
        <a:bodyPr/>
        <a:lstStyle/>
        <a:p>
          <a:endParaRPr lang="en-US"/>
        </a:p>
      </dgm:t>
    </dgm:pt>
    <dgm:pt modelId="{4F05B729-B2A2-EA48-932B-7BFBD11513BF}">
      <dgm:prSet phldrT="[Text]" custT="1"/>
      <dgm:spPr/>
      <dgm:t>
        <a:bodyPr/>
        <a:lstStyle/>
        <a:p>
          <a:r>
            <a:rPr lang="en-US" sz="1600" b="1" dirty="0" smtClean="0"/>
            <a:t>Rank</a:t>
          </a:r>
          <a:r>
            <a:rPr lang="en-US" sz="1600" dirty="0" smtClean="0"/>
            <a:t>: Rank and pick representative rules</a:t>
          </a:r>
          <a:endParaRPr lang="en-US" sz="1600" dirty="0"/>
        </a:p>
      </dgm:t>
    </dgm:pt>
    <dgm:pt modelId="{878C39FB-DC11-9841-8F28-E091AF365D6D}" type="parTrans" cxnId="{1D43A88F-6D94-5246-BC6B-1518F683864A}">
      <dgm:prSet/>
      <dgm:spPr/>
      <dgm:t>
        <a:bodyPr/>
        <a:lstStyle/>
        <a:p>
          <a:endParaRPr lang="en-US"/>
        </a:p>
      </dgm:t>
    </dgm:pt>
    <dgm:pt modelId="{C7242F7D-CB11-7544-887B-78DE8917CC9D}" type="sibTrans" cxnId="{1D43A88F-6D94-5246-BC6B-1518F683864A}">
      <dgm:prSet/>
      <dgm:spPr/>
      <dgm:t>
        <a:bodyPr/>
        <a:lstStyle/>
        <a:p>
          <a:endParaRPr lang="en-US"/>
        </a:p>
      </dgm:t>
    </dgm:pt>
    <dgm:pt modelId="{EE2341F8-0ED9-8246-B0E8-525C6AF48B89}">
      <dgm:prSet phldrT="[Text]" custT="1">
        <dgm:style>
          <a:lnRef idx="2">
            <a:schemeClr val="dk1"/>
          </a:lnRef>
          <a:fillRef idx="1">
            <a:schemeClr val="lt1"/>
          </a:fillRef>
          <a:effectRef idx="0">
            <a:schemeClr val="dk1"/>
          </a:effectRef>
          <a:fontRef idx="minor">
            <a:schemeClr val="dk1"/>
          </a:fontRef>
        </dgm:style>
      </dgm:prSet>
      <dgm:spPr>
        <a:ln>
          <a:noFill/>
        </a:ln>
      </dgm:spPr>
      <dgm:t>
        <a:bodyPr/>
        <a:lstStyle/>
        <a:p>
          <a:pPr algn="ctr"/>
          <a:r>
            <a:rPr lang="en-US" sz="2400" dirty="0" smtClean="0"/>
            <a:t>Positive and negative examples</a:t>
          </a:r>
          <a:endParaRPr lang="en-US" sz="2400" dirty="0"/>
        </a:p>
      </dgm:t>
    </dgm:pt>
    <dgm:pt modelId="{DB7438A9-7E85-DB47-9BDF-1F214A6C2D29}" type="parTrans" cxnId="{22F8533C-958B-B44E-BFF9-03D027EFA5A5}">
      <dgm:prSet/>
      <dgm:spPr/>
      <dgm:t>
        <a:bodyPr/>
        <a:lstStyle/>
        <a:p>
          <a:endParaRPr lang="en-US"/>
        </a:p>
      </dgm:t>
    </dgm:pt>
    <dgm:pt modelId="{7CC5FA12-E8EC-3E47-A32D-FCB1E77D3655}" type="sibTrans" cxnId="{22F8533C-958B-B44E-BFF9-03D027EFA5A5}">
      <dgm:prSet/>
      <dgm:spPr/>
      <dgm:t>
        <a:bodyPr/>
        <a:lstStyle/>
        <a:p>
          <a:endParaRPr lang="en-US"/>
        </a:p>
      </dgm:t>
    </dgm:pt>
    <dgm:pt modelId="{64332999-296E-4E80-8867-807F1A0FE8DB}">
      <dgm:prSet phldrT="[Text]" custT="1"/>
      <dgm:spPr/>
      <dgm:t>
        <a:bodyPr/>
        <a:lstStyle/>
        <a:p>
          <a:pPr algn="ctr"/>
          <a:r>
            <a:rPr lang="en-US" sz="2000" dirty="0" smtClean="0"/>
            <a:t>Generate all possible rules for each example</a:t>
          </a:r>
          <a:endParaRPr lang="en-US" sz="2000" dirty="0"/>
        </a:p>
      </dgm:t>
    </dgm:pt>
    <dgm:pt modelId="{8ACC7BB9-B479-43B1-A4B7-75037482D7DA}" type="parTrans" cxnId="{C456C607-A8A1-4592-AFCC-F11B4F7DE9C0}">
      <dgm:prSet/>
      <dgm:spPr/>
      <dgm:t>
        <a:bodyPr/>
        <a:lstStyle/>
        <a:p>
          <a:endParaRPr lang="en-US"/>
        </a:p>
      </dgm:t>
    </dgm:pt>
    <dgm:pt modelId="{5A861076-904F-41E5-9183-9818DBB622FB}" type="sibTrans" cxnId="{C456C607-A8A1-4592-AFCC-F11B4F7DE9C0}">
      <dgm:prSet/>
      <dgm:spPr/>
      <dgm:t>
        <a:bodyPr/>
        <a:lstStyle/>
        <a:p>
          <a:endParaRPr lang="en-US"/>
        </a:p>
      </dgm:t>
    </dgm:pt>
    <dgm:pt modelId="{85663B19-1B3B-EE45-93E5-DB8AB8152D5A}" type="pres">
      <dgm:prSet presAssocID="{C37D635E-6A4B-0B4C-BC09-C3A71C242422}" presName="linearFlow" presStyleCnt="0">
        <dgm:presLayoutVars>
          <dgm:resizeHandles val="exact"/>
        </dgm:presLayoutVars>
      </dgm:prSet>
      <dgm:spPr/>
      <dgm:t>
        <a:bodyPr/>
        <a:lstStyle/>
        <a:p>
          <a:endParaRPr lang="en-US"/>
        </a:p>
      </dgm:t>
    </dgm:pt>
    <dgm:pt modelId="{295803AD-2978-794B-80BB-281A03AB3A83}" type="pres">
      <dgm:prSet presAssocID="{EE2341F8-0ED9-8246-B0E8-525C6AF48B89}" presName="node" presStyleLbl="node1" presStyleIdx="0" presStyleCnt="7" custScaleX="264282">
        <dgm:presLayoutVars>
          <dgm:bulletEnabled val="1"/>
        </dgm:presLayoutVars>
      </dgm:prSet>
      <dgm:spPr/>
      <dgm:t>
        <a:bodyPr/>
        <a:lstStyle/>
        <a:p>
          <a:endParaRPr lang="en-US"/>
        </a:p>
      </dgm:t>
    </dgm:pt>
    <dgm:pt modelId="{01911C3A-CFAA-B94F-ACD3-14E1CC7BC797}" type="pres">
      <dgm:prSet presAssocID="{7CC5FA12-E8EC-3E47-A32D-FCB1E77D3655}" presName="sibTrans" presStyleLbl="sibTrans2D1" presStyleIdx="0" presStyleCnt="6"/>
      <dgm:spPr/>
      <dgm:t>
        <a:bodyPr/>
        <a:lstStyle/>
        <a:p>
          <a:endParaRPr lang="en-US"/>
        </a:p>
      </dgm:t>
    </dgm:pt>
    <dgm:pt modelId="{9685D743-C38F-824B-A513-721FA1AAFA07}" type="pres">
      <dgm:prSet presAssocID="{7CC5FA12-E8EC-3E47-A32D-FCB1E77D3655}" presName="connectorText" presStyleLbl="sibTrans2D1" presStyleIdx="0" presStyleCnt="6"/>
      <dgm:spPr/>
      <dgm:t>
        <a:bodyPr/>
        <a:lstStyle/>
        <a:p>
          <a:endParaRPr lang="en-US"/>
        </a:p>
      </dgm:t>
    </dgm:pt>
    <dgm:pt modelId="{94461E23-5AF1-4BA4-8E5A-715312826030}" type="pres">
      <dgm:prSet presAssocID="{64332999-296E-4E80-8867-807F1A0FE8DB}" presName="node" presStyleLbl="node1" presStyleIdx="1" presStyleCnt="7" custScaleX="270178">
        <dgm:presLayoutVars>
          <dgm:bulletEnabled val="1"/>
        </dgm:presLayoutVars>
      </dgm:prSet>
      <dgm:spPr/>
      <dgm:t>
        <a:bodyPr/>
        <a:lstStyle/>
        <a:p>
          <a:endParaRPr lang="en-US"/>
        </a:p>
      </dgm:t>
    </dgm:pt>
    <dgm:pt modelId="{6A88353D-6A3F-4BE5-8AED-057509289548}" type="pres">
      <dgm:prSet presAssocID="{5A861076-904F-41E5-9183-9818DBB622FB}" presName="sibTrans" presStyleLbl="sibTrans2D1" presStyleIdx="1" presStyleCnt="6"/>
      <dgm:spPr/>
      <dgm:t>
        <a:bodyPr/>
        <a:lstStyle/>
        <a:p>
          <a:endParaRPr lang="en-US"/>
        </a:p>
      </dgm:t>
    </dgm:pt>
    <dgm:pt modelId="{A20B99AF-ABE4-442C-B6EA-D2AE1D27E5B8}" type="pres">
      <dgm:prSet presAssocID="{5A861076-904F-41E5-9183-9818DBB622FB}" presName="connectorText" presStyleLbl="sibTrans2D1" presStyleIdx="1" presStyleCnt="6"/>
      <dgm:spPr/>
      <dgm:t>
        <a:bodyPr/>
        <a:lstStyle/>
        <a:p>
          <a:endParaRPr lang="en-US"/>
        </a:p>
      </dgm:t>
    </dgm:pt>
    <dgm:pt modelId="{0A0D3C23-B4FB-4648-A52F-149725026432}" type="pres">
      <dgm:prSet presAssocID="{31584E9D-B95A-044B-9BC2-39B9C091C946}" presName="node" presStyleLbl="node1" presStyleIdx="2" presStyleCnt="7" custScaleX="264282">
        <dgm:presLayoutVars>
          <dgm:bulletEnabled val="1"/>
        </dgm:presLayoutVars>
      </dgm:prSet>
      <dgm:spPr/>
      <dgm:t>
        <a:bodyPr/>
        <a:lstStyle/>
        <a:p>
          <a:endParaRPr lang="en-US"/>
        </a:p>
      </dgm:t>
    </dgm:pt>
    <dgm:pt modelId="{DA56F28C-0062-B34C-9713-D871D93B9799}" type="pres">
      <dgm:prSet presAssocID="{DAF67939-F2AF-2442-ACCC-CEF3A9331242}" presName="sibTrans" presStyleLbl="sibTrans2D1" presStyleIdx="2" presStyleCnt="6"/>
      <dgm:spPr/>
      <dgm:t>
        <a:bodyPr/>
        <a:lstStyle/>
        <a:p>
          <a:endParaRPr lang="en-US"/>
        </a:p>
      </dgm:t>
    </dgm:pt>
    <dgm:pt modelId="{13AE3AA4-C34C-D547-83CE-8B1A1766AA0C}" type="pres">
      <dgm:prSet presAssocID="{DAF67939-F2AF-2442-ACCC-CEF3A9331242}" presName="connectorText" presStyleLbl="sibTrans2D1" presStyleIdx="2" presStyleCnt="6"/>
      <dgm:spPr/>
      <dgm:t>
        <a:bodyPr/>
        <a:lstStyle/>
        <a:p>
          <a:endParaRPr lang="en-US"/>
        </a:p>
      </dgm:t>
    </dgm:pt>
    <dgm:pt modelId="{ACF412DA-72BC-CC4A-8CA0-2DFCF57E1991}" type="pres">
      <dgm:prSet presAssocID="{3C5503E5-EA3F-A24C-BA61-BD142E5184FA}" presName="node" presStyleLbl="node1" presStyleIdx="3" presStyleCnt="7" custScaleX="264282">
        <dgm:presLayoutVars>
          <dgm:bulletEnabled val="1"/>
        </dgm:presLayoutVars>
      </dgm:prSet>
      <dgm:spPr/>
      <dgm:t>
        <a:bodyPr/>
        <a:lstStyle/>
        <a:p>
          <a:endParaRPr lang="en-US"/>
        </a:p>
      </dgm:t>
    </dgm:pt>
    <dgm:pt modelId="{FA3571F0-2B44-9C4A-B75A-8824C1507709}" type="pres">
      <dgm:prSet presAssocID="{CDA5F270-B361-1E4B-867C-D5B82F5BF1C5}" presName="sibTrans" presStyleLbl="sibTrans2D1" presStyleIdx="3" presStyleCnt="6"/>
      <dgm:spPr/>
      <dgm:t>
        <a:bodyPr/>
        <a:lstStyle/>
        <a:p>
          <a:endParaRPr lang="en-US"/>
        </a:p>
      </dgm:t>
    </dgm:pt>
    <dgm:pt modelId="{629B02F6-F4B5-CD4B-9302-313DB9E06616}" type="pres">
      <dgm:prSet presAssocID="{CDA5F270-B361-1E4B-867C-D5B82F5BF1C5}" presName="connectorText" presStyleLbl="sibTrans2D1" presStyleIdx="3" presStyleCnt="6"/>
      <dgm:spPr/>
      <dgm:t>
        <a:bodyPr/>
        <a:lstStyle/>
        <a:p>
          <a:endParaRPr lang="en-US"/>
        </a:p>
      </dgm:t>
    </dgm:pt>
    <dgm:pt modelId="{5E604C20-FDEC-7643-ABE0-AE3628AB8DFF}" type="pres">
      <dgm:prSet presAssocID="{34328F60-0BF0-9841-8348-996F80174209}" presName="node" presStyleLbl="node1" presStyleIdx="4" presStyleCnt="7" custScaleX="264282">
        <dgm:presLayoutVars>
          <dgm:bulletEnabled val="1"/>
        </dgm:presLayoutVars>
      </dgm:prSet>
      <dgm:spPr/>
      <dgm:t>
        <a:bodyPr/>
        <a:lstStyle/>
        <a:p>
          <a:endParaRPr lang="en-US"/>
        </a:p>
      </dgm:t>
    </dgm:pt>
    <dgm:pt modelId="{E30D3020-8D97-C145-85E0-6693074DA245}" type="pres">
      <dgm:prSet presAssocID="{25C33114-A6A3-CD41-A721-E563D192A6C1}" presName="sibTrans" presStyleLbl="sibTrans2D1" presStyleIdx="4" presStyleCnt="6"/>
      <dgm:spPr/>
      <dgm:t>
        <a:bodyPr/>
        <a:lstStyle/>
        <a:p>
          <a:endParaRPr lang="en-US"/>
        </a:p>
      </dgm:t>
    </dgm:pt>
    <dgm:pt modelId="{AE971751-DDBD-0E48-948C-2B1D20BCBDD4}" type="pres">
      <dgm:prSet presAssocID="{25C33114-A6A3-CD41-A721-E563D192A6C1}" presName="connectorText" presStyleLbl="sibTrans2D1" presStyleIdx="4" presStyleCnt="6"/>
      <dgm:spPr/>
      <dgm:t>
        <a:bodyPr/>
        <a:lstStyle/>
        <a:p>
          <a:endParaRPr lang="en-US"/>
        </a:p>
      </dgm:t>
    </dgm:pt>
    <dgm:pt modelId="{5CDA6A99-F9E8-6949-A195-E9F8314D3064}" type="pres">
      <dgm:prSet presAssocID="{4F05B729-B2A2-EA48-932B-7BFBD11513BF}" presName="node" presStyleLbl="node1" presStyleIdx="5" presStyleCnt="7" custScaleX="264282">
        <dgm:presLayoutVars>
          <dgm:bulletEnabled val="1"/>
        </dgm:presLayoutVars>
      </dgm:prSet>
      <dgm:spPr/>
      <dgm:t>
        <a:bodyPr/>
        <a:lstStyle/>
        <a:p>
          <a:endParaRPr lang="en-US"/>
        </a:p>
      </dgm:t>
    </dgm:pt>
    <dgm:pt modelId="{AD7B3D08-4F24-7C40-B290-5E9D554E8517}" type="pres">
      <dgm:prSet presAssocID="{C7242F7D-CB11-7544-887B-78DE8917CC9D}" presName="sibTrans" presStyleLbl="sibTrans2D1" presStyleIdx="5" presStyleCnt="6"/>
      <dgm:spPr/>
      <dgm:t>
        <a:bodyPr/>
        <a:lstStyle/>
        <a:p>
          <a:endParaRPr lang="en-US"/>
        </a:p>
      </dgm:t>
    </dgm:pt>
    <dgm:pt modelId="{B27021C6-7D82-654B-9286-9B54D8ABFF3F}" type="pres">
      <dgm:prSet presAssocID="{C7242F7D-CB11-7544-887B-78DE8917CC9D}" presName="connectorText" presStyleLbl="sibTrans2D1" presStyleIdx="5" presStyleCnt="6"/>
      <dgm:spPr/>
      <dgm:t>
        <a:bodyPr/>
        <a:lstStyle/>
        <a:p>
          <a:endParaRPr lang="en-US"/>
        </a:p>
      </dgm:t>
    </dgm:pt>
    <dgm:pt modelId="{0EB11B65-CFE1-EA41-9340-7DACCAB243F1}" type="pres">
      <dgm:prSet presAssocID="{DA023B21-0585-9940-8F4C-E8214E3AEB91}" presName="node" presStyleLbl="node1" presStyleIdx="6" presStyleCnt="7" custScaleX="264282">
        <dgm:presLayoutVars>
          <dgm:bulletEnabled val="1"/>
        </dgm:presLayoutVars>
      </dgm:prSet>
      <dgm:spPr/>
      <dgm:t>
        <a:bodyPr/>
        <a:lstStyle/>
        <a:p>
          <a:endParaRPr lang="en-US"/>
        </a:p>
      </dgm:t>
    </dgm:pt>
  </dgm:ptLst>
  <dgm:cxnLst>
    <dgm:cxn modelId="{EC1666C6-CC03-4307-A75B-BAEAF61A113F}" type="presOf" srcId="{DA023B21-0585-9940-8F4C-E8214E3AEB91}" destId="{0EB11B65-CFE1-EA41-9340-7DACCAB243F1}" srcOrd="0" destOrd="0" presId="urn:microsoft.com/office/officeart/2005/8/layout/process2"/>
    <dgm:cxn modelId="{AC8D54FA-ECD4-4F8F-ABDC-D382C994F7C1}" type="presOf" srcId="{5A861076-904F-41E5-9183-9818DBB622FB}" destId="{A20B99AF-ABE4-442C-B6EA-D2AE1D27E5B8}" srcOrd="1" destOrd="0" presId="urn:microsoft.com/office/officeart/2005/8/layout/process2"/>
    <dgm:cxn modelId="{4507A450-D29F-4D31-8CC0-799DDE0AABA7}" type="presOf" srcId="{64332999-296E-4E80-8867-807F1A0FE8DB}" destId="{94461E23-5AF1-4BA4-8E5A-715312826030}" srcOrd="0" destOrd="0" presId="urn:microsoft.com/office/officeart/2005/8/layout/process2"/>
    <dgm:cxn modelId="{B97B6E09-7677-49D9-AB86-327474140CBC}" type="presOf" srcId="{25C33114-A6A3-CD41-A721-E563D192A6C1}" destId="{E30D3020-8D97-C145-85E0-6693074DA245}" srcOrd="0" destOrd="0" presId="urn:microsoft.com/office/officeart/2005/8/layout/process2"/>
    <dgm:cxn modelId="{12FEA644-5A7E-4063-8D15-5E65A72A991C}" type="presOf" srcId="{C7242F7D-CB11-7544-887B-78DE8917CC9D}" destId="{B27021C6-7D82-654B-9286-9B54D8ABFF3F}" srcOrd="1" destOrd="0" presId="urn:microsoft.com/office/officeart/2005/8/layout/process2"/>
    <dgm:cxn modelId="{01FA3063-0EF3-E543-BF67-061790506961}" srcId="{C37D635E-6A4B-0B4C-BC09-C3A71C242422}" destId="{DA023B21-0585-9940-8F4C-E8214E3AEB91}" srcOrd="6" destOrd="0" parTransId="{4CC2AE03-9031-324A-846F-B50B10D41FFC}" sibTransId="{A9ABE5EF-46A0-6B48-A1A4-441CB10A7076}"/>
    <dgm:cxn modelId="{D267CB85-2EFF-4247-A8D9-4493BAE3461F}" type="presOf" srcId="{EE2341F8-0ED9-8246-B0E8-525C6AF48B89}" destId="{295803AD-2978-794B-80BB-281A03AB3A83}" srcOrd="0" destOrd="0" presId="urn:microsoft.com/office/officeart/2005/8/layout/process2"/>
    <dgm:cxn modelId="{2F056C14-D1F5-4346-B3DE-23AE41D9DDFD}" type="presOf" srcId="{5A861076-904F-41E5-9183-9818DBB622FB}" destId="{6A88353D-6A3F-4BE5-8AED-057509289548}" srcOrd="0" destOrd="0" presId="urn:microsoft.com/office/officeart/2005/8/layout/process2"/>
    <dgm:cxn modelId="{C46CF90B-0F01-4520-9425-D1C128AE49B4}" type="presOf" srcId="{DAF67939-F2AF-2442-ACCC-CEF3A9331242}" destId="{DA56F28C-0062-B34C-9713-D871D93B9799}" srcOrd="0" destOrd="0" presId="urn:microsoft.com/office/officeart/2005/8/layout/process2"/>
    <dgm:cxn modelId="{22F8533C-958B-B44E-BFF9-03D027EFA5A5}" srcId="{C37D635E-6A4B-0B4C-BC09-C3A71C242422}" destId="{EE2341F8-0ED9-8246-B0E8-525C6AF48B89}" srcOrd="0" destOrd="0" parTransId="{DB7438A9-7E85-DB47-9BDF-1F214A6C2D29}" sibTransId="{7CC5FA12-E8EC-3E47-A32D-FCB1E77D3655}"/>
    <dgm:cxn modelId="{15885210-AC91-8447-95A3-E0D9122EAF94}" srcId="{C37D635E-6A4B-0B4C-BC09-C3A71C242422}" destId="{3C5503E5-EA3F-A24C-BA61-BD142E5184FA}" srcOrd="3" destOrd="0" parTransId="{E0A3AE7B-7575-CD49-964B-E6E2AE38611E}" sibTransId="{CDA5F270-B361-1E4B-867C-D5B82F5BF1C5}"/>
    <dgm:cxn modelId="{9058852F-0D89-4374-AE99-C37C724A12BA}" type="presOf" srcId="{25C33114-A6A3-CD41-A721-E563D192A6C1}" destId="{AE971751-DDBD-0E48-948C-2B1D20BCBDD4}" srcOrd="1" destOrd="0" presId="urn:microsoft.com/office/officeart/2005/8/layout/process2"/>
    <dgm:cxn modelId="{52CCBCBA-3544-3548-BAF5-FCCB0EEECBEF}" srcId="{C37D635E-6A4B-0B4C-BC09-C3A71C242422}" destId="{31584E9D-B95A-044B-9BC2-39B9C091C946}" srcOrd="2" destOrd="0" parTransId="{2AD6BB25-D1C0-CB4A-AFDC-E61E7635DA70}" sibTransId="{DAF67939-F2AF-2442-ACCC-CEF3A9331242}"/>
    <dgm:cxn modelId="{1D43A88F-6D94-5246-BC6B-1518F683864A}" srcId="{C37D635E-6A4B-0B4C-BC09-C3A71C242422}" destId="{4F05B729-B2A2-EA48-932B-7BFBD11513BF}" srcOrd="5" destOrd="0" parTransId="{878C39FB-DC11-9841-8F28-E091AF365D6D}" sibTransId="{C7242F7D-CB11-7544-887B-78DE8917CC9D}"/>
    <dgm:cxn modelId="{DBC7D9F7-AE93-48CB-998A-E9F6CFD2DD0A}" type="presOf" srcId="{C37D635E-6A4B-0B4C-BC09-C3A71C242422}" destId="{85663B19-1B3B-EE45-93E5-DB8AB8152D5A}" srcOrd="0" destOrd="0" presId="urn:microsoft.com/office/officeart/2005/8/layout/process2"/>
    <dgm:cxn modelId="{8A1D505D-6D6B-479E-91A3-ABFECEE67EEB}" type="presOf" srcId="{DAF67939-F2AF-2442-ACCC-CEF3A9331242}" destId="{13AE3AA4-C34C-D547-83CE-8B1A1766AA0C}" srcOrd="1" destOrd="0" presId="urn:microsoft.com/office/officeart/2005/8/layout/process2"/>
    <dgm:cxn modelId="{C456C607-A8A1-4592-AFCC-F11B4F7DE9C0}" srcId="{C37D635E-6A4B-0B4C-BC09-C3A71C242422}" destId="{64332999-296E-4E80-8867-807F1A0FE8DB}" srcOrd="1" destOrd="0" parTransId="{8ACC7BB9-B479-43B1-A4B7-75037482D7DA}" sibTransId="{5A861076-904F-41E5-9183-9818DBB622FB}"/>
    <dgm:cxn modelId="{63712B69-A72C-4DB4-9321-7A60E81C4BAF}" type="presOf" srcId="{4F05B729-B2A2-EA48-932B-7BFBD11513BF}" destId="{5CDA6A99-F9E8-6949-A195-E9F8314D3064}" srcOrd="0" destOrd="0" presId="urn:microsoft.com/office/officeart/2005/8/layout/process2"/>
    <dgm:cxn modelId="{753B9F0A-D435-4B00-B979-9CC52D43D8C8}" type="presOf" srcId="{C7242F7D-CB11-7544-887B-78DE8917CC9D}" destId="{AD7B3D08-4F24-7C40-B290-5E9D554E8517}" srcOrd="0" destOrd="0" presId="urn:microsoft.com/office/officeart/2005/8/layout/process2"/>
    <dgm:cxn modelId="{EFD7DADF-061B-4046-B053-D86644398047}" type="presOf" srcId="{7CC5FA12-E8EC-3E47-A32D-FCB1E77D3655}" destId="{9685D743-C38F-824B-A513-721FA1AAFA07}" srcOrd="1" destOrd="0" presId="urn:microsoft.com/office/officeart/2005/8/layout/process2"/>
    <dgm:cxn modelId="{0ADAB040-D950-4B5B-9602-B041E57E9E81}" type="presOf" srcId="{3C5503E5-EA3F-A24C-BA61-BD142E5184FA}" destId="{ACF412DA-72BC-CC4A-8CA0-2DFCF57E1991}" srcOrd="0" destOrd="0" presId="urn:microsoft.com/office/officeart/2005/8/layout/process2"/>
    <dgm:cxn modelId="{D80A4029-9D5D-4394-B6BC-138BE408551F}" type="presOf" srcId="{7CC5FA12-E8EC-3E47-A32D-FCB1E77D3655}" destId="{01911C3A-CFAA-B94F-ACD3-14E1CC7BC797}" srcOrd="0" destOrd="0" presId="urn:microsoft.com/office/officeart/2005/8/layout/process2"/>
    <dgm:cxn modelId="{74F24705-4746-0849-B0DA-E555EAB69CDA}" srcId="{C37D635E-6A4B-0B4C-BC09-C3A71C242422}" destId="{34328F60-0BF0-9841-8348-996F80174209}" srcOrd="4" destOrd="0" parTransId="{5A332B67-2425-C047-80FF-796D7AFB0852}" sibTransId="{25C33114-A6A3-CD41-A721-E563D192A6C1}"/>
    <dgm:cxn modelId="{DA138B2E-020B-439D-93E0-81F078C8D4AF}" type="presOf" srcId="{CDA5F270-B361-1E4B-867C-D5B82F5BF1C5}" destId="{629B02F6-F4B5-CD4B-9302-313DB9E06616}" srcOrd="1" destOrd="0" presId="urn:microsoft.com/office/officeart/2005/8/layout/process2"/>
    <dgm:cxn modelId="{F4ED5181-DA16-4ADD-8DB0-2BBF84E68A53}" type="presOf" srcId="{34328F60-0BF0-9841-8348-996F80174209}" destId="{5E604C20-FDEC-7643-ABE0-AE3628AB8DFF}" srcOrd="0" destOrd="0" presId="urn:microsoft.com/office/officeart/2005/8/layout/process2"/>
    <dgm:cxn modelId="{407E1F18-7253-4C51-90A1-5798FA1E9946}" type="presOf" srcId="{31584E9D-B95A-044B-9BC2-39B9C091C946}" destId="{0A0D3C23-B4FB-4648-A52F-149725026432}" srcOrd="0" destOrd="0" presId="urn:microsoft.com/office/officeart/2005/8/layout/process2"/>
    <dgm:cxn modelId="{60FD3CAF-064D-4A6D-8C4A-297FF60E7E3D}" type="presOf" srcId="{CDA5F270-B361-1E4B-867C-D5B82F5BF1C5}" destId="{FA3571F0-2B44-9C4A-B75A-8824C1507709}" srcOrd="0" destOrd="0" presId="urn:microsoft.com/office/officeart/2005/8/layout/process2"/>
    <dgm:cxn modelId="{2014506C-E9F7-40DD-BE84-9EF545B04280}" type="presParOf" srcId="{85663B19-1B3B-EE45-93E5-DB8AB8152D5A}" destId="{295803AD-2978-794B-80BB-281A03AB3A83}" srcOrd="0" destOrd="0" presId="urn:microsoft.com/office/officeart/2005/8/layout/process2"/>
    <dgm:cxn modelId="{B59D562B-7037-45B3-A845-C976E95611A5}" type="presParOf" srcId="{85663B19-1B3B-EE45-93E5-DB8AB8152D5A}" destId="{01911C3A-CFAA-B94F-ACD3-14E1CC7BC797}" srcOrd="1" destOrd="0" presId="urn:microsoft.com/office/officeart/2005/8/layout/process2"/>
    <dgm:cxn modelId="{D97C5A19-A0C6-49CF-B486-87002EE26E4F}" type="presParOf" srcId="{01911C3A-CFAA-B94F-ACD3-14E1CC7BC797}" destId="{9685D743-C38F-824B-A513-721FA1AAFA07}" srcOrd="0" destOrd="0" presId="urn:microsoft.com/office/officeart/2005/8/layout/process2"/>
    <dgm:cxn modelId="{021F7F5F-FBC6-4092-B57A-DB1BCB56C79E}" type="presParOf" srcId="{85663B19-1B3B-EE45-93E5-DB8AB8152D5A}" destId="{94461E23-5AF1-4BA4-8E5A-715312826030}" srcOrd="2" destOrd="0" presId="urn:microsoft.com/office/officeart/2005/8/layout/process2"/>
    <dgm:cxn modelId="{93F14351-7F21-4DC3-9A66-9D26BF3F2050}" type="presParOf" srcId="{85663B19-1B3B-EE45-93E5-DB8AB8152D5A}" destId="{6A88353D-6A3F-4BE5-8AED-057509289548}" srcOrd="3" destOrd="0" presId="urn:microsoft.com/office/officeart/2005/8/layout/process2"/>
    <dgm:cxn modelId="{77837E68-49A6-4464-8D02-79F753417DC4}" type="presParOf" srcId="{6A88353D-6A3F-4BE5-8AED-057509289548}" destId="{A20B99AF-ABE4-442C-B6EA-D2AE1D27E5B8}" srcOrd="0" destOrd="0" presId="urn:microsoft.com/office/officeart/2005/8/layout/process2"/>
    <dgm:cxn modelId="{1D029863-D8B0-4EB0-BA00-7917B8E37BD3}" type="presParOf" srcId="{85663B19-1B3B-EE45-93E5-DB8AB8152D5A}" destId="{0A0D3C23-B4FB-4648-A52F-149725026432}" srcOrd="4" destOrd="0" presId="urn:microsoft.com/office/officeart/2005/8/layout/process2"/>
    <dgm:cxn modelId="{04B3E243-237B-4140-B92A-E5BBE13A3E73}" type="presParOf" srcId="{85663B19-1B3B-EE45-93E5-DB8AB8152D5A}" destId="{DA56F28C-0062-B34C-9713-D871D93B9799}" srcOrd="5" destOrd="0" presId="urn:microsoft.com/office/officeart/2005/8/layout/process2"/>
    <dgm:cxn modelId="{AE8ED243-D73F-43F8-8FD3-95D07C280A89}" type="presParOf" srcId="{DA56F28C-0062-B34C-9713-D871D93B9799}" destId="{13AE3AA4-C34C-D547-83CE-8B1A1766AA0C}" srcOrd="0" destOrd="0" presId="urn:microsoft.com/office/officeart/2005/8/layout/process2"/>
    <dgm:cxn modelId="{A72C103B-AE2C-4D71-A1A7-BC63891F0667}" type="presParOf" srcId="{85663B19-1B3B-EE45-93E5-DB8AB8152D5A}" destId="{ACF412DA-72BC-CC4A-8CA0-2DFCF57E1991}" srcOrd="6" destOrd="0" presId="urn:microsoft.com/office/officeart/2005/8/layout/process2"/>
    <dgm:cxn modelId="{8AC3522A-3830-42A4-A6E7-4522F7FC636E}" type="presParOf" srcId="{85663B19-1B3B-EE45-93E5-DB8AB8152D5A}" destId="{FA3571F0-2B44-9C4A-B75A-8824C1507709}" srcOrd="7" destOrd="0" presId="urn:microsoft.com/office/officeart/2005/8/layout/process2"/>
    <dgm:cxn modelId="{26A53A25-9A89-4037-86CE-D8DBECB56BE6}" type="presParOf" srcId="{FA3571F0-2B44-9C4A-B75A-8824C1507709}" destId="{629B02F6-F4B5-CD4B-9302-313DB9E06616}" srcOrd="0" destOrd="0" presId="urn:microsoft.com/office/officeart/2005/8/layout/process2"/>
    <dgm:cxn modelId="{567CFB28-EEEA-4FC8-9DE0-FC3AC336F891}" type="presParOf" srcId="{85663B19-1B3B-EE45-93E5-DB8AB8152D5A}" destId="{5E604C20-FDEC-7643-ABE0-AE3628AB8DFF}" srcOrd="8" destOrd="0" presId="urn:microsoft.com/office/officeart/2005/8/layout/process2"/>
    <dgm:cxn modelId="{933F5B51-392C-474E-8661-B8C0A2857861}" type="presParOf" srcId="{85663B19-1B3B-EE45-93E5-DB8AB8152D5A}" destId="{E30D3020-8D97-C145-85E0-6693074DA245}" srcOrd="9" destOrd="0" presId="urn:microsoft.com/office/officeart/2005/8/layout/process2"/>
    <dgm:cxn modelId="{B25DD9FB-3F96-42F5-803F-02D6023BA6DA}" type="presParOf" srcId="{E30D3020-8D97-C145-85E0-6693074DA245}" destId="{AE971751-DDBD-0E48-948C-2B1D20BCBDD4}" srcOrd="0" destOrd="0" presId="urn:microsoft.com/office/officeart/2005/8/layout/process2"/>
    <dgm:cxn modelId="{7200A3DF-9EAD-47D4-B8E4-90C81CD03E13}" type="presParOf" srcId="{85663B19-1B3B-EE45-93E5-DB8AB8152D5A}" destId="{5CDA6A99-F9E8-6949-A195-E9F8314D3064}" srcOrd="10" destOrd="0" presId="urn:microsoft.com/office/officeart/2005/8/layout/process2"/>
    <dgm:cxn modelId="{0D2F12D1-9E7C-453E-8477-6785E5935AAB}" type="presParOf" srcId="{85663B19-1B3B-EE45-93E5-DB8AB8152D5A}" destId="{AD7B3D08-4F24-7C40-B290-5E9D554E8517}" srcOrd="11" destOrd="0" presId="urn:microsoft.com/office/officeart/2005/8/layout/process2"/>
    <dgm:cxn modelId="{7F3FBF57-F797-42F6-84A6-1BE93C7CC508}" type="presParOf" srcId="{AD7B3D08-4F24-7C40-B290-5E9D554E8517}" destId="{B27021C6-7D82-654B-9286-9B54D8ABFF3F}" srcOrd="0" destOrd="0" presId="urn:microsoft.com/office/officeart/2005/8/layout/process2"/>
    <dgm:cxn modelId="{D1523647-D2C5-4C8F-BEE6-116CBA7A6D47}" type="presParOf" srcId="{85663B19-1B3B-EE45-93E5-DB8AB8152D5A}" destId="{0EB11B65-CFE1-EA41-9340-7DACCAB243F1}"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7D635E-6A4B-0B4C-BC09-C3A71C242422}"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3C5503E5-EA3F-A24C-BA61-BD142E5184FA}">
      <dgm:prSet phldrT="[Text]" custT="1"/>
      <dgm:spPr/>
      <dgm:t>
        <a:bodyPr/>
        <a:lstStyle/>
        <a:p>
          <a:r>
            <a:rPr lang="en-US" sz="1600" b="1" dirty="0" smtClean="0"/>
            <a:t>Merge</a:t>
          </a:r>
          <a:r>
            <a:rPr lang="en-US" sz="1600" dirty="0" smtClean="0"/>
            <a:t>: Merge near duplicate rules</a:t>
          </a:r>
          <a:endParaRPr lang="en-US" sz="1600" dirty="0"/>
        </a:p>
      </dgm:t>
    </dgm:pt>
    <dgm:pt modelId="{E0A3AE7B-7575-CD49-964B-E6E2AE38611E}" type="parTrans" cxnId="{15885210-AC91-8447-95A3-E0D9122EAF94}">
      <dgm:prSet/>
      <dgm:spPr/>
      <dgm:t>
        <a:bodyPr/>
        <a:lstStyle/>
        <a:p>
          <a:endParaRPr lang="en-US"/>
        </a:p>
      </dgm:t>
    </dgm:pt>
    <dgm:pt modelId="{CDA5F270-B361-1E4B-867C-D5B82F5BF1C5}" type="sibTrans" cxnId="{15885210-AC91-8447-95A3-E0D9122EAF94}">
      <dgm:prSet/>
      <dgm:spPr/>
      <dgm:t>
        <a:bodyPr/>
        <a:lstStyle/>
        <a:p>
          <a:endParaRPr lang="en-US"/>
        </a:p>
      </dgm:t>
    </dgm:pt>
    <dgm:pt modelId="{34328F60-0BF0-9841-8348-996F80174209}">
      <dgm:prSet phldrT="[Text]" custT="1"/>
      <dgm:spPr/>
      <dgm:t>
        <a:bodyPr/>
        <a:lstStyle/>
        <a:p>
          <a:r>
            <a:rPr lang="en-US" sz="1600" b="1" dirty="0" smtClean="0"/>
            <a:t>Cluster</a:t>
          </a:r>
          <a:r>
            <a:rPr lang="en-US" sz="1600" dirty="0" smtClean="0"/>
            <a:t>: Group each rule with similar rules</a:t>
          </a:r>
          <a:endParaRPr lang="en-US" sz="1600" dirty="0"/>
        </a:p>
      </dgm:t>
    </dgm:pt>
    <dgm:pt modelId="{5A332B67-2425-C047-80FF-796D7AFB0852}" type="parTrans" cxnId="{74F24705-4746-0849-B0DA-E555EAB69CDA}">
      <dgm:prSet/>
      <dgm:spPr/>
      <dgm:t>
        <a:bodyPr/>
        <a:lstStyle/>
        <a:p>
          <a:endParaRPr lang="en-US"/>
        </a:p>
      </dgm:t>
    </dgm:pt>
    <dgm:pt modelId="{25C33114-A6A3-CD41-A721-E563D192A6C1}" type="sibTrans" cxnId="{74F24705-4746-0849-B0DA-E555EAB69CDA}">
      <dgm:prSet/>
      <dgm:spPr/>
      <dgm:t>
        <a:bodyPr/>
        <a:lstStyle/>
        <a:p>
          <a:endParaRPr lang="en-US"/>
        </a:p>
      </dgm:t>
    </dgm:pt>
    <dgm:pt modelId="{DA023B21-0585-9940-8F4C-E8214E3AEB91}">
      <dgm:prSet phldrT="[Text]" custT="1">
        <dgm:style>
          <a:lnRef idx="2">
            <a:schemeClr val="dk1"/>
          </a:lnRef>
          <a:fillRef idx="1">
            <a:schemeClr val="lt1"/>
          </a:fillRef>
          <a:effectRef idx="0">
            <a:schemeClr val="dk1"/>
          </a:effectRef>
          <a:fontRef idx="minor">
            <a:schemeClr val="dk1"/>
          </a:fontRef>
        </dgm:style>
      </dgm:prSet>
      <dgm:spPr>
        <a:ln>
          <a:noFill/>
        </a:ln>
      </dgm:spPr>
      <dgm:t>
        <a:bodyPr/>
        <a:lstStyle/>
        <a:p>
          <a:pPr algn="ctr"/>
          <a:r>
            <a:rPr lang="en-US" sz="2400" dirty="0" smtClean="0"/>
            <a:t>Diverse, representative rules that conform to all examples</a:t>
          </a:r>
          <a:endParaRPr lang="en-US" sz="2400" dirty="0"/>
        </a:p>
      </dgm:t>
    </dgm:pt>
    <dgm:pt modelId="{4CC2AE03-9031-324A-846F-B50B10D41FFC}" type="parTrans" cxnId="{01FA3063-0EF3-E543-BF67-061790506961}">
      <dgm:prSet/>
      <dgm:spPr/>
      <dgm:t>
        <a:bodyPr/>
        <a:lstStyle/>
        <a:p>
          <a:endParaRPr lang="en-US"/>
        </a:p>
      </dgm:t>
    </dgm:pt>
    <dgm:pt modelId="{A9ABE5EF-46A0-6B48-A1A4-441CB10A7076}" type="sibTrans" cxnId="{01FA3063-0EF3-E543-BF67-061790506961}">
      <dgm:prSet/>
      <dgm:spPr/>
      <dgm:t>
        <a:bodyPr/>
        <a:lstStyle/>
        <a:p>
          <a:endParaRPr lang="en-US"/>
        </a:p>
      </dgm:t>
    </dgm:pt>
    <dgm:pt modelId="{31584E9D-B95A-044B-9BC2-39B9C091C946}">
      <dgm:prSet phldrT="[Text]" custT="1"/>
      <dgm:spPr/>
      <dgm:t>
        <a:bodyPr/>
        <a:lstStyle/>
        <a:p>
          <a:r>
            <a:rPr lang="en-US" sz="1600" b="1" dirty="0" smtClean="0"/>
            <a:t>Intersection</a:t>
          </a:r>
          <a:r>
            <a:rPr lang="en-US" sz="1600" dirty="0" smtClean="0"/>
            <a:t>: Filter out rules applicable to all positive and not negative examples </a:t>
          </a:r>
          <a:endParaRPr lang="en-US" sz="1600" dirty="0"/>
        </a:p>
      </dgm:t>
    </dgm:pt>
    <dgm:pt modelId="{2AD6BB25-D1C0-CB4A-AFDC-E61E7635DA70}" type="parTrans" cxnId="{52CCBCBA-3544-3548-BAF5-FCCB0EEECBEF}">
      <dgm:prSet/>
      <dgm:spPr/>
      <dgm:t>
        <a:bodyPr/>
        <a:lstStyle/>
        <a:p>
          <a:endParaRPr lang="en-US"/>
        </a:p>
      </dgm:t>
    </dgm:pt>
    <dgm:pt modelId="{DAF67939-F2AF-2442-ACCC-CEF3A9331242}" type="sibTrans" cxnId="{52CCBCBA-3544-3548-BAF5-FCCB0EEECBEF}">
      <dgm:prSet/>
      <dgm:spPr/>
      <dgm:t>
        <a:bodyPr/>
        <a:lstStyle/>
        <a:p>
          <a:endParaRPr lang="en-US"/>
        </a:p>
      </dgm:t>
    </dgm:pt>
    <dgm:pt modelId="{4F05B729-B2A2-EA48-932B-7BFBD11513BF}">
      <dgm:prSet phldrT="[Text]" custT="1"/>
      <dgm:spPr/>
      <dgm:t>
        <a:bodyPr/>
        <a:lstStyle/>
        <a:p>
          <a:r>
            <a:rPr lang="en-US" sz="1600" b="1" dirty="0" smtClean="0"/>
            <a:t>Rank</a:t>
          </a:r>
          <a:r>
            <a:rPr lang="en-US" sz="1600" dirty="0" smtClean="0"/>
            <a:t>: Rank and pick representative rules</a:t>
          </a:r>
          <a:endParaRPr lang="en-US" sz="1600" dirty="0"/>
        </a:p>
      </dgm:t>
    </dgm:pt>
    <dgm:pt modelId="{878C39FB-DC11-9841-8F28-E091AF365D6D}" type="parTrans" cxnId="{1D43A88F-6D94-5246-BC6B-1518F683864A}">
      <dgm:prSet/>
      <dgm:spPr/>
      <dgm:t>
        <a:bodyPr/>
        <a:lstStyle/>
        <a:p>
          <a:endParaRPr lang="en-US"/>
        </a:p>
      </dgm:t>
    </dgm:pt>
    <dgm:pt modelId="{C7242F7D-CB11-7544-887B-78DE8917CC9D}" type="sibTrans" cxnId="{1D43A88F-6D94-5246-BC6B-1518F683864A}">
      <dgm:prSet/>
      <dgm:spPr/>
      <dgm:t>
        <a:bodyPr/>
        <a:lstStyle/>
        <a:p>
          <a:endParaRPr lang="en-US"/>
        </a:p>
      </dgm:t>
    </dgm:pt>
    <dgm:pt modelId="{EE2341F8-0ED9-8246-B0E8-525C6AF48B89}">
      <dgm:prSet phldrT="[Text]" custT="1">
        <dgm:style>
          <a:lnRef idx="2">
            <a:schemeClr val="dk1"/>
          </a:lnRef>
          <a:fillRef idx="1">
            <a:schemeClr val="lt1"/>
          </a:fillRef>
          <a:effectRef idx="0">
            <a:schemeClr val="dk1"/>
          </a:effectRef>
          <a:fontRef idx="minor">
            <a:schemeClr val="dk1"/>
          </a:fontRef>
        </dgm:style>
      </dgm:prSet>
      <dgm:spPr>
        <a:ln>
          <a:noFill/>
        </a:ln>
      </dgm:spPr>
      <dgm:t>
        <a:bodyPr/>
        <a:lstStyle/>
        <a:p>
          <a:pPr algn="ctr"/>
          <a:r>
            <a:rPr lang="en-US" sz="2400" dirty="0" smtClean="0"/>
            <a:t>Positive and negative examples</a:t>
          </a:r>
          <a:endParaRPr lang="en-US" sz="2400" dirty="0"/>
        </a:p>
      </dgm:t>
    </dgm:pt>
    <dgm:pt modelId="{DB7438A9-7E85-DB47-9BDF-1F214A6C2D29}" type="parTrans" cxnId="{22F8533C-958B-B44E-BFF9-03D027EFA5A5}">
      <dgm:prSet/>
      <dgm:spPr/>
      <dgm:t>
        <a:bodyPr/>
        <a:lstStyle/>
        <a:p>
          <a:endParaRPr lang="en-US"/>
        </a:p>
      </dgm:t>
    </dgm:pt>
    <dgm:pt modelId="{7CC5FA12-E8EC-3E47-A32D-FCB1E77D3655}" type="sibTrans" cxnId="{22F8533C-958B-B44E-BFF9-03D027EFA5A5}">
      <dgm:prSet/>
      <dgm:spPr/>
      <dgm:t>
        <a:bodyPr/>
        <a:lstStyle/>
        <a:p>
          <a:endParaRPr lang="en-US"/>
        </a:p>
      </dgm:t>
    </dgm:pt>
    <dgm:pt modelId="{1E01B952-E830-4AE8-B40B-32D57CCFB4BE}">
      <dgm:prSet phldrT="[Text]" custT="1"/>
      <dgm:spPr/>
      <dgm:t>
        <a:bodyPr/>
        <a:lstStyle/>
        <a:p>
          <a:pPr algn="ctr"/>
          <a:r>
            <a:rPr lang="en-US" sz="2000" dirty="0" smtClean="0"/>
            <a:t>Generate all possible rules for each example</a:t>
          </a:r>
          <a:endParaRPr lang="en-US" sz="2000" dirty="0"/>
        </a:p>
      </dgm:t>
    </dgm:pt>
    <dgm:pt modelId="{A619C498-023E-4155-B848-BE58BDD43043}" type="parTrans" cxnId="{8446CF3A-A5B4-4694-B615-9117C9E5D4C7}">
      <dgm:prSet/>
      <dgm:spPr/>
      <dgm:t>
        <a:bodyPr/>
        <a:lstStyle/>
        <a:p>
          <a:endParaRPr lang="en-US"/>
        </a:p>
      </dgm:t>
    </dgm:pt>
    <dgm:pt modelId="{F3964982-D1B2-47F4-8C3B-48479FCF026C}" type="sibTrans" cxnId="{8446CF3A-A5B4-4694-B615-9117C9E5D4C7}">
      <dgm:prSet/>
      <dgm:spPr/>
      <dgm:t>
        <a:bodyPr/>
        <a:lstStyle/>
        <a:p>
          <a:endParaRPr lang="en-US"/>
        </a:p>
      </dgm:t>
    </dgm:pt>
    <dgm:pt modelId="{85663B19-1B3B-EE45-93E5-DB8AB8152D5A}" type="pres">
      <dgm:prSet presAssocID="{C37D635E-6A4B-0B4C-BC09-C3A71C242422}" presName="linearFlow" presStyleCnt="0">
        <dgm:presLayoutVars>
          <dgm:resizeHandles val="exact"/>
        </dgm:presLayoutVars>
      </dgm:prSet>
      <dgm:spPr/>
      <dgm:t>
        <a:bodyPr/>
        <a:lstStyle/>
        <a:p>
          <a:endParaRPr lang="en-US"/>
        </a:p>
      </dgm:t>
    </dgm:pt>
    <dgm:pt modelId="{295803AD-2978-794B-80BB-281A03AB3A83}" type="pres">
      <dgm:prSet presAssocID="{EE2341F8-0ED9-8246-B0E8-525C6AF48B89}" presName="node" presStyleLbl="node1" presStyleIdx="0" presStyleCnt="7" custScaleX="264282">
        <dgm:presLayoutVars>
          <dgm:bulletEnabled val="1"/>
        </dgm:presLayoutVars>
      </dgm:prSet>
      <dgm:spPr/>
      <dgm:t>
        <a:bodyPr/>
        <a:lstStyle/>
        <a:p>
          <a:endParaRPr lang="en-US"/>
        </a:p>
      </dgm:t>
    </dgm:pt>
    <dgm:pt modelId="{01911C3A-CFAA-B94F-ACD3-14E1CC7BC797}" type="pres">
      <dgm:prSet presAssocID="{7CC5FA12-E8EC-3E47-A32D-FCB1E77D3655}" presName="sibTrans" presStyleLbl="sibTrans2D1" presStyleIdx="0" presStyleCnt="6"/>
      <dgm:spPr/>
      <dgm:t>
        <a:bodyPr/>
        <a:lstStyle/>
        <a:p>
          <a:endParaRPr lang="en-US"/>
        </a:p>
      </dgm:t>
    </dgm:pt>
    <dgm:pt modelId="{9685D743-C38F-824B-A513-721FA1AAFA07}" type="pres">
      <dgm:prSet presAssocID="{7CC5FA12-E8EC-3E47-A32D-FCB1E77D3655}" presName="connectorText" presStyleLbl="sibTrans2D1" presStyleIdx="0" presStyleCnt="6"/>
      <dgm:spPr/>
      <dgm:t>
        <a:bodyPr/>
        <a:lstStyle/>
        <a:p>
          <a:endParaRPr lang="en-US"/>
        </a:p>
      </dgm:t>
    </dgm:pt>
    <dgm:pt modelId="{CB368EC1-235C-4D4F-8740-1292791FF287}" type="pres">
      <dgm:prSet presAssocID="{1E01B952-E830-4AE8-B40B-32D57CCFB4BE}" presName="node" presStyleLbl="node1" presStyleIdx="1" presStyleCnt="7" custScaleX="270178">
        <dgm:presLayoutVars>
          <dgm:bulletEnabled val="1"/>
        </dgm:presLayoutVars>
      </dgm:prSet>
      <dgm:spPr/>
      <dgm:t>
        <a:bodyPr/>
        <a:lstStyle/>
        <a:p>
          <a:endParaRPr lang="en-US"/>
        </a:p>
      </dgm:t>
    </dgm:pt>
    <dgm:pt modelId="{C3D6EB71-D01E-486D-89EE-53B50E057340}" type="pres">
      <dgm:prSet presAssocID="{F3964982-D1B2-47F4-8C3B-48479FCF026C}" presName="sibTrans" presStyleLbl="sibTrans2D1" presStyleIdx="1" presStyleCnt="6"/>
      <dgm:spPr/>
      <dgm:t>
        <a:bodyPr/>
        <a:lstStyle/>
        <a:p>
          <a:endParaRPr lang="en-US"/>
        </a:p>
      </dgm:t>
    </dgm:pt>
    <dgm:pt modelId="{5853A8A4-C839-4DD4-924D-B3E375B61746}" type="pres">
      <dgm:prSet presAssocID="{F3964982-D1B2-47F4-8C3B-48479FCF026C}" presName="connectorText" presStyleLbl="sibTrans2D1" presStyleIdx="1" presStyleCnt="6"/>
      <dgm:spPr/>
      <dgm:t>
        <a:bodyPr/>
        <a:lstStyle/>
        <a:p>
          <a:endParaRPr lang="en-US"/>
        </a:p>
      </dgm:t>
    </dgm:pt>
    <dgm:pt modelId="{0A0D3C23-B4FB-4648-A52F-149725026432}" type="pres">
      <dgm:prSet presAssocID="{31584E9D-B95A-044B-9BC2-39B9C091C946}" presName="node" presStyleLbl="node1" presStyleIdx="2" presStyleCnt="7" custScaleX="264282">
        <dgm:presLayoutVars>
          <dgm:bulletEnabled val="1"/>
        </dgm:presLayoutVars>
      </dgm:prSet>
      <dgm:spPr/>
      <dgm:t>
        <a:bodyPr/>
        <a:lstStyle/>
        <a:p>
          <a:endParaRPr lang="en-US"/>
        </a:p>
      </dgm:t>
    </dgm:pt>
    <dgm:pt modelId="{DA56F28C-0062-B34C-9713-D871D93B9799}" type="pres">
      <dgm:prSet presAssocID="{DAF67939-F2AF-2442-ACCC-CEF3A9331242}" presName="sibTrans" presStyleLbl="sibTrans2D1" presStyleIdx="2" presStyleCnt="6"/>
      <dgm:spPr/>
      <dgm:t>
        <a:bodyPr/>
        <a:lstStyle/>
        <a:p>
          <a:endParaRPr lang="en-US"/>
        </a:p>
      </dgm:t>
    </dgm:pt>
    <dgm:pt modelId="{13AE3AA4-C34C-D547-83CE-8B1A1766AA0C}" type="pres">
      <dgm:prSet presAssocID="{DAF67939-F2AF-2442-ACCC-CEF3A9331242}" presName="connectorText" presStyleLbl="sibTrans2D1" presStyleIdx="2" presStyleCnt="6"/>
      <dgm:spPr/>
      <dgm:t>
        <a:bodyPr/>
        <a:lstStyle/>
        <a:p>
          <a:endParaRPr lang="en-US"/>
        </a:p>
      </dgm:t>
    </dgm:pt>
    <dgm:pt modelId="{ACF412DA-72BC-CC4A-8CA0-2DFCF57E1991}" type="pres">
      <dgm:prSet presAssocID="{3C5503E5-EA3F-A24C-BA61-BD142E5184FA}" presName="node" presStyleLbl="node1" presStyleIdx="3" presStyleCnt="7" custScaleX="264282">
        <dgm:presLayoutVars>
          <dgm:bulletEnabled val="1"/>
        </dgm:presLayoutVars>
      </dgm:prSet>
      <dgm:spPr/>
      <dgm:t>
        <a:bodyPr/>
        <a:lstStyle/>
        <a:p>
          <a:endParaRPr lang="en-US"/>
        </a:p>
      </dgm:t>
    </dgm:pt>
    <dgm:pt modelId="{FA3571F0-2B44-9C4A-B75A-8824C1507709}" type="pres">
      <dgm:prSet presAssocID="{CDA5F270-B361-1E4B-867C-D5B82F5BF1C5}" presName="sibTrans" presStyleLbl="sibTrans2D1" presStyleIdx="3" presStyleCnt="6"/>
      <dgm:spPr/>
      <dgm:t>
        <a:bodyPr/>
        <a:lstStyle/>
        <a:p>
          <a:endParaRPr lang="en-US"/>
        </a:p>
      </dgm:t>
    </dgm:pt>
    <dgm:pt modelId="{629B02F6-F4B5-CD4B-9302-313DB9E06616}" type="pres">
      <dgm:prSet presAssocID="{CDA5F270-B361-1E4B-867C-D5B82F5BF1C5}" presName="connectorText" presStyleLbl="sibTrans2D1" presStyleIdx="3" presStyleCnt="6"/>
      <dgm:spPr/>
      <dgm:t>
        <a:bodyPr/>
        <a:lstStyle/>
        <a:p>
          <a:endParaRPr lang="en-US"/>
        </a:p>
      </dgm:t>
    </dgm:pt>
    <dgm:pt modelId="{5E604C20-FDEC-7643-ABE0-AE3628AB8DFF}" type="pres">
      <dgm:prSet presAssocID="{34328F60-0BF0-9841-8348-996F80174209}" presName="node" presStyleLbl="node1" presStyleIdx="4" presStyleCnt="7" custScaleX="264282">
        <dgm:presLayoutVars>
          <dgm:bulletEnabled val="1"/>
        </dgm:presLayoutVars>
      </dgm:prSet>
      <dgm:spPr/>
      <dgm:t>
        <a:bodyPr/>
        <a:lstStyle/>
        <a:p>
          <a:endParaRPr lang="en-US"/>
        </a:p>
      </dgm:t>
    </dgm:pt>
    <dgm:pt modelId="{E30D3020-8D97-C145-85E0-6693074DA245}" type="pres">
      <dgm:prSet presAssocID="{25C33114-A6A3-CD41-A721-E563D192A6C1}" presName="sibTrans" presStyleLbl="sibTrans2D1" presStyleIdx="4" presStyleCnt="6"/>
      <dgm:spPr/>
      <dgm:t>
        <a:bodyPr/>
        <a:lstStyle/>
        <a:p>
          <a:endParaRPr lang="en-US"/>
        </a:p>
      </dgm:t>
    </dgm:pt>
    <dgm:pt modelId="{AE971751-DDBD-0E48-948C-2B1D20BCBDD4}" type="pres">
      <dgm:prSet presAssocID="{25C33114-A6A3-CD41-A721-E563D192A6C1}" presName="connectorText" presStyleLbl="sibTrans2D1" presStyleIdx="4" presStyleCnt="6"/>
      <dgm:spPr/>
      <dgm:t>
        <a:bodyPr/>
        <a:lstStyle/>
        <a:p>
          <a:endParaRPr lang="en-US"/>
        </a:p>
      </dgm:t>
    </dgm:pt>
    <dgm:pt modelId="{5CDA6A99-F9E8-6949-A195-E9F8314D3064}" type="pres">
      <dgm:prSet presAssocID="{4F05B729-B2A2-EA48-932B-7BFBD11513BF}" presName="node" presStyleLbl="node1" presStyleIdx="5" presStyleCnt="7" custScaleX="264282">
        <dgm:presLayoutVars>
          <dgm:bulletEnabled val="1"/>
        </dgm:presLayoutVars>
      </dgm:prSet>
      <dgm:spPr/>
      <dgm:t>
        <a:bodyPr/>
        <a:lstStyle/>
        <a:p>
          <a:endParaRPr lang="en-US"/>
        </a:p>
      </dgm:t>
    </dgm:pt>
    <dgm:pt modelId="{AD7B3D08-4F24-7C40-B290-5E9D554E8517}" type="pres">
      <dgm:prSet presAssocID="{C7242F7D-CB11-7544-887B-78DE8917CC9D}" presName="sibTrans" presStyleLbl="sibTrans2D1" presStyleIdx="5" presStyleCnt="6"/>
      <dgm:spPr/>
      <dgm:t>
        <a:bodyPr/>
        <a:lstStyle/>
        <a:p>
          <a:endParaRPr lang="en-US"/>
        </a:p>
      </dgm:t>
    </dgm:pt>
    <dgm:pt modelId="{B27021C6-7D82-654B-9286-9B54D8ABFF3F}" type="pres">
      <dgm:prSet presAssocID="{C7242F7D-CB11-7544-887B-78DE8917CC9D}" presName="connectorText" presStyleLbl="sibTrans2D1" presStyleIdx="5" presStyleCnt="6"/>
      <dgm:spPr/>
      <dgm:t>
        <a:bodyPr/>
        <a:lstStyle/>
        <a:p>
          <a:endParaRPr lang="en-US"/>
        </a:p>
      </dgm:t>
    </dgm:pt>
    <dgm:pt modelId="{0EB11B65-CFE1-EA41-9340-7DACCAB243F1}" type="pres">
      <dgm:prSet presAssocID="{DA023B21-0585-9940-8F4C-E8214E3AEB91}" presName="node" presStyleLbl="node1" presStyleIdx="6" presStyleCnt="7" custScaleX="264282">
        <dgm:presLayoutVars>
          <dgm:bulletEnabled val="1"/>
        </dgm:presLayoutVars>
      </dgm:prSet>
      <dgm:spPr/>
      <dgm:t>
        <a:bodyPr/>
        <a:lstStyle/>
        <a:p>
          <a:endParaRPr lang="en-US"/>
        </a:p>
      </dgm:t>
    </dgm:pt>
  </dgm:ptLst>
  <dgm:cxnLst>
    <dgm:cxn modelId="{774C0FD1-2A08-4E39-B28D-03DCD67A658F}" type="presOf" srcId="{DA023B21-0585-9940-8F4C-E8214E3AEB91}" destId="{0EB11B65-CFE1-EA41-9340-7DACCAB243F1}" srcOrd="0" destOrd="0" presId="urn:microsoft.com/office/officeart/2005/8/layout/process2"/>
    <dgm:cxn modelId="{BFB446DE-6395-46FA-9988-A4704C5A5033}" type="presOf" srcId="{EE2341F8-0ED9-8246-B0E8-525C6AF48B89}" destId="{295803AD-2978-794B-80BB-281A03AB3A83}" srcOrd="0" destOrd="0" presId="urn:microsoft.com/office/officeart/2005/8/layout/process2"/>
    <dgm:cxn modelId="{8092FD31-E769-4EFC-9D1C-7240B4894C17}" type="presOf" srcId="{CDA5F270-B361-1E4B-867C-D5B82F5BF1C5}" destId="{629B02F6-F4B5-CD4B-9302-313DB9E06616}" srcOrd="1" destOrd="0" presId="urn:microsoft.com/office/officeart/2005/8/layout/process2"/>
    <dgm:cxn modelId="{01FA3063-0EF3-E543-BF67-061790506961}" srcId="{C37D635E-6A4B-0B4C-BC09-C3A71C242422}" destId="{DA023B21-0585-9940-8F4C-E8214E3AEB91}" srcOrd="6" destOrd="0" parTransId="{4CC2AE03-9031-324A-846F-B50B10D41FFC}" sibTransId="{A9ABE5EF-46A0-6B48-A1A4-441CB10A7076}"/>
    <dgm:cxn modelId="{51BE352F-BE6A-449F-8709-5D2F5DCC910F}" type="presOf" srcId="{C7242F7D-CB11-7544-887B-78DE8917CC9D}" destId="{AD7B3D08-4F24-7C40-B290-5E9D554E8517}" srcOrd="0" destOrd="0" presId="urn:microsoft.com/office/officeart/2005/8/layout/process2"/>
    <dgm:cxn modelId="{6414880E-399F-426B-8B65-5B06F2871519}" type="presOf" srcId="{F3964982-D1B2-47F4-8C3B-48479FCF026C}" destId="{5853A8A4-C839-4DD4-924D-B3E375B61746}" srcOrd="1" destOrd="0" presId="urn:microsoft.com/office/officeart/2005/8/layout/process2"/>
    <dgm:cxn modelId="{22F8533C-958B-B44E-BFF9-03D027EFA5A5}" srcId="{C37D635E-6A4B-0B4C-BC09-C3A71C242422}" destId="{EE2341F8-0ED9-8246-B0E8-525C6AF48B89}" srcOrd="0" destOrd="0" parTransId="{DB7438A9-7E85-DB47-9BDF-1F214A6C2D29}" sibTransId="{7CC5FA12-E8EC-3E47-A32D-FCB1E77D3655}"/>
    <dgm:cxn modelId="{4050E817-E5A7-4AFE-88F2-85F1F3EFC7C7}" type="presOf" srcId="{C7242F7D-CB11-7544-887B-78DE8917CC9D}" destId="{B27021C6-7D82-654B-9286-9B54D8ABFF3F}" srcOrd="1" destOrd="0" presId="urn:microsoft.com/office/officeart/2005/8/layout/process2"/>
    <dgm:cxn modelId="{15885210-AC91-8447-95A3-E0D9122EAF94}" srcId="{C37D635E-6A4B-0B4C-BC09-C3A71C242422}" destId="{3C5503E5-EA3F-A24C-BA61-BD142E5184FA}" srcOrd="3" destOrd="0" parTransId="{E0A3AE7B-7575-CD49-964B-E6E2AE38611E}" sibTransId="{CDA5F270-B361-1E4B-867C-D5B82F5BF1C5}"/>
    <dgm:cxn modelId="{52CCBCBA-3544-3548-BAF5-FCCB0EEECBEF}" srcId="{C37D635E-6A4B-0B4C-BC09-C3A71C242422}" destId="{31584E9D-B95A-044B-9BC2-39B9C091C946}" srcOrd="2" destOrd="0" parTransId="{2AD6BB25-D1C0-CB4A-AFDC-E61E7635DA70}" sibTransId="{DAF67939-F2AF-2442-ACCC-CEF3A9331242}"/>
    <dgm:cxn modelId="{2D1CFF54-1CC7-4E59-8E5C-472DA9275144}" type="presOf" srcId="{CDA5F270-B361-1E4B-867C-D5B82F5BF1C5}" destId="{FA3571F0-2B44-9C4A-B75A-8824C1507709}" srcOrd="0" destOrd="0" presId="urn:microsoft.com/office/officeart/2005/8/layout/process2"/>
    <dgm:cxn modelId="{534455E8-550E-43B2-BE92-5BA7D32E6043}" type="presOf" srcId="{25C33114-A6A3-CD41-A721-E563D192A6C1}" destId="{E30D3020-8D97-C145-85E0-6693074DA245}" srcOrd="0" destOrd="0" presId="urn:microsoft.com/office/officeart/2005/8/layout/process2"/>
    <dgm:cxn modelId="{1D43A88F-6D94-5246-BC6B-1518F683864A}" srcId="{C37D635E-6A4B-0B4C-BC09-C3A71C242422}" destId="{4F05B729-B2A2-EA48-932B-7BFBD11513BF}" srcOrd="5" destOrd="0" parTransId="{878C39FB-DC11-9841-8F28-E091AF365D6D}" sibTransId="{C7242F7D-CB11-7544-887B-78DE8917CC9D}"/>
    <dgm:cxn modelId="{42491377-A4AB-47AC-A286-2EE4EF71E819}" type="presOf" srcId="{31584E9D-B95A-044B-9BC2-39B9C091C946}" destId="{0A0D3C23-B4FB-4648-A52F-149725026432}" srcOrd="0" destOrd="0" presId="urn:microsoft.com/office/officeart/2005/8/layout/process2"/>
    <dgm:cxn modelId="{42A11B2A-DC35-4E75-A47B-A25A3156308F}" type="presOf" srcId="{F3964982-D1B2-47F4-8C3B-48479FCF026C}" destId="{C3D6EB71-D01E-486D-89EE-53B50E057340}" srcOrd="0" destOrd="0" presId="urn:microsoft.com/office/officeart/2005/8/layout/process2"/>
    <dgm:cxn modelId="{791DB345-6BF8-4211-9EA7-9B665A022FA2}" type="presOf" srcId="{3C5503E5-EA3F-A24C-BA61-BD142E5184FA}" destId="{ACF412DA-72BC-CC4A-8CA0-2DFCF57E1991}" srcOrd="0" destOrd="0" presId="urn:microsoft.com/office/officeart/2005/8/layout/process2"/>
    <dgm:cxn modelId="{898784CA-53F9-4A9A-BEA4-F882E5EF21CF}" type="presOf" srcId="{7CC5FA12-E8EC-3E47-A32D-FCB1E77D3655}" destId="{9685D743-C38F-824B-A513-721FA1AAFA07}" srcOrd="1" destOrd="0" presId="urn:microsoft.com/office/officeart/2005/8/layout/process2"/>
    <dgm:cxn modelId="{8446CF3A-A5B4-4694-B615-9117C9E5D4C7}" srcId="{C37D635E-6A4B-0B4C-BC09-C3A71C242422}" destId="{1E01B952-E830-4AE8-B40B-32D57CCFB4BE}" srcOrd="1" destOrd="0" parTransId="{A619C498-023E-4155-B848-BE58BDD43043}" sibTransId="{F3964982-D1B2-47F4-8C3B-48479FCF026C}"/>
    <dgm:cxn modelId="{B0396A5A-1759-4274-A4C0-E18DB1EF303D}" type="presOf" srcId="{25C33114-A6A3-CD41-A721-E563D192A6C1}" destId="{AE971751-DDBD-0E48-948C-2B1D20BCBDD4}" srcOrd="1" destOrd="0" presId="urn:microsoft.com/office/officeart/2005/8/layout/process2"/>
    <dgm:cxn modelId="{74F24705-4746-0849-B0DA-E555EAB69CDA}" srcId="{C37D635E-6A4B-0B4C-BC09-C3A71C242422}" destId="{34328F60-0BF0-9841-8348-996F80174209}" srcOrd="4" destOrd="0" parTransId="{5A332B67-2425-C047-80FF-796D7AFB0852}" sibTransId="{25C33114-A6A3-CD41-A721-E563D192A6C1}"/>
    <dgm:cxn modelId="{67BFA477-64B5-4DF0-ACE6-0E1DE7FCA665}" type="presOf" srcId="{C37D635E-6A4B-0B4C-BC09-C3A71C242422}" destId="{85663B19-1B3B-EE45-93E5-DB8AB8152D5A}" srcOrd="0" destOrd="0" presId="urn:microsoft.com/office/officeart/2005/8/layout/process2"/>
    <dgm:cxn modelId="{8B7376BE-6280-481E-9E41-20B7C9D22DAB}" type="presOf" srcId="{DAF67939-F2AF-2442-ACCC-CEF3A9331242}" destId="{13AE3AA4-C34C-D547-83CE-8B1A1766AA0C}" srcOrd="1" destOrd="0" presId="urn:microsoft.com/office/officeart/2005/8/layout/process2"/>
    <dgm:cxn modelId="{F38FFC67-C8EC-4825-BB2F-2A1528EC867A}" type="presOf" srcId="{7CC5FA12-E8EC-3E47-A32D-FCB1E77D3655}" destId="{01911C3A-CFAA-B94F-ACD3-14E1CC7BC797}" srcOrd="0" destOrd="0" presId="urn:microsoft.com/office/officeart/2005/8/layout/process2"/>
    <dgm:cxn modelId="{91EB8DC0-AEBA-46EA-93FD-856ADC29BF7A}" type="presOf" srcId="{4F05B729-B2A2-EA48-932B-7BFBD11513BF}" destId="{5CDA6A99-F9E8-6949-A195-E9F8314D3064}" srcOrd="0" destOrd="0" presId="urn:microsoft.com/office/officeart/2005/8/layout/process2"/>
    <dgm:cxn modelId="{B96612C6-FECC-4F62-B594-F559E970DFF7}" type="presOf" srcId="{1E01B952-E830-4AE8-B40B-32D57CCFB4BE}" destId="{CB368EC1-235C-4D4F-8740-1292791FF287}" srcOrd="0" destOrd="0" presId="urn:microsoft.com/office/officeart/2005/8/layout/process2"/>
    <dgm:cxn modelId="{9834D4DF-E037-42AB-867B-E512FEA73F2F}" type="presOf" srcId="{DAF67939-F2AF-2442-ACCC-CEF3A9331242}" destId="{DA56F28C-0062-B34C-9713-D871D93B9799}" srcOrd="0" destOrd="0" presId="urn:microsoft.com/office/officeart/2005/8/layout/process2"/>
    <dgm:cxn modelId="{BC2CA414-CA2B-44FE-8AD1-980E778C42E3}" type="presOf" srcId="{34328F60-0BF0-9841-8348-996F80174209}" destId="{5E604C20-FDEC-7643-ABE0-AE3628AB8DFF}" srcOrd="0" destOrd="0" presId="urn:microsoft.com/office/officeart/2005/8/layout/process2"/>
    <dgm:cxn modelId="{439A0425-DDAD-41FE-A66D-5F2C9915C24F}" type="presParOf" srcId="{85663B19-1B3B-EE45-93E5-DB8AB8152D5A}" destId="{295803AD-2978-794B-80BB-281A03AB3A83}" srcOrd="0" destOrd="0" presId="urn:microsoft.com/office/officeart/2005/8/layout/process2"/>
    <dgm:cxn modelId="{521ABC6D-1391-4980-8A0A-852116A5741C}" type="presParOf" srcId="{85663B19-1B3B-EE45-93E5-DB8AB8152D5A}" destId="{01911C3A-CFAA-B94F-ACD3-14E1CC7BC797}" srcOrd="1" destOrd="0" presId="urn:microsoft.com/office/officeart/2005/8/layout/process2"/>
    <dgm:cxn modelId="{FCAFAEB2-5463-45A9-88F3-58279A84AC7F}" type="presParOf" srcId="{01911C3A-CFAA-B94F-ACD3-14E1CC7BC797}" destId="{9685D743-C38F-824B-A513-721FA1AAFA07}" srcOrd="0" destOrd="0" presId="urn:microsoft.com/office/officeart/2005/8/layout/process2"/>
    <dgm:cxn modelId="{C9A04985-B01A-4D53-9694-527582EC84F8}" type="presParOf" srcId="{85663B19-1B3B-EE45-93E5-DB8AB8152D5A}" destId="{CB368EC1-235C-4D4F-8740-1292791FF287}" srcOrd="2" destOrd="0" presId="urn:microsoft.com/office/officeart/2005/8/layout/process2"/>
    <dgm:cxn modelId="{ED1781D1-747E-432B-B34C-1CFF1CC3410B}" type="presParOf" srcId="{85663B19-1B3B-EE45-93E5-DB8AB8152D5A}" destId="{C3D6EB71-D01E-486D-89EE-53B50E057340}" srcOrd="3" destOrd="0" presId="urn:microsoft.com/office/officeart/2005/8/layout/process2"/>
    <dgm:cxn modelId="{7CA39491-36E0-4D4B-AD46-455718171317}" type="presParOf" srcId="{C3D6EB71-D01E-486D-89EE-53B50E057340}" destId="{5853A8A4-C839-4DD4-924D-B3E375B61746}" srcOrd="0" destOrd="0" presId="urn:microsoft.com/office/officeart/2005/8/layout/process2"/>
    <dgm:cxn modelId="{079EA3FF-BA9E-4EC3-9ACF-FDEC61A7A6DF}" type="presParOf" srcId="{85663B19-1B3B-EE45-93E5-DB8AB8152D5A}" destId="{0A0D3C23-B4FB-4648-A52F-149725026432}" srcOrd="4" destOrd="0" presId="urn:microsoft.com/office/officeart/2005/8/layout/process2"/>
    <dgm:cxn modelId="{44982C05-B4B7-41FE-A8BF-ACC7F7FA363B}" type="presParOf" srcId="{85663B19-1B3B-EE45-93E5-DB8AB8152D5A}" destId="{DA56F28C-0062-B34C-9713-D871D93B9799}" srcOrd="5" destOrd="0" presId="urn:microsoft.com/office/officeart/2005/8/layout/process2"/>
    <dgm:cxn modelId="{AD346EBF-15C7-4B79-8C53-BA69135C8A0A}" type="presParOf" srcId="{DA56F28C-0062-B34C-9713-D871D93B9799}" destId="{13AE3AA4-C34C-D547-83CE-8B1A1766AA0C}" srcOrd="0" destOrd="0" presId="urn:microsoft.com/office/officeart/2005/8/layout/process2"/>
    <dgm:cxn modelId="{E25AA67D-518C-4053-A425-6B17D815AF5A}" type="presParOf" srcId="{85663B19-1B3B-EE45-93E5-DB8AB8152D5A}" destId="{ACF412DA-72BC-CC4A-8CA0-2DFCF57E1991}" srcOrd="6" destOrd="0" presId="urn:microsoft.com/office/officeart/2005/8/layout/process2"/>
    <dgm:cxn modelId="{BF71067B-FFB8-4B8E-BE1F-7C9FEDF71713}" type="presParOf" srcId="{85663B19-1B3B-EE45-93E5-DB8AB8152D5A}" destId="{FA3571F0-2B44-9C4A-B75A-8824C1507709}" srcOrd="7" destOrd="0" presId="urn:microsoft.com/office/officeart/2005/8/layout/process2"/>
    <dgm:cxn modelId="{A078C2A7-CA78-4ECF-A96E-B81D734A5D28}" type="presParOf" srcId="{FA3571F0-2B44-9C4A-B75A-8824C1507709}" destId="{629B02F6-F4B5-CD4B-9302-313DB9E06616}" srcOrd="0" destOrd="0" presId="urn:microsoft.com/office/officeart/2005/8/layout/process2"/>
    <dgm:cxn modelId="{21A0D4EE-EE75-49F5-8D4F-9C227472783C}" type="presParOf" srcId="{85663B19-1B3B-EE45-93E5-DB8AB8152D5A}" destId="{5E604C20-FDEC-7643-ABE0-AE3628AB8DFF}" srcOrd="8" destOrd="0" presId="urn:microsoft.com/office/officeart/2005/8/layout/process2"/>
    <dgm:cxn modelId="{8450DBCE-0BC8-4189-948F-E0B02A682CD9}" type="presParOf" srcId="{85663B19-1B3B-EE45-93E5-DB8AB8152D5A}" destId="{E30D3020-8D97-C145-85E0-6693074DA245}" srcOrd="9" destOrd="0" presId="urn:microsoft.com/office/officeart/2005/8/layout/process2"/>
    <dgm:cxn modelId="{458942E1-0247-450C-9EA9-F4E3684E4BCA}" type="presParOf" srcId="{E30D3020-8D97-C145-85E0-6693074DA245}" destId="{AE971751-DDBD-0E48-948C-2B1D20BCBDD4}" srcOrd="0" destOrd="0" presId="urn:microsoft.com/office/officeart/2005/8/layout/process2"/>
    <dgm:cxn modelId="{2B1ABDF1-030A-4BA9-B89F-1069641F9065}" type="presParOf" srcId="{85663B19-1B3B-EE45-93E5-DB8AB8152D5A}" destId="{5CDA6A99-F9E8-6949-A195-E9F8314D3064}" srcOrd="10" destOrd="0" presId="urn:microsoft.com/office/officeart/2005/8/layout/process2"/>
    <dgm:cxn modelId="{A25F9BF2-DA4B-4148-A1E9-EB2CFCAA5DAE}" type="presParOf" srcId="{85663B19-1B3B-EE45-93E5-DB8AB8152D5A}" destId="{AD7B3D08-4F24-7C40-B290-5E9D554E8517}" srcOrd="11" destOrd="0" presId="urn:microsoft.com/office/officeart/2005/8/layout/process2"/>
    <dgm:cxn modelId="{D8E4C723-09DD-4335-967F-F30BDA991BAD}" type="presParOf" srcId="{AD7B3D08-4F24-7C40-B290-5E9D554E8517}" destId="{B27021C6-7D82-654B-9286-9B54D8ABFF3F}" srcOrd="0" destOrd="0" presId="urn:microsoft.com/office/officeart/2005/8/layout/process2"/>
    <dgm:cxn modelId="{A6EA6C94-DEAE-4579-8A41-660EE36BF065}" type="presParOf" srcId="{85663B19-1B3B-EE45-93E5-DB8AB8152D5A}" destId="{0EB11B65-CFE1-EA41-9340-7DACCAB243F1}"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7D635E-6A4B-0B4C-BC09-C3A71C242422}"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3C5503E5-EA3F-A24C-BA61-BD142E5184FA}">
      <dgm:prSet phldrT="[Text]" custT="1"/>
      <dgm:spPr/>
      <dgm:t>
        <a:bodyPr/>
        <a:lstStyle/>
        <a:p>
          <a:r>
            <a:rPr lang="en-US" sz="1600" b="1" dirty="0" smtClean="0"/>
            <a:t>Merge</a:t>
          </a:r>
          <a:r>
            <a:rPr lang="en-US" sz="1600" dirty="0" smtClean="0"/>
            <a:t>: Merge near duplicate rules</a:t>
          </a:r>
          <a:endParaRPr lang="en-US" sz="1600" dirty="0"/>
        </a:p>
      </dgm:t>
    </dgm:pt>
    <dgm:pt modelId="{E0A3AE7B-7575-CD49-964B-E6E2AE38611E}" type="parTrans" cxnId="{15885210-AC91-8447-95A3-E0D9122EAF94}">
      <dgm:prSet/>
      <dgm:spPr/>
      <dgm:t>
        <a:bodyPr/>
        <a:lstStyle/>
        <a:p>
          <a:endParaRPr lang="en-US"/>
        </a:p>
      </dgm:t>
    </dgm:pt>
    <dgm:pt modelId="{CDA5F270-B361-1E4B-867C-D5B82F5BF1C5}" type="sibTrans" cxnId="{15885210-AC91-8447-95A3-E0D9122EAF94}">
      <dgm:prSet/>
      <dgm:spPr/>
      <dgm:t>
        <a:bodyPr/>
        <a:lstStyle/>
        <a:p>
          <a:endParaRPr lang="en-US"/>
        </a:p>
      </dgm:t>
    </dgm:pt>
    <dgm:pt modelId="{34328F60-0BF0-9841-8348-996F80174209}">
      <dgm:prSet phldrT="[Text]" custT="1"/>
      <dgm:spPr/>
      <dgm:t>
        <a:bodyPr/>
        <a:lstStyle/>
        <a:p>
          <a:r>
            <a:rPr lang="en-US" sz="1600" dirty="0" smtClean="0"/>
            <a:t>Cluster: Group each rule with similar rules</a:t>
          </a:r>
          <a:endParaRPr lang="en-US" sz="1600" dirty="0"/>
        </a:p>
      </dgm:t>
    </dgm:pt>
    <dgm:pt modelId="{5A332B67-2425-C047-80FF-796D7AFB0852}" type="parTrans" cxnId="{74F24705-4746-0849-B0DA-E555EAB69CDA}">
      <dgm:prSet/>
      <dgm:spPr/>
      <dgm:t>
        <a:bodyPr/>
        <a:lstStyle/>
        <a:p>
          <a:endParaRPr lang="en-US"/>
        </a:p>
      </dgm:t>
    </dgm:pt>
    <dgm:pt modelId="{25C33114-A6A3-CD41-A721-E563D192A6C1}" type="sibTrans" cxnId="{74F24705-4746-0849-B0DA-E555EAB69CDA}">
      <dgm:prSet/>
      <dgm:spPr/>
      <dgm:t>
        <a:bodyPr/>
        <a:lstStyle/>
        <a:p>
          <a:endParaRPr lang="en-US"/>
        </a:p>
      </dgm:t>
    </dgm:pt>
    <dgm:pt modelId="{DA023B21-0585-9940-8F4C-E8214E3AEB91}">
      <dgm:prSet phldrT="[Text]" custT="1">
        <dgm:style>
          <a:lnRef idx="2">
            <a:schemeClr val="dk1"/>
          </a:lnRef>
          <a:fillRef idx="1">
            <a:schemeClr val="lt1"/>
          </a:fillRef>
          <a:effectRef idx="0">
            <a:schemeClr val="dk1"/>
          </a:effectRef>
          <a:fontRef idx="minor">
            <a:schemeClr val="dk1"/>
          </a:fontRef>
        </dgm:style>
      </dgm:prSet>
      <dgm:spPr>
        <a:ln>
          <a:noFill/>
        </a:ln>
      </dgm:spPr>
      <dgm:t>
        <a:bodyPr/>
        <a:lstStyle/>
        <a:p>
          <a:pPr algn="ctr"/>
          <a:r>
            <a:rPr lang="en-US" sz="2400" dirty="0" smtClean="0"/>
            <a:t>Diverse, representative rules that conform to all examples</a:t>
          </a:r>
          <a:endParaRPr lang="en-US" sz="2400" dirty="0"/>
        </a:p>
      </dgm:t>
    </dgm:pt>
    <dgm:pt modelId="{4CC2AE03-9031-324A-846F-B50B10D41FFC}" type="parTrans" cxnId="{01FA3063-0EF3-E543-BF67-061790506961}">
      <dgm:prSet/>
      <dgm:spPr/>
      <dgm:t>
        <a:bodyPr/>
        <a:lstStyle/>
        <a:p>
          <a:endParaRPr lang="en-US"/>
        </a:p>
      </dgm:t>
    </dgm:pt>
    <dgm:pt modelId="{A9ABE5EF-46A0-6B48-A1A4-441CB10A7076}" type="sibTrans" cxnId="{01FA3063-0EF3-E543-BF67-061790506961}">
      <dgm:prSet/>
      <dgm:spPr/>
      <dgm:t>
        <a:bodyPr/>
        <a:lstStyle/>
        <a:p>
          <a:endParaRPr lang="en-US"/>
        </a:p>
      </dgm:t>
    </dgm:pt>
    <dgm:pt modelId="{31584E9D-B95A-044B-9BC2-39B9C091C946}">
      <dgm:prSet phldrT="[Text]" custT="1"/>
      <dgm:spPr/>
      <dgm:t>
        <a:bodyPr/>
        <a:lstStyle/>
        <a:p>
          <a:r>
            <a:rPr lang="en-US" sz="1600" b="1" dirty="0" smtClean="0"/>
            <a:t>Intersection</a:t>
          </a:r>
          <a:r>
            <a:rPr lang="en-US" sz="1600" dirty="0" smtClean="0"/>
            <a:t>: Filter out rules applicable to all positive and not negative examples </a:t>
          </a:r>
          <a:endParaRPr lang="en-US" sz="1600" dirty="0"/>
        </a:p>
      </dgm:t>
    </dgm:pt>
    <dgm:pt modelId="{2AD6BB25-D1C0-CB4A-AFDC-E61E7635DA70}" type="parTrans" cxnId="{52CCBCBA-3544-3548-BAF5-FCCB0EEECBEF}">
      <dgm:prSet/>
      <dgm:spPr/>
      <dgm:t>
        <a:bodyPr/>
        <a:lstStyle/>
        <a:p>
          <a:endParaRPr lang="en-US"/>
        </a:p>
      </dgm:t>
    </dgm:pt>
    <dgm:pt modelId="{DAF67939-F2AF-2442-ACCC-CEF3A9331242}" type="sibTrans" cxnId="{52CCBCBA-3544-3548-BAF5-FCCB0EEECBEF}">
      <dgm:prSet/>
      <dgm:spPr/>
      <dgm:t>
        <a:bodyPr/>
        <a:lstStyle/>
        <a:p>
          <a:endParaRPr lang="en-US"/>
        </a:p>
      </dgm:t>
    </dgm:pt>
    <dgm:pt modelId="{4F05B729-B2A2-EA48-932B-7BFBD11513BF}">
      <dgm:prSet phldrT="[Text]" custT="1"/>
      <dgm:spPr/>
      <dgm:t>
        <a:bodyPr/>
        <a:lstStyle/>
        <a:p>
          <a:r>
            <a:rPr lang="en-US" sz="1600" b="1" dirty="0" smtClean="0"/>
            <a:t>Rank</a:t>
          </a:r>
          <a:r>
            <a:rPr lang="en-US" sz="1600" dirty="0" smtClean="0"/>
            <a:t>: Rank and pick representative rules</a:t>
          </a:r>
          <a:endParaRPr lang="en-US" sz="1600" dirty="0"/>
        </a:p>
      </dgm:t>
    </dgm:pt>
    <dgm:pt modelId="{878C39FB-DC11-9841-8F28-E091AF365D6D}" type="parTrans" cxnId="{1D43A88F-6D94-5246-BC6B-1518F683864A}">
      <dgm:prSet/>
      <dgm:spPr/>
      <dgm:t>
        <a:bodyPr/>
        <a:lstStyle/>
        <a:p>
          <a:endParaRPr lang="en-US"/>
        </a:p>
      </dgm:t>
    </dgm:pt>
    <dgm:pt modelId="{C7242F7D-CB11-7544-887B-78DE8917CC9D}" type="sibTrans" cxnId="{1D43A88F-6D94-5246-BC6B-1518F683864A}">
      <dgm:prSet/>
      <dgm:spPr/>
      <dgm:t>
        <a:bodyPr/>
        <a:lstStyle/>
        <a:p>
          <a:endParaRPr lang="en-US"/>
        </a:p>
      </dgm:t>
    </dgm:pt>
    <dgm:pt modelId="{EE2341F8-0ED9-8246-B0E8-525C6AF48B89}">
      <dgm:prSet phldrT="[Text]" custT="1">
        <dgm:style>
          <a:lnRef idx="2">
            <a:schemeClr val="dk1"/>
          </a:lnRef>
          <a:fillRef idx="1">
            <a:schemeClr val="lt1"/>
          </a:fillRef>
          <a:effectRef idx="0">
            <a:schemeClr val="dk1"/>
          </a:effectRef>
          <a:fontRef idx="minor">
            <a:schemeClr val="dk1"/>
          </a:fontRef>
        </dgm:style>
      </dgm:prSet>
      <dgm:spPr>
        <a:ln>
          <a:noFill/>
        </a:ln>
      </dgm:spPr>
      <dgm:t>
        <a:bodyPr/>
        <a:lstStyle/>
        <a:p>
          <a:pPr algn="ctr"/>
          <a:r>
            <a:rPr lang="en-US" sz="2400" dirty="0" smtClean="0"/>
            <a:t>Positive and negative examples</a:t>
          </a:r>
          <a:endParaRPr lang="en-US" sz="2400" dirty="0"/>
        </a:p>
      </dgm:t>
    </dgm:pt>
    <dgm:pt modelId="{DB7438A9-7E85-DB47-9BDF-1F214A6C2D29}" type="parTrans" cxnId="{22F8533C-958B-B44E-BFF9-03D027EFA5A5}">
      <dgm:prSet/>
      <dgm:spPr/>
      <dgm:t>
        <a:bodyPr/>
        <a:lstStyle/>
        <a:p>
          <a:endParaRPr lang="en-US"/>
        </a:p>
      </dgm:t>
    </dgm:pt>
    <dgm:pt modelId="{7CC5FA12-E8EC-3E47-A32D-FCB1E77D3655}" type="sibTrans" cxnId="{22F8533C-958B-B44E-BFF9-03D027EFA5A5}">
      <dgm:prSet/>
      <dgm:spPr/>
      <dgm:t>
        <a:bodyPr/>
        <a:lstStyle/>
        <a:p>
          <a:endParaRPr lang="en-US"/>
        </a:p>
      </dgm:t>
    </dgm:pt>
    <dgm:pt modelId="{154F5760-34E6-47C0-9378-68A726459F21}">
      <dgm:prSet phldrT="[Text]" custT="1"/>
      <dgm:spPr/>
      <dgm:t>
        <a:bodyPr/>
        <a:lstStyle/>
        <a:p>
          <a:pPr algn="ctr"/>
          <a:r>
            <a:rPr lang="en-US" sz="2000" dirty="0" smtClean="0"/>
            <a:t>Generate all possible rules for each example</a:t>
          </a:r>
          <a:endParaRPr lang="en-US" sz="2000" dirty="0"/>
        </a:p>
      </dgm:t>
    </dgm:pt>
    <dgm:pt modelId="{0B822360-2826-46C5-AE40-433A4B1CA1AB}" type="parTrans" cxnId="{6E956685-03E5-4D9B-9407-BFD209A00E00}">
      <dgm:prSet/>
      <dgm:spPr/>
    </dgm:pt>
    <dgm:pt modelId="{38C57782-6B6E-41FF-8D36-18B8CA9F2247}" type="sibTrans" cxnId="{6E956685-03E5-4D9B-9407-BFD209A00E00}">
      <dgm:prSet/>
      <dgm:spPr/>
      <dgm:t>
        <a:bodyPr/>
        <a:lstStyle/>
        <a:p>
          <a:endParaRPr lang="en-US"/>
        </a:p>
      </dgm:t>
    </dgm:pt>
    <dgm:pt modelId="{85663B19-1B3B-EE45-93E5-DB8AB8152D5A}" type="pres">
      <dgm:prSet presAssocID="{C37D635E-6A4B-0B4C-BC09-C3A71C242422}" presName="linearFlow" presStyleCnt="0">
        <dgm:presLayoutVars>
          <dgm:resizeHandles val="exact"/>
        </dgm:presLayoutVars>
      </dgm:prSet>
      <dgm:spPr/>
      <dgm:t>
        <a:bodyPr/>
        <a:lstStyle/>
        <a:p>
          <a:endParaRPr lang="en-US"/>
        </a:p>
      </dgm:t>
    </dgm:pt>
    <dgm:pt modelId="{295803AD-2978-794B-80BB-281A03AB3A83}" type="pres">
      <dgm:prSet presAssocID="{EE2341F8-0ED9-8246-B0E8-525C6AF48B89}" presName="node" presStyleLbl="node1" presStyleIdx="0" presStyleCnt="7" custScaleX="264282">
        <dgm:presLayoutVars>
          <dgm:bulletEnabled val="1"/>
        </dgm:presLayoutVars>
      </dgm:prSet>
      <dgm:spPr/>
      <dgm:t>
        <a:bodyPr/>
        <a:lstStyle/>
        <a:p>
          <a:endParaRPr lang="en-US"/>
        </a:p>
      </dgm:t>
    </dgm:pt>
    <dgm:pt modelId="{01911C3A-CFAA-B94F-ACD3-14E1CC7BC797}" type="pres">
      <dgm:prSet presAssocID="{7CC5FA12-E8EC-3E47-A32D-FCB1E77D3655}" presName="sibTrans" presStyleLbl="sibTrans2D1" presStyleIdx="0" presStyleCnt="6"/>
      <dgm:spPr/>
      <dgm:t>
        <a:bodyPr/>
        <a:lstStyle/>
        <a:p>
          <a:endParaRPr lang="en-US"/>
        </a:p>
      </dgm:t>
    </dgm:pt>
    <dgm:pt modelId="{9685D743-C38F-824B-A513-721FA1AAFA07}" type="pres">
      <dgm:prSet presAssocID="{7CC5FA12-E8EC-3E47-A32D-FCB1E77D3655}" presName="connectorText" presStyleLbl="sibTrans2D1" presStyleIdx="0" presStyleCnt="6"/>
      <dgm:spPr/>
      <dgm:t>
        <a:bodyPr/>
        <a:lstStyle/>
        <a:p>
          <a:endParaRPr lang="en-US"/>
        </a:p>
      </dgm:t>
    </dgm:pt>
    <dgm:pt modelId="{F6602682-040C-41CB-8253-C122933B7F66}" type="pres">
      <dgm:prSet presAssocID="{154F5760-34E6-47C0-9378-68A726459F21}" presName="node" presStyleLbl="node1" presStyleIdx="1" presStyleCnt="7" custScaleX="270178">
        <dgm:presLayoutVars>
          <dgm:bulletEnabled val="1"/>
        </dgm:presLayoutVars>
      </dgm:prSet>
      <dgm:spPr/>
      <dgm:t>
        <a:bodyPr/>
        <a:lstStyle/>
        <a:p>
          <a:endParaRPr lang="en-US"/>
        </a:p>
      </dgm:t>
    </dgm:pt>
    <dgm:pt modelId="{AE7746F3-D286-49BC-9397-EE9A49773EBB}" type="pres">
      <dgm:prSet presAssocID="{38C57782-6B6E-41FF-8D36-18B8CA9F2247}" presName="sibTrans" presStyleLbl="sibTrans2D1" presStyleIdx="1" presStyleCnt="6"/>
      <dgm:spPr/>
      <dgm:t>
        <a:bodyPr/>
        <a:lstStyle/>
        <a:p>
          <a:endParaRPr lang="en-US"/>
        </a:p>
      </dgm:t>
    </dgm:pt>
    <dgm:pt modelId="{482365F8-BAC3-4355-B0A2-1EF8B7AFC0F3}" type="pres">
      <dgm:prSet presAssocID="{38C57782-6B6E-41FF-8D36-18B8CA9F2247}" presName="connectorText" presStyleLbl="sibTrans2D1" presStyleIdx="1" presStyleCnt="6"/>
      <dgm:spPr/>
      <dgm:t>
        <a:bodyPr/>
        <a:lstStyle/>
        <a:p>
          <a:endParaRPr lang="en-US"/>
        </a:p>
      </dgm:t>
    </dgm:pt>
    <dgm:pt modelId="{0A0D3C23-B4FB-4648-A52F-149725026432}" type="pres">
      <dgm:prSet presAssocID="{31584E9D-B95A-044B-9BC2-39B9C091C946}" presName="node" presStyleLbl="node1" presStyleIdx="2" presStyleCnt="7" custScaleX="264282">
        <dgm:presLayoutVars>
          <dgm:bulletEnabled val="1"/>
        </dgm:presLayoutVars>
      </dgm:prSet>
      <dgm:spPr/>
      <dgm:t>
        <a:bodyPr/>
        <a:lstStyle/>
        <a:p>
          <a:endParaRPr lang="en-US"/>
        </a:p>
      </dgm:t>
    </dgm:pt>
    <dgm:pt modelId="{DA56F28C-0062-B34C-9713-D871D93B9799}" type="pres">
      <dgm:prSet presAssocID="{DAF67939-F2AF-2442-ACCC-CEF3A9331242}" presName="sibTrans" presStyleLbl="sibTrans2D1" presStyleIdx="2" presStyleCnt="6"/>
      <dgm:spPr/>
      <dgm:t>
        <a:bodyPr/>
        <a:lstStyle/>
        <a:p>
          <a:endParaRPr lang="en-US"/>
        </a:p>
      </dgm:t>
    </dgm:pt>
    <dgm:pt modelId="{13AE3AA4-C34C-D547-83CE-8B1A1766AA0C}" type="pres">
      <dgm:prSet presAssocID="{DAF67939-F2AF-2442-ACCC-CEF3A9331242}" presName="connectorText" presStyleLbl="sibTrans2D1" presStyleIdx="2" presStyleCnt="6"/>
      <dgm:spPr/>
      <dgm:t>
        <a:bodyPr/>
        <a:lstStyle/>
        <a:p>
          <a:endParaRPr lang="en-US"/>
        </a:p>
      </dgm:t>
    </dgm:pt>
    <dgm:pt modelId="{ACF412DA-72BC-CC4A-8CA0-2DFCF57E1991}" type="pres">
      <dgm:prSet presAssocID="{3C5503E5-EA3F-A24C-BA61-BD142E5184FA}" presName="node" presStyleLbl="node1" presStyleIdx="3" presStyleCnt="7" custScaleX="264282">
        <dgm:presLayoutVars>
          <dgm:bulletEnabled val="1"/>
        </dgm:presLayoutVars>
      </dgm:prSet>
      <dgm:spPr/>
      <dgm:t>
        <a:bodyPr/>
        <a:lstStyle/>
        <a:p>
          <a:endParaRPr lang="en-US"/>
        </a:p>
      </dgm:t>
    </dgm:pt>
    <dgm:pt modelId="{FA3571F0-2B44-9C4A-B75A-8824C1507709}" type="pres">
      <dgm:prSet presAssocID="{CDA5F270-B361-1E4B-867C-D5B82F5BF1C5}" presName="sibTrans" presStyleLbl="sibTrans2D1" presStyleIdx="3" presStyleCnt="6"/>
      <dgm:spPr/>
      <dgm:t>
        <a:bodyPr/>
        <a:lstStyle/>
        <a:p>
          <a:endParaRPr lang="en-US"/>
        </a:p>
      </dgm:t>
    </dgm:pt>
    <dgm:pt modelId="{629B02F6-F4B5-CD4B-9302-313DB9E06616}" type="pres">
      <dgm:prSet presAssocID="{CDA5F270-B361-1E4B-867C-D5B82F5BF1C5}" presName="connectorText" presStyleLbl="sibTrans2D1" presStyleIdx="3" presStyleCnt="6"/>
      <dgm:spPr/>
      <dgm:t>
        <a:bodyPr/>
        <a:lstStyle/>
        <a:p>
          <a:endParaRPr lang="en-US"/>
        </a:p>
      </dgm:t>
    </dgm:pt>
    <dgm:pt modelId="{5E604C20-FDEC-7643-ABE0-AE3628AB8DFF}" type="pres">
      <dgm:prSet presAssocID="{34328F60-0BF0-9841-8348-996F80174209}" presName="node" presStyleLbl="node1" presStyleIdx="4" presStyleCnt="7" custScaleX="264282">
        <dgm:presLayoutVars>
          <dgm:bulletEnabled val="1"/>
        </dgm:presLayoutVars>
      </dgm:prSet>
      <dgm:spPr/>
      <dgm:t>
        <a:bodyPr/>
        <a:lstStyle/>
        <a:p>
          <a:endParaRPr lang="en-US"/>
        </a:p>
      </dgm:t>
    </dgm:pt>
    <dgm:pt modelId="{E30D3020-8D97-C145-85E0-6693074DA245}" type="pres">
      <dgm:prSet presAssocID="{25C33114-A6A3-CD41-A721-E563D192A6C1}" presName="sibTrans" presStyleLbl="sibTrans2D1" presStyleIdx="4" presStyleCnt="6"/>
      <dgm:spPr/>
      <dgm:t>
        <a:bodyPr/>
        <a:lstStyle/>
        <a:p>
          <a:endParaRPr lang="en-US"/>
        </a:p>
      </dgm:t>
    </dgm:pt>
    <dgm:pt modelId="{AE971751-DDBD-0E48-948C-2B1D20BCBDD4}" type="pres">
      <dgm:prSet presAssocID="{25C33114-A6A3-CD41-A721-E563D192A6C1}" presName="connectorText" presStyleLbl="sibTrans2D1" presStyleIdx="4" presStyleCnt="6"/>
      <dgm:spPr/>
      <dgm:t>
        <a:bodyPr/>
        <a:lstStyle/>
        <a:p>
          <a:endParaRPr lang="en-US"/>
        </a:p>
      </dgm:t>
    </dgm:pt>
    <dgm:pt modelId="{5CDA6A99-F9E8-6949-A195-E9F8314D3064}" type="pres">
      <dgm:prSet presAssocID="{4F05B729-B2A2-EA48-932B-7BFBD11513BF}" presName="node" presStyleLbl="node1" presStyleIdx="5" presStyleCnt="7" custScaleX="264282">
        <dgm:presLayoutVars>
          <dgm:bulletEnabled val="1"/>
        </dgm:presLayoutVars>
      </dgm:prSet>
      <dgm:spPr/>
      <dgm:t>
        <a:bodyPr/>
        <a:lstStyle/>
        <a:p>
          <a:endParaRPr lang="en-US"/>
        </a:p>
      </dgm:t>
    </dgm:pt>
    <dgm:pt modelId="{AD7B3D08-4F24-7C40-B290-5E9D554E8517}" type="pres">
      <dgm:prSet presAssocID="{C7242F7D-CB11-7544-887B-78DE8917CC9D}" presName="sibTrans" presStyleLbl="sibTrans2D1" presStyleIdx="5" presStyleCnt="6"/>
      <dgm:spPr/>
      <dgm:t>
        <a:bodyPr/>
        <a:lstStyle/>
        <a:p>
          <a:endParaRPr lang="en-US"/>
        </a:p>
      </dgm:t>
    </dgm:pt>
    <dgm:pt modelId="{B27021C6-7D82-654B-9286-9B54D8ABFF3F}" type="pres">
      <dgm:prSet presAssocID="{C7242F7D-CB11-7544-887B-78DE8917CC9D}" presName="connectorText" presStyleLbl="sibTrans2D1" presStyleIdx="5" presStyleCnt="6"/>
      <dgm:spPr/>
      <dgm:t>
        <a:bodyPr/>
        <a:lstStyle/>
        <a:p>
          <a:endParaRPr lang="en-US"/>
        </a:p>
      </dgm:t>
    </dgm:pt>
    <dgm:pt modelId="{0EB11B65-CFE1-EA41-9340-7DACCAB243F1}" type="pres">
      <dgm:prSet presAssocID="{DA023B21-0585-9940-8F4C-E8214E3AEB91}" presName="node" presStyleLbl="node1" presStyleIdx="6" presStyleCnt="7" custScaleX="264282">
        <dgm:presLayoutVars>
          <dgm:bulletEnabled val="1"/>
        </dgm:presLayoutVars>
      </dgm:prSet>
      <dgm:spPr/>
      <dgm:t>
        <a:bodyPr/>
        <a:lstStyle/>
        <a:p>
          <a:endParaRPr lang="en-US"/>
        </a:p>
      </dgm:t>
    </dgm:pt>
  </dgm:ptLst>
  <dgm:cxnLst>
    <dgm:cxn modelId="{8CEF9041-E807-4827-B5F0-4D3C3E2979E6}" type="presOf" srcId="{C37D635E-6A4B-0B4C-BC09-C3A71C242422}" destId="{85663B19-1B3B-EE45-93E5-DB8AB8152D5A}" srcOrd="0" destOrd="0" presId="urn:microsoft.com/office/officeart/2005/8/layout/process2"/>
    <dgm:cxn modelId="{0A3135A3-E0D8-49BC-BA66-234412ECFE28}" type="presOf" srcId="{7CC5FA12-E8EC-3E47-A32D-FCB1E77D3655}" destId="{01911C3A-CFAA-B94F-ACD3-14E1CC7BC797}" srcOrd="0" destOrd="0" presId="urn:microsoft.com/office/officeart/2005/8/layout/process2"/>
    <dgm:cxn modelId="{2E5CFBF9-1784-46E2-B016-9B3CBB955322}" type="presOf" srcId="{38C57782-6B6E-41FF-8D36-18B8CA9F2247}" destId="{482365F8-BAC3-4355-B0A2-1EF8B7AFC0F3}" srcOrd="1" destOrd="0" presId="urn:microsoft.com/office/officeart/2005/8/layout/process2"/>
    <dgm:cxn modelId="{BF1B6BB1-BF39-43E9-AE92-8D3B0FC64F91}" type="presOf" srcId="{25C33114-A6A3-CD41-A721-E563D192A6C1}" destId="{AE971751-DDBD-0E48-948C-2B1D20BCBDD4}" srcOrd="1" destOrd="0" presId="urn:microsoft.com/office/officeart/2005/8/layout/process2"/>
    <dgm:cxn modelId="{712F1475-1D80-497E-9305-81B7FFC0488E}" type="presOf" srcId="{C7242F7D-CB11-7544-887B-78DE8917CC9D}" destId="{B27021C6-7D82-654B-9286-9B54D8ABFF3F}" srcOrd="1" destOrd="0" presId="urn:microsoft.com/office/officeart/2005/8/layout/process2"/>
    <dgm:cxn modelId="{01FA3063-0EF3-E543-BF67-061790506961}" srcId="{C37D635E-6A4B-0B4C-BC09-C3A71C242422}" destId="{DA023B21-0585-9940-8F4C-E8214E3AEB91}" srcOrd="6" destOrd="0" parTransId="{4CC2AE03-9031-324A-846F-B50B10D41FFC}" sibTransId="{A9ABE5EF-46A0-6B48-A1A4-441CB10A7076}"/>
    <dgm:cxn modelId="{EB1B07F8-9EB1-4608-BAA2-B66AE897808A}" type="presOf" srcId="{3C5503E5-EA3F-A24C-BA61-BD142E5184FA}" destId="{ACF412DA-72BC-CC4A-8CA0-2DFCF57E1991}" srcOrd="0" destOrd="0" presId="urn:microsoft.com/office/officeart/2005/8/layout/process2"/>
    <dgm:cxn modelId="{42EAB93B-E81F-46A7-8F74-03A305F9EB67}" type="presOf" srcId="{7CC5FA12-E8EC-3E47-A32D-FCB1E77D3655}" destId="{9685D743-C38F-824B-A513-721FA1AAFA07}" srcOrd="1" destOrd="0" presId="urn:microsoft.com/office/officeart/2005/8/layout/process2"/>
    <dgm:cxn modelId="{22F8533C-958B-B44E-BFF9-03D027EFA5A5}" srcId="{C37D635E-6A4B-0B4C-BC09-C3A71C242422}" destId="{EE2341F8-0ED9-8246-B0E8-525C6AF48B89}" srcOrd="0" destOrd="0" parTransId="{DB7438A9-7E85-DB47-9BDF-1F214A6C2D29}" sibTransId="{7CC5FA12-E8EC-3E47-A32D-FCB1E77D3655}"/>
    <dgm:cxn modelId="{15885210-AC91-8447-95A3-E0D9122EAF94}" srcId="{C37D635E-6A4B-0B4C-BC09-C3A71C242422}" destId="{3C5503E5-EA3F-A24C-BA61-BD142E5184FA}" srcOrd="3" destOrd="0" parTransId="{E0A3AE7B-7575-CD49-964B-E6E2AE38611E}" sibTransId="{CDA5F270-B361-1E4B-867C-D5B82F5BF1C5}"/>
    <dgm:cxn modelId="{52CCBCBA-3544-3548-BAF5-FCCB0EEECBEF}" srcId="{C37D635E-6A4B-0B4C-BC09-C3A71C242422}" destId="{31584E9D-B95A-044B-9BC2-39B9C091C946}" srcOrd="2" destOrd="0" parTransId="{2AD6BB25-D1C0-CB4A-AFDC-E61E7635DA70}" sibTransId="{DAF67939-F2AF-2442-ACCC-CEF3A9331242}"/>
    <dgm:cxn modelId="{1D43A88F-6D94-5246-BC6B-1518F683864A}" srcId="{C37D635E-6A4B-0B4C-BC09-C3A71C242422}" destId="{4F05B729-B2A2-EA48-932B-7BFBD11513BF}" srcOrd="5" destOrd="0" parTransId="{878C39FB-DC11-9841-8F28-E091AF365D6D}" sibTransId="{C7242F7D-CB11-7544-887B-78DE8917CC9D}"/>
    <dgm:cxn modelId="{35059C82-CF1D-42A5-96CB-EF8811AB934A}" type="presOf" srcId="{C7242F7D-CB11-7544-887B-78DE8917CC9D}" destId="{AD7B3D08-4F24-7C40-B290-5E9D554E8517}" srcOrd="0" destOrd="0" presId="urn:microsoft.com/office/officeart/2005/8/layout/process2"/>
    <dgm:cxn modelId="{CDE42A8D-2EF7-4087-88B8-02CC9B7ADE0E}" type="presOf" srcId="{31584E9D-B95A-044B-9BC2-39B9C091C946}" destId="{0A0D3C23-B4FB-4648-A52F-149725026432}" srcOrd="0" destOrd="0" presId="urn:microsoft.com/office/officeart/2005/8/layout/process2"/>
    <dgm:cxn modelId="{CA200B98-8B6A-49FB-BCA4-076970656466}" type="presOf" srcId="{25C33114-A6A3-CD41-A721-E563D192A6C1}" destId="{E30D3020-8D97-C145-85E0-6693074DA245}" srcOrd="0" destOrd="0" presId="urn:microsoft.com/office/officeart/2005/8/layout/process2"/>
    <dgm:cxn modelId="{CBB9AC00-F835-4D78-88F6-A8C8CE4B0951}" type="presOf" srcId="{EE2341F8-0ED9-8246-B0E8-525C6AF48B89}" destId="{295803AD-2978-794B-80BB-281A03AB3A83}" srcOrd="0" destOrd="0" presId="urn:microsoft.com/office/officeart/2005/8/layout/process2"/>
    <dgm:cxn modelId="{70A111DD-A2FA-4285-B645-DF20B379266A}" type="presOf" srcId="{DAF67939-F2AF-2442-ACCC-CEF3A9331242}" destId="{13AE3AA4-C34C-D547-83CE-8B1A1766AA0C}" srcOrd="1" destOrd="0" presId="urn:microsoft.com/office/officeart/2005/8/layout/process2"/>
    <dgm:cxn modelId="{EE9355DA-271B-4414-AF5D-769568D86281}" type="presOf" srcId="{DA023B21-0585-9940-8F4C-E8214E3AEB91}" destId="{0EB11B65-CFE1-EA41-9340-7DACCAB243F1}" srcOrd="0" destOrd="0" presId="urn:microsoft.com/office/officeart/2005/8/layout/process2"/>
    <dgm:cxn modelId="{C42F8983-F567-41F4-BEFC-C660A6262AE9}" type="presOf" srcId="{DAF67939-F2AF-2442-ACCC-CEF3A9331242}" destId="{DA56F28C-0062-B34C-9713-D871D93B9799}" srcOrd="0" destOrd="0" presId="urn:microsoft.com/office/officeart/2005/8/layout/process2"/>
    <dgm:cxn modelId="{1D08F49F-933E-4C61-9457-AB3C9B0D2CC6}" type="presOf" srcId="{CDA5F270-B361-1E4B-867C-D5B82F5BF1C5}" destId="{FA3571F0-2B44-9C4A-B75A-8824C1507709}" srcOrd="0" destOrd="0" presId="urn:microsoft.com/office/officeart/2005/8/layout/process2"/>
    <dgm:cxn modelId="{74F24705-4746-0849-B0DA-E555EAB69CDA}" srcId="{C37D635E-6A4B-0B4C-BC09-C3A71C242422}" destId="{34328F60-0BF0-9841-8348-996F80174209}" srcOrd="4" destOrd="0" parTransId="{5A332B67-2425-C047-80FF-796D7AFB0852}" sibTransId="{25C33114-A6A3-CD41-A721-E563D192A6C1}"/>
    <dgm:cxn modelId="{6E956685-03E5-4D9B-9407-BFD209A00E00}" srcId="{C37D635E-6A4B-0B4C-BC09-C3A71C242422}" destId="{154F5760-34E6-47C0-9378-68A726459F21}" srcOrd="1" destOrd="0" parTransId="{0B822360-2826-46C5-AE40-433A4B1CA1AB}" sibTransId="{38C57782-6B6E-41FF-8D36-18B8CA9F2247}"/>
    <dgm:cxn modelId="{CA92C702-EFAF-4927-ADE1-DB6400860054}" type="presOf" srcId="{154F5760-34E6-47C0-9378-68A726459F21}" destId="{F6602682-040C-41CB-8253-C122933B7F66}" srcOrd="0" destOrd="0" presId="urn:microsoft.com/office/officeart/2005/8/layout/process2"/>
    <dgm:cxn modelId="{447439BA-F716-4B6C-A412-13F9B596C936}" type="presOf" srcId="{CDA5F270-B361-1E4B-867C-D5B82F5BF1C5}" destId="{629B02F6-F4B5-CD4B-9302-313DB9E06616}" srcOrd="1" destOrd="0" presId="urn:microsoft.com/office/officeart/2005/8/layout/process2"/>
    <dgm:cxn modelId="{313610F8-AED5-4DB4-A063-3D5AD340EBD5}" type="presOf" srcId="{38C57782-6B6E-41FF-8D36-18B8CA9F2247}" destId="{AE7746F3-D286-49BC-9397-EE9A49773EBB}" srcOrd="0" destOrd="0" presId="urn:microsoft.com/office/officeart/2005/8/layout/process2"/>
    <dgm:cxn modelId="{F4572454-63E6-4398-AFF5-D7107AEE2761}" type="presOf" srcId="{34328F60-0BF0-9841-8348-996F80174209}" destId="{5E604C20-FDEC-7643-ABE0-AE3628AB8DFF}" srcOrd="0" destOrd="0" presId="urn:microsoft.com/office/officeart/2005/8/layout/process2"/>
    <dgm:cxn modelId="{522DC68C-F633-4A3D-B89F-4B444FBF99FC}" type="presOf" srcId="{4F05B729-B2A2-EA48-932B-7BFBD11513BF}" destId="{5CDA6A99-F9E8-6949-A195-E9F8314D3064}" srcOrd="0" destOrd="0" presId="urn:microsoft.com/office/officeart/2005/8/layout/process2"/>
    <dgm:cxn modelId="{E8633B50-8D15-406F-A0E3-0BD5A65F24E1}" type="presParOf" srcId="{85663B19-1B3B-EE45-93E5-DB8AB8152D5A}" destId="{295803AD-2978-794B-80BB-281A03AB3A83}" srcOrd="0" destOrd="0" presId="urn:microsoft.com/office/officeart/2005/8/layout/process2"/>
    <dgm:cxn modelId="{5777ED1F-BB9D-4FFF-BDF6-E0BA6DA65390}" type="presParOf" srcId="{85663B19-1B3B-EE45-93E5-DB8AB8152D5A}" destId="{01911C3A-CFAA-B94F-ACD3-14E1CC7BC797}" srcOrd="1" destOrd="0" presId="urn:microsoft.com/office/officeart/2005/8/layout/process2"/>
    <dgm:cxn modelId="{FECFF148-061B-4C29-97F9-FC6CA8CA5E41}" type="presParOf" srcId="{01911C3A-CFAA-B94F-ACD3-14E1CC7BC797}" destId="{9685D743-C38F-824B-A513-721FA1AAFA07}" srcOrd="0" destOrd="0" presId="urn:microsoft.com/office/officeart/2005/8/layout/process2"/>
    <dgm:cxn modelId="{34764140-3721-43F5-8122-FC5C49B49DF7}" type="presParOf" srcId="{85663B19-1B3B-EE45-93E5-DB8AB8152D5A}" destId="{F6602682-040C-41CB-8253-C122933B7F66}" srcOrd="2" destOrd="0" presId="urn:microsoft.com/office/officeart/2005/8/layout/process2"/>
    <dgm:cxn modelId="{520A7F66-2309-4194-B196-98097F4B2E10}" type="presParOf" srcId="{85663B19-1B3B-EE45-93E5-DB8AB8152D5A}" destId="{AE7746F3-D286-49BC-9397-EE9A49773EBB}" srcOrd="3" destOrd="0" presId="urn:microsoft.com/office/officeart/2005/8/layout/process2"/>
    <dgm:cxn modelId="{27135B94-35FC-47D9-AC8D-EC99E6F6727F}" type="presParOf" srcId="{AE7746F3-D286-49BC-9397-EE9A49773EBB}" destId="{482365F8-BAC3-4355-B0A2-1EF8B7AFC0F3}" srcOrd="0" destOrd="0" presId="urn:microsoft.com/office/officeart/2005/8/layout/process2"/>
    <dgm:cxn modelId="{343E50C4-188E-4990-92DF-F1D3A3679212}" type="presParOf" srcId="{85663B19-1B3B-EE45-93E5-DB8AB8152D5A}" destId="{0A0D3C23-B4FB-4648-A52F-149725026432}" srcOrd="4" destOrd="0" presId="urn:microsoft.com/office/officeart/2005/8/layout/process2"/>
    <dgm:cxn modelId="{C6C06EC2-5C6C-49C3-A583-DFA0E43701AD}" type="presParOf" srcId="{85663B19-1B3B-EE45-93E5-DB8AB8152D5A}" destId="{DA56F28C-0062-B34C-9713-D871D93B9799}" srcOrd="5" destOrd="0" presId="urn:microsoft.com/office/officeart/2005/8/layout/process2"/>
    <dgm:cxn modelId="{4366398B-6C79-4832-908A-7337F13FF1CE}" type="presParOf" srcId="{DA56F28C-0062-B34C-9713-D871D93B9799}" destId="{13AE3AA4-C34C-D547-83CE-8B1A1766AA0C}" srcOrd="0" destOrd="0" presId="urn:microsoft.com/office/officeart/2005/8/layout/process2"/>
    <dgm:cxn modelId="{73B3C52B-98E1-4D10-9C95-A704FB5CAE2D}" type="presParOf" srcId="{85663B19-1B3B-EE45-93E5-DB8AB8152D5A}" destId="{ACF412DA-72BC-CC4A-8CA0-2DFCF57E1991}" srcOrd="6" destOrd="0" presId="urn:microsoft.com/office/officeart/2005/8/layout/process2"/>
    <dgm:cxn modelId="{0DC0C7CD-A1DF-47DB-A52F-E9B2DB12B921}" type="presParOf" srcId="{85663B19-1B3B-EE45-93E5-DB8AB8152D5A}" destId="{FA3571F0-2B44-9C4A-B75A-8824C1507709}" srcOrd="7" destOrd="0" presId="urn:microsoft.com/office/officeart/2005/8/layout/process2"/>
    <dgm:cxn modelId="{208B331E-944A-40BB-88E0-E4A2EA7F15DC}" type="presParOf" srcId="{FA3571F0-2B44-9C4A-B75A-8824C1507709}" destId="{629B02F6-F4B5-CD4B-9302-313DB9E06616}" srcOrd="0" destOrd="0" presId="urn:microsoft.com/office/officeart/2005/8/layout/process2"/>
    <dgm:cxn modelId="{05DC672F-9377-489F-B385-7EFFAE1C39C1}" type="presParOf" srcId="{85663B19-1B3B-EE45-93E5-DB8AB8152D5A}" destId="{5E604C20-FDEC-7643-ABE0-AE3628AB8DFF}" srcOrd="8" destOrd="0" presId="urn:microsoft.com/office/officeart/2005/8/layout/process2"/>
    <dgm:cxn modelId="{F3B4A660-4EE6-4531-A41C-BE1F43323D50}" type="presParOf" srcId="{85663B19-1B3B-EE45-93E5-DB8AB8152D5A}" destId="{E30D3020-8D97-C145-85E0-6693074DA245}" srcOrd="9" destOrd="0" presId="urn:microsoft.com/office/officeart/2005/8/layout/process2"/>
    <dgm:cxn modelId="{581F00A5-0B50-4724-8C98-21B0F5885B52}" type="presParOf" srcId="{E30D3020-8D97-C145-85E0-6693074DA245}" destId="{AE971751-DDBD-0E48-948C-2B1D20BCBDD4}" srcOrd="0" destOrd="0" presId="urn:microsoft.com/office/officeart/2005/8/layout/process2"/>
    <dgm:cxn modelId="{1478D2B9-DE9C-4224-AFF6-39DDE7B3E3D2}" type="presParOf" srcId="{85663B19-1B3B-EE45-93E5-DB8AB8152D5A}" destId="{5CDA6A99-F9E8-6949-A195-E9F8314D3064}" srcOrd="10" destOrd="0" presId="urn:microsoft.com/office/officeart/2005/8/layout/process2"/>
    <dgm:cxn modelId="{B549F522-91F4-41AA-9AA3-DEBEB96227F0}" type="presParOf" srcId="{85663B19-1B3B-EE45-93E5-DB8AB8152D5A}" destId="{AD7B3D08-4F24-7C40-B290-5E9D554E8517}" srcOrd="11" destOrd="0" presId="urn:microsoft.com/office/officeart/2005/8/layout/process2"/>
    <dgm:cxn modelId="{AB4A250B-07F7-4543-855A-71B32DC3A05B}" type="presParOf" srcId="{AD7B3D08-4F24-7C40-B290-5E9D554E8517}" destId="{B27021C6-7D82-654B-9286-9B54D8ABFF3F}" srcOrd="0" destOrd="0" presId="urn:microsoft.com/office/officeart/2005/8/layout/process2"/>
    <dgm:cxn modelId="{6155A7D4-139A-4F86-9CE0-6990B9261CF1}" type="presParOf" srcId="{85663B19-1B3B-EE45-93E5-DB8AB8152D5A}" destId="{0EB11B65-CFE1-EA41-9340-7DACCAB243F1}"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7D635E-6A4B-0B4C-BC09-C3A71C242422}"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3C5503E5-EA3F-A24C-BA61-BD142E5184FA}">
      <dgm:prSet phldrT="[Text]" custT="1"/>
      <dgm:spPr/>
      <dgm:t>
        <a:bodyPr/>
        <a:lstStyle/>
        <a:p>
          <a:r>
            <a:rPr lang="en-US" sz="1600" b="1" dirty="0" smtClean="0"/>
            <a:t>Merge</a:t>
          </a:r>
          <a:r>
            <a:rPr lang="en-US" sz="1600" dirty="0" smtClean="0"/>
            <a:t>: Merge near duplicate rules</a:t>
          </a:r>
          <a:endParaRPr lang="en-US" sz="1600" dirty="0"/>
        </a:p>
      </dgm:t>
    </dgm:pt>
    <dgm:pt modelId="{E0A3AE7B-7575-CD49-964B-E6E2AE38611E}" type="parTrans" cxnId="{15885210-AC91-8447-95A3-E0D9122EAF94}">
      <dgm:prSet/>
      <dgm:spPr/>
      <dgm:t>
        <a:bodyPr/>
        <a:lstStyle/>
        <a:p>
          <a:endParaRPr lang="en-US"/>
        </a:p>
      </dgm:t>
    </dgm:pt>
    <dgm:pt modelId="{CDA5F270-B361-1E4B-867C-D5B82F5BF1C5}" type="sibTrans" cxnId="{15885210-AC91-8447-95A3-E0D9122EAF94}">
      <dgm:prSet/>
      <dgm:spPr/>
      <dgm:t>
        <a:bodyPr/>
        <a:lstStyle/>
        <a:p>
          <a:endParaRPr lang="en-US"/>
        </a:p>
      </dgm:t>
    </dgm:pt>
    <dgm:pt modelId="{34328F60-0BF0-9841-8348-996F80174209}">
      <dgm:prSet phldrT="[Text]" custT="1"/>
      <dgm:spPr/>
      <dgm:t>
        <a:bodyPr/>
        <a:lstStyle/>
        <a:p>
          <a:r>
            <a:rPr lang="en-US" sz="1600" dirty="0" smtClean="0"/>
            <a:t>Cluster: Group each rule with similar rules</a:t>
          </a:r>
          <a:endParaRPr lang="en-US" sz="1600" dirty="0"/>
        </a:p>
      </dgm:t>
    </dgm:pt>
    <dgm:pt modelId="{5A332B67-2425-C047-80FF-796D7AFB0852}" type="parTrans" cxnId="{74F24705-4746-0849-B0DA-E555EAB69CDA}">
      <dgm:prSet/>
      <dgm:spPr/>
      <dgm:t>
        <a:bodyPr/>
        <a:lstStyle/>
        <a:p>
          <a:endParaRPr lang="en-US"/>
        </a:p>
      </dgm:t>
    </dgm:pt>
    <dgm:pt modelId="{25C33114-A6A3-CD41-A721-E563D192A6C1}" type="sibTrans" cxnId="{74F24705-4746-0849-B0DA-E555EAB69CDA}">
      <dgm:prSet/>
      <dgm:spPr/>
      <dgm:t>
        <a:bodyPr/>
        <a:lstStyle/>
        <a:p>
          <a:endParaRPr lang="en-US"/>
        </a:p>
      </dgm:t>
    </dgm:pt>
    <dgm:pt modelId="{DA023B21-0585-9940-8F4C-E8214E3AEB91}">
      <dgm:prSet phldrT="[Text]" custT="1">
        <dgm:style>
          <a:lnRef idx="2">
            <a:schemeClr val="dk1"/>
          </a:lnRef>
          <a:fillRef idx="1">
            <a:schemeClr val="lt1"/>
          </a:fillRef>
          <a:effectRef idx="0">
            <a:schemeClr val="dk1"/>
          </a:effectRef>
          <a:fontRef idx="minor">
            <a:schemeClr val="dk1"/>
          </a:fontRef>
        </dgm:style>
      </dgm:prSet>
      <dgm:spPr>
        <a:ln>
          <a:noFill/>
        </a:ln>
      </dgm:spPr>
      <dgm:t>
        <a:bodyPr/>
        <a:lstStyle/>
        <a:p>
          <a:pPr algn="ctr"/>
          <a:r>
            <a:rPr lang="en-US" sz="2400" dirty="0" smtClean="0"/>
            <a:t>Diverse, representative rules that conform to all examples</a:t>
          </a:r>
          <a:endParaRPr lang="en-US" sz="2400" dirty="0"/>
        </a:p>
      </dgm:t>
    </dgm:pt>
    <dgm:pt modelId="{4CC2AE03-9031-324A-846F-B50B10D41FFC}" type="parTrans" cxnId="{01FA3063-0EF3-E543-BF67-061790506961}">
      <dgm:prSet/>
      <dgm:spPr/>
      <dgm:t>
        <a:bodyPr/>
        <a:lstStyle/>
        <a:p>
          <a:endParaRPr lang="en-US"/>
        </a:p>
      </dgm:t>
    </dgm:pt>
    <dgm:pt modelId="{A9ABE5EF-46A0-6B48-A1A4-441CB10A7076}" type="sibTrans" cxnId="{01FA3063-0EF3-E543-BF67-061790506961}">
      <dgm:prSet/>
      <dgm:spPr/>
      <dgm:t>
        <a:bodyPr/>
        <a:lstStyle/>
        <a:p>
          <a:endParaRPr lang="en-US"/>
        </a:p>
      </dgm:t>
    </dgm:pt>
    <dgm:pt modelId="{31584E9D-B95A-044B-9BC2-39B9C091C946}">
      <dgm:prSet phldrT="[Text]" custT="1"/>
      <dgm:spPr/>
      <dgm:t>
        <a:bodyPr/>
        <a:lstStyle/>
        <a:p>
          <a:r>
            <a:rPr lang="en-US" sz="1600" b="1" dirty="0" smtClean="0"/>
            <a:t>Intersection</a:t>
          </a:r>
          <a:r>
            <a:rPr lang="en-US" sz="1600" dirty="0" smtClean="0"/>
            <a:t>: Filter out rules applicable to all positive and not negative examples </a:t>
          </a:r>
          <a:endParaRPr lang="en-US" sz="1600" dirty="0"/>
        </a:p>
      </dgm:t>
    </dgm:pt>
    <dgm:pt modelId="{2AD6BB25-D1C0-CB4A-AFDC-E61E7635DA70}" type="parTrans" cxnId="{52CCBCBA-3544-3548-BAF5-FCCB0EEECBEF}">
      <dgm:prSet/>
      <dgm:spPr/>
      <dgm:t>
        <a:bodyPr/>
        <a:lstStyle/>
        <a:p>
          <a:endParaRPr lang="en-US"/>
        </a:p>
      </dgm:t>
    </dgm:pt>
    <dgm:pt modelId="{DAF67939-F2AF-2442-ACCC-CEF3A9331242}" type="sibTrans" cxnId="{52CCBCBA-3544-3548-BAF5-FCCB0EEECBEF}">
      <dgm:prSet/>
      <dgm:spPr/>
      <dgm:t>
        <a:bodyPr/>
        <a:lstStyle/>
        <a:p>
          <a:endParaRPr lang="en-US"/>
        </a:p>
      </dgm:t>
    </dgm:pt>
    <dgm:pt modelId="{4F05B729-B2A2-EA48-932B-7BFBD11513BF}">
      <dgm:prSet phldrT="[Text]" custT="1"/>
      <dgm:spPr/>
      <dgm:t>
        <a:bodyPr/>
        <a:lstStyle/>
        <a:p>
          <a:r>
            <a:rPr lang="en-US" sz="1600" b="1" dirty="0" smtClean="0"/>
            <a:t>Rank</a:t>
          </a:r>
          <a:r>
            <a:rPr lang="en-US" sz="1600" dirty="0" smtClean="0"/>
            <a:t>: Rank and pick representative rules</a:t>
          </a:r>
          <a:endParaRPr lang="en-US" sz="1600" dirty="0"/>
        </a:p>
      </dgm:t>
    </dgm:pt>
    <dgm:pt modelId="{878C39FB-DC11-9841-8F28-E091AF365D6D}" type="parTrans" cxnId="{1D43A88F-6D94-5246-BC6B-1518F683864A}">
      <dgm:prSet/>
      <dgm:spPr/>
      <dgm:t>
        <a:bodyPr/>
        <a:lstStyle/>
        <a:p>
          <a:endParaRPr lang="en-US"/>
        </a:p>
      </dgm:t>
    </dgm:pt>
    <dgm:pt modelId="{C7242F7D-CB11-7544-887B-78DE8917CC9D}" type="sibTrans" cxnId="{1D43A88F-6D94-5246-BC6B-1518F683864A}">
      <dgm:prSet/>
      <dgm:spPr/>
      <dgm:t>
        <a:bodyPr/>
        <a:lstStyle/>
        <a:p>
          <a:endParaRPr lang="en-US"/>
        </a:p>
      </dgm:t>
    </dgm:pt>
    <dgm:pt modelId="{EE2341F8-0ED9-8246-B0E8-525C6AF48B89}">
      <dgm:prSet phldrT="[Text]" custT="1">
        <dgm:style>
          <a:lnRef idx="2">
            <a:schemeClr val="dk1"/>
          </a:lnRef>
          <a:fillRef idx="1">
            <a:schemeClr val="lt1"/>
          </a:fillRef>
          <a:effectRef idx="0">
            <a:schemeClr val="dk1"/>
          </a:effectRef>
          <a:fontRef idx="minor">
            <a:schemeClr val="dk1"/>
          </a:fontRef>
        </dgm:style>
      </dgm:prSet>
      <dgm:spPr>
        <a:ln>
          <a:noFill/>
        </a:ln>
      </dgm:spPr>
      <dgm:t>
        <a:bodyPr/>
        <a:lstStyle/>
        <a:p>
          <a:pPr algn="ctr"/>
          <a:r>
            <a:rPr lang="en-US" sz="2400" dirty="0" smtClean="0"/>
            <a:t>Positive and negative examples</a:t>
          </a:r>
          <a:endParaRPr lang="en-US" sz="2400" dirty="0"/>
        </a:p>
      </dgm:t>
    </dgm:pt>
    <dgm:pt modelId="{DB7438A9-7E85-DB47-9BDF-1F214A6C2D29}" type="parTrans" cxnId="{22F8533C-958B-B44E-BFF9-03D027EFA5A5}">
      <dgm:prSet/>
      <dgm:spPr/>
      <dgm:t>
        <a:bodyPr/>
        <a:lstStyle/>
        <a:p>
          <a:endParaRPr lang="en-US"/>
        </a:p>
      </dgm:t>
    </dgm:pt>
    <dgm:pt modelId="{7CC5FA12-E8EC-3E47-A32D-FCB1E77D3655}" type="sibTrans" cxnId="{22F8533C-958B-B44E-BFF9-03D027EFA5A5}">
      <dgm:prSet/>
      <dgm:spPr/>
      <dgm:t>
        <a:bodyPr/>
        <a:lstStyle/>
        <a:p>
          <a:endParaRPr lang="en-US"/>
        </a:p>
      </dgm:t>
    </dgm:pt>
    <dgm:pt modelId="{C20CC532-645A-474C-90B6-252FDC93CD3B}">
      <dgm:prSet phldrT="[Text]" custT="1"/>
      <dgm:spPr/>
      <dgm:t>
        <a:bodyPr/>
        <a:lstStyle/>
        <a:p>
          <a:pPr algn="ctr"/>
          <a:r>
            <a:rPr lang="en-US" sz="2000" dirty="0" smtClean="0"/>
            <a:t>Generate all possible rules for each example</a:t>
          </a:r>
          <a:endParaRPr lang="en-US" sz="2000" dirty="0"/>
        </a:p>
      </dgm:t>
    </dgm:pt>
    <dgm:pt modelId="{2F0AFDF7-7FEA-40CB-87EF-CF0628D2C0B0}" type="parTrans" cxnId="{CFCE41EB-4478-41F2-B05B-13779D4FCBF3}">
      <dgm:prSet/>
      <dgm:spPr/>
      <dgm:t>
        <a:bodyPr/>
        <a:lstStyle/>
        <a:p>
          <a:endParaRPr lang="en-US"/>
        </a:p>
      </dgm:t>
    </dgm:pt>
    <dgm:pt modelId="{27F0AC59-0994-42C2-AC3B-BB35E30FA292}" type="sibTrans" cxnId="{CFCE41EB-4478-41F2-B05B-13779D4FCBF3}">
      <dgm:prSet/>
      <dgm:spPr/>
      <dgm:t>
        <a:bodyPr/>
        <a:lstStyle/>
        <a:p>
          <a:endParaRPr lang="en-US"/>
        </a:p>
      </dgm:t>
    </dgm:pt>
    <dgm:pt modelId="{85663B19-1B3B-EE45-93E5-DB8AB8152D5A}" type="pres">
      <dgm:prSet presAssocID="{C37D635E-6A4B-0B4C-BC09-C3A71C242422}" presName="linearFlow" presStyleCnt="0">
        <dgm:presLayoutVars>
          <dgm:resizeHandles val="exact"/>
        </dgm:presLayoutVars>
      </dgm:prSet>
      <dgm:spPr/>
      <dgm:t>
        <a:bodyPr/>
        <a:lstStyle/>
        <a:p>
          <a:endParaRPr lang="en-US"/>
        </a:p>
      </dgm:t>
    </dgm:pt>
    <dgm:pt modelId="{295803AD-2978-794B-80BB-281A03AB3A83}" type="pres">
      <dgm:prSet presAssocID="{EE2341F8-0ED9-8246-B0E8-525C6AF48B89}" presName="node" presStyleLbl="node1" presStyleIdx="0" presStyleCnt="7" custScaleX="264282">
        <dgm:presLayoutVars>
          <dgm:bulletEnabled val="1"/>
        </dgm:presLayoutVars>
      </dgm:prSet>
      <dgm:spPr/>
      <dgm:t>
        <a:bodyPr/>
        <a:lstStyle/>
        <a:p>
          <a:endParaRPr lang="en-US"/>
        </a:p>
      </dgm:t>
    </dgm:pt>
    <dgm:pt modelId="{01911C3A-CFAA-B94F-ACD3-14E1CC7BC797}" type="pres">
      <dgm:prSet presAssocID="{7CC5FA12-E8EC-3E47-A32D-FCB1E77D3655}" presName="sibTrans" presStyleLbl="sibTrans2D1" presStyleIdx="0" presStyleCnt="6"/>
      <dgm:spPr/>
      <dgm:t>
        <a:bodyPr/>
        <a:lstStyle/>
        <a:p>
          <a:endParaRPr lang="en-US"/>
        </a:p>
      </dgm:t>
    </dgm:pt>
    <dgm:pt modelId="{9685D743-C38F-824B-A513-721FA1AAFA07}" type="pres">
      <dgm:prSet presAssocID="{7CC5FA12-E8EC-3E47-A32D-FCB1E77D3655}" presName="connectorText" presStyleLbl="sibTrans2D1" presStyleIdx="0" presStyleCnt="6"/>
      <dgm:spPr/>
      <dgm:t>
        <a:bodyPr/>
        <a:lstStyle/>
        <a:p>
          <a:endParaRPr lang="en-US"/>
        </a:p>
      </dgm:t>
    </dgm:pt>
    <dgm:pt modelId="{CF50E7B5-D2D3-482B-96C6-3ACF8917431B}" type="pres">
      <dgm:prSet presAssocID="{C20CC532-645A-474C-90B6-252FDC93CD3B}" presName="node" presStyleLbl="node1" presStyleIdx="1" presStyleCnt="7" custScaleX="270178">
        <dgm:presLayoutVars>
          <dgm:bulletEnabled val="1"/>
        </dgm:presLayoutVars>
      </dgm:prSet>
      <dgm:spPr/>
      <dgm:t>
        <a:bodyPr/>
        <a:lstStyle/>
        <a:p>
          <a:endParaRPr lang="en-US"/>
        </a:p>
      </dgm:t>
    </dgm:pt>
    <dgm:pt modelId="{32823B4E-BC93-4D7D-B92C-D824F75556A2}" type="pres">
      <dgm:prSet presAssocID="{27F0AC59-0994-42C2-AC3B-BB35E30FA292}" presName="sibTrans" presStyleLbl="sibTrans2D1" presStyleIdx="1" presStyleCnt="6"/>
      <dgm:spPr/>
      <dgm:t>
        <a:bodyPr/>
        <a:lstStyle/>
        <a:p>
          <a:endParaRPr lang="en-US"/>
        </a:p>
      </dgm:t>
    </dgm:pt>
    <dgm:pt modelId="{F8AAFEB6-1B1B-4CD2-A06A-34037A96C370}" type="pres">
      <dgm:prSet presAssocID="{27F0AC59-0994-42C2-AC3B-BB35E30FA292}" presName="connectorText" presStyleLbl="sibTrans2D1" presStyleIdx="1" presStyleCnt="6"/>
      <dgm:spPr/>
      <dgm:t>
        <a:bodyPr/>
        <a:lstStyle/>
        <a:p>
          <a:endParaRPr lang="en-US"/>
        </a:p>
      </dgm:t>
    </dgm:pt>
    <dgm:pt modelId="{0A0D3C23-B4FB-4648-A52F-149725026432}" type="pres">
      <dgm:prSet presAssocID="{31584E9D-B95A-044B-9BC2-39B9C091C946}" presName="node" presStyleLbl="node1" presStyleIdx="2" presStyleCnt="7" custScaleX="264282">
        <dgm:presLayoutVars>
          <dgm:bulletEnabled val="1"/>
        </dgm:presLayoutVars>
      </dgm:prSet>
      <dgm:spPr/>
      <dgm:t>
        <a:bodyPr/>
        <a:lstStyle/>
        <a:p>
          <a:endParaRPr lang="en-US"/>
        </a:p>
      </dgm:t>
    </dgm:pt>
    <dgm:pt modelId="{DA56F28C-0062-B34C-9713-D871D93B9799}" type="pres">
      <dgm:prSet presAssocID="{DAF67939-F2AF-2442-ACCC-CEF3A9331242}" presName="sibTrans" presStyleLbl="sibTrans2D1" presStyleIdx="2" presStyleCnt="6"/>
      <dgm:spPr/>
      <dgm:t>
        <a:bodyPr/>
        <a:lstStyle/>
        <a:p>
          <a:endParaRPr lang="en-US"/>
        </a:p>
      </dgm:t>
    </dgm:pt>
    <dgm:pt modelId="{13AE3AA4-C34C-D547-83CE-8B1A1766AA0C}" type="pres">
      <dgm:prSet presAssocID="{DAF67939-F2AF-2442-ACCC-CEF3A9331242}" presName="connectorText" presStyleLbl="sibTrans2D1" presStyleIdx="2" presStyleCnt="6"/>
      <dgm:spPr/>
      <dgm:t>
        <a:bodyPr/>
        <a:lstStyle/>
        <a:p>
          <a:endParaRPr lang="en-US"/>
        </a:p>
      </dgm:t>
    </dgm:pt>
    <dgm:pt modelId="{ACF412DA-72BC-CC4A-8CA0-2DFCF57E1991}" type="pres">
      <dgm:prSet presAssocID="{3C5503E5-EA3F-A24C-BA61-BD142E5184FA}" presName="node" presStyleLbl="node1" presStyleIdx="3" presStyleCnt="7" custScaleX="264282">
        <dgm:presLayoutVars>
          <dgm:bulletEnabled val="1"/>
        </dgm:presLayoutVars>
      </dgm:prSet>
      <dgm:spPr/>
      <dgm:t>
        <a:bodyPr/>
        <a:lstStyle/>
        <a:p>
          <a:endParaRPr lang="en-US"/>
        </a:p>
      </dgm:t>
    </dgm:pt>
    <dgm:pt modelId="{FA3571F0-2B44-9C4A-B75A-8824C1507709}" type="pres">
      <dgm:prSet presAssocID="{CDA5F270-B361-1E4B-867C-D5B82F5BF1C5}" presName="sibTrans" presStyleLbl="sibTrans2D1" presStyleIdx="3" presStyleCnt="6"/>
      <dgm:spPr/>
      <dgm:t>
        <a:bodyPr/>
        <a:lstStyle/>
        <a:p>
          <a:endParaRPr lang="en-US"/>
        </a:p>
      </dgm:t>
    </dgm:pt>
    <dgm:pt modelId="{629B02F6-F4B5-CD4B-9302-313DB9E06616}" type="pres">
      <dgm:prSet presAssocID="{CDA5F270-B361-1E4B-867C-D5B82F5BF1C5}" presName="connectorText" presStyleLbl="sibTrans2D1" presStyleIdx="3" presStyleCnt="6"/>
      <dgm:spPr/>
      <dgm:t>
        <a:bodyPr/>
        <a:lstStyle/>
        <a:p>
          <a:endParaRPr lang="en-US"/>
        </a:p>
      </dgm:t>
    </dgm:pt>
    <dgm:pt modelId="{5E604C20-FDEC-7643-ABE0-AE3628AB8DFF}" type="pres">
      <dgm:prSet presAssocID="{34328F60-0BF0-9841-8348-996F80174209}" presName="node" presStyleLbl="node1" presStyleIdx="4" presStyleCnt="7" custScaleX="264282">
        <dgm:presLayoutVars>
          <dgm:bulletEnabled val="1"/>
        </dgm:presLayoutVars>
      </dgm:prSet>
      <dgm:spPr/>
      <dgm:t>
        <a:bodyPr/>
        <a:lstStyle/>
        <a:p>
          <a:endParaRPr lang="en-US"/>
        </a:p>
      </dgm:t>
    </dgm:pt>
    <dgm:pt modelId="{E30D3020-8D97-C145-85E0-6693074DA245}" type="pres">
      <dgm:prSet presAssocID="{25C33114-A6A3-CD41-A721-E563D192A6C1}" presName="sibTrans" presStyleLbl="sibTrans2D1" presStyleIdx="4" presStyleCnt="6"/>
      <dgm:spPr/>
      <dgm:t>
        <a:bodyPr/>
        <a:lstStyle/>
        <a:p>
          <a:endParaRPr lang="en-US"/>
        </a:p>
      </dgm:t>
    </dgm:pt>
    <dgm:pt modelId="{AE971751-DDBD-0E48-948C-2B1D20BCBDD4}" type="pres">
      <dgm:prSet presAssocID="{25C33114-A6A3-CD41-A721-E563D192A6C1}" presName="connectorText" presStyleLbl="sibTrans2D1" presStyleIdx="4" presStyleCnt="6"/>
      <dgm:spPr/>
      <dgm:t>
        <a:bodyPr/>
        <a:lstStyle/>
        <a:p>
          <a:endParaRPr lang="en-US"/>
        </a:p>
      </dgm:t>
    </dgm:pt>
    <dgm:pt modelId="{5CDA6A99-F9E8-6949-A195-E9F8314D3064}" type="pres">
      <dgm:prSet presAssocID="{4F05B729-B2A2-EA48-932B-7BFBD11513BF}" presName="node" presStyleLbl="node1" presStyleIdx="5" presStyleCnt="7" custScaleX="264282">
        <dgm:presLayoutVars>
          <dgm:bulletEnabled val="1"/>
        </dgm:presLayoutVars>
      </dgm:prSet>
      <dgm:spPr/>
      <dgm:t>
        <a:bodyPr/>
        <a:lstStyle/>
        <a:p>
          <a:endParaRPr lang="en-US"/>
        </a:p>
      </dgm:t>
    </dgm:pt>
    <dgm:pt modelId="{AD7B3D08-4F24-7C40-B290-5E9D554E8517}" type="pres">
      <dgm:prSet presAssocID="{C7242F7D-CB11-7544-887B-78DE8917CC9D}" presName="sibTrans" presStyleLbl="sibTrans2D1" presStyleIdx="5" presStyleCnt="6"/>
      <dgm:spPr/>
      <dgm:t>
        <a:bodyPr/>
        <a:lstStyle/>
        <a:p>
          <a:endParaRPr lang="en-US"/>
        </a:p>
      </dgm:t>
    </dgm:pt>
    <dgm:pt modelId="{B27021C6-7D82-654B-9286-9B54D8ABFF3F}" type="pres">
      <dgm:prSet presAssocID="{C7242F7D-CB11-7544-887B-78DE8917CC9D}" presName="connectorText" presStyleLbl="sibTrans2D1" presStyleIdx="5" presStyleCnt="6"/>
      <dgm:spPr/>
      <dgm:t>
        <a:bodyPr/>
        <a:lstStyle/>
        <a:p>
          <a:endParaRPr lang="en-US"/>
        </a:p>
      </dgm:t>
    </dgm:pt>
    <dgm:pt modelId="{0EB11B65-CFE1-EA41-9340-7DACCAB243F1}" type="pres">
      <dgm:prSet presAssocID="{DA023B21-0585-9940-8F4C-E8214E3AEB91}" presName="node" presStyleLbl="node1" presStyleIdx="6" presStyleCnt="7" custScaleX="264282">
        <dgm:presLayoutVars>
          <dgm:bulletEnabled val="1"/>
        </dgm:presLayoutVars>
      </dgm:prSet>
      <dgm:spPr/>
      <dgm:t>
        <a:bodyPr/>
        <a:lstStyle/>
        <a:p>
          <a:endParaRPr lang="en-US"/>
        </a:p>
      </dgm:t>
    </dgm:pt>
  </dgm:ptLst>
  <dgm:cxnLst>
    <dgm:cxn modelId="{07BD0DE6-DA3D-499A-855D-0FEF684FEDC0}" type="presOf" srcId="{DA023B21-0585-9940-8F4C-E8214E3AEB91}" destId="{0EB11B65-CFE1-EA41-9340-7DACCAB243F1}" srcOrd="0" destOrd="0" presId="urn:microsoft.com/office/officeart/2005/8/layout/process2"/>
    <dgm:cxn modelId="{CFCE41EB-4478-41F2-B05B-13779D4FCBF3}" srcId="{C37D635E-6A4B-0B4C-BC09-C3A71C242422}" destId="{C20CC532-645A-474C-90B6-252FDC93CD3B}" srcOrd="1" destOrd="0" parTransId="{2F0AFDF7-7FEA-40CB-87EF-CF0628D2C0B0}" sibTransId="{27F0AC59-0994-42C2-AC3B-BB35E30FA292}"/>
    <dgm:cxn modelId="{747B8310-87CF-437C-9D72-66469B5E6099}" type="presOf" srcId="{27F0AC59-0994-42C2-AC3B-BB35E30FA292}" destId="{32823B4E-BC93-4D7D-B92C-D824F75556A2}" srcOrd="0" destOrd="0" presId="urn:microsoft.com/office/officeart/2005/8/layout/process2"/>
    <dgm:cxn modelId="{01FA3063-0EF3-E543-BF67-061790506961}" srcId="{C37D635E-6A4B-0B4C-BC09-C3A71C242422}" destId="{DA023B21-0585-9940-8F4C-E8214E3AEB91}" srcOrd="6" destOrd="0" parTransId="{4CC2AE03-9031-324A-846F-B50B10D41FFC}" sibTransId="{A9ABE5EF-46A0-6B48-A1A4-441CB10A7076}"/>
    <dgm:cxn modelId="{C2117506-22DA-40A0-8B5E-4ABAD0DCC519}" type="presOf" srcId="{C37D635E-6A4B-0B4C-BC09-C3A71C242422}" destId="{85663B19-1B3B-EE45-93E5-DB8AB8152D5A}" srcOrd="0" destOrd="0" presId="urn:microsoft.com/office/officeart/2005/8/layout/process2"/>
    <dgm:cxn modelId="{9C3E4548-E6A2-48FD-8DF5-3D7350FBF64A}" type="presOf" srcId="{DAF67939-F2AF-2442-ACCC-CEF3A9331242}" destId="{DA56F28C-0062-B34C-9713-D871D93B9799}" srcOrd="0" destOrd="0" presId="urn:microsoft.com/office/officeart/2005/8/layout/process2"/>
    <dgm:cxn modelId="{22F8533C-958B-B44E-BFF9-03D027EFA5A5}" srcId="{C37D635E-6A4B-0B4C-BC09-C3A71C242422}" destId="{EE2341F8-0ED9-8246-B0E8-525C6AF48B89}" srcOrd="0" destOrd="0" parTransId="{DB7438A9-7E85-DB47-9BDF-1F214A6C2D29}" sibTransId="{7CC5FA12-E8EC-3E47-A32D-FCB1E77D3655}"/>
    <dgm:cxn modelId="{15885210-AC91-8447-95A3-E0D9122EAF94}" srcId="{C37D635E-6A4B-0B4C-BC09-C3A71C242422}" destId="{3C5503E5-EA3F-A24C-BA61-BD142E5184FA}" srcOrd="3" destOrd="0" parTransId="{E0A3AE7B-7575-CD49-964B-E6E2AE38611E}" sibTransId="{CDA5F270-B361-1E4B-867C-D5B82F5BF1C5}"/>
    <dgm:cxn modelId="{52CCBCBA-3544-3548-BAF5-FCCB0EEECBEF}" srcId="{C37D635E-6A4B-0B4C-BC09-C3A71C242422}" destId="{31584E9D-B95A-044B-9BC2-39B9C091C946}" srcOrd="2" destOrd="0" parTransId="{2AD6BB25-D1C0-CB4A-AFDC-E61E7635DA70}" sibTransId="{DAF67939-F2AF-2442-ACCC-CEF3A9331242}"/>
    <dgm:cxn modelId="{C1BB1B2F-77CD-48CE-B99D-854C704CA137}" type="presOf" srcId="{3C5503E5-EA3F-A24C-BA61-BD142E5184FA}" destId="{ACF412DA-72BC-CC4A-8CA0-2DFCF57E1991}" srcOrd="0" destOrd="0" presId="urn:microsoft.com/office/officeart/2005/8/layout/process2"/>
    <dgm:cxn modelId="{1D43A88F-6D94-5246-BC6B-1518F683864A}" srcId="{C37D635E-6A4B-0B4C-BC09-C3A71C242422}" destId="{4F05B729-B2A2-EA48-932B-7BFBD11513BF}" srcOrd="5" destOrd="0" parTransId="{878C39FB-DC11-9841-8F28-E091AF365D6D}" sibTransId="{C7242F7D-CB11-7544-887B-78DE8917CC9D}"/>
    <dgm:cxn modelId="{A2E61B66-1A7F-41AA-ADD3-F006D99DBEA9}" type="presOf" srcId="{C20CC532-645A-474C-90B6-252FDC93CD3B}" destId="{CF50E7B5-D2D3-482B-96C6-3ACF8917431B}" srcOrd="0" destOrd="0" presId="urn:microsoft.com/office/officeart/2005/8/layout/process2"/>
    <dgm:cxn modelId="{C2D01054-0187-4917-B5FB-94F1BD2B85CC}" type="presOf" srcId="{EE2341F8-0ED9-8246-B0E8-525C6AF48B89}" destId="{295803AD-2978-794B-80BB-281A03AB3A83}" srcOrd="0" destOrd="0" presId="urn:microsoft.com/office/officeart/2005/8/layout/process2"/>
    <dgm:cxn modelId="{00290A87-E66C-4994-B487-CA742F9A40E1}" type="presOf" srcId="{CDA5F270-B361-1E4B-867C-D5B82F5BF1C5}" destId="{629B02F6-F4B5-CD4B-9302-313DB9E06616}" srcOrd="1" destOrd="0" presId="urn:microsoft.com/office/officeart/2005/8/layout/process2"/>
    <dgm:cxn modelId="{918ECBA5-0BCA-40C8-99CF-DE88C7E4AF52}" type="presOf" srcId="{25C33114-A6A3-CD41-A721-E563D192A6C1}" destId="{E30D3020-8D97-C145-85E0-6693074DA245}" srcOrd="0" destOrd="0" presId="urn:microsoft.com/office/officeart/2005/8/layout/process2"/>
    <dgm:cxn modelId="{98872459-95C5-40D2-A232-590F225D183C}" type="presOf" srcId="{25C33114-A6A3-CD41-A721-E563D192A6C1}" destId="{AE971751-DDBD-0E48-948C-2B1D20BCBDD4}" srcOrd="1" destOrd="0" presId="urn:microsoft.com/office/officeart/2005/8/layout/process2"/>
    <dgm:cxn modelId="{9A574845-DEF7-4472-A6CB-6EAFAEF1AF6D}" type="presOf" srcId="{7CC5FA12-E8EC-3E47-A32D-FCB1E77D3655}" destId="{01911C3A-CFAA-B94F-ACD3-14E1CC7BC797}" srcOrd="0" destOrd="0" presId="urn:microsoft.com/office/officeart/2005/8/layout/process2"/>
    <dgm:cxn modelId="{3DD0ED4B-FBCC-4232-BCBA-54F51F748B29}" type="presOf" srcId="{34328F60-0BF0-9841-8348-996F80174209}" destId="{5E604C20-FDEC-7643-ABE0-AE3628AB8DFF}" srcOrd="0" destOrd="0" presId="urn:microsoft.com/office/officeart/2005/8/layout/process2"/>
    <dgm:cxn modelId="{74F24705-4746-0849-B0DA-E555EAB69CDA}" srcId="{C37D635E-6A4B-0B4C-BC09-C3A71C242422}" destId="{34328F60-0BF0-9841-8348-996F80174209}" srcOrd="4" destOrd="0" parTransId="{5A332B67-2425-C047-80FF-796D7AFB0852}" sibTransId="{25C33114-A6A3-CD41-A721-E563D192A6C1}"/>
    <dgm:cxn modelId="{271473C3-F20A-4C3A-8BC3-FDB925CD3DF7}" type="presOf" srcId="{4F05B729-B2A2-EA48-932B-7BFBD11513BF}" destId="{5CDA6A99-F9E8-6949-A195-E9F8314D3064}" srcOrd="0" destOrd="0" presId="urn:microsoft.com/office/officeart/2005/8/layout/process2"/>
    <dgm:cxn modelId="{A28B4866-4C74-4B02-BE27-4A3E35C4605F}" type="presOf" srcId="{DAF67939-F2AF-2442-ACCC-CEF3A9331242}" destId="{13AE3AA4-C34C-D547-83CE-8B1A1766AA0C}" srcOrd="1" destOrd="0" presId="urn:microsoft.com/office/officeart/2005/8/layout/process2"/>
    <dgm:cxn modelId="{09D60479-BCA8-42B3-88A8-F4ABFA99DB48}" type="presOf" srcId="{CDA5F270-B361-1E4B-867C-D5B82F5BF1C5}" destId="{FA3571F0-2B44-9C4A-B75A-8824C1507709}" srcOrd="0" destOrd="0" presId="urn:microsoft.com/office/officeart/2005/8/layout/process2"/>
    <dgm:cxn modelId="{261944CE-38D0-4017-A25F-8BBFE20ADC60}" type="presOf" srcId="{27F0AC59-0994-42C2-AC3B-BB35E30FA292}" destId="{F8AAFEB6-1B1B-4CD2-A06A-34037A96C370}" srcOrd="1" destOrd="0" presId="urn:microsoft.com/office/officeart/2005/8/layout/process2"/>
    <dgm:cxn modelId="{79952995-259D-4842-9F4D-F8FE2E11E9F9}" type="presOf" srcId="{31584E9D-B95A-044B-9BC2-39B9C091C946}" destId="{0A0D3C23-B4FB-4648-A52F-149725026432}" srcOrd="0" destOrd="0" presId="urn:microsoft.com/office/officeart/2005/8/layout/process2"/>
    <dgm:cxn modelId="{4C73D35F-0CD5-47D2-AF5E-1FE4498DFDE1}" type="presOf" srcId="{7CC5FA12-E8EC-3E47-A32D-FCB1E77D3655}" destId="{9685D743-C38F-824B-A513-721FA1AAFA07}" srcOrd="1" destOrd="0" presId="urn:microsoft.com/office/officeart/2005/8/layout/process2"/>
    <dgm:cxn modelId="{1819631F-599F-4199-9A0A-3D0869A18E8B}" type="presOf" srcId="{C7242F7D-CB11-7544-887B-78DE8917CC9D}" destId="{AD7B3D08-4F24-7C40-B290-5E9D554E8517}" srcOrd="0" destOrd="0" presId="urn:microsoft.com/office/officeart/2005/8/layout/process2"/>
    <dgm:cxn modelId="{F918CE1C-0CA0-45FF-982A-87465CEEEB5E}" type="presOf" srcId="{C7242F7D-CB11-7544-887B-78DE8917CC9D}" destId="{B27021C6-7D82-654B-9286-9B54D8ABFF3F}" srcOrd="1" destOrd="0" presId="urn:microsoft.com/office/officeart/2005/8/layout/process2"/>
    <dgm:cxn modelId="{3C81ADA0-DB22-45B6-A1FD-1EE6A085BA65}" type="presParOf" srcId="{85663B19-1B3B-EE45-93E5-DB8AB8152D5A}" destId="{295803AD-2978-794B-80BB-281A03AB3A83}" srcOrd="0" destOrd="0" presId="urn:microsoft.com/office/officeart/2005/8/layout/process2"/>
    <dgm:cxn modelId="{84499C0B-FE80-47A6-B056-E030E52EE6DC}" type="presParOf" srcId="{85663B19-1B3B-EE45-93E5-DB8AB8152D5A}" destId="{01911C3A-CFAA-B94F-ACD3-14E1CC7BC797}" srcOrd="1" destOrd="0" presId="urn:microsoft.com/office/officeart/2005/8/layout/process2"/>
    <dgm:cxn modelId="{65048C10-231A-4339-A884-880D853E8D9A}" type="presParOf" srcId="{01911C3A-CFAA-B94F-ACD3-14E1CC7BC797}" destId="{9685D743-C38F-824B-A513-721FA1AAFA07}" srcOrd="0" destOrd="0" presId="urn:microsoft.com/office/officeart/2005/8/layout/process2"/>
    <dgm:cxn modelId="{118E81C0-5CEE-4B36-B709-8A39F3D89206}" type="presParOf" srcId="{85663B19-1B3B-EE45-93E5-DB8AB8152D5A}" destId="{CF50E7B5-D2D3-482B-96C6-3ACF8917431B}" srcOrd="2" destOrd="0" presId="urn:microsoft.com/office/officeart/2005/8/layout/process2"/>
    <dgm:cxn modelId="{E2C3E1F7-79E3-4F9B-A150-394C2CEB8367}" type="presParOf" srcId="{85663B19-1B3B-EE45-93E5-DB8AB8152D5A}" destId="{32823B4E-BC93-4D7D-B92C-D824F75556A2}" srcOrd="3" destOrd="0" presId="urn:microsoft.com/office/officeart/2005/8/layout/process2"/>
    <dgm:cxn modelId="{51121177-5F64-42D8-9503-5FFF7BCB55FA}" type="presParOf" srcId="{32823B4E-BC93-4D7D-B92C-D824F75556A2}" destId="{F8AAFEB6-1B1B-4CD2-A06A-34037A96C370}" srcOrd="0" destOrd="0" presId="urn:microsoft.com/office/officeart/2005/8/layout/process2"/>
    <dgm:cxn modelId="{4FBB6737-6D7F-40A6-B978-EA2C0CB04545}" type="presParOf" srcId="{85663B19-1B3B-EE45-93E5-DB8AB8152D5A}" destId="{0A0D3C23-B4FB-4648-A52F-149725026432}" srcOrd="4" destOrd="0" presId="urn:microsoft.com/office/officeart/2005/8/layout/process2"/>
    <dgm:cxn modelId="{C14F4E37-4CB6-4D1E-B616-5D2444C63C98}" type="presParOf" srcId="{85663B19-1B3B-EE45-93E5-DB8AB8152D5A}" destId="{DA56F28C-0062-B34C-9713-D871D93B9799}" srcOrd="5" destOrd="0" presId="urn:microsoft.com/office/officeart/2005/8/layout/process2"/>
    <dgm:cxn modelId="{36F091D3-27F3-490B-B247-685E78A3C874}" type="presParOf" srcId="{DA56F28C-0062-B34C-9713-D871D93B9799}" destId="{13AE3AA4-C34C-D547-83CE-8B1A1766AA0C}" srcOrd="0" destOrd="0" presId="urn:microsoft.com/office/officeart/2005/8/layout/process2"/>
    <dgm:cxn modelId="{748963FF-41CC-4A3E-90E4-BC7B0B63639F}" type="presParOf" srcId="{85663B19-1B3B-EE45-93E5-DB8AB8152D5A}" destId="{ACF412DA-72BC-CC4A-8CA0-2DFCF57E1991}" srcOrd="6" destOrd="0" presId="urn:microsoft.com/office/officeart/2005/8/layout/process2"/>
    <dgm:cxn modelId="{65072631-6FF0-4F78-905A-99B7E4B885FB}" type="presParOf" srcId="{85663B19-1B3B-EE45-93E5-DB8AB8152D5A}" destId="{FA3571F0-2B44-9C4A-B75A-8824C1507709}" srcOrd="7" destOrd="0" presId="urn:microsoft.com/office/officeart/2005/8/layout/process2"/>
    <dgm:cxn modelId="{65C05482-C6D4-4C7B-A9C6-5D51A4EDE1D0}" type="presParOf" srcId="{FA3571F0-2B44-9C4A-B75A-8824C1507709}" destId="{629B02F6-F4B5-CD4B-9302-313DB9E06616}" srcOrd="0" destOrd="0" presId="urn:microsoft.com/office/officeart/2005/8/layout/process2"/>
    <dgm:cxn modelId="{C80CB02C-272C-446D-A5B4-9309B362353E}" type="presParOf" srcId="{85663B19-1B3B-EE45-93E5-DB8AB8152D5A}" destId="{5E604C20-FDEC-7643-ABE0-AE3628AB8DFF}" srcOrd="8" destOrd="0" presId="urn:microsoft.com/office/officeart/2005/8/layout/process2"/>
    <dgm:cxn modelId="{2E40A941-7395-4620-9C40-CA8E62A67D9C}" type="presParOf" srcId="{85663B19-1B3B-EE45-93E5-DB8AB8152D5A}" destId="{E30D3020-8D97-C145-85E0-6693074DA245}" srcOrd="9" destOrd="0" presId="urn:microsoft.com/office/officeart/2005/8/layout/process2"/>
    <dgm:cxn modelId="{8B1F7D3C-7899-453A-8615-31E4277A73AD}" type="presParOf" srcId="{E30D3020-8D97-C145-85E0-6693074DA245}" destId="{AE971751-DDBD-0E48-948C-2B1D20BCBDD4}" srcOrd="0" destOrd="0" presId="urn:microsoft.com/office/officeart/2005/8/layout/process2"/>
    <dgm:cxn modelId="{66CDD358-30B7-4686-87F0-838A2BC474D5}" type="presParOf" srcId="{85663B19-1B3B-EE45-93E5-DB8AB8152D5A}" destId="{5CDA6A99-F9E8-6949-A195-E9F8314D3064}" srcOrd="10" destOrd="0" presId="urn:microsoft.com/office/officeart/2005/8/layout/process2"/>
    <dgm:cxn modelId="{1976535C-34AF-44F3-9852-60BFC8571F28}" type="presParOf" srcId="{85663B19-1B3B-EE45-93E5-DB8AB8152D5A}" destId="{AD7B3D08-4F24-7C40-B290-5E9D554E8517}" srcOrd="11" destOrd="0" presId="urn:microsoft.com/office/officeart/2005/8/layout/process2"/>
    <dgm:cxn modelId="{705B911D-8918-4211-826D-8CD1A3A70D35}" type="presParOf" srcId="{AD7B3D08-4F24-7C40-B290-5E9D554E8517}" destId="{B27021C6-7D82-654B-9286-9B54D8ABFF3F}" srcOrd="0" destOrd="0" presId="urn:microsoft.com/office/officeart/2005/8/layout/process2"/>
    <dgm:cxn modelId="{F3643115-1B26-4DCE-ADAE-C344ABDAC097}" type="presParOf" srcId="{85663B19-1B3B-EE45-93E5-DB8AB8152D5A}" destId="{0EB11B65-CFE1-EA41-9340-7DACCAB243F1}"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803AD-2978-794B-80BB-281A03AB3A83}">
      <dsp:nvSpPr>
        <dsp:cNvPr id="0" name=""/>
        <dsp:cNvSpPr/>
      </dsp:nvSpPr>
      <dsp:spPr>
        <a:xfrm>
          <a:off x="1326571" y="3400"/>
          <a:ext cx="5884245" cy="556625"/>
        </a:xfrm>
        <a:prstGeom prst="roundRect">
          <a:avLst>
            <a:gd name="adj" fmla="val 10000"/>
          </a:avLst>
        </a:prstGeom>
        <a:solidFill>
          <a:schemeClr val="lt1"/>
        </a:solidFill>
        <a:ln w="25400" cap="flat" cmpd="sng" algn="ctr">
          <a:no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Positive and negative examples</a:t>
          </a:r>
          <a:endParaRPr lang="en-US" sz="2400" kern="1200" dirty="0"/>
        </a:p>
      </dsp:txBody>
      <dsp:txXfrm>
        <a:off x="1342874" y="19703"/>
        <a:ext cx="5851639" cy="524019"/>
      </dsp:txXfrm>
    </dsp:sp>
    <dsp:sp modelId="{01911C3A-CFAA-B94F-ACD3-14E1CC7BC797}">
      <dsp:nvSpPr>
        <dsp:cNvPr id="0" name=""/>
        <dsp:cNvSpPr/>
      </dsp:nvSpPr>
      <dsp:spPr>
        <a:xfrm rot="5400000">
          <a:off x="4164326" y="573942"/>
          <a:ext cx="208734" cy="250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193549" y="594815"/>
        <a:ext cx="150289" cy="146114"/>
      </dsp:txXfrm>
    </dsp:sp>
    <dsp:sp modelId="{CF50E7B5-D2D3-482B-96C6-3ACF8917431B}">
      <dsp:nvSpPr>
        <dsp:cNvPr id="0" name=""/>
        <dsp:cNvSpPr/>
      </dsp:nvSpPr>
      <dsp:spPr>
        <a:xfrm>
          <a:off x="1260934" y="838339"/>
          <a:ext cx="6015519" cy="5566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Generate all possible rules for each example</a:t>
          </a:r>
          <a:endParaRPr lang="en-US" sz="2000" kern="1200" dirty="0"/>
        </a:p>
      </dsp:txBody>
      <dsp:txXfrm>
        <a:off x="1277237" y="854642"/>
        <a:ext cx="5982913" cy="524019"/>
      </dsp:txXfrm>
    </dsp:sp>
    <dsp:sp modelId="{32823B4E-BC93-4D7D-B92C-D824F75556A2}">
      <dsp:nvSpPr>
        <dsp:cNvPr id="0" name=""/>
        <dsp:cNvSpPr/>
      </dsp:nvSpPr>
      <dsp:spPr>
        <a:xfrm rot="5400000">
          <a:off x="4164326" y="1408880"/>
          <a:ext cx="208734" cy="250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193549" y="1429753"/>
        <a:ext cx="150289" cy="146114"/>
      </dsp:txXfrm>
    </dsp:sp>
    <dsp:sp modelId="{0A0D3C23-B4FB-4648-A52F-149725026432}">
      <dsp:nvSpPr>
        <dsp:cNvPr id="0" name=""/>
        <dsp:cNvSpPr/>
      </dsp:nvSpPr>
      <dsp:spPr>
        <a:xfrm>
          <a:off x="1326571" y="1673277"/>
          <a:ext cx="5884245" cy="5566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Intersection</a:t>
          </a:r>
          <a:r>
            <a:rPr lang="en-US" sz="1600" kern="1200" dirty="0" smtClean="0"/>
            <a:t>: Filter out rules applicable to all positive and not negative examples </a:t>
          </a:r>
          <a:endParaRPr lang="en-US" sz="1600" kern="1200" dirty="0"/>
        </a:p>
      </dsp:txBody>
      <dsp:txXfrm>
        <a:off x="1342874" y="1689580"/>
        <a:ext cx="5851639" cy="524019"/>
      </dsp:txXfrm>
    </dsp:sp>
    <dsp:sp modelId="{DA56F28C-0062-B34C-9713-D871D93B9799}">
      <dsp:nvSpPr>
        <dsp:cNvPr id="0" name=""/>
        <dsp:cNvSpPr/>
      </dsp:nvSpPr>
      <dsp:spPr>
        <a:xfrm rot="5400000">
          <a:off x="4164326" y="2243819"/>
          <a:ext cx="208734" cy="250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193549" y="2264692"/>
        <a:ext cx="150289" cy="146114"/>
      </dsp:txXfrm>
    </dsp:sp>
    <dsp:sp modelId="{ACF412DA-72BC-CC4A-8CA0-2DFCF57E1991}">
      <dsp:nvSpPr>
        <dsp:cNvPr id="0" name=""/>
        <dsp:cNvSpPr/>
      </dsp:nvSpPr>
      <dsp:spPr>
        <a:xfrm>
          <a:off x="1326571" y="2508216"/>
          <a:ext cx="5884245" cy="5566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Merge</a:t>
          </a:r>
          <a:r>
            <a:rPr lang="en-US" sz="1600" kern="1200" dirty="0" smtClean="0"/>
            <a:t>: Merge near duplicate rules</a:t>
          </a:r>
          <a:endParaRPr lang="en-US" sz="1600" kern="1200" dirty="0"/>
        </a:p>
      </dsp:txBody>
      <dsp:txXfrm>
        <a:off x="1342874" y="2524519"/>
        <a:ext cx="5851639" cy="524019"/>
      </dsp:txXfrm>
    </dsp:sp>
    <dsp:sp modelId="{FA3571F0-2B44-9C4A-B75A-8824C1507709}">
      <dsp:nvSpPr>
        <dsp:cNvPr id="0" name=""/>
        <dsp:cNvSpPr/>
      </dsp:nvSpPr>
      <dsp:spPr>
        <a:xfrm rot="5400000">
          <a:off x="4164326" y="3078757"/>
          <a:ext cx="208734" cy="250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193549" y="3099630"/>
        <a:ext cx="150289" cy="146114"/>
      </dsp:txXfrm>
    </dsp:sp>
    <dsp:sp modelId="{5E604C20-FDEC-7643-ABE0-AE3628AB8DFF}">
      <dsp:nvSpPr>
        <dsp:cNvPr id="0" name=""/>
        <dsp:cNvSpPr/>
      </dsp:nvSpPr>
      <dsp:spPr>
        <a:xfrm>
          <a:off x="1326571" y="3343154"/>
          <a:ext cx="5884245" cy="5566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Cluster: Group each rule with similar rules</a:t>
          </a:r>
          <a:endParaRPr lang="en-US" sz="1600" kern="1200" dirty="0"/>
        </a:p>
      </dsp:txBody>
      <dsp:txXfrm>
        <a:off x="1342874" y="3359457"/>
        <a:ext cx="5851639" cy="524019"/>
      </dsp:txXfrm>
    </dsp:sp>
    <dsp:sp modelId="{E30D3020-8D97-C145-85E0-6693074DA245}">
      <dsp:nvSpPr>
        <dsp:cNvPr id="0" name=""/>
        <dsp:cNvSpPr/>
      </dsp:nvSpPr>
      <dsp:spPr>
        <a:xfrm rot="5400000">
          <a:off x="4164326" y="3913695"/>
          <a:ext cx="208734" cy="250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193549" y="3934568"/>
        <a:ext cx="150289" cy="146114"/>
      </dsp:txXfrm>
    </dsp:sp>
    <dsp:sp modelId="{5CDA6A99-F9E8-6949-A195-E9F8314D3064}">
      <dsp:nvSpPr>
        <dsp:cNvPr id="0" name=""/>
        <dsp:cNvSpPr/>
      </dsp:nvSpPr>
      <dsp:spPr>
        <a:xfrm>
          <a:off x="1326571" y="4178093"/>
          <a:ext cx="5884245" cy="5566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Rank</a:t>
          </a:r>
          <a:r>
            <a:rPr lang="en-US" sz="1600" kern="1200" dirty="0" smtClean="0"/>
            <a:t>: Rank and pick representative rules</a:t>
          </a:r>
          <a:endParaRPr lang="en-US" sz="1600" kern="1200" dirty="0"/>
        </a:p>
      </dsp:txBody>
      <dsp:txXfrm>
        <a:off x="1342874" y="4194396"/>
        <a:ext cx="5851639" cy="524019"/>
      </dsp:txXfrm>
    </dsp:sp>
    <dsp:sp modelId="{AD7B3D08-4F24-7C40-B290-5E9D554E8517}">
      <dsp:nvSpPr>
        <dsp:cNvPr id="0" name=""/>
        <dsp:cNvSpPr/>
      </dsp:nvSpPr>
      <dsp:spPr>
        <a:xfrm rot="5400000">
          <a:off x="4164326" y="4748634"/>
          <a:ext cx="208734" cy="2504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rot="-5400000">
        <a:off x="4193549" y="4769507"/>
        <a:ext cx="150289" cy="146114"/>
      </dsp:txXfrm>
    </dsp:sp>
    <dsp:sp modelId="{0EB11B65-CFE1-EA41-9340-7DACCAB243F1}">
      <dsp:nvSpPr>
        <dsp:cNvPr id="0" name=""/>
        <dsp:cNvSpPr/>
      </dsp:nvSpPr>
      <dsp:spPr>
        <a:xfrm>
          <a:off x="1326571" y="5013031"/>
          <a:ext cx="5884245" cy="556625"/>
        </a:xfrm>
        <a:prstGeom prst="roundRect">
          <a:avLst>
            <a:gd name="adj" fmla="val 10000"/>
          </a:avLst>
        </a:prstGeom>
        <a:solidFill>
          <a:schemeClr val="lt1"/>
        </a:solidFill>
        <a:ln w="25400" cap="flat" cmpd="sng" algn="ctr">
          <a:no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Diverse, representative rules that conform to all examples</a:t>
          </a:r>
          <a:endParaRPr lang="en-US" sz="2400" kern="1200" dirty="0"/>
        </a:p>
      </dsp:txBody>
      <dsp:txXfrm>
        <a:off x="1342874" y="5029334"/>
        <a:ext cx="5851639" cy="52401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C28E4-E991-0547-A091-E123E30BD923}" type="datetimeFigureOut">
              <a:rPr lang="en-US" smtClean="0"/>
              <a:t>9/4/2015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804929-DCED-684A-B526-B40C883EFB2F}" type="slidenum">
              <a:rPr lang="en-US" smtClean="0"/>
              <a:t>‹#›</a:t>
            </a:fld>
            <a:endParaRPr lang="en-US"/>
          </a:p>
        </p:txBody>
      </p:sp>
    </p:spTree>
    <p:extLst>
      <p:ext uri="{BB962C8B-B14F-4D97-AF65-F5344CB8AC3E}">
        <p14:creationId xmlns:p14="http://schemas.microsoft.com/office/powerpoint/2010/main" val="15989675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8</a:t>
            </a:fld>
            <a:endParaRPr lang="en-US"/>
          </a:p>
        </p:txBody>
      </p:sp>
    </p:spTree>
    <p:extLst>
      <p:ext uri="{BB962C8B-B14F-4D97-AF65-F5344CB8AC3E}">
        <p14:creationId xmlns:p14="http://schemas.microsoft.com/office/powerpoint/2010/main" val="3374832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a:t>
            </a:r>
          </a:p>
          <a:p>
            <a:r>
              <a:rPr lang="en-US" dirty="0" smtClean="0"/>
              <a:t>-</a:t>
            </a:r>
            <a:r>
              <a:rPr lang="en-US" baseline="0" dirty="0" smtClean="0"/>
              <a:t> To not suggest similar rules, but diverse ones</a:t>
            </a:r>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20</a:t>
            </a:fld>
            <a:endParaRPr lang="en-US"/>
          </a:p>
        </p:txBody>
      </p:sp>
    </p:spTree>
    <p:extLst>
      <p:ext uri="{BB962C8B-B14F-4D97-AF65-F5344CB8AC3E}">
        <p14:creationId xmlns:p14="http://schemas.microsoft.com/office/powerpoint/2010/main" val="657425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21</a:t>
            </a:fld>
            <a:endParaRPr lang="en-US"/>
          </a:p>
        </p:txBody>
      </p:sp>
    </p:spTree>
    <p:extLst>
      <p:ext uri="{BB962C8B-B14F-4D97-AF65-F5344CB8AC3E}">
        <p14:creationId xmlns:p14="http://schemas.microsoft.com/office/powerpoint/2010/main" val="1845419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04929-DCED-684A-B526-B40C883EFB2F}" type="slidenum">
              <a:rPr lang="en-US" smtClean="0"/>
              <a:t>23</a:t>
            </a:fld>
            <a:endParaRPr lang="en-US"/>
          </a:p>
        </p:txBody>
      </p:sp>
    </p:spTree>
    <p:extLst>
      <p:ext uri="{BB962C8B-B14F-4D97-AF65-F5344CB8AC3E}">
        <p14:creationId xmlns:p14="http://schemas.microsoft.com/office/powerpoint/2010/main" val="304362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24</a:t>
            </a:fld>
            <a:endParaRPr lang="en-US"/>
          </a:p>
        </p:txBody>
      </p:sp>
    </p:spTree>
    <p:extLst>
      <p:ext uri="{BB962C8B-B14F-4D97-AF65-F5344CB8AC3E}">
        <p14:creationId xmlns:p14="http://schemas.microsoft.com/office/powerpoint/2010/main" val="3653835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25</a:t>
            </a:fld>
            <a:endParaRPr lang="en-US"/>
          </a:p>
        </p:txBody>
      </p:sp>
    </p:spTree>
    <p:extLst>
      <p:ext uri="{BB962C8B-B14F-4D97-AF65-F5344CB8AC3E}">
        <p14:creationId xmlns:p14="http://schemas.microsoft.com/office/powerpoint/2010/main" val="504477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27</a:t>
            </a:fld>
            <a:endParaRPr lang="en-US"/>
          </a:p>
        </p:txBody>
      </p:sp>
    </p:spTree>
    <p:extLst>
      <p:ext uri="{BB962C8B-B14F-4D97-AF65-F5344CB8AC3E}">
        <p14:creationId xmlns:p14="http://schemas.microsoft.com/office/powerpoint/2010/main" val="1296233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04929-DCED-684A-B526-B40C883EFB2F}" type="slidenum">
              <a:rPr lang="en-US" smtClean="0"/>
              <a:t>29</a:t>
            </a:fld>
            <a:endParaRPr lang="en-US"/>
          </a:p>
        </p:txBody>
      </p:sp>
    </p:spTree>
    <p:extLst>
      <p:ext uri="{BB962C8B-B14F-4D97-AF65-F5344CB8AC3E}">
        <p14:creationId xmlns:p14="http://schemas.microsoft.com/office/powerpoint/2010/main" val="1904159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Disambiguating rules: how to figure out which rules apply to which documents? </a:t>
            </a:r>
            <a:r>
              <a:rPr lang="en-US" dirty="0" err="1" smtClean="0"/>
              <a:t>SystemT</a:t>
            </a:r>
            <a:r>
              <a:rPr lang="en-US" dirty="0" smtClean="0"/>
              <a:t>: simply</a:t>
            </a:r>
            <a:r>
              <a:rPr lang="en-US" baseline="0" dirty="0" smtClean="0"/>
              <a:t> displays all of the results, overlapping or not, here we need to really pinpoint which rule is extracting the right thing. Two rules can describe Person’s name, but which one should be used on the document?</a:t>
            </a:r>
            <a:endParaRPr lang="en-US" dirty="0" smtClean="0"/>
          </a:p>
          <a:p>
            <a:endParaRPr lang="en-US" dirty="0"/>
          </a:p>
        </p:txBody>
      </p:sp>
      <p:sp>
        <p:nvSpPr>
          <p:cNvPr id="4" name="Slide Number Placeholder 3"/>
          <p:cNvSpPr>
            <a:spLocks noGrp="1"/>
          </p:cNvSpPr>
          <p:nvPr>
            <p:ph type="sldNum" sz="quarter" idx="10"/>
          </p:nvPr>
        </p:nvSpPr>
        <p:spPr/>
        <p:txBody>
          <a:bodyPr/>
          <a:lstStyle/>
          <a:p>
            <a:fld id="{C7EA26D0-743B-0D41-A3EC-074D35916C14}" type="slidenum">
              <a:rPr lang="en-US" smtClean="0"/>
              <a:t>35</a:t>
            </a:fld>
            <a:endParaRPr lang="en-US"/>
          </a:p>
        </p:txBody>
      </p:sp>
    </p:spTree>
    <p:extLst>
      <p:ext uri="{BB962C8B-B14F-4D97-AF65-F5344CB8AC3E}">
        <p14:creationId xmlns:p14="http://schemas.microsoft.com/office/powerpoint/2010/main" val="3826776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 rule: if one such operator is used</a:t>
            </a:r>
            <a:r>
              <a:rPr lang="en-US" baseline="0" dirty="0" smtClean="0"/>
              <a:t> in a particular way, a set of other nested operators must also be used</a:t>
            </a:r>
            <a:endParaRPr lang="en-US" dirty="0"/>
          </a:p>
        </p:txBody>
      </p:sp>
      <p:sp>
        <p:nvSpPr>
          <p:cNvPr id="4" name="Slide Number Placeholder 3"/>
          <p:cNvSpPr>
            <a:spLocks noGrp="1"/>
          </p:cNvSpPr>
          <p:nvPr>
            <p:ph type="sldNum" sz="quarter" idx="10"/>
          </p:nvPr>
        </p:nvSpPr>
        <p:spPr/>
        <p:txBody>
          <a:bodyPr/>
          <a:lstStyle/>
          <a:p>
            <a:fld id="{C7EA26D0-743B-0D41-A3EC-074D35916C14}" type="slidenum">
              <a:rPr lang="en-US" smtClean="0"/>
              <a:t>38</a:t>
            </a:fld>
            <a:endParaRPr lang="en-US"/>
          </a:p>
        </p:txBody>
      </p:sp>
    </p:spTree>
    <p:extLst>
      <p:ext uri="{BB962C8B-B14F-4D97-AF65-F5344CB8AC3E}">
        <p14:creationId xmlns:p14="http://schemas.microsoft.com/office/powerpoint/2010/main" val="106569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(REGEX [A-</a:t>
            </a:r>
            <a:r>
              <a:rPr lang="en-US" sz="1200" u="sng" kern="1200" dirty="0" smtClean="0">
                <a:solidFill>
                  <a:schemeClr val="tx1"/>
                </a:solidFill>
                <a:latin typeface="+mn-lt"/>
                <a:ea typeface="+mn-ea"/>
                <a:cs typeface="+mn-cs"/>
              </a:rPr>
              <a:t>Za-z0-9]+ fourth fifth   r)(TOKEN_GAP_RANGE 1 - -   t)(REGEX [A-Za-z0-9]+ year quarter   r)(PREBUILT Number 2005 2006   p)(END_PATH)</a:t>
            </a:r>
          </a:p>
          <a:p>
            <a:r>
              <a:rPr lang="en-US" sz="1200" kern="1200" dirty="0" smtClean="0">
                <a:solidFill>
                  <a:schemeClr val="tx1"/>
                </a:solidFill>
                <a:latin typeface="+mn-lt"/>
                <a:ea typeface="+mn-ea"/>
                <a:cs typeface="+mn-cs"/>
              </a:rPr>
              <a:t>(REGEX [A-</a:t>
            </a:r>
            <a:r>
              <a:rPr lang="en-US" sz="1200" u="sng" kern="1200" dirty="0" smtClean="0">
                <a:solidFill>
                  <a:schemeClr val="tx1"/>
                </a:solidFill>
                <a:latin typeface="+mn-lt"/>
                <a:ea typeface="+mn-ea"/>
                <a:cs typeface="+mn-cs"/>
              </a:rPr>
              <a:t>Za-z0-9]+ fourth fifth   r)(TOKEN_GAP_RANGE 1 - -   t)(REGEX [A-Za-z0-9]+ year quarter   r)(REGEX [A-Za-z0-9]+ 2005 2006   r)(END_PATH)</a:t>
            </a:r>
          </a:p>
          <a:p>
            <a:r>
              <a:rPr lang="en-US" sz="1200" kern="1200" dirty="0" smtClean="0">
                <a:solidFill>
                  <a:schemeClr val="tx1"/>
                </a:solidFill>
                <a:latin typeface="+mn-lt"/>
                <a:ea typeface="+mn-ea"/>
                <a:cs typeface="+mn-cs"/>
              </a:rPr>
              <a:t>(REGEX [A-</a:t>
            </a:r>
            <a:r>
              <a:rPr lang="en-US" sz="1200" u="sng" kern="1200" dirty="0" smtClean="0">
                <a:solidFill>
                  <a:schemeClr val="tx1"/>
                </a:solidFill>
                <a:latin typeface="+mn-lt"/>
                <a:ea typeface="+mn-ea"/>
                <a:cs typeface="+mn-cs"/>
              </a:rPr>
              <a:t>Za-z0-9]+ fourth fifth   r)(EXACT_STRING - - -   e)(TOKEN_GAP_RANGE 1 year quarter   t)(PREBUILT Number 2005 2006   p)(END_PATH)</a:t>
            </a:r>
          </a:p>
          <a:p>
            <a:r>
              <a:rPr lang="en-US" sz="1200" kern="1200" dirty="0" smtClean="0">
                <a:solidFill>
                  <a:schemeClr val="tx1"/>
                </a:solidFill>
                <a:latin typeface="+mn-lt"/>
                <a:ea typeface="+mn-ea"/>
                <a:cs typeface="+mn-cs"/>
              </a:rPr>
              <a:t>(REGEX [A-</a:t>
            </a:r>
            <a:r>
              <a:rPr lang="en-US" sz="1200" u="sng" kern="1200" dirty="0" smtClean="0">
                <a:solidFill>
                  <a:schemeClr val="tx1"/>
                </a:solidFill>
                <a:latin typeface="+mn-lt"/>
                <a:ea typeface="+mn-ea"/>
                <a:cs typeface="+mn-cs"/>
              </a:rPr>
              <a:t>Za-z0-9]+ fourth fifth   r)(EXACT_STRING - - -   e)(TOKEN_GAP_RANGE 1 year quarter   t)(REGEX [A-Za-z0-9]+ 2005 2006   r)(END_PATH)</a:t>
            </a:r>
          </a:p>
          <a:p>
            <a:r>
              <a:rPr lang="en-US" sz="1200" kern="1200" dirty="0" smtClean="0">
                <a:solidFill>
                  <a:schemeClr val="tx1"/>
                </a:solidFill>
                <a:latin typeface="+mn-lt"/>
                <a:ea typeface="+mn-ea"/>
                <a:cs typeface="+mn-cs"/>
              </a:rPr>
              <a:t>(REGEX [A-</a:t>
            </a:r>
            <a:r>
              <a:rPr lang="en-US" sz="1200" u="sng" kern="1200" dirty="0" smtClean="0">
                <a:solidFill>
                  <a:schemeClr val="tx1"/>
                </a:solidFill>
                <a:latin typeface="+mn-lt"/>
                <a:ea typeface="+mn-ea"/>
                <a:cs typeface="+mn-cs"/>
              </a:rPr>
              <a:t>Za-z0-9]+ fourth fifth   r)(EXACT_STRING - - -   e)(REGEX [A-Za-z0-9]+ year quarter   r)(PREBUILT Number 2005 2006   p)(END_PATH)</a:t>
            </a:r>
          </a:p>
          <a:p>
            <a:r>
              <a:rPr lang="en-US" sz="1200" kern="1200" dirty="0" smtClean="0">
                <a:solidFill>
                  <a:schemeClr val="tx1"/>
                </a:solidFill>
                <a:latin typeface="+mn-lt"/>
                <a:ea typeface="+mn-ea"/>
                <a:cs typeface="+mn-cs"/>
              </a:rPr>
              <a:t>(REGEX [A-</a:t>
            </a:r>
            <a:r>
              <a:rPr lang="en-US" sz="1200" u="sng" kern="1200" dirty="0" smtClean="0">
                <a:solidFill>
                  <a:schemeClr val="tx1"/>
                </a:solidFill>
                <a:latin typeface="+mn-lt"/>
                <a:ea typeface="+mn-ea"/>
                <a:cs typeface="+mn-cs"/>
              </a:rPr>
              <a:t>Za-z0-9]+ fourth fifth   r)(EXACT_STRING - - -   e)(REGEX [A-Za-z0-9]+ year quarter   r)(REGEX [A-Za-z0-9]+ 2005 2006   r)(END_PATH)</a:t>
            </a:r>
          </a:p>
          <a:p>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39</a:t>
            </a:fld>
            <a:endParaRPr lang="en-US"/>
          </a:p>
        </p:txBody>
      </p:sp>
    </p:spTree>
    <p:extLst>
      <p:ext uri="{BB962C8B-B14F-4D97-AF65-F5344CB8AC3E}">
        <p14:creationId xmlns:p14="http://schemas.microsoft.com/office/powerpoint/2010/main" val="46976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04929-DCED-684A-B526-B40C883EFB2F}" type="slidenum">
              <a:rPr lang="en-US" smtClean="0"/>
              <a:t>11</a:t>
            </a:fld>
            <a:endParaRPr lang="en-US"/>
          </a:p>
        </p:txBody>
      </p:sp>
    </p:spTree>
    <p:extLst>
      <p:ext uri="{BB962C8B-B14F-4D97-AF65-F5344CB8AC3E}">
        <p14:creationId xmlns:p14="http://schemas.microsoft.com/office/powerpoint/2010/main" val="3861015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Rules applicable to all positive and not negative examples</a:t>
            </a:r>
          </a:p>
          <a:p>
            <a:r>
              <a:rPr lang="en-US" dirty="0" smtClean="0"/>
              <a:t>Intersect positive examples </a:t>
            </a:r>
            <a:r>
              <a:rPr lang="en-US" dirty="0" smtClean="0">
                <a:sym typeface="Wingdings"/>
              </a:rPr>
              <a:t> Set of rules capturing all positive examples. Call this the positive intersected rules</a:t>
            </a:r>
          </a:p>
          <a:p>
            <a:r>
              <a:rPr lang="en-US" dirty="0" smtClean="0">
                <a:sym typeface="Wingdings"/>
              </a:rPr>
              <a:t>Filter out rules that appear in the negative set of rules.</a:t>
            </a:r>
          </a:p>
          <a:p>
            <a:r>
              <a:rPr lang="en-US" dirty="0" smtClean="0">
                <a:sym typeface="Wingdings"/>
              </a:rPr>
              <a:t>Left with rules that apply to all positive examples and not in the negative set</a:t>
            </a:r>
          </a:p>
          <a:p>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12</a:t>
            </a:fld>
            <a:endParaRPr lang="en-US"/>
          </a:p>
        </p:txBody>
      </p:sp>
    </p:spTree>
    <p:extLst>
      <p:ext uri="{BB962C8B-B14F-4D97-AF65-F5344CB8AC3E}">
        <p14:creationId xmlns:p14="http://schemas.microsoft.com/office/powerpoint/2010/main" val="4150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 rule set is a set of all possible</a:t>
            </a:r>
            <a:r>
              <a:rPr lang="en-US" baseline="0" dirty="0" smtClean="0"/>
              <a:t> rules for a given example. Regex of four digits followed by regexes of lowercases followed by currency amount is an element in the </a:t>
            </a:r>
            <a:r>
              <a:rPr lang="en-US" baseline="0" dirty="0" err="1" smtClean="0"/>
              <a:t>ruleset</a:t>
            </a:r>
            <a:r>
              <a:rPr lang="en-US" baseline="0" dirty="0" smtClean="0"/>
              <a:t> for the example “2005 income of $3.5 billion” </a:t>
            </a:r>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13</a:t>
            </a:fld>
            <a:endParaRPr lang="en-US"/>
          </a:p>
        </p:txBody>
      </p:sp>
    </p:spTree>
    <p:extLst>
      <p:ext uri="{BB962C8B-B14F-4D97-AF65-F5344CB8AC3E}">
        <p14:creationId xmlns:p14="http://schemas.microsoft.com/office/powerpoint/2010/main" val="303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component of &lt;Exact String 2005&gt; will not appear in the intersected positive ruleset.</a:t>
            </a:r>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14</a:t>
            </a:fld>
            <a:endParaRPr lang="en-US"/>
          </a:p>
        </p:txBody>
      </p:sp>
    </p:spTree>
    <p:extLst>
      <p:ext uri="{BB962C8B-B14F-4D97-AF65-F5344CB8AC3E}">
        <p14:creationId xmlns:p14="http://schemas.microsoft.com/office/powerpoint/2010/main" val="4247661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15</a:t>
            </a:fld>
            <a:endParaRPr lang="en-US"/>
          </a:p>
        </p:txBody>
      </p:sp>
    </p:spTree>
    <p:extLst>
      <p:ext uri="{BB962C8B-B14F-4D97-AF65-F5344CB8AC3E}">
        <p14:creationId xmlns:p14="http://schemas.microsoft.com/office/powerpoint/2010/main" val="2190939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04929-DCED-684A-B526-B40C883EFB2F}" type="slidenum">
              <a:rPr lang="en-US" smtClean="0"/>
              <a:t>16</a:t>
            </a:fld>
            <a:endParaRPr lang="en-US"/>
          </a:p>
        </p:txBody>
      </p:sp>
    </p:spTree>
    <p:extLst>
      <p:ext uri="{BB962C8B-B14F-4D97-AF65-F5344CB8AC3E}">
        <p14:creationId xmlns:p14="http://schemas.microsoft.com/office/powerpoint/2010/main" val="1802653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04929-DCED-684A-B526-B40C883EFB2F}" type="slidenum">
              <a:rPr lang="en-US" smtClean="0"/>
              <a:t>17</a:t>
            </a:fld>
            <a:endParaRPr lang="en-US"/>
          </a:p>
        </p:txBody>
      </p:sp>
    </p:spTree>
    <p:extLst>
      <p:ext uri="{BB962C8B-B14F-4D97-AF65-F5344CB8AC3E}">
        <p14:creationId xmlns:p14="http://schemas.microsoft.com/office/powerpoint/2010/main" val="324761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804929-DCED-684A-B526-B40C883EFB2F}" type="slidenum">
              <a:rPr lang="en-US" smtClean="0"/>
              <a:t>19</a:t>
            </a:fld>
            <a:endParaRPr lang="en-US"/>
          </a:p>
        </p:txBody>
      </p:sp>
    </p:spTree>
    <p:extLst>
      <p:ext uri="{BB962C8B-B14F-4D97-AF65-F5344CB8AC3E}">
        <p14:creationId xmlns:p14="http://schemas.microsoft.com/office/powerpoint/2010/main" val="3886296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A56BC-E495-467D-AC0D-D7B73B7432C5}" type="datetime1">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90099-F9B1-164A-B942-E2F43BF0E733}" type="slidenum">
              <a:rPr lang="en-US" smtClean="0"/>
              <a:t>‹#›</a:t>
            </a:fld>
            <a:endParaRPr lang="en-US"/>
          </a:p>
        </p:txBody>
      </p:sp>
    </p:spTree>
    <p:extLst>
      <p:ext uri="{BB962C8B-B14F-4D97-AF65-F5344CB8AC3E}">
        <p14:creationId xmlns:p14="http://schemas.microsoft.com/office/powerpoint/2010/main" val="4184781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13663-55A7-4F9F-B77C-0BCF82D8E0D9}" type="datetime1">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90099-F9B1-164A-B942-E2F43BF0E733}" type="slidenum">
              <a:rPr lang="en-US" smtClean="0"/>
              <a:t>‹#›</a:t>
            </a:fld>
            <a:endParaRPr lang="en-US"/>
          </a:p>
        </p:txBody>
      </p:sp>
    </p:spTree>
    <p:extLst>
      <p:ext uri="{BB962C8B-B14F-4D97-AF65-F5344CB8AC3E}">
        <p14:creationId xmlns:p14="http://schemas.microsoft.com/office/powerpoint/2010/main" val="152951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E7DCA7-2738-4BD6-ADE8-E3376BE40A62}" type="datetime1">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90099-F9B1-164A-B942-E2F43BF0E733}" type="slidenum">
              <a:rPr lang="en-US" smtClean="0"/>
              <a:t>‹#›</a:t>
            </a:fld>
            <a:endParaRPr lang="en-US"/>
          </a:p>
        </p:txBody>
      </p:sp>
    </p:spTree>
    <p:extLst>
      <p:ext uri="{BB962C8B-B14F-4D97-AF65-F5344CB8AC3E}">
        <p14:creationId xmlns:p14="http://schemas.microsoft.com/office/powerpoint/2010/main" val="23298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BD0EC-572C-4302-A7BE-56A3504BECD6}" type="datetime1">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90099-F9B1-164A-B942-E2F43BF0E733}" type="slidenum">
              <a:rPr lang="en-US" smtClean="0"/>
              <a:t>‹#›</a:t>
            </a:fld>
            <a:endParaRPr lang="en-US"/>
          </a:p>
        </p:txBody>
      </p:sp>
    </p:spTree>
    <p:extLst>
      <p:ext uri="{BB962C8B-B14F-4D97-AF65-F5344CB8AC3E}">
        <p14:creationId xmlns:p14="http://schemas.microsoft.com/office/powerpoint/2010/main" val="42489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338E08-9162-4856-8EB2-9842860DE81F}" type="datetime1">
              <a:rPr lang="en-US" smtClean="0"/>
              <a:t>9/4/2015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90099-F9B1-164A-B942-E2F43BF0E733}" type="slidenum">
              <a:rPr lang="en-US" smtClean="0"/>
              <a:t>‹#›</a:t>
            </a:fld>
            <a:endParaRPr lang="en-US"/>
          </a:p>
        </p:txBody>
      </p:sp>
    </p:spTree>
    <p:extLst>
      <p:ext uri="{BB962C8B-B14F-4D97-AF65-F5344CB8AC3E}">
        <p14:creationId xmlns:p14="http://schemas.microsoft.com/office/powerpoint/2010/main" val="221174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A08D76-01E6-4959-B2E7-F768587376B4}" type="datetime1">
              <a:rPr lang="en-US" smtClean="0"/>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90099-F9B1-164A-B942-E2F43BF0E733}" type="slidenum">
              <a:rPr lang="en-US" smtClean="0"/>
              <a:t>‹#›</a:t>
            </a:fld>
            <a:endParaRPr lang="en-US"/>
          </a:p>
        </p:txBody>
      </p:sp>
    </p:spTree>
    <p:extLst>
      <p:ext uri="{BB962C8B-B14F-4D97-AF65-F5344CB8AC3E}">
        <p14:creationId xmlns:p14="http://schemas.microsoft.com/office/powerpoint/2010/main" val="82889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0357FB-6797-474A-A485-FF59219673C2}" type="datetime1">
              <a:rPr lang="en-US" smtClean="0"/>
              <a:t>9/4/2015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290099-F9B1-164A-B942-E2F43BF0E733}" type="slidenum">
              <a:rPr lang="en-US" smtClean="0"/>
              <a:t>‹#›</a:t>
            </a:fld>
            <a:endParaRPr lang="en-US"/>
          </a:p>
        </p:txBody>
      </p:sp>
    </p:spTree>
    <p:extLst>
      <p:ext uri="{BB962C8B-B14F-4D97-AF65-F5344CB8AC3E}">
        <p14:creationId xmlns:p14="http://schemas.microsoft.com/office/powerpoint/2010/main" val="58522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7625C9-2629-4826-97BF-AF002CF755EE}" type="datetime1">
              <a:rPr lang="en-US" smtClean="0"/>
              <a:t>9/4/2015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290099-F9B1-164A-B942-E2F43BF0E733}" type="slidenum">
              <a:rPr lang="en-US" smtClean="0"/>
              <a:t>‹#›</a:t>
            </a:fld>
            <a:endParaRPr lang="en-US"/>
          </a:p>
        </p:txBody>
      </p:sp>
    </p:spTree>
    <p:extLst>
      <p:ext uri="{BB962C8B-B14F-4D97-AF65-F5344CB8AC3E}">
        <p14:creationId xmlns:p14="http://schemas.microsoft.com/office/powerpoint/2010/main" val="69407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909F7-1CF9-4F53-ADEB-943E96B3E386}" type="datetime1">
              <a:rPr lang="en-US" smtClean="0"/>
              <a:t>9/4/2015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290099-F9B1-164A-B942-E2F43BF0E733}" type="slidenum">
              <a:rPr lang="en-US" smtClean="0"/>
              <a:t>‹#›</a:t>
            </a:fld>
            <a:endParaRPr lang="en-US"/>
          </a:p>
        </p:txBody>
      </p:sp>
    </p:spTree>
    <p:extLst>
      <p:ext uri="{BB962C8B-B14F-4D97-AF65-F5344CB8AC3E}">
        <p14:creationId xmlns:p14="http://schemas.microsoft.com/office/powerpoint/2010/main" val="261268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806FBB-DD82-4526-A28D-7954C568DE1D}" type="datetime1">
              <a:rPr lang="en-US" smtClean="0"/>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90099-F9B1-164A-B942-E2F43BF0E733}" type="slidenum">
              <a:rPr lang="en-US" smtClean="0"/>
              <a:t>‹#›</a:t>
            </a:fld>
            <a:endParaRPr lang="en-US"/>
          </a:p>
        </p:txBody>
      </p:sp>
    </p:spTree>
    <p:extLst>
      <p:ext uri="{BB962C8B-B14F-4D97-AF65-F5344CB8AC3E}">
        <p14:creationId xmlns:p14="http://schemas.microsoft.com/office/powerpoint/2010/main" val="54597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47EB6-DD2B-4689-8DCA-AD54996423AF}" type="datetime1">
              <a:rPr lang="en-US" smtClean="0"/>
              <a:t>9/4/2015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90099-F9B1-164A-B942-E2F43BF0E733}" type="slidenum">
              <a:rPr lang="en-US" smtClean="0"/>
              <a:t>‹#›</a:t>
            </a:fld>
            <a:endParaRPr lang="en-US"/>
          </a:p>
        </p:txBody>
      </p:sp>
    </p:spTree>
    <p:extLst>
      <p:ext uri="{BB962C8B-B14F-4D97-AF65-F5344CB8AC3E}">
        <p14:creationId xmlns:p14="http://schemas.microsoft.com/office/powerpoint/2010/main" val="256803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51AF7-B93C-43A8-999E-19751C601A7E}" type="datetime1">
              <a:rPr lang="en-US" smtClean="0"/>
              <a:t>9/4/2015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90099-F9B1-164A-B942-E2F43BF0E733}" type="slidenum">
              <a:rPr lang="en-US" smtClean="0"/>
              <a:t>‹#›</a:t>
            </a:fld>
            <a:endParaRPr lang="en-US"/>
          </a:p>
        </p:txBody>
      </p:sp>
    </p:spTree>
    <p:extLst>
      <p:ext uri="{BB962C8B-B14F-4D97-AF65-F5344CB8AC3E}">
        <p14:creationId xmlns:p14="http://schemas.microsoft.com/office/powerpoint/2010/main" val="1840650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4778"/>
            <a:ext cx="7772400" cy="1470025"/>
          </a:xfrm>
        </p:spPr>
        <p:txBody>
          <a:bodyPr>
            <a:normAutofit fontScale="90000"/>
          </a:bodyPr>
          <a:lstStyle/>
          <a:p>
            <a:r>
              <a:rPr lang="en-US" b="1" dirty="0" smtClean="0"/>
              <a:t>Seer</a:t>
            </a:r>
            <a:r>
              <a:rPr lang="en-US" dirty="0" smtClean="0"/>
              <a:t>: Automatically Learning Information Extraction Rules from User Examples</a:t>
            </a:r>
            <a:endParaRPr lang="en-US" dirty="0"/>
          </a:p>
        </p:txBody>
      </p:sp>
      <p:sp>
        <p:nvSpPr>
          <p:cNvPr id="3" name="Subtitle 2"/>
          <p:cNvSpPr>
            <a:spLocks noGrp="1"/>
          </p:cNvSpPr>
          <p:nvPr>
            <p:ph type="subTitle" idx="1"/>
          </p:nvPr>
        </p:nvSpPr>
        <p:spPr/>
        <p:txBody>
          <a:bodyPr/>
          <a:lstStyle/>
          <a:p>
            <a:r>
              <a:rPr lang="en-US" dirty="0" smtClean="0"/>
              <a:t>Maeda Hanafi, </a:t>
            </a:r>
            <a:r>
              <a:rPr lang="en-US" dirty="0" err="1" smtClean="0"/>
              <a:t>Azza</a:t>
            </a:r>
            <a:r>
              <a:rPr lang="en-US" dirty="0" smtClean="0"/>
              <a:t> </a:t>
            </a:r>
            <a:r>
              <a:rPr lang="en-US" dirty="0" err="1" smtClean="0"/>
              <a:t>Abouzied</a:t>
            </a:r>
            <a:r>
              <a:rPr lang="en-US" dirty="0" smtClean="0"/>
              <a:t>, Laura </a:t>
            </a:r>
            <a:r>
              <a:rPr lang="en-US" dirty="0" err="1" smtClean="0"/>
              <a:t>Chiticariu</a:t>
            </a:r>
            <a:r>
              <a:rPr lang="en-US" dirty="0" smtClean="0"/>
              <a:t>, </a:t>
            </a:r>
            <a:r>
              <a:rPr lang="en-US" dirty="0" err="1" smtClean="0"/>
              <a:t>Yunyao</a:t>
            </a:r>
            <a:r>
              <a:rPr lang="en-US" dirty="0" smtClean="0"/>
              <a:t> Li</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13" y="5048250"/>
            <a:ext cx="1181100" cy="11811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6696" y="4937414"/>
            <a:ext cx="1611891" cy="1531577"/>
          </a:xfrm>
          <a:prstGeom prst="rect">
            <a:avLst/>
          </a:prstGeom>
        </p:spPr>
      </p:pic>
    </p:spTree>
    <p:extLst>
      <p:ext uri="{BB962C8B-B14F-4D97-AF65-F5344CB8AC3E}">
        <p14:creationId xmlns:p14="http://schemas.microsoft.com/office/powerpoint/2010/main" val="3988647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a:t>
            </a:r>
            <a:endParaRPr lang="en-US" dirty="0"/>
          </a:p>
        </p:txBody>
      </p:sp>
      <p:sp>
        <p:nvSpPr>
          <p:cNvPr id="3" name="Content Placeholder 2"/>
          <p:cNvSpPr>
            <a:spLocks noGrp="1"/>
          </p:cNvSpPr>
          <p:nvPr>
            <p:ph idx="1"/>
          </p:nvPr>
        </p:nvSpPr>
        <p:spPr/>
        <p:txBody>
          <a:bodyPr>
            <a:normAutofit lnSpcReduction="10000"/>
          </a:bodyPr>
          <a:lstStyle/>
          <a:p>
            <a:r>
              <a:rPr lang="en-US" dirty="0" smtClean="0"/>
              <a:t>Goal: </a:t>
            </a:r>
          </a:p>
          <a:p>
            <a:pPr lvl="1"/>
            <a:r>
              <a:rPr lang="en-US" dirty="0" smtClean="0"/>
              <a:t>Suggest diverse, representative rules </a:t>
            </a:r>
          </a:p>
          <a:p>
            <a:pPr lvl="1"/>
            <a:r>
              <a:rPr lang="en-US" dirty="0" smtClean="0"/>
              <a:t>Cover all positive examples and not capture negative examples</a:t>
            </a:r>
          </a:p>
          <a:p>
            <a:r>
              <a:rPr lang="en-US" dirty="0" smtClean="0"/>
              <a:t>Operations</a:t>
            </a:r>
          </a:p>
          <a:p>
            <a:pPr lvl="1"/>
            <a:r>
              <a:rPr lang="en-US" dirty="0" smtClean="0"/>
              <a:t>Intersection</a:t>
            </a:r>
          </a:p>
          <a:p>
            <a:pPr lvl="1"/>
            <a:r>
              <a:rPr lang="en-US" dirty="0" smtClean="0"/>
              <a:t>Merge</a:t>
            </a:r>
          </a:p>
          <a:p>
            <a:pPr lvl="1"/>
            <a:r>
              <a:rPr lang="en-US" dirty="0" smtClean="0"/>
              <a:t>Cluster</a:t>
            </a:r>
          </a:p>
          <a:p>
            <a:pPr lvl="1"/>
            <a:r>
              <a:rPr lang="en-US" dirty="0" smtClean="0"/>
              <a:t>Ranking</a:t>
            </a:r>
          </a:p>
        </p:txBody>
      </p:sp>
      <p:sp>
        <p:nvSpPr>
          <p:cNvPr id="4" name="Slide Number Placeholder 3"/>
          <p:cNvSpPr>
            <a:spLocks noGrp="1"/>
          </p:cNvSpPr>
          <p:nvPr>
            <p:ph type="sldNum" sz="quarter" idx="12"/>
          </p:nvPr>
        </p:nvSpPr>
        <p:spPr/>
        <p:txBody>
          <a:bodyPr/>
          <a:lstStyle/>
          <a:p>
            <a:fld id="{33290099-F9B1-164A-B942-E2F43BF0E733}" type="slidenum">
              <a:rPr lang="en-US" smtClean="0"/>
              <a:t>10</a:t>
            </a:fld>
            <a:endParaRPr lang="en-US"/>
          </a:p>
        </p:txBody>
      </p:sp>
    </p:spTree>
    <p:extLst>
      <p:ext uri="{BB962C8B-B14F-4D97-AF65-F5344CB8AC3E}">
        <p14:creationId xmlns:p14="http://schemas.microsoft.com/office/powerpoint/2010/main" val="2163276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13"/>
            <a:ext cx="8229600" cy="1143000"/>
          </a:xfrm>
        </p:spPr>
        <p:txBody>
          <a:bodyPr/>
          <a:lstStyle/>
          <a:p>
            <a:r>
              <a:rPr lang="en-US" dirty="0" smtClean="0"/>
              <a:t>Learning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8525007"/>
              </p:ext>
            </p:extLst>
          </p:nvPr>
        </p:nvGraphicFramePr>
        <p:xfrm>
          <a:off x="457200" y="1165413"/>
          <a:ext cx="8537388" cy="5573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33290099-F9B1-164A-B942-E2F43BF0E733}" type="slidenum">
              <a:rPr lang="en-US" smtClean="0"/>
              <a:t>11</a:t>
            </a:fld>
            <a:endParaRPr lang="en-US"/>
          </a:p>
        </p:txBody>
      </p:sp>
      <p:sp>
        <p:nvSpPr>
          <p:cNvPr id="5" name="Rectangle 4"/>
          <p:cNvSpPr/>
          <p:nvPr/>
        </p:nvSpPr>
        <p:spPr>
          <a:xfrm>
            <a:off x="991892" y="2598508"/>
            <a:ext cx="7694908" cy="1162373"/>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4003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 Overview</a:t>
            </a:r>
            <a:endParaRPr lang="en-US" dirty="0"/>
          </a:p>
        </p:txBody>
      </p:sp>
      <p:sp>
        <p:nvSpPr>
          <p:cNvPr id="3" name="Content Placeholder 2"/>
          <p:cNvSpPr>
            <a:spLocks noGrp="1"/>
          </p:cNvSpPr>
          <p:nvPr>
            <p:ph idx="1"/>
          </p:nvPr>
        </p:nvSpPr>
        <p:spPr/>
        <p:txBody>
          <a:bodyPr>
            <a:normAutofit/>
          </a:bodyPr>
          <a:lstStyle/>
          <a:p>
            <a:r>
              <a:rPr lang="en-US" dirty="0" smtClean="0"/>
              <a:t>Goal: Rules capture all positive examples and no negative examples</a:t>
            </a:r>
          </a:p>
          <a:p>
            <a:r>
              <a:rPr lang="en-US" dirty="0" smtClean="0"/>
              <a:t>Main idea:</a:t>
            </a:r>
          </a:p>
          <a:p>
            <a:pPr lvl="1"/>
            <a:r>
              <a:rPr lang="en-US" dirty="0" smtClean="0"/>
              <a:t>Intersect positive examples </a:t>
            </a:r>
            <a:r>
              <a:rPr lang="en-US" dirty="0" smtClean="0">
                <a:sym typeface="Wingdings"/>
              </a:rPr>
              <a:t> Set of rules capturing all positive examples.</a:t>
            </a:r>
          </a:p>
          <a:p>
            <a:pPr lvl="1"/>
            <a:r>
              <a:rPr lang="en-US" dirty="0" smtClean="0">
                <a:sym typeface="Wingdings"/>
              </a:rPr>
              <a:t>Filter out rules that capture negative examples.</a:t>
            </a:r>
          </a:p>
          <a:p>
            <a:pPr lvl="1"/>
            <a:r>
              <a:rPr lang="en-US" dirty="0" smtClean="0">
                <a:sym typeface="Wingdings"/>
              </a:rPr>
              <a:t>Left with rules that apply to all positive examples and not in the negative examples</a:t>
            </a:r>
          </a:p>
        </p:txBody>
      </p:sp>
      <p:sp>
        <p:nvSpPr>
          <p:cNvPr id="4" name="Slide Number Placeholder 3"/>
          <p:cNvSpPr>
            <a:spLocks noGrp="1"/>
          </p:cNvSpPr>
          <p:nvPr>
            <p:ph type="sldNum" sz="quarter" idx="12"/>
          </p:nvPr>
        </p:nvSpPr>
        <p:spPr/>
        <p:txBody>
          <a:bodyPr/>
          <a:lstStyle/>
          <a:p>
            <a:fld id="{33290099-F9B1-164A-B942-E2F43BF0E733}" type="slidenum">
              <a:rPr lang="en-US" smtClean="0"/>
              <a:t>12</a:t>
            </a:fld>
            <a:endParaRPr lang="en-US"/>
          </a:p>
        </p:txBody>
      </p:sp>
    </p:spTree>
    <p:extLst>
      <p:ext uri="{BB962C8B-B14F-4D97-AF65-F5344CB8AC3E}">
        <p14:creationId xmlns:p14="http://schemas.microsoft.com/office/powerpoint/2010/main" val="5332998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Ruleset</a:t>
            </a:r>
            <a:r>
              <a:rPr lang="en-US" dirty="0" smtClean="0"/>
              <a:t>: Rules per example</a:t>
            </a:r>
            <a:endParaRPr lang="en-US" dirty="0"/>
          </a:p>
        </p:txBody>
      </p:sp>
      <p:sp>
        <p:nvSpPr>
          <p:cNvPr id="3" name="Content Placeholder 2"/>
          <p:cNvSpPr>
            <a:spLocks noGrp="1"/>
          </p:cNvSpPr>
          <p:nvPr>
            <p:ph idx="1"/>
          </p:nvPr>
        </p:nvSpPr>
        <p:spPr>
          <a:xfrm>
            <a:off x="386273" y="1337520"/>
            <a:ext cx="8300527" cy="1019567"/>
          </a:xfrm>
        </p:spPr>
        <p:txBody>
          <a:bodyPr>
            <a:normAutofit lnSpcReduction="10000"/>
          </a:bodyPr>
          <a:lstStyle/>
          <a:p>
            <a:r>
              <a:rPr lang="en-US" dirty="0" smtClean="0"/>
              <a:t>Generate all possible rules for each example, positive and negative. </a:t>
            </a:r>
          </a:p>
          <a:p>
            <a:endParaRPr lang="en-US" dirty="0"/>
          </a:p>
        </p:txBody>
      </p:sp>
      <p:sp>
        <p:nvSpPr>
          <p:cNvPr id="5" name="Content Placeholder 2"/>
          <p:cNvSpPr txBox="1">
            <a:spLocks/>
          </p:cNvSpPr>
          <p:nvPr/>
        </p:nvSpPr>
        <p:spPr>
          <a:xfrm>
            <a:off x="162129" y="2327881"/>
            <a:ext cx="2080579" cy="6394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Rule set for </a:t>
            </a:r>
          </a:p>
        </p:txBody>
      </p:sp>
      <p:sp>
        <p:nvSpPr>
          <p:cNvPr id="7" name="Alternate Process 6"/>
          <p:cNvSpPr/>
          <p:nvPr/>
        </p:nvSpPr>
        <p:spPr>
          <a:xfrm>
            <a:off x="209183" y="3731647"/>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8" name="Alternate Process 7"/>
          <p:cNvSpPr/>
          <p:nvPr/>
        </p:nvSpPr>
        <p:spPr>
          <a:xfrm>
            <a:off x="209182" y="5214354"/>
            <a:ext cx="149113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9" name="Alternate Process 8"/>
          <p:cNvSpPr/>
          <p:nvPr/>
        </p:nvSpPr>
        <p:spPr>
          <a:xfrm>
            <a:off x="209183" y="4713939"/>
            <a:ext cx="149113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0" name="Alternate Process 9"/>
          <p:cNvSpPr/>
          <p:nvPr/>
        </p:nvSpPr>
        <p:spPr>
          <a:xfrm>
            <a:off x="5979000" y="3711997"/>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12" name="Alternate Process 11"/>
          <p:cNvSpPr/>
          <p:nvPr/>
        </p:nvSpPr>
        <p:spPr>
          <a:xfrm>
            <a:off x="3861464" y="4713939"/>
            <a:ext cx="149113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3" name="Alternate Process 12"/>
          <p:cNvSpPr/>
          <p:nvPr/>
        </p:nvSpPr>
        <p:spPr>
          <a:xfrm>
            <a:off x="5979000" y="4713939"/>
            <a:ext cx="149113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sp>
        <p:nvSpPr>
          <p:cNvPr id="19" name="Alternate Process 18"/>
          <p:cNvSpPr/>
          <p:nvPr/>
        </p:nvSpPr>
        <p:spPr>
          <a:xfrm>
            <a:off x="2274907" y="3722125"/>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20" name="Alternate Process 19"/>
          <p:cNvSpPr/>
          <p:nvPr/>
        </p:nvSpPr>
        <p:spPr>
          <a:xfrm>
            <a:off x="3861464" y="3722125"/>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21" name="Alternate Process 20"/>
          <p:cNvSpPr/>
          <p:nvPr/>
        </p:nvSpPr>
        <p:spPr>
          <a:xfrm>
            <a:off x="3120477" y="2465311"/>
            <a:ext cx="2820892" cy="336207"/>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fourth-year 2005</a:t>
            </a:r>
            <a:endParaRPr lang="en-US" dirty="0"/>
          </a:p>
        </p:txBody>
      </p:sp>
      <p:sp>
        <p:nvSpPr>
          <p:cNvPr id="23" name="Process 22"/>
          <p:cNvSpPr/>
          <p:nvPr/>
        </p:nvSpPr>
        <p:spPr>
          <a:xfrm>
            <a:off x="3197405" y="2449460"/>
            <a:ext cx="1619636"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6" name="Alternate Process 25"/>
          <p:cNvSpPr/>
          <p:nvPr/>
        </p:nvSpPr>
        <p:spPr>
          <a:xfrm>
            <a:off x="2274907" y="4704417"/>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27" name="Alternate Process 26"/>
          <p:cNvSpPr/>
          <p:nvPr/>
        </p:nvSpPr>
        <p:spPr>
          <a:xfrm>
            <a:off x="3861464" y="5204832"/>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29" name="Alternate Process 28"/>
          <p:cNvSpPr/>
          <p:nvPr/>
        </p:nvSpPr>
        <p:spPr>
          <a:xfrm>
            <a:off x="2274907" y="5215878"/>
            <a:ext cx="1522986" cy="333159"/>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rgbClr val="FFFF00"/>
                </a:solidFill>
              </a:rPr>
              <a:t>Exact String: -</a:t>
            </a:r>
            <a:endParaRPr lang="en-US" dirty="0">
              <a:solidFill>
                <a:srgbClr val="FFFF00"/>
              </a:solidFill>
            </a:endParaRPr>
          </a:p>
        </p:txBody>
      </p:sp>
      <p:sp>
        <p:nvSpPr>
          <p:cNvPr id="34" name="Alternate Process 33"/>
          <p:cNvSpPr/>
          <p:nvPr/>
        </p:nvSpPr>
        <p:spPr>
          <a:xfrm>
            <a:off x="5979000" y="5717894"/>
            <a:ext cx="1885578" cy="336207"/>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FF0000"/>
                </a:solidFill>
              </a:rPr>
              <a:t>Exact String: 2005</a:t>
            </a:r>
            <a:endParaRPr lang="en-US" dirty="0">
              <a:solidFill>
                <a:srgbClr val="FF0000"/>
              </a:solidFill>
            </a:endParaRPr>
          </a:p>
        </p:txBody>
      </p:sp>
      <p:sp>
        <p:nvSpPr>
          <p:cNvPr id="35" name="Alternate Process 34"/>
          <p:cNvSpPr/>
          <p:nvPr/>
        </p:nvSpPr>
        <p:spPr>
          <a:xfrm>
            <a:off x="209182" y="5730507"/>
            <a:ext cx="2005105" cy="310981"/>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rgbClr val="FFC000"/>
                </a:solidFill>
              </a:rPr>
              <a:t>Exact String: fourth</a:t>
            </a:r>
            <a:endParaRPr lang="en-US" dirty="0">
              <a:solidFill>
                <a:srgbClr val="FFC000"/>
              </a:solidFill>
            </a:endParaRPr>
          </a:p>
        </p:txBody>
      </p:sp>
      <p:sp>
        <p:nvSpPr>
          <p:cNvPr id="37" name="Alternate Process 36"/>
          <p:cNvSpPr/>
          <p:nvPr/>
        </p:nvSpPr>
        <p:spPr>
          <a:xfrm>
            <a:off x="3861464" y="5719418"/>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44" name="Content Placeholder 2"/>
          <p:cNvSpPr txBox="1">
            <a:spLocks/>
          </p:cNvSpPr>
          <p:nvPr/>
        </p:nvSpPr>
        <p:spPr>
          <a:xfrm rot="5400000">
            <a:off x="4204146" y="6195067"/>
            <a:ext cx="586308" cy="6394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a:t>
            </a:r>
          </a:p>
        </p:txBody>
      </p:sp>
      <p:sp>
        <p:nvSpPr>
          <p:cNvPr id="33" name="Alternate Process 9"/>
          <p:cNvSpPr/>
          <p:nvPr/>
        </p:nvSpPr>
        <p:spPr>
          <a:xfrm>
            <a:off x="5979000" y="5194704"/>
            <a:ext cx="2769305"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39" name="Alternate Process 28"/>
          <p:cNvSpPr/>
          <p:nvPr/>
        </p:nvSpPr>
        <p:spPr>
          <a:xfrm>
            <a:off x="2274907" y="5719418"/>
            <a:ext cx="1522986" cy="333159"/>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rgbClr val="FFFF00"/>
                </a:solidFill>
              </a:rPr>
              <a:t>Exact String: -</a:t>
            </a:r>
            <a:endParaRPr lang="en-US" dirty="0">
              <a:solidFill>
                <a:srgbClr val="FFFF00"/>
              </a:solidFill>
            </a:endParaRPr>
          </a:p>
        </p:txBody>
      </p:sp>
      <p:sp>
        <p:nvSpPr>
          <p:cNvPr id="45" name="Alternate Process 6"/>
          <p:cNvSpPr/>
          <p:nvPr/>
        </p:nvSpPr>
        <p:spPr>
          <a:xfrm>
            <a:off x="211749" y="4219461"/>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46" name="Alternate Process 9"/>
          <p:cNvSpPr/>
          <p:nvPr/>
        </p:nvSpPr>
        <p:spPr>
          <a:xfrm>
            <a:off x="5979000" y="4222421"/>
            <a:ext cx="1975446" cy="330287"/>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47" name="Alternate Process 18"/>
          <p:cNvSpPr/>
          <p:nvPr/>
        </p:nvSpPr>
        <p:spPr>
          <a:xfrm>
            <a:off x="2274907" y="4209939"/>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49" name="Alternate Process 11"/>
          <p:cNvSpPr/>
          <p:nvPr/>
        </p:nvSpPr>
        <p:spPr>
          <a:xfrm>
            <a:off x="3861464" y="4219461"/>
            <a:ext cx="149113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13</a:t>
            </a:fld>
            <a:endParaRPr lang="en-US"/>
          </a:p>
        </p:txBody>
      </p:sp>
      <p:sp>
        <p:nvSpPr>
          <p:cNvPr id="30" name="Alternate Process 20"/>
          <p:cNvSpPr/>
          <p:nvPr/>
        </p:nvSpPr>
        <p:spPr>
          <a:xfrm>
            <a:off x="127022" y="3316669"/>
            <a:ext cx="1345317" cy="352821"/>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fourth</a:t>
            </a:r>
            <a:endParaRPr lang="en-US" dirty="0"/>
          </a:p>
        </p:txBody>
      </p:sp>
      <p:sp>
        <p:nvSpPr>
          <p:cNvPr id="6" name="Rectangle 5"/>
          <p:cNvSpPr/>
          <p:nvPr/>
        </p:nvSpPr>
        <p:spPr>
          <a:xfrm>
            <a:off x="2274907" y="3308413"/>
            <a:ext cx="255198" cy="369332"/>
          </a:xfrm>
          <a:prstGeom prst="rect">
            <a:avLst/>
          </a:prstGeom>
        </p:spPr>
        <p:txBody>
          <a:bodyPr wrap="none">
            <a:spAutoFit/>
          </a:bodyPr>
          <a:lstStyle/>
          <a:p>
            <a:r>
              <a:rPr lang="en-US" dirty="0"/>
              <a:t>-</a:t>
            </a:r>
          </a:p>
        </p:txBody>
      </p:sp>
      <p:sp>
        <p:nvSpPr>
          <p:cNvPr id="11" name="Rectangle 10"/>
          <p:cNvSpPr/>
          <p:nvPr/>
        </p:nvSpPr>
        <p:spPr>
          <a:xfrm>
            <a:off x="3861464" y="3308413"/>
            <a:ext cx="645113" cy="369332"/>
          </a:xfrm>
          <a:prstGeom prst="rect">
            <a:avLst/>
          </a:prstGeom>
        </p:spPr>
        <p:txBody>
          <a:bodyPr wrap="none">
            <a:spAutoFit/>
          </a:bodyPr>
          <a:lstStyle/>
          <a:p>
            <a:r>
              <a:rPr lang="en-US" dirty="0"/>
              <a:t>year </a:t>
            </a:r>
          </a:p>
        </p:txBody>
      </p:sp>
      <p:sp>
        <p:nvSpPr>
          <p:cNvPr id="14" name="Rectangle 13"/>
          <p:cNvSpPr/>
          <p:nvPr/>
        </p:nvSpPr>
        <p:spPr>
          <a:xfrm>
            <a:off x="5979000" y="3308413"/>
            <a:ext cx="652743" cy="369332"/>
          </a:xfrm>
          <a:prstGeom prst="rect">
            <a:avLst/>
          </a:prstGeom>
        </p:spPr>
        <p:txBody>
          <a:bodyPr wrap="none">
            <a:spAutoFit/>
          </a:bodyPr>
          <a:lstStyle/>
          <a:p>
            <a:r>
              <a:rPr lang="en-US" dirty="0"/>
              <a:t>2005</a:t>
            </a:r>
          </a:p>
        </p:txBody>
      </p:sp>
    </p:spTree>
    <p:extLst>
      <p:ext uri="{BB962C8B-B14F-4D97-AF65-F5344CB8AC3E}">
        <p14:creationId xmlns:p14="http://schemas.microsoft.com/office/powerpoint/2010/main" val="1541522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94" y="0"/>
            <a:ext cx="8507506" cy="1143000"/>
          </a:xfrm>
        </p:spPr>
        <p:txBody>
          <a:bodyPr>
            <a:normAutofit/>
          </a:bodyPr>
          <a:lstStyle/>
          <a:p>
            <a:r>
              <a:rPr lang="en-US" dirty="0" smtClean="0"/>
              <a:t>Intersected Positive </a:t>
            </a:r>
            <a:r>
              <a:rPr lang="en-US" dirty="0" err="1" smtClean="0"/>
              <a:t>Ruleset</a:t>
            </a:r>
            <a:endParaRPr lang="en-US" dirty="0"/>
          </a:p>
        </p:txBody>
      </p:sp>
      <p:sp>
        <p:nvSpPr>
          <p:cNvPr id="3" name="Content Placeholder 2"/>
          <p:cNvSpPr>
            <a:spLocks noGrp="1"/>
          </p:cNvSpPr>
          <p:nvPr>
            <p:ph idx="1"/>
          </p:nvPr>
        </p:nvSpPr>
        <p:spPr>
          <a:xfrm>
            <a:off x="98618" y="1144494"/>
            <a:ext cx="8229600" cy="944282"/>
          </a:xfrm>
        </p:spPr>
        <p:txBody>
          <a:bodyPr>
            <a:normAutofit fontScale="92500" lnSpcReduction="10000"/>
          </a:bodyPr>
          <a:lstStyle/>
          <a:p>
            <a:r>
              <a:rPr lang="en-US" b="1" dirty="0" smtClean="0"/>
              <a:t>Intersected Positive </a:t>
            </a:r>
            <a:r>
              <a:rPr lang="en-US" b="1" dirty="0" err="1" smtClean="0"/>
              <a:t>Ruleset</a:t>
            </a:r>
            <a:r>
              <a:rPr lang="en-US" dirty="0" smtClean="0"/>
              <a:t>:</a:t>
            </a:r>
          </a:p>
          <a:p>
            <a:pPr lvl="1"/>
            <a:r>
              <a:rPr lang="en-US" dirty="0" smtClean="0"/>
              <a:t>Rules that are applicable to all the positive examples </a:t>
            </a:r>
            <a:endParaRPr lang="en-US" dirty="0"/>
          </a:p>
        </p:txBody>
      </p:sp>
      <p:sp>
        <p:nvSpPr>
          <p:cNvPr id="4" name="Content Placeholder 2"/>
          <p:cNvSpPr txBox="1">
            <a:spLocks/>
          </p:cNvSpPr>
          <p:nvPr/>
        </p:nvSpPr>
        <p:spPr>
          <a:xfrm rot="10800000">
            <a:off x="3899647" y="2544482"/>
            <a:ext cx="567764" cy="8322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5400" dirty="0" smtClean="0"/>
              <a:t>U</a:t>
            </a:r>
            <a:endParaRPr lang="en-US" sz="5400" dirty="0"/>
          </a:p>
        </p:txBody>
      </p:sp>
      <p:sp>
        <p:nvSpPr>
          <p:cNvPr id="5" name="Content Placeholder 2"/>
          <p:cNvSpPr txBox="1">
            <a:spLocks/>
          </p:cNvSpPr>
          <p:nvPr/>
        </p:nvSpPr>
        <p:spPr>
          <a:xfrm>
            <a:off x="98618" y="3586790"/>
            <a:ext cx="4736353" cy="403412"/>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ym typeface="Wingdings"/>
              </a:rPr>
              <a:t> </a:t>
            </a:r>
            <a:endParaRPr lang="en-US" dirty="0"/>
          </a:p>
        </p:txBody>
      </p:sp>
      <p:sp>
        <p:nvSpPr>
          <p:cNvPr id="6" name="Content Placeholder 2"/>
          <p:cNvSpPr txBox="1">
            <a:spLocks/>
          </p:cNvSpPr>
          <p:nvPr/>
        </p:nvSpPr>
        <p:spPr>
          <a:xfrm>
            <a:off x="533407" y="2820924"/>
            <a:ext cx="1494112" cy="31672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Rule set for </a:t>
            </a:r>
          </a:p>
        </p:txBody>
      </p:sp>
      <p:sp>
        <p:nvSpPr>
          <p:cNvPr id="9" name="Content Placeholder 2"/>
          <p:cNvSpPr txBox="1">
            <a:spLocks/>
          </p:cNvSpPr>
          <p:nvPr/>
        </p:nvSpPr>
        <p:spPr>
          <a:xfrm>
            <a:off x="4788650" y="2816413"/>
            <a:ext cx="1494112" cy="31672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Rule set for </a:t>
            </a:r>
          </a:p>
        </p:txBody>
      </p:sp>
      <p:sp>
        <p:nvSpPr>
          <p:cNvPr id="61" name="Content Placeholder 2"/>
          <p:cNvSpPr txBox="1">
            <a:spLocks/>
          </p:cNvSpPr>
          <p:nvPr/>
        </p:nvSpPr>
        <p:spPr>
          <a:xfrm rot="5400000">
            <a:off x="4204146" y="6195067"/>
            <a:ext cx="586308" cy="6394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a:t>
            </a:r>
          </a:p>
        </p:txBody>
      </p:sp>
      <p:sp>
        <p:nvSpPr>
          <p:cNvPr id="40" name="Alternate Process 20"/>
          <p:cNvSpPr/>
          <p:nvPr/>
        </p:nvSpPr>
        <p:spPr>
          <a:xfrm>
            <a:off x="1078755" y="3139812"/>
            <a:ext cx="2820892" cy="336207"/>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fourth-year 2005</a:t>
            </a:r>
            <a:endParaRPr lang="en-US" dirty="0"/>
          </a:p>
        </p:txBody>
      </p:sp>
      <p:sp>
        <p:nvSpPr>
          <p:cNvPr id="43" name="Process 22"/>
          <p:cNvSpPr/>
          <p:nvPr/>
        </p:nvSpPr>
        <p:spPr>
          <a:xfrm>
            <a:off x="1183344" y="3124108"/>
            <a:ext cx="1619636"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8" name="Alternate Process 20"/>
          <p:cNvSpPr/>
          <p:nvPr/>
        </p:nvSpPr>
        <p:spPr>
          <a:xfrm>
            <a:off x="5165811" y="3121061"/>
            <a:ext cx="2820892" cy="336207"/>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fifth-year 2006</a:t>
            </a:r>
            <a:endParaRPr lang="en-US" dirty="0"/>
          </a:p>
        </p:txBody>
      </p:sp>
      <p:sp>
        <p:nvSpPr>
          <p:cNvPr id="59" name="Process 22"/>
          <p:cNvSpPr/>
          <p:nvPr/>
        </p:nvSpPr>
        <p:spPr>
          <a:xfrm>
            <a:off x="5243614" y="3089762"/>
            <a:ext cx="1416309" cy="370553"/>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2" name="Alternate Process 6"/>
          <p:cNvSpPr/>
          <p:nvPr/>
        </p:nvSpPr>
        <p:spPr>
          <a:xfrm>
            <a:off x="1196906" y="3893444"/>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63" name="Alternate Process 7"/>
          <p:cNvSpPr/>
          <p:nvPr/>
        </p:nvSpPr>
        <p:spPr>
          <a:xfrm>
            <a:off x="1196905" y="5798077"/>
            <a:ext cx="149113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64" name="Alternate Process 8"/>
          <p:cNvSpPr/>
          <p:nvPr/>
        </p:nvSpPr>
        <p:spPr>
          <a:xfrm>
            <a:off x="1196906" y="5343664"/>
            <a:ext cx="149113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65" name="Alternate Process 9"/>
          <p:cNvSpPr/>
          <p:nvPr/>
        </p:nvSpPr>
        <p:spPr>
          <a:xfrm>
            <a:off x="5165282" y="3879999"/>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66" name="Alternate Process 11"/>
          <p:cNvSpPr/>
          <p:nvPr/>
        </p:nvSpPr>
        <p:spPr>
          <a:xfrm>
            <a:off x="4038977" y="5342026"/>
            <a:ext cx="149113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67" name="Alternate Process 12"/>
          <p:cNvSpPr/>
          <p:nvPr/>
        </p:nvSpPr>
        <p:spPr>
          <a:xfrm>
            <a:off x="5619506" y="5356905"/>
            <a:ext cx="149113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sp>
        <p:nvSpPr>
          <p:cNvPr id="68" name="Alternate Process 18"/>
          <p:cNvSpPr/>
          <p:nvPr/>
        </p:nvSpPr>
        <p:spPr>
          <a:xfrm>
            <a:off x="2663589" y="3874400"/>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69" name="Alternate Process 19"/>
          <p:cNvSpPr/>
          <p:nvPr/>
        </p:nvSpPr>
        <p:spPr>
          <a:xfrm>
            <a:off x="3912279" y="3872762"/>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70" name="Alternate Process 25"/>
          <p:cNvSpPr/>
          <p:nvPr/>
        </p:nvSpPr>
        <p:spPr>
          <a:xfrm>
            <a:off x="2737348" y="5337640"/>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71" name="Alternate Process 26"/>
          <p:cNvSpPr/>
          <p:nvPr/>
        </p:nvSpPr>
        <p:spPr>
          <a:xfrm>
            <a:off x="4380869" y="5793517"/>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72" name="Alternate Process 28"/>
          <p:cNvSpPr/>
          <p:nvPr/>
        </p:nvSpPr>
        <p:spPr>
          <a:xfrm>
            <a:off x="2779437" y="5815609"/>
            <a:ext cx="1522986" cy="333159"/>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rgbClr val="FFFF00"/>
                </a:solidFill>
              </a:rPr>
              <a:t>Exact String: -</a:t>
            </a:r>
            <a:endParaRPr lang="en-US" dirty="0">
              <a:solidFill>
                <a:srgbClr val="FFFF00"/>
              </a:solidFill>
            </a:endParaRPr>
          </a:p>
        </p:txBody>
      </p:sp>
      <p:sp>
        <p:nvSpPr>
          <p:cNvPr id="76" name="Alternate Process 9"/>
          <p:cNvSpPr/>
          <p:nvPr/>
        </p:nvSpPr>
        <p:spPr>
          <a:xfrm>
            <a:off x="5657604" y="5773262"/>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78" name="Alternate Process 6"/>
          <p:cNvSpPr/>
          <p:nvPr/>
        </p:nvSpPr>
        <p:spPr>
          <a:xfrm>
            <a:off x="1199472" y="4421350"/>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79" name="Alternate Process 9"/>
          <p:cNvSpPr/>
          <p:nvPr/>
        </p:nvSpPr>
        <p:spPr>
          <a:xfrm>
            <a:off x="5478091" y="4407905"/>
            <a:ext cx="1975446" cy="330287"/>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80" name="Alternate Process 18"/>
          <p:cNvSpPr/>
          <p:nvPr/>
        </p:nvSpPr>
        <p:spPr>
          <a:xfrm>
            <a:off x="2666155" y="4402306"/>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81" name="Alternate Process 11"/>
          <p:cNvSpPr/>
          <p:nvPr/>
        </p:nvSpPr>
        <p:spPr>
          <a:xfrm>
            <a:off x="3927353" y="4402306"/>
            <a:ext cx="149113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82" name="Alternate Process 6"/>
          <p:cNvSpPr/>
          <p:nvPr/>
        </p:nvSpPr>
        <p:spPr>
          <a:xfrm>
            <a:off x="1184398" y="4898759"/>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83" name="Alternate Process 9"/>
          <p:cNvSpPr/>
          <p:nvPr/>
        </p:nvSpPr>
        <p:spPr>
          <a:xfrm>
            <a:off x="5463017" y="4885314"/>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84" name="Alternate Process 18"/>
          <p:cNvSpPr/>
          <p:nvPr/>
        </p:nvSpPr>
        <p:spPr>
          <a:xfrm>
            <a:off x="2651081" y="4879715"/>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85" name="Alternate Process 11"/>
          <p:cNvSpPr/>
          <p:nvPr/>
        </p:nvSpPr>
        <p:spPr>
          <a:xfrm>
            <a:off x="3912279" y="4879715"/>
            <a:ext cx="149113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7" name="Slide Number Placeholder 6"/>
          <p:cNvSpPr>
            <a:spLocks noGrp="1"/>
          </p:cNvSpPr>
          <p:nvPr>
            <p:ph type="sldNum" sz="quarter" idx="12"/>
          </p:nvPr>
        </p:nvSpPr>
        <p:spPr/>
        <p:txBody>
          <a:bodyPr/>
          <a:lstStyle/>
          <a:p>
            <a:fld id="{33290099-F9B1-164A-B942-E2F43BF0E733}" type="slidenum">
              <a:rPr lang="en-US" smtClean="0"/>
              <a:t>14</a:t>
            </a:fld>
            <a:endParaRPr lang="en-US"/>
          </a:p>
        </p:txBody>
      </p:sp>
    </p:spTree>
    <p:extLst>
      <p:ext uri="{BB962C8B-B14F-4D97-AF65-F5344CB8AC3E}">
        <p14:creationId xmlns:p14="http://schemas.microsoft.com/office/powerpoint/2010/main" val="64389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1" grpId="0"/>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6" grpId="0" animBg="1"/>
      <p:bldP spid="78" grpId="0" animBg="1"/>
      <p:bldP spid="79" grpId="0" animBg="1"/>
      <p:bldP spid="80" grpId="0" animBg="1"/>
      <p:bldP spid="81" grpId="0" animBg="1"/>
      <p:bldP spid="82" grpId="0" animBg="1"/>
      <p:bldP spid="83" grpId="0" animBg="1"/>
      <p:bldP spid="84" grpId="0" animBg="1"/>
      <p:bldP spid="8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862" y="46038"/>
            <a:ext cx="8229600" cy="1143000"/>
          </a:xfrm>
        </p:spPr>
        <p:txBody>
          <a:bodyPr/>
          <a:lstStyle/>
          <a:p>
            <a:r>
              <a:rPr lang="en-US" dirty="0" smtClean="0"/>
              <a:t>Negative Examples</a:t>
            </a:r>
            <a:endParaRPr lang="en-US" dirty="0"/>
          </a:p>
        </p:txBody>
      </p:sp>
      <p:sp>
        <p:nvSpPr>
          <p:cNvPr id="3" name="Content Placeholder 2"/>
          <p:cNvSpPr>
            <a:spLocks noGrp="1"/>
          </p:cNvSpPr>
          <p:nvPr>
            <p:ph idx="1"/>
          </p:nvPr>
        </p:nvSpPr>
        <p:spPr>
          <a:xfrm>
            <a:off x="457200" y="963197"/>
            <a:ext cx="8229600" cy="1095543"/>
          </a:xfrm>
        </p:spPr>
        <p:txBody>
          <a:bodyPr/>
          <a:lstStyle/>
          <a:p>
            <a:r>
              <a:rPr lang="en-US" dirty="0">
                <a:sym typeface="Wingdings"/>
              </a:rPr>
              <a:t>Filter out rules that appear in the </a:t>
            </a:r>
            <a:r>
              <a:rPr lang="en-US" dirty="0" err="1" smtClean="0">
                <a:sym typeface="Wingdings"/>
              </a:rPr>
              <a:t>rulesets</a:t>
            </a:r>
            <a:r>
              <a:rPr lang="en-US" dirty="0" smtClean="0">
                <a:sym typeface="Wingdings"/>
              </a:rPr>
              <a:t> of negative examples.</a:t>
            </a:r>
            <a:endParaRPr lang="en-US" dirty="0">
              <a:sym typeface="Wingdings"/>
            </a:endParaRPr>
          </a:p>
          <a:p>
            <a:endParaRPr lang="en-US" dirty="0"/>
          </a:p>
        </p:txBody>
      </p:sp>
      <p:sp>
        <p:nvSpPr>
          <p:cNvPr id="5" name="Content Placeholder 2"/>
          <p:cNvSpPr txBox="1">
            <a:spLocks/>
          </p:cNvSpPr>
          <p:nvPr/>
        </p:nvSpPr>
        <p:spPr>
          <a:xfrm>
            <a:off x="628888" y="2250439"/>
            <a:ext cx="3865865" cy="44921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N</a:t>
            </a:r>
            <a:r>
              <a:rPr lang="en-US" dirty="0" smtClean="0"/>
              <a:t>egative example: </a:t>
            </a:r>
          </a:p>
        </p:txBody>
      </p:sp>
      <p:grpSp>
        <p:nvGrpSpPr>
          <p:cNvPr id="30" name="Group 29"/>
          <p:cNvGrpSpPr/>
          <p:nvPr/>
        </p:nvGrpSpPr>
        <p:grpSpPr>
          <a:xfrm>
            <a:off x="1775489" y="2743735"/>
            <a:ext cx="713204" cy="336208"/>
            <a:chOff x="818117" y="3285873"/>
            <a:chExt cx="713204" cy="336208"/>
          </a:xfrm>
        </p:grpSpPr>
        <p:sp>
          <p:nvSpPr>
            <p:cNvPr id="6" name="Alternate Process 6"/>
            <p:cNvSpPr/>
            <p:nvPr/>
          </p:nvSpPr>
          <p:spPr>
            <a:xfrm>
              <a:off x="818117" y="3285874"/>
              <a:ext cx="713204" cy="336207"/>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t>u</a:t>
              </a:r>
              <a:r>
                <a:rPr lang="en-US" dirty="0" smtClean="0"/>
                <a:t>p 7</a:t>
              </a:r>
              <a:endParaRPr lang="en-US" dirty="0"/>
            </a:p>
          </p:txBody>
        </p:sp>
        <p:sp>
          <p:nvSpPr>
            <p:cNvPr id="7" name="Process 7"/>
            <p:cNvSpPr/>
            <p:nvPr/>
          </p:nvSpPr>
          <p:spPr>
            <a:xfrm>
              <a:off x="818117" y="3285873"/>
              <a:ext cx="713204"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6" name="Group 65"/>
          <p:cNvGrpSpPr/>
          <p:nvPr/>
        </p:nvGrpSpPr>
        <p:grpSpPr>
          <a:xfrm>
            <a:off x="1522842" y="5806661"/>
            <a:ext cx="5943822" cy="382743"/>
            <a:chOff x="2134682" y="4264521"/>
            <a:chExt cx="5943822" cy="382743"/>
          </a:xfrm>
        </p:grpSpPr>
        <p:sp>
          <p:nvSpPr>
            <p:cNvPr id="9" name="Alternate Process 6"/>
            <p:cNvSpPr/>
            <p:nvPr/>
          </p:nvSpPr>
          <p:spPr>
            <a:xfrm>
              <a:off x="2134682" y="4285203"/>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2" name="Alternate Process 9"/>
            <p:cNvSpPr/>
            <p:nvPr/>
          </p:nvSpPr>
          <p:spPr>
            <a:xfrm>
              <a:off x="6103058" y="4271758"/>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15" name="Alternate Process 18"/>
            <p:cNvSpPr/>
            <p:nvPr/>
          </p:nvSpPr>
          <p:spPr>
            <a:xfrm>
              <a:off x="3601365" y="4266159"/>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16" name="Alternate Process 19"/>
            <p:cNvSpPr/>
            <p:nvPr/>
          </p:nvSpPr>
          <p:spPr>
            <a:xfrm>
              <a:off x="4850055" y="4264521"/>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grpSp>
      <p:grpSp>
        <p:nvGrpSpPr>
          <p:cNvPr id="65" name="Group 64"/>
          <p:cNvGrpSpPr/>
          <p:nvPr/>
        </p:nvGrpSpPr>
        <p:grpSpPr>
          <a:xfrm>
            <a:off x="1522842" y="3375539"/>
            <a:ext cx="3442129" cy="375506"/>
            <a:chOff x="437705" y="4261109"/>
            <a:chExt cx="3442129" cy="375506"/>
          </a:xfrm>
        </p:grpSpPr>
        <p:sp>
          <p:nvSpPr>
            <p:cNvPr id="33" name="Alternate Process 6"/>
            <p:cNvSpPr/>
            <p:nvPr/>
          </p:nvSpPr>
          <p:spPr>
            <a:xfrm>
              <a:off x="437705" y="4274554"/>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36" name="Alternate Process 9"/>
            <p:cNvSpPr/>
            <p:nvPr/>
          </p:nvSpPr>
          <p:spPr>
            <a:xfrm>
              <a:off x="1904388" y="4261109"/>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grpSp>
      <p:sp>
        <p:nvSpPr>
          <p:cNvPr id="56" name="Content Placeholder 2"/>
          <p:cNvSpPr txBox="1">
            <a:spLocks/>
          </p:cNvSpPr>
          <p:nvPr/>
        </p:nvSpPr>
        <p:spPr>
          <a:xfrm>
            <a:off x="646234" y="4112581"/>
            <a:ext cx="3865865" cy="44921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Positive example: </a:t>
            </a:r>
          </a:p>
        </p:txBody>
      </p:sp>
      <p:grpSp>
        <p:nvGrpSpPr>
          <p:cNvPr id="64" name="Group 63"/>
          <p:cNvGrpSpPr/>
          <p:nvPr/>
        </p:nvGrpSpPr>
        <p:grpSpPr>
          <a:xfrm>
            <a:off x="1775489" y="4502758"/>
            <a:ext cx="1839146" cy="390654"/>
            <a:chOff x="5165811" y="3089762"/>
            <a:chExt cx="1839146" cy="390654"/>
          </a:xfrm>
        </p:grpSpPr>
        <p:sp>
          <p:nvSpPr>
            <p:cNvPr id="59" name="Alternate Process 20"/>
            <p:cNvSpPr/>
            <p:nvPr/>
          </p:nvSpPr>
          <p:spPr>
            <a:xfrm>
              <a:off x="5165811" y="3121061"/>
              <a:ext cx="1839146" cy="359355"/>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fifth-year 2006</a:t>
              </a:r>
              <a:endParaRPr lang="en-US" dirty="0"/>
            </a:p>
          </p:txBody>
        </p:sp>
        <p:sp>
          <p:nvSpPr>
            <p:cNvPr id="60" name="Process 22"/>
            <p:cNvSpPr/>
            <p:nvPr/>
          </p:nvSpPr>
          <p:spPr>
            <a:xfrm>
              <a:off x="5243614" y="3089762"/>
              <a:ext cx="1416309" cy="370553"/>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3" name="Group 62"/>
          <p:cNvGrpSpPr/>
          <p:nvPr/>
        </p:nvGrpSpPr>
        <p:grpSpPr>
          <a:xfrm>
            <a:off x="1739233" y="5095384"/>
            <a:ext cx="1802028" cy="336207"/>
            <a:chOff x="3441586" y="4878621"/>
            <a:chExt cx="1802028" cy="336207"/>
          </a:xfrm>
        </p:grpSpPr>
        <p:sp>
          <p:nvSpPr>
            <p:cNvPr id="61" name="Alternate Process 20"/>
            <p:cNvSpPr/>
            <p:nvPr/>
          </p:nvSpPr>
          <p:spPr>
            <a:xfrm>
              <a:off x="3441586" y="4894325"/>
              <a:ext cx="1802028" cy="320503"/>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fourth-year 2005</a:t>
              </a:r>
              <a:endParaRPr lang="en-US" dirty="0"/>
            </a:p>
          </p:txBody>
        </p:sp>
        <p:sp>
          <p:nvSpPr>
            <p:cNvPr id="62" name="Process 22"/>
            <p:cNvSpPr/>
            <p:nvPr/>
          </p:nvSpPr>
          <p:spPr>
            <a:xfrm>
              <a:off x="3546175" y="4878621"/>
              <a:ext cx="1619636"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cxnSp>
        <p:nvCxnSpPr>
          <p:cNvPr id="68" name="Straight Connector 67"/>
          <p:cNvCxnSpPr/>
          <p:nvPr/>
        </p:nvCxnSpPr>
        <p:spPr>
          <a:xfrm flipV="1">
            <a:off x="1332854" y="5641383"/>
            <a:ext cx="6540285" cy="836909"/>
          </a:xfrm>
          <a:prstGeom prst="line">
            <a:avLst/>
          </a:prstGeom>
        </p:spPr>
        <p:style>
          <a:lnRef idx="2">
            <a:schemeClr val="accent2"/>
          </a:lnRef>
          <a:fillRef idx="0">
            <a:schemeClr val="accent2"/>
          </a:fillRef>
          <a:effectRef idx="1">
            <a:schemeClr val="accent2"/>
          </a:effectRef>
          <a:fontRef idx="minor">
            <a:schemeClr val="tx1"/>
          </a:fontRef>
        </p:style>
      </p:cxnSp>
      <p:sp>
        <p:nvSpPr>
          <p:cNvPr id="4" name="Slide Number Placeholder 3"/>
          <p:cNvSpPr>
            <a:spLocks noGrp="1"/>
          </p:cNvSpPr>
          <p:nvPr>
            <p:ph type="sldNum" sz="quarter" idx="12"/>
          </p:nvPr>
        </p:nvSpPr>
        <p:spPr/>
        <p:txBody>
          <a:bodyPr/>
          <a:lstStyle/>
          <a:p>
            <a:fld id="{33290099-F9B1-164A-B942-E2F43BF0E733}" type="slidenum">
              <a:rPr lang="en-US" smtClean="0"/>
              <a:t>15</a:t>
            </a:fld>
            <a:endParaRPr lang="en-US"/>
          </a:p>
        </p:txBody>
      </p:sp>
    </p:spTree>
    <p:extLst>
      <p:ext uri="{BB962C8B-B14F-4D97-AF65-F5344CB8AC3E}">
        <p14:creationId xmlns:p14="http://schemas.microsoft.com/office/powerpoint/2010/main" val="258682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13"/>
            <a:ext cx="8229600" cy="1143000"/>
          </a:xfrm>
        </p:spPr>
        <p:txBody>
          <a:bodyPr/>
          <a:lstStyle/>
          <a:p>
            <a:r>
              <a:rPr lang="en-US" dirty="0" smtClean="0"/>
              <a:t>Learning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2787757"/>
              </p:ext>
            </p:extLst>
          </p:nvPr>
        </p:nvGraphicFramePr>
        <p:xfrm>
          <a:off x="457200" y="1165413"/>
          <a:ext cx="8537388" cy="5573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33290099-F9B1-164A-B942-E2F43BF0E733}" type="slidenum">
              <a:rPr lang="en-US" smtClean="0"/>
              <a:t>16</a:t>
            </a:fld>
            <a:endParaRPr lang="en-US"/>
          </a:p>
        </p:txBody>
      </p:sp>
      <p:sp>
        <p:nvSpPr>
          <p:cNvPr id="5" name="Rectangle 4"/>
          <p:cNvSpPr/>
          <p:nvPr/>
        </p:nvSpPr>
        <p:spPr>
          <a:xfrm>
            <a:off x="991892" y="3401752"/>
            <a:ext cx="7694908" cy="1162373"/>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438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720"/>
            <a:ext cx="8229600" cy="871617"/>
          </a:xfrm>
        </p:spPr>
        <p:txBody>
          <a:bodyPr/>
          <a:lstStyle/>
          <a:p>
            <a:r>
              <a:rPr lang="en-US" dirty="0" smtClean="0"/>
              <a:t>Merge</a:t>
            </a:r>
            <a:endParaRPr lang="en-US" dirty="0"/>
          </a:p>
        </p:txBody>
      </p:sp>
      <p:sp>
        <p:nvSpPr>
          <p:cNvPr id="3" name="Content Placeholder 2"/>
          <p:cNvSpPr>
            <a:spLocks noGrp="1"/>
          </p:cNvSpPr>
          <p:nvPr>
            <p:ph idx="1"/>
          </p:nvPr>
        </p:nvSpPr>
        <p:spPr>
          <a:xfrm>
            <a:off x="497301" y="1237597"/>
            <a:ext cx="8229600" cy="575706"/>
          </a:xfrm>
        </p:spPr>
        <p:txBody>
          <a:bodyPr>
            <a:normAutofit fontScale="85000" lnSpcReduction="10000"/>
          </a:bodyPr>
          <a:lstStyle/>
          <a:p>
            <a:r>
              <a:rPr lang="en-US" dirty="0" smtClean="0"/>
              <a:t>Near duplicate rules, where Exact String values differ</a:t>
            </a:r>
          </a:p>
          <a:p>
            <a:endParaRPr lang="en-US" dirty="0" smtClean="0"/>
          </a:p>
          <a:p>
            <a:endParaRPr lang="en-US" dirty="0" smtClean="0"/>
          </a:p>
          <a:p>
            <a:pPr lvl="1"/>
            <a:endParaRPr lang="en-US" dirty="0"/>
          </a:p>
        </p:txBody>
      </p:sp>
      <p:sp>
        <p:nvSpPr>
          <p:cNvPr id="8" name="Content Placeholder 2"/>
          <p:cNvSpPr txBox="1">
            <a:spLocks/>
          </p:cNvSpPr>
          <p:nvPr/>
        </p:nvSpPr>
        <p:spPr>
          <a:xfrm>
            <a:off x="383893" y="2977319"/>
            <a:ext cx="8381717" cy="251668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Merge: Create dictionary rules from near duplicate rules</a:t>
            </a:r>
          </a:p>
          <a:p>
            <a:r>
              <a:rPr lang="en-US" dirty="0" smtClean="0"/>
              <a:t>Near duplicates: </a:t>
            </a:r>
          </a:p>
          <a:p>
            <a:pPr lvl="1"/>
            <a:r>
              <a:rPr lang="en-US" dirty="0"/>
              <a:t>Sequences have the same number of components, the components have the same type, and appear in the same </a:t>
            </a:r>
            <a:r>
              <a:rPr lang="en-US" dirty="0" smtClean="0"/>
              <a:t>order</a:t>
            </a:r>
          </a:p>
          <a:p>
            <a:pPr lvl="1"/>
            <a:r>
              <a:rPr lang="en-US" dirty="0" smtClean="0"/>
              <a:t>At least two exact string components can be merged into a dictionary</a:t>
            </a:r>
          </a:p>
          <a:p>
            <a:endParaRPr lang="en-US" dirty="0" smtClean="0"/>
          </a:p>
          <a:p>
            <a:pPr lvl="1"/>
            <a:endParaRPr lang="en-US" dirty="0"/>
          </a:p>
        </p:txBody>
      </p:sp>
      <p:grpSp>
        <p:nvGrpSpPr>
          <p:cNvPr id="10" name="Group 9"/>
          <p:cNvGrpSpPr/>
          <p:nvPr/>
        </p:nvGrpSpPr>
        <p:grpSpPr>
          <a:xfrm>
            <a:off x="1340558" y="1999428"/>
            <a:ext cx="7216767" cy="355251"/>
            <a:chOff x="1340558" y="2379265"/>
            <a:chExt cx="7216767" cy="355251"/>
          </a:xfrm>
        </p:grpSpPr>
        <p:sp>
          <p:nvSpPr>
            <p:cNvPr id="4" name="Alternate Process 33"/>
            <p:cNvSpPr/>
            <p:nvPr/>
          </p:nvSpPr>
          <p:spPr>
            <a:xfrm>
              <a:off x="6671747" y="2388787"/>
              <a:ext cx="1885578" cy="336207"/>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rgbClr val="FF0000"/>
                  </a:solidFill>
                </a:rPr>
                <a:t>Exact String: 2005</a:t>
              </a:r>
              <a:endParaRPr lang="en-US" dirty="0">
                <a:solidFill>
                  <a:srgbClr val="FF0000"/>
                </a:solidFill>
              </a:endParaRPr>
            </a:p>
          </p:txBody>
        </p:sp>
        <p:sp>
          <p:nvSpPr>
            <p:cNvPr id="5" name="Alternate Process 34"/>
            <p:cNvSpPr/>
            <p:nvPr/>
          </p:nvSpPr>
          <p:spPr>
            <a:xfrm>
              <a:off x="1340558" y="2401400"/>
              <a:ext cx="2005105" cy="310981"/>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rgbClr val="FFC000"/>
                  </a:solidFill>
                </a:rPr>
                <a:t>Exact String: fourth</a:t>
              </a:r>
              <a:endParaRPr lang="en-US" dirty="0">
                <a:solidFill>
                  <a:srgbClr val="FFC000"/>
                </a:solidFill>
              </a:endParaRPr>
            </a:p>
          </p:txBody>
        </p:sp>
        <p:sp>
          <p:nvSpPr>
            <p:cNvPr id="6" name="Alternate Process 36"/>
            <p:cNvSpPr/>
            <p:nvPr/>
          </p:nvSpPr>
          <p:spPr>
            <a:xfrm>
              <a:off x="4690659" y="2390311"/>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9" name="Alternate Process 18"/>
            <p:cNvSpPr/>
            <p:nvPr/>
          </p:nvSpPr>
          <p:spPr>
            <a:xfrm>
              <a:off x="3413812" y="2379265"/>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grpSp>
      <p:grpSp>
        <p:nvGrpSpPr>
          <p:cNvPr id="11" name="Group 10"/>
          <p:cNvGrpSpPr/>
          <p:nvPr/>
        </p:nvGrpSpPr>
        <p:grpSpPr>
          <a:xfrm>
            <a:off x="1340559" y="2425211"/>
            <a:ext cx="7030786" cy="355251"/>
            <a:chOff x="1340559" y="2379265"/>
            <a:chExt cx="7030786" cy="355251"/>
          </a:xfrm>
        </p:grpSpPr>
        <p:sp>
          <p:nvSpPr>
            <p:cNvPr id="12" name="Alternate Process 33"/>
            <p:cNvSpPr/>
            <p:nvPr/>
          </p:nvSpPr>
          <p:spPr>
            <a:xfrm>
              <a:off x="6485767" y="2388787"/>
              <a:ext cx="1885578" cy="336207"/>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Exact String: 2006</a:t>
              </a:r>
              <a:endParaRPr lang="en-US" dirty="0"/>
            </a:p>
          </p:txBody>
        </p:sp>
        <p:sp>
          <p:nvSpPr>
            <p:cNvPr id="13" name="Alternate Process 34"/>
            <p:cNvSpPr/>
            <p:nvPr/>
          </p:nvSpPr>
          <p:spPr>
            <a:xfrm>
              <a:off x="1340559" y="2401400"/>
              <a:ext cx="1827620" cy="310981"/>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rgbClr val="92D050"/>
                  </a:solidFill>
                </a:rPr>
                <a:t>Exact String: fifth</a:t>
              </a:r>
              <a:endParaRPr lang="en-US" dirty="0">
                <a:solidFill>
                  <a:srgbClr val="92D050"/>
                </a:solidFill>
              </a:endParaRPr>
            </a:p>
          </p:txBody>
        </p:sp>
        <p:sp>
          <p:nvSpPr>
            <p:cNvPr id="14" name="Alternate Process 36"/>
            <p:cNvSpPr/>
            <p:nvPr/>
          </p:nvSpPr>
          <p:spPr>
            <a:xfrm>
              <a:off x="4504679" y="2390311"/>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15" name="Alternate Process 18"/>
            <p:cNvSpPr/>
            <p:nvPr/>
          </p:nvSpPr>
          <p:spPr>
            <a:xfrm>
              <a:off x="3227832" y="2379265"/>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grpSp>
      <p:grpSp>
        <p:nvGrpSpPr>
          <p:cNvPr id="22" name="Group 21"/>
          <p:cNvGrpSpPr/>
          <p:nvPr/>
        </p:nvGrpSpPr>
        <p:grpSpPr>
          <a:xfrm>
            <a:off x="476856" y="5713000"/>
            <a:ext cx="8427605" cy="358148"/>
            <a:chOff x="550192" y="4598804"/>
            <a:chExt cx="8427605" cy="358148"/>
          </a:xfrm>
        </p:grpSpPr>
        <p:sp>
          <p:nvSpPr>
            <p:cNvPr id="18" name="Alternate Process 34"/>
            <p:cNvSpPr/>
            <p:nvPr/>
          </p:nvSpPr>
          <p:spPr>
            <a:xfrm>
              <a:off x="550192" y="4623836"/>
              <a:ext cx="2591175" cy="333116"/>
            </a:xfrm>
            <a:prstGeom prst="flowChartAlternateProcess">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smtClean="0"/>
                <a:t>Dictionary: {fourth, fifth}</a:t>
              </a:r>
              <a:endParaRPr lang="en-US" dirty="0"/>
            </a:p>
          </p:txBody>
        </p:sp>
        <p:sp>
          <p:nvSpPr>
            <p:cNvPr id="19" name="Alternate Process 36"/>
            <p:cNvSpPr/>
            <p:nvPr/>
          </p:nvSpPr>
          <p:spPr>
            <a:xfrm>
              <a:off x="4440504" y="4612747"/>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20" name="Alternate Process 18"/>
            <p:cNvSpPr/>
            <p:nvPr/>
          </p:nvSpPr>
          <p:spPr>
            <a:xfrm>
              <a:off x="3187861" y="4598804"/>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21" name="Alternate Process 34"/>
            <p:cNvSpPr/>
            <p:nvPr/>
          </p:nvSpPr>
          <p:spPr>
            <a:xfrm>
              <a:off x="6386622" y="4598804"/>
              <a:ext cx="2591175" cy="333116"/>
            </a:xfrm>
            <a:prstGeom prst="flowChartAlternateProcess">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smtClean="0"/>
                <a:t>Dictionary: {2005, 2006}</a:t>
              </a:r>
              <a:endParaRPr lang="en-US" dirty="0"/>
            </a:p>
          </p:txBody>
        </p:sp>
      </p:grpSp>
      <p:sp>
        <p:nvSpPr>
          <p:cNvPr id="7" name="Slide Number Placeholder 6"/>
          <p:cNvSpPr>
            <a:spLocks noGrp="1"/>
          </p:cNvSpPr>
          <p:nvPr>
            <p:ph type="sldNum" sz="quarter" idx="12"/>
          </p:nvPr>
        </p:nvSpPr>
        <p:spPr/>
        <p:txBody>
          <a:bodyPr/>
          <a:lstStyle/>
          <a:p>
            <a:fld id="{33290099-F9B1-164A-B942-E2F43BF0E733}" type="slidenum">
              <a:rPr lang="en-US" smtClean="0"/>
              <a:t>17</a:t>
            </a:fld>
            <a:endParaRPr lang="en-US"/>
          </a:p>
        </p:txBody>
      </p:sp>
    </p:spTree>
    <p:extLst>
      <p:ext uri="{BB962C8B-B14F-4D97-AF65-F5344CB8AC3E}">
        <p14:creationId xmlns:p14="http://schemas.microsoft.com/office/powerpoint/2010/main" val="13433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t>Learned Rules After Intersect and Merge…</a:t>
            </a:r>
            <a:endParaRPr lang="en-US" sz="3600" dirty="0"/>
          </a:p>
        </p:txBody>
      </p:sp>
      <p:sp>
        <p:nvSpPr>
          <p:cNvPr id="4" name="Slide Number Placeholder 3"/>
          <p:cNvSpPr>
            <a:spLocks noGrp="1"/>
          </p:cNvSpPr>
          <p:nvPr>
            <p:ph type="sldNum" sz="quarter" idx="12"/>
          </p:nvPr>
        </p:nvSpPr>
        <p:spPr/>
        <p:txBody>
          <a:bodyPr/>
          <a:lstStyle/>
          <a:p>
            <a:fld id="{33290099-F9B1-164A-B942-E2F43BF0E733}" type="slidenum">
              <a:rPr lang="en-US" smtClean="0"/>
              <a:t>18</a:t>
            </a:fld>
            <a:endParaRPr lang="en-US"/>
          </a:p>
        </p:txBody>
      </p:sp>
      <p:sp>
        <p:nvSpPr>
          <p:cNvPr id="6" name="Alternate Process 6"/>
          <p:cNvSpPr/>
          <p:nvPr/>
        </p:nvSpPr>
        <p:spPr>
          <a:xfrm>
            <a:off x="309397" y="2137614"/>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7" name="Alternate Process 9"/>
          <p:cNvSpPr/>
          <p:nvPr/>
        </p:nvSpPr>
        <p:spPr>
          <a:xfrm>
            <a:off x="4562419" y="2084491"/>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8" name="Alternate Process 18"/>
          <p:cNvSpPr/>
          <p:nvPr/>
        </p:nvSpPr>
        <p:spPr>
          <a:xfrm>
            <a:off x="1801254" y="2113582"/>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9" name="Alternate Process 6"/>
          <p:cNvSpPr/>
          <p:nvPr/>
        </p:nvSpPr>
        <p:spPr>
          <a:xfrm>
            <a:off x="3081486" y="2115291"/>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1" name="Alternate Process 6"/>
          <p:cNvSpPr/>
          <p:nvPr/>
        </p:nvSpPr>
        <p:spPr>
          <a:xfrm>
            <a:off x="329136" y="2990748"/>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2" name="Alternate Process 18"/>
          <p:cNvSpPr/>
          <p:nvPr/>
        </p:nvSpPr>
        <p:spPr>
          <a:xfrm>
            <a:off x="1824171" y="2971704"/>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14" name="Alternate Process 6"/>
          <p:cNvSpPr/>
          <p:nvPr/>
        </p:nvSpPr>
        <p:spPr>
          <a:xfrm>
            <a:off x="4562419" y="2975597"/>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sp>
        <p:nvSpPr>
          <p:cNvPr id="16" name="Alternate Process 6"/>
          <p:cNvSpPr/>
          <p:nvPr/>
        </p:nvSpPr>
        <p:spPr>
          <a:xfrm>
            <a:off x="307527" y="2580401"/>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7" name="Alternate Process 18"/>
          <p:cNvSpPr/>
          <p:nvPr/>
        </p:nvSpPr>
        <p:spPr>
          <a:xfrm>
            <a:off x="1799384" y="2556369"/>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18" name="Alternate Process 9"/>
          <p:cNvSpPr/>
          <p:nvPr/>
        </p:nvSpPr>
        <p:spPr>
          <a:xfrm>
            <a:off x="4562419" y="2538054"/>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21" name="Alternate Process 34"/>
          <p:cNvSpPr/>
          <p:nvPr/>
        </p:nvSpPr>
        <p:spPr>
          <a:xfrm>
            <a:off x="307527" y="4782245"/>
            <a:ext cx="2591175" cy="333116"/>
          </a:xfrm>
          <a:prstGeom prst="flowChartAlternateProcess">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smtClean="0"/>
              <a:t>Dictionary: {fourth, fifth}</a:t>
            </a:r>
            <a:endParaRPr lang="en-US" dirty="0"/>
          </a:p>
        </p:txBody>
      </p:sp>
      <p:sp>
        <p:nvSpPr>
          <p:cNvPr id="22" name="Alternate Process 36"/>
          <p:cNvSpPr/>
          <p:nvPr/>
        </p:nvSpPr>
        <p:spPr>
          <a:xfrm>
            <a:off x="4197839" y="4771156"/>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23" name="Alternate Process 18"/>
          <p:cNvSpPr/>
          <p:nvPr/>
        </p:nvSpPr>
        <p:spPr>
          <a:xfrm>
            <a:off x="2945196" y="4757213"/>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24" name="Alternate Process 34"/>
          <p:cNvSpPr/>
          <p:nvPr/>
        </p:nvSpPr>
        <p:spPr>
          <a:xfrm>
            <a:off x="6143957" y="4757213"/>
            <a:ext cx="2591175" cy="333116"/>
          </a:xfrm>
          <a:prstGeom prst="flowChartAlternateProcess">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smtClean="0"/>
              <a:t>Dictionary: {2005, 2006}</a:t>
            </a:r>
            <a:endParaRPr lang="en-US" dirty="0"/>
          </a:p>
        </p:txBody>
      </p:sp>
      <p:sp>
        <p:nvSpPr>
          <p:cNvPr id="26" name="Content Placeholder 2"/>
          <p:cNvSpPr txBox="1">
            <a:spLocks/>
          </p:cNvSpPr>
          <p:nvPr/>
        </p:nvSpPr>
        <p:spPr>
          <a:xfrm rot="5400000">
            <a:off x="4204146" y="6195067"/>
            <a:ext cx="586308" cy="6394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a:t>
            </a:r>
          </a:p>
        </p:txBody>
      </p:sp>
      <p:sp>
        <p:nvSpPr>
          <p:cNvPr id="27" name="Alternate Process 6"/>
          <p:cNvSpPr/>
          <p:nvPr/>
        </p:nvSpPr>
        <p:spPr>
          <a:xfrm>
            <a:off x="3081486" y="2538054"/>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28" name="Alternate Process 6"/>
          <p:cNvSpPr/>
          <p:nvPr/>
        </p:nvSpPr>
        <p:spPr>
          <a:xfrm>
            <a:off x="3081486" y="2975597"/>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29" name="Alternate Process 34"/>
          <p:cNvSpPr/>
          <p:nvPr/>
        </p:nvSpPr>
        <p:spPr>
          <a:xfrm>
            <a:off x="308951" y="5253818"/>
            <a:ext cx="2591175" cy="333116"/>
          </a:xfrm>
          <a:prstGeom prst="flowChartAlternateProcess">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smtClean="0"/>
              <a:t>Dictionary: {fourth, fifth}</a:t>
            </a:r>
            <a:endParaRPr lang="en-US" dirty="0"/>
          </a:p>
        </p:txBody>
      </p:sp>
      <p:sp>
        <p:nvSpPr>
          <p:cNvPr id="30" name="Alternate Process 36"/>
          <p:cNvSpPr/>
          <p:nvPr/>
        </p:nvSpPr>
        <p:spPr>
          <a:xfrm>
            <a:off x="4199263" y="5242729"/>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31" name="Alternate Process 18"/>
          <p:cNvSpPr/>
          <p:nvPr/>
        </p:nvSpPr>
        <p:spPr>
          <a:xfrm>
            <a:off x="2946620" y="5228786"/>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33" name="Alternate Process 9"/>
          <p:cNvSpPr/>
          <p:nvPr/>
        </p:nvSpPr>
        <p:spPr>
          <a:xfrm>
            <a:off x="6143957" y="5200381"/>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34" name="Alternate Process 34"/>
          <p:cNvSpPr/>
          <p:nvPr/>
        </p:nvSpPr>
        <p:spPr>
          <a:xfrm>
            <a:off x="314016" y="5717181"/>
            <a:ext cx="2591175" cy="333116"/>
          </a:xfrm>
          <a:prstGeom prst="flowChartAlternateProcess">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smtClean="0"/>
              <a:t>Dictionary: {fourth, fifth}</a:t>
            </a:r>
            <a:endParaRPr lang="en-US" dirty="0"/>
          </a:p>
        </p:txBody>
      </p:sp>
      <p:sp>
        <p:nvSpPr>
          <p:cNvPr id="35" name="Alternate Process 36"/>
          <p:cNvSpPr/>
          <p:nvPr/>
        </p:nvSpPr>
        <p:spPr>
          <a:xfrm>
            <a:off x="4204328" y="5706092"/>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36" name="Alternate Process 18"/>
          <p:cNvSpPr/>
          <p:nvPr/>
        </p:nvSpPr>
        <p:spPr>
          <a:xfrm>
            <a:off x="2951685" y="5692149"/>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38" name="Alternate Process 9"/>
          <p:cNvSpPr/>
          <p:nvPr/>
        </p:nvSpPr>
        <p:spPr>
          <a:xfrm>
            <a:off x="6147994" y="5697822"/>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39" name="Alternate Process 6"/>
          <p:cNvSpPr/>
          <p:nvPr/>
        </p:nvSpPr>
        <p:spPr>
          <a:xfrm>
            <a:off x="324732" y="3440550"/>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40" name="Alternate Process 9"/>
          <p:cNvSpPr/>
          <p:nvPr/>
        </p:nvSpPr>
        <p:spPr>
          <a:xfrm>
            <a:off x="5031354" y="3402545"/>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41" name="Alternate Process 18"/>
          <p:cNvSpPr/>
          <p:nvPr/>
        </p:nvSpPr>
        <p:spPr>
          <a:xfrm>
            <a:off x="1816589" y="3416518"/>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43" name="Alternate Process 6"/>
          <p:cNvSpPr/>
          <p:nvPr/>
        </p:nvSpPr>
        <p:spPr>
          <a:xfrm>
            <a:off x="344471" y="4293684"/>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44" name="Alternate Process 18"/>
          <p:cNvSpPr/>
          <p:nvPr/>
        </p:nvSpPr>
        <p:spPr>
          <a:xfrm>
            <a:off x="1839506" y="4274640"/>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45" name="Alternate Process 6"/>
          <p:cNvSpPr/>
          <p:nvPr/>
        </p:nvSpPr>
        <p:spPr>
          <a:xfrm>
            <a:off x="5031354" y="4293651"/>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sp>
        <p:nvSpPr>
          <p:cNvPr id="46" name="Alternate Process 6"/>
          <p:cNvSpPr/>
          <p:nvPr/>
        </p:nvSpPr>
        <p:spPr>
          <a:xfrm>
            <a:off x="322862" y="3883337"/>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47" name="Alternate Process 18"/>
          <p:cNvSpPr/>
          <p:nvPr/>
        </p:nvSpPr>
        <p:spPr>
          <a:xfrm>
            <a:off x="1814719" y="3859305"/>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48" name="Alternate Process 9"/>
          <p:cNvSpPr/>
          <p:nvPr/>
        </p:nvSpPr>
        <p:spPr>
          <a:xfrm>
            <a:off x="5031354" y="3856108"/>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51" name="Alternate Process 36"/>
          <p:cNvSpPr/>
          <p:nvPr/>
        </p:nvSpPr>
        <p:spPr>
          <a:xfrm>
            <a:off x="3081486" y="3414657"/>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52" name="Alternate Process 36"/>
          <p:cNvSpPr/>
          <p:nvPr/>
        </p:nvSpPr>
        <p:spPr>
          <a:xfrm>
            <a:off x="3081486" y="3864378"/>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53" name="Alternate Process 36"/>
          <p:cNvSpPr/>
          <p:nvPr/>
        </p:nvSpPr>
        <p:spPr>
          <a:xfrm>
            <a:off x="3092696" y="4289758"/>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grpSp>
        <p:nvGrpSpPr>
          <p:cNvPr id="54" name="Group 53"/>
          <p:cNvGrpSpPr/>
          <p:nvPr/>
        </p:nvGrpSpPr>
        <p:grpSpPr>
          <a:xfrm>
            <a:off x="2459820" y="1485852"/>
            <a:ext cx="1839146" cy="390654"/>
            <a:chOff x="5165811" y="3089762"/>
            <a:chExt cx="1839146" cy="390654"/>
          </a:xfrm>
        </p:grpSpPr>
        <p:sp>
          <p:nvSpPr>
            <p:cNvPr id="55" name="Alternate Process 20"/>
            <p:cNvSpPr/>
            <p:nvPr/>
          </p:nvSpPr>
          <p:spPr>
            <a:xfrm>
              <a:off x="5165811" y="3121061"/>
              <a:ext cx="1839146" cy="359355"/>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fifth-year 2006</a:t>
              </a:r>
              <a:endParaRPr lang="en-US" dirty="0"/>
            </a:p>
          </p:txBody>
        </p:sp>
        <p:sp>
          <p:nvSpPr>
            <p:cNvPr id="56" name="Process 22"/>
            <p:cNvSpPr/>
            <p:nvPr/>
          </p:nvSpPr>
          <p:spPr>
            <a:xfrm>
              <a:off x="5243614" y="3089762"/>
              <a:ext cx="1416309" cy="370553"/>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57" name="Group 56"/>
          <p:cNvGrpSpPr/>
          <p:nvPr/>
        </p:nvGrpSpPr>
        <p:grpSpPr>
          <a:xfrm>
            <a:off x="590882" y="1540299"/>
            <a:ext cx="1802028" cy="336207"/>
            <a:chOff x="3441586" y="4878621"/>
            <a:chExt cx="1802028" cy="336207"/>
          </a:xfrm>
        </p:grpSpPr>
        <p:sp>
          <p:nvSpPr>
            <p:cNvPr id="58" name="Alternate Process 20"/>
            <p:cNvSpPr/>
            <p:nvPr/>
          </p:nvSpPr>
          <p:spPr>
            <a:xfrm>
              <a:off x="3441586" y="4894325"/>
              <a:ext cx="1802028" cy="320503"/>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fourth-year 2005</a:t>
              </a:r>
              <a:endParaRPr lang="en-US" dirty="0"/>
            </a:p>
          </p:txBody>
        </p:sp>
        <p:sp>
          <p:nvSpPr>
            <p:cNvPr id="59" name="Process 22"/>
            <p:cNvSpPr/>
            <p:nvPr/>
          </p:nvSpPr>
          <p:spPr>
            <a:xfrm>
              <a:off x="3546175" y="4878621"/>
              <a:ext cx="1619636"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60" name="Content Placeholder 2"/>
          <p:cNvSpPr txBox="1">
            <a:spLocks/>
          </p:cNvSpPr>
          <p:nvPr/>
        </p:nvSpPr>
        <p:spPr>
          <a:xfrm>
            <a:off x="5278135" y="971548"/>
            <a:ext cx="3865865" cy="44921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N</a:t>
            </a:r>
            <a:r>
              <a:rPr lang="en-US" dirty="0" smtClean="0"/>
              <a:t>egative example: </a:t>
            </a:r>
          </a:p>
        </p:txBody>
      </p:sp>
      <p:grpSp>
        <p:nvGrpSpPr>
          <p:cNvPr id="61" name="Group 60"/>
          <p:cNvGrpSpPr/>
          <p:nvPr/>
        </p:nvGrpSpPr>
        <p:grpSpPr>
          <a:xfrm>
            <a:off x="5927453" y="1461015"/>
            <a:ext cx="713204" cy="336208"/>
            <a:chOff x="818117" y="3285873"/>
            <a:chExt cx="713204" cy="336208"/>
          </a:xfrm>
        </p:grpSpPr>
        <p:sp>
          <p:nvSpPr>
            <p:cNvPr id="62" name="Alternate Process 6"/>
            <p:cNvSpPr/>
            <p:nvPr/>
          </p:nvSpPr>
          <p:spPr>
            <a:xfrm>
              <a:off x="818117" y="3285874"/>
              <a:ext cx="713204" cy="336207"/>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t>u</a:t>
              </a:r>
              <a:r>
                <a:rPr lang="en-US" dirty="0" smtClean="0"/>
                <a:t>p 7</a:t>
              </a:r>
              <a:endParaRPr lang="en-US" dirty="0"/>
            </a:p>
          </p:txBody>
        </p:sp>
        <p:sp>
          <p:nvSpPr>
            <p:cNvPr id="63" name="Process 7"/>
            <p:cNvSpPr/>
            <p:nvPr/>
          </p:nvSpPr>
          <p:spPr>
            <a:xfrm>
              <a:off x="818117" y="3285873"/>
              <a:ext cx="713204"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64" name="Content Placeholder 2"/>
          <p:cNvSpPr txBox="1">
            <a:spLocks/>
          </p:cNvSpPr>
          <p:nvPr/>
        </p:nvSpPr>
        <p:spPr>
          <a:xfrm>
            <a:off x="123109" y="966443"/>
            <a:ext cx="3865865" cy="44921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Positive example: </a:t>
            </a:r>
          </a:p>
        </p:txBody>
      </p:sp>
      <p:sp>
        <p:nvSpPr>
          <p:cNvPr id="65" name="Content Placeholder 2"/>
          <p:cNvSpPr txBox="1">
            <a:spLocks/>
          </p:cNvSpPr>
          <p:nvPr/>
        </p:nvSpPr>
        <p:spPr>
          <a:xfrm>
            <a:off x="4707724" y="6262123"/>
            <a:ext cx="3865865" cy="449218"/>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Which rules should be suggested?</a:t>
            </a:r>
          </a:p>
        </p:txBody>
      </p:sp>
    </p:spTree>
    <p:extLst>
      <p:ext uri="{BB962C8B-B14F-4D97-AF65-F5344CB8AC3E}">
        <p14:creationId xmlns:p14="http://schemas.microsoft.com/office/powerpoint/2010/main" val="293208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13"/>
            <a:ext cx="8229600" cy="1143000"/>
          </a:xfrm>
        </p:spPr>
        <p:txBody>
          <a:bodyPr/>
          <a:lstStyle/>
          <a:p>
            <a:r>
              <a:rPr lang="en-US" dirty="0" smtClean="0"/>
              <a:t>Learning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6760617"/>
              </p:ext>
            </p:extLst>
          </p:nvPr>
        </p:nvGraphicFramePr>
        <p:xfrm>
          <a:off x="457200" y="1165413"/>
          <a:ext cx="8537388" cy="5573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33290099-F9B1-164A-B942-E2F43BF0E733}" type="slidenum">
              <a:rPr lang="en-US" smtClean="0"/>
              <a:t>19</a:t>
            </a:fld>
            <a:endParaRPr lang="en-US"/>
          </a:p>
        </p:txBody>
      </p:sp>
      <p:sp>
        <p:nvSpPr>
          <p:cNvPr id="5" name="Rectangle 4"/>
          <p:cNvSpPr/>
          <p:nvPr/>
        </p:nvSpPr>
        <p:spPr>
          <a:xfrm>
            <a:off x="724546" y="4347274"/>
            <a:ext cx="7694908" cy="1162373"/>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8987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smtClean="0"/>
              <a:t>Iterative Process</a:t>
            </a:r>
          </a:p>
          <a:p>
            <a:r>
              <a:rPr lang="en-US" dirty="0" smtClean="0"/>
              <a:t>Learning</a:t>
            </a:r>
          </a:p>
          <a:p>
            <a:r>
              <a:rPr lang="en-US" dirty="0" smtClean="0"/>
              <a:t>Demo</a:t>
            </a:r>
          </a:p>
          <a:p>
            <a:r>
              <a:rPr lang="en-US" dirty="0" smtClean="0"/>
              <a:t>Conclusion</a:t>
            </a:r>
          </a:p>
          <a:p>
            <a:endParaRPr lang="en-US" dirty="0" smtClean="0"/>
          </a:p>
        </p:txBody>
      </p:sp>
      <p:sp>
        <p:nvSpPr>
          <p:cNvPr id="4" name="Slide Number Placeholder 3"/>
          <p:cNvSpPr>
            <a:spLocks noGrp="1"/>
          </p:cNvSpPr>
          <p:nvPr>
            <p:ph type="sldNum" sz="quarter" idx="12"/>
          </p:nvPr>
        </p:nvSpPr>
        <p:spPr/>
        <p:txBody>
          <a:bodyPr/>
          <a:lstStyle/>
          <a:p>
            <a:fld id="{33290099-F9B1-164A-B942-E2F43BF0E733}" type="slidenum">
              <a:rPr lang="en-US" smtClean="0"/>
              <a:t>2</a:t>
            </a:fld>
            <a:endParaRPr lang="en-US"/>
          </a:p>
        </p:txBody>
      </p:sp>
    </p:spTree>
    <p:extLst>
      <p:ext uri="{BB962C8B-B14F-4D97-AF65-F5344CB8AC3E}">
        <p14:creationId xmlns:p14="http://schemas.microsoft.com/office/powerpoint/2010/main" val="4172442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Cluster and </a:t>
            </a:r>
            <a:r>
              <a:rPr lang="en-US" dirty="0" smtClean="0"/>
              <a:t>Ranking</a:t>
            </a:r>
            <a:endParaRPr lang="en-US" dirty="0"/>
          </a:p>
        </p:txBody>
      </p:sp>
      <p:sp>
        <p:nvSpPr>
          <p:cNvPr id="3" name="Content Placeholder 2"/>
          <p:cNvSpPr>
            <a:spLocks noGrp="1"/>
          </p:cNvSpPr>
          <p:nvPr>
            <p:ph idx="1"/>
          </p:nvPr>
        </p:nvSpPr>
        <p:spPr>
          <a:xfrm>
            <a:off x="457200" y="1239864"/>
            <a:ext cx="8229600" cy="5192467"/>
          </a:xfrm>
        </p:spPr>
        <p:txBody>
          <a:bodyPr>
            <a:normAutofit fontScale="92500" lnSpcReduction="20000"/>
          </a:bodyPr>
          <a:lstStyle/>
          <a:p>
            <a:r>
              <a:rPr lang="en-US" dirty="0" smtClean="0"/>
              <a:t>After Merging: many valid rules </a:t>
            </a:r>
          </a:p>
          <a:p>
            <a:r>
              <a:rPr lang="en-US" dirty="0" smtClean="0"/>
              <a:t>Goal: Pick a subset of rules that are </a:t>
            </a:r>
          </a:p>
          <a:p>
            <a:pPr lvl="1"/>
            <a:r>
              <a:rPr lang="en-US" dirty="0"/>
              <a:t>D</a:t>
            </a:r>
            <a:r>
              <a:rPr lang="en-US" dirty="0" smtClean="0"/>
              <a:t>iverse and </a:t>
            </a:r>
          </a:p>
          <a:p>
            <a:pPr lvl="1"/>
            <a:r>
              <a:rPr lang="en-US" dirty="0"/>
              <a:t>M</a:t>
            </a:r>
            <a:r>
              <a:rPr lang="en-US" dirty="0" smtClean="0"/>
              <a:t>ore likely for the user to choose</a:t>
            </a:r>
          </a:p>
          <a:p>
            <a:r>
              <a:rPr lang="en-US" dirty="0"/>
              <a:t>Cluster and </a:t>
            </a:r>
            <a:r>
              <a:rPr lang="en-US" dirty="0" smtClean="0"/>
              <a:t>ranking </a:t>
            </a:r>
            <a:r>
              <a:rPr lang="en-US" dirty="0" smtClean="0">
                <a:sym typeface="Wingdings" panose="05000000000000000000" pitchFamily="2" charset="2"/>
              </a:rPr>
              <a:t> Final list of rules to suggest</a:t>
            </a:r>
          </a:p>
          <a:p>
            <a:r>
              <a:rPr lang="en-US" dirty="0"/>
              <a:t>Cluster </a:t>
            </a:r>
            <a:r>
              <a:rPr lang="en-US" dirty="0" smtClean="0">
                <a:sym typeface="Wingdings" panose="05000000000000000000" pitchFamily="2" charset="2"/>
              </a:rPr>
              <a:t>: </a:t>
            </a:r>
          </a:p>
          <a:p>
            <a:pPr lvl="1"/>
            <a:r>
              <a:rPr lang="en-US" dirty="0" smtClean="0">
                <a:sym typeface="Wingdings" panose="05000000000000000000" pitchFamily="2" charset="2"/>
              </a:rPr>
              <a:t>Ensures diversity in suggested rules</a:t>
            </a:r>
          </a:p>
          <a:p>
            <a:pPr lvl="1"/>
            <a:r>
              <a:rPr lang="en-US" dirty="0" smtClean="0">
                <a:sym typeface="Wingdings" panose="05000000000000000000" pitchFamily="2" charset="2"/>
              </a:rPr>
              <a:t>Group similar rules</a:t>
            </a:r>
          </a:p>
          <a:p>
            <a:pPr lvl="1"/>
            <a:r>
              <a:rPr lang="en-US" dirty="0" smtClean="0">
                <a:sym typeface="Wingdings" panose="05000000000000000000" pitchFamily="2" charset="2"/>
              </a:rPr>
              <a:t>Prevents from suggesting similar  rules</a:t>
            </a:r>
          </a:p>
          <a:p>
            <a:r>
              <a:rPr lang="en-US" dirty="0" smtClean="0">
                <a:sym typeface="Wingdings" panose="05000000000000000000" pitchFamily="2" charset="2"/>
              </a:rPr>
              <a:t>Ranker: </a:t>
            </a:r>
          </a:p>
          <a:p>
            <a:pPr lvl="1"/>
            <a:r>
              <a:rPr lang="en-US" dirty="0" smtClean="0"/>
              <a:t>Based on a partial order</a:t>
            </a:r>
          </a:p>
          <a:p>
            <a:pPr lvl="1"/>
            <a:endParaRPr lang="en-US" dirty="0" smtClean="0"/>
          </a:p>
        </p:txBody>
      </p:sp>
      <p:sp>
        <p:nvSpPr>
          <p:cNvPr id="4" name="Slide Number Placeholder 3"/>
          <p:cNvSpPr>
            <a:spLocks noGrp="1"/>
          </p:cNvSpPr>
          <p:nvPr>
            <p:ph type="sldNum" sz="quarter" idx="12"/>
          </p:nvPr>
        </p:nvSpPr>
        <p:spPr/>
        <p:txBody>
          <a:bodyPr/>
          <a:lstStyle/>
          <a:p>
            <a:fld id="{33290099-F9B1-164A-B942-E2F43BF0E733}" type="slidenum">
              <a:rPr lang="en-US" smtClean="0"/>
              <a:t>20</a:t>
            </a:fld>
            <a:endParaRPr lang="en-US"/>
          </a:p>
        </p:txBody>
      </p:sp>
    </p:spTree>
    <p:extLst>
      <p:ext uri="{BB962C8B-B14F-4D97-AF65-F5344CB8AC3E}">
        <p14:creationId xmlns:p14="http://schemas.microsoft.com/office/powerpoint/2010/main" val="3925937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Similarity</a:t>
            </a:r>
            <a:endParaRPr lang="en-US" dirty="0"/>
          </a:p>
        </p:txBody>
      </p:sp>
      <p:sp>
        <p:nvSpPr>
          <p:cNvPr id="3" name="Content Placeholder 2"/>
          <p:cNvSpPr>
            <a:spLocks noGrp="1"/>
          </p:cNvSpPr>
          <p:nvPr>
            <p:ph idx="1"/>
          </p:nvPr>
        </p:nvSpPr>
        <p:spPr>
          <a:xfrm>
            <a:off x="457200" y="1227684"/>
            <a:ext cx="8229600" cy="709046"/>
          </a:xfrm>
        </p:spPr>
        <p:txBody>
          <a:bodyPr/>
          <a:lstStyle/>
          <a:p>
            <a:r>
              <a:rPr lang="en-US" dirty="0" smtClean="0"/>
              <a:t>Differences in rules lies in its components</a:t>
            </a:r>
            <a:endParaRPr lang="en-US" dirty="0"/>
          </a:p>
        </p:txBody>
      </p:sp>
      <p:sp>
        <p:nvSpPr>
          <p:cNvPr id="4" name="Content Placeholder 2"/>
          <p:cNvSpPr txBox="1">
            <a:spLocks/>
          </p:cNvSpPr>
          <p:nvPr/>
        </p:nvSpPr>
        <p:spPr>
          <a:xfrm>
            <a:off x="426207" y="5489716"/>
            <a:ext cx="8229600" cy="95702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Rule A and Rule B are similar if</a:t>
            </a:r>
          </a:p>
          <a:p>
            <a:pPr lvl="1"/>
            <a:r>
              <a:rPr lang="en-US" dirty="0" smtClean="0"/>
              <a:t>Components in Rule A are the same in Rule B</a:t>
            </a:r>
            <a:endParaRPr lang="en-US" dirty="0"/>
          </a:p>
        </p:txBody>
      </p:sp>
      <p:grpSp>
        <p:nvGrpSpPr>
          <p:cNvPr id="19" name="Group 18"/>
          <p:cNvGrpSpPr/>
          <p:nvPr/>
        </p:nvGrpSpPr>
        <p:grpSpPr>
          <a:xfrm>
            <a:off x="1059848" y="2396852"/>
            <a:ext cx="6228468" cy="389330"/>
            <a:chOff x="780878" y="2691630"/>
            <a:chExt cx="6228468" cy="389330"/>
          </a:xfrm>
        </p:grpSpPr>
        <p:sp>
          <p:nvSpPr>
            <p:cNvPr id="5" name="Alternate Process 6"/>
            <p:cNvSpPr/>
            <p:nvPr/>
          </p:nvSpPr>
          <p:spPr>
            <a:xfrm>
              <a:off x="780878" y="2744753"/>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6" name="Alternate Process 9"/>
            <p:cNvSpPr/>
            <p:nvPr/>
          </p:nvSpPr>
          <p:spPr>
            <a:xfrm>
              <a:off x="5033900" y="2691630"/>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8" name="Alternate Process 18"/>
            <p:cNvSpPr/>
            <p:nvPr/>
          </p:nvSpPr>
          <p:spPr>
            <a:xfrm>
              <a:off x="2272735" y="2720721"/>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9" name="Alternate Process 6"/>
            <p:cNvSpPr/>
            <p:nvPr/>
          </p:nvSpPr>
          <p:spPr>
            <a:xfrm>
              <a:off x="3552967" y="2722430"/>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grpSp>
      <p:grpSp>
        <p:nvGrpSpPr>
          <p:cNvPr id="20" name="Group 19"/>
          <p:cNvGrpSpPr/>
          <p:nvPr/>
        </p:nvGrpSpPr>
        <p:grpSpPr>
          <a:xfrm>
            <a:off x="1011887" y="4339381"/>
            <a:ext cx="5476214" cy="364772"/>
            <a:chOff x="780878" y="3963657"/>
            <a:chExt cx="5476214" cy="364772"/>
          </a:xfrm>
        </p:grpSpPr>
        <p:sp>
          <p:nvSpPr>
            <p:cNvPr id="10" name="Alternate Process 6"/>
            <p:cNvSpPr/>
            <p:nvPr/>
          </p:nvSpPr>
          <p:spPr>
            <a:xfrm>
              <a:off x="780878" y="3982701"/>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1" name="Alternate Process 18"/>
            <p:cNvSpPr/>
            <p:nvPr/>
          </p:nvSpPr>
          <p:spPr>
            <a:xfrm>
              <a:off x="2275913" y="3963657"/>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12" name="Alternate Process 18"/>
            <p:cNvSpPr/>
            <p:nvPr/>
          </p:nvSpPr>
          <p:spPr>
            <a:xfrm>
              <a:off x="3551097" y="3973178"/>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13" name="Alternate Process 6"/>
            <p:cNvSpPr/>
            <p:nvPr/>
          </p:nvSpPr>
          <p:spPr>
            <a:xfrm>
              <a:off x="4838952" y="3982699"/>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grpSp>
      <p:sp>
        <p:nvSpPr>
          <p:cNvPr id="21" name="Rectangle 20"/>
          <p:cNvSpPr/>
          <p:nvPr/>
        </p:nvSpPr>
        <p:spPr>
          <a:xfrm>
            <a:off x="364210" y="2177418"/>
            <a:ext cx="8608739" cy="1679281"/>
          </a:xfrm>
          <a:prstGeom prst="rect">
            <a:avLst/>
          </a:prstGeom>
          <a:noFill/>
          <a:ln>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prstDash val="dash"/>
              </a:ln>
            </a:endParaRPr>
          </a:p>
        </p:txBody>
      </p:sp>
      <p:sp>
        <p:nvSpPr>
          <p:cNvPr id="22" name="Rectangle 21"/>
          <p:cNvSpPr/>
          <p:nvPr/>
        </p:nvSpPr>
        <p:spPr>
          <a:xfrm>
            <a:off x="626216" y="3988750"/>
            <a:ext cx="8423329" cy="1116632"/>
          </a:xfrm>
          <a:prstGeom prst="rect">
            <a:avLst/>
          </a:prstGeom>
          <a:noFill/>
          <a:ln>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4" name="Group 23"/>
          <p:cNvGrpSpPr/>
          <p:nvPr/>
        </p:nvGrpSpPr>
        <p:grpSpPr>
          <a:xfrm>
            <a:off x="1057978" y="2843504"/>
            <a:ext cx="6559555" cy="385465"/>
            <a:chOff x="1057978" y="2843504"/>
            <a:chExt cx="6559555" cy="385465"/>
          </a:xfrm>
        </p:grpSpPr>
        <p:sp>
          <p:nvSpPr>
            <p:cNvPr id="14" name="Alternate Process 6"/>
            <p:cNvSpPr/>
            <p:nvPr/>
          </p:nvSpPr>
          <p:spPr>
            <a:xfrm>
              <a:off x="1057978" y="2892762"/>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5" name="Alternate Process 18"/>
            <p:cNvSpPr/>
            <p:nvPr/>
          </p:nvSpPr>
          <p:spPr>
            <a:xfrm>
              <a:off x="2549835" y="2868730"/>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17" name="Alternate Process 9"/>
            <p:cNvSpPr/>
            <p:nvPr/>
          </p:nvSpPr>
          <p:spPr>
            <a:xfrm>
              <a:off x="5093847" y="2850415"/>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23" name="Alternate Process 18"/>
            <p:cNvSpPr/>
            <p:nvPr/>
          </p:nvSpPr>
          <p:spPr>
            <a:xfrm>
              <a:off x="3821841" y="2843504"/>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grpSp>
      <p:sp>
        <p:nvSpPr>
          <p:cNvPr id="25" name="Content Placeholder 2"/>
          <p:cNvSpPr txBox="1">
            <a:spLocks/>
          </p:cNvSpPr>
          <p:nvPr/>
        </p:nvSpPr>
        <p:spPr>
          <a:xfrm>
            <a:off x="1767048" y="3223981"/>
            <a:ext cx="5850485" cy="50903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Group: Regex, token gap, prebuilt</a:t>
            </a:r>
            <a:endParaRPr lang="en-US" b="1" dirty="0"/>
          </a:p>
        </p:txBody>
      </p:sp>
      <p:sp>
        <p:nvSpPr>
          <p:cNvPr id="26" name="Content Placeholder 2"/>
          <p:cNvSpPr txBox="1">
            <a:spLocks/>
          </p:cNvSpPr>
          <p:nvPr/>
        </p:nvSpPr>
        <p:spPr>
          <a:xfrm>
            <a:off x="3538500" y="4655014"/>
            <a:ext cx="4094833" cy="50903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Group: Regex, token gap</a:t>
            </a:r>
            <a:endParaRPr lang="en-US" b="1" dirty="0"/>
          </a:p>
        </p:txBody>
      </p:sp>
      <p:sp>
        <p:nvSpPr>
          <p:cNvPr id="7" name="Slide Number Placeholder 6"/>
          <p:cNvSpPr>
            <a:spLocks noGrp="1"/>
          </p:cNvSpPr>
          <p:nvPr>
            <p:ph type="sldNum" sz="quarter" idx="12"/>
          </p:nvPr>
        </p:nvSpPr>
        <p:spPr/>
        <p:txBody>
          <a:bodyPr/>
          <a:lstStyle/>
          <a:p>
            <a:fld id="{33290099-F9B1-164A-B942-E2F43BF0E733}" type="slidenum">
              <a:rPr lang="en-US" smtClean="0"/>
              <a:t>21</a:t>
            </a:fld>
            <a:endParaRPr lang="en-US"/>
          </a:p>
        </p:txBody>
      </p:sp>
    </p:spTree>
    <p:extLst>
      <p:ext uri="{BB962C8B-B14F-4D97-AF65-F5344CB8AC3E}">
        <p14:creationId xmlns:p14="http://schemas.microsoft.com/office/powerpoint/2010/main" val="353062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animBg="1"/>
      <p:bldP spid="22" grpId="0" animBg="1"/>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t>Learned Rules After Cluster…</a:t>
            </a:r>
            <a:endParaRPr lang="en-US" sz="3600" dirty="0"/>
          </a:p>
        </p:txBody>
      </p:sp>
      <p:sp>
        <p:nvSpPr>
          <p:cNvPr id="4" name="Slide Number Placeholder 3"/>
          <p:cNvSpPr>
            <a:spLocks noGrp="1"/>
          </p:cNvSpPr>
          <p:nvPr>
            <p:ph type="sldNum" sz="quarter" idx="12"/>
          </p:nvPr>
        </p:nvSpPr>
        <p:spPr>
          <a:xfrm>
            <a:off x="6553200" y="6477294"/>
            <a:ext cx="2133600" cy="365125"/>
          </a:xfrm>
        </p:spPr>
        <p:txBody>
          <a:bodyPr/>
          <a:lstStyle/>
          <a:p>
            <a:fld id="{33290099-F9B1-164A-B942-E2F43BF0E733}" type="slidenum">
              <a:rPr lang="en-US" smtClean="0"/>
              <a:t>22</a:t>
            </a:fld>
            <a:endParaRPr lang="en-US" dirty="0"/>
          </a:p>
        </p:txBody>
      </p:sp>
      <p:sp>
        <p:nvSpPr>
          <p:cNvPr id="6" name="Alternate Process 6"/>
          <p:cNvSpPr/>
          <p:nvPr/>
        </p:nvSpPr>
        <p:spPr>
          <a:xfrm>
            <a:off x="309397" y="2334148"/>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7" name="Alternate Process 9"/>
          <p:cNvSpPr/>
          <p:nvPr/>
        </p:nvSpPr>
        <p:spPr>
          <a:xfrm>
            <a:off x="4562419" y="2281025"/>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8" name="Alternate Process 18"/>
          <p:cNvSpPr/>
          <p:nvPr/>
        </p:nvSpPr>
        <p:spPr>
          <a:xfrm>
            <a:off x="1801254" y="2310116"/>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9" name="Alternate Process 6"/>
          <p:cNvSpPr/>
          <p:nvPr/>
        </p:nvSpPr>
        <p:spPr>
          <a:xfrm>
            <a:off x="3081486" y="2311825"/>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6" name="Alternate Process 6"/>
          <p:cNvSpPr/>
          <p:nvPr/>
        </p:nvSpPr>
        <p:spPr>
          <a:xfrm>
            <a:off x="307527" y="2776935"/>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7" name="Alternate Process 18"/>
          <p:cNvSpPr/>
          <p:nvPr/>
        </p:nvSpPr>
        <p:spPr>
          <a:xfrm>
            <a:off x="1799384" y="2752903"/>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18" name="Alternate Process 9"/>
          <p:cNvSpPr/>
          <p:nvPr/>
        </p:nvSpPr>
        <p:spPr>
          <a:xfrm>
            <a:off x="4562419" y="2734588"/>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26" name="Content Placeholder 2"/>
          <p:cNvSpPr txBox="1">
            <a:spLocks/>
          </p:cNvSpPr>
          <p:nvPr/>
        </p:nvSpPr>
        <p:spPr>
          <a:xfrm>
            <a:off x="3477665" y="2776935"/>
            <a:ext cx="586308" cy="6394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a:t>
            </a:r>
          </a:p>
        </p:txBody>
      </p:sp>
      <p:sp>
        <p:nvSpPr>
          <p:cNvPr id="27" name="Alternate Process 6"/>
          <p:cNvSpPr/>
          <p:nvPr/>
        </p:nvSpPr>
        <p:spPr>
          <a:xfrm>
            <a:off x="3081486" y="2734588"/>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grpSp>
        <p:nvGrpSpPr>
          <p:cNvPr id="54" name="Group 53"/>
          <p:cNvGrpSpPr/>
          <p:nvPr/>
        </p:nvGrpSpPr>
        <p:grpSpPr>
          <a:xfrm>
            <a:off x="2459820" y="1485852"/>
            <a:ext cx="1839146" cy="390654"/>
            <a:chOff x="5165811" y="3089762"/>
            <a:chExt cx="1839146" cy="390654"/>
          </a:xfrm>
        </p:grpSpPr>
        <p:sp>
          <p:nvSpPr>
            <p:cNvPr id="55" name="Alternate Process 20"/>
            <p:cNvSpPr/>
            <p:nvPr/>
          </p:nvSpPr>
          <p:spPr>
            <a:xfrm>
              <a:off x="5165811" y="3121061"/>
              <a:ext cx="1839146" cy="359355"/>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fifth-year 2006</a:t>
              </a:r>
              <a:endParaRPr lang="en-US" dirty="0"/>
            </a:p>
          </p:txBody>
        </p:sp>
        <p:sp>
          <p:nvSpPr>
            <p:cNvPr id="56" name="Process 22"/>
            <p:cNvSpPr/>
            <p:nvPr/>
          </p:nvSpPr>
          <p:spPr>
            <a:xfrm>
              <a:off x="5243614" y="3089762"/>
              <a:ext cx="1416309" cy="370553"/>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57" name="Group 56"/>
          <p:cNvGrpSpPr/>
          <p:nvPr/>
        </p:nvGrpSpPr>
        <p:grpSpPr>
          <a:xfrm>
            <a:off x="590882" y="1540299"/>
            <a:ext cx="1802028" cy="336207"/>
            <a:chOff x="3441586" y="4878621"/>
            <a:chExt cx="1802028" cy="336207"/>
          </a:xfrm>
        </p:grpSpPr>
        <p:sp>
          <p:nvSpPr>
            <p:cNvPr id="58" name="Alternate Process 20"/>
            <p:cNvSpPr/>
            <p:nvPr/>
          </p:nvSpPr>
          <p:spPr>
            <a:xfrm>
              <a:off x="3441586" y="4894325"/>
              <a:ext cx="1802028" cy="320503"/>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fourth-year 2005</a:t>
              </a:r>
              <a:endParaRPr lang="en-US" dirty="0"/>
            </a:p>
          </p:txBody>
        </p:sp>
        <p:sp>
          <p:nvSpPr>
            <p:cNvPr id="59" name="Process 22"/>
            <p:cNvSpPr/>
            <p:nvPr/>
          </p:nvSpPr>
          <p:spPr>
            <a:xfrm>
              <a:off x="3546175" y="4878621"/>
              <a:ext cx="1619636"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60" name="Content Placeholder 2"/>
          <p:cNvSpPr txBox="1">
            <a:spLocks/>
          </p:cNvSpPr>
          <p:nvPr/>
        </p:nvSpPr>
        <p:spPr>
          <a:xfrm>
            <a:off x="5278135" y="971548"/>
            <a:ext cx="3865865" cy="44921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N</a:t>
            </a:r>
            <a:r>
              <a:rPr lang="en-US" dirty="0" smtClean="0"/>
              <a:t>egative example: </a:t>
            </a:r>
          </a:p>
        </p:txBody>
      </p:sp>
      <p:grpSp>
        <p:nvGrpSpPr>
          <p:cNvPr id="61" name="Group 60"/>
          <p:cNvGrpSpPr/>
          <p:nvPr/>
        </p:nvGrpSpPr>
        <p:grpSpPr>
          <a:xfrm>
            <a:off x="5927453" y="1461015"/>
            <a:ext cx="713204" cy="336208"/>
            <a:chOff x="818117" y="3285873"/>
            <a:chExt cx="713204" cy="336208"/>
          </a:xfrm>
        </p:grpSpPr>
        <p:sp>
          <p:nvSpPr>
            <p:cNvPr id="62" name="Alternate Process 6"/>
            <p:cNvSpPr/>
            <p:nvPr/>
          </p:nvSpPr>
          <p:spPr>
            <a:xfrm>
              <a:off x="818117" y="3285874"/>
              <a:ext cx="713204" cy="336207"/>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t>u</a:t>
              </a:r>
              <a:r>
                <a:rPr lang="en-US" dirty="0" smtClean="0"/>
                <a:t>p 7</a:t>
              </a:r>
              <a:endParaRPr lang="en-US" dirty="0"/>
            </a:p>
          </p:txBody>
        </p:sp>
        <p:sp>
          <p:nvSpPr>
            <p:cNvPr id="63" name="Process 7"/>
            <p:cNvSpPr/>
            <p:nvPr/>
          </p:nvSpPr>
          <p:spPr>
            <a:xfrm>
              <a:off x="818117" y="3285873"/>
              <a:ext cx="713204"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64" name="Content Placeholder 2"/>
          <p:cNvSpPr txBox="1">
            <a:spLocks/>
          </p:cNvSpPr>
          <p:nvPr/>
        </p:nvSpPr>
        <p:spPr>
          <a:xfrm>
            <a:off x="123109" y="966443"/>
            <a:ext cx="3865865" cy="44921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Positive example: </a:t>
            </a:r>
          </a:p>
        </p:txBody>
      </p:sp>
      <p:sp>
        <p:nvSpPr>
          <p:cNvPr id="66" name="Rectangle 65"/>
          <p:cNvSpPr/>
          <p:nvPr/>
        </p:nvSpPr>
        <p:spPr>
          <a:xfrm>
            <a:off x="78061" y="2073436"/>
            <a:ext cx="8903396" cy="1282806"/>
          </a:xfrm>
          <a:prstGeom prst="rect">
            <a:avLst/>
          </a:prstGeom>
          <a:noFill/>
          <a:ln>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prstDash val="dash"/>
              </a:ln>
            </a:endParaRPr>
          </a:p>
        </p:txBody>
      </p:sp>
      <p:sp>
        <p:nvSpPr>
          <p:cNvPr id="71" name="Content Placeholder 2"/>
          <p:cNvSpPr txBox="1">
            <a:spLocks/>
          </p:cNvSpPr>
          <p:nvPr/>
        </p:nvSpPr>
        <p:spPr>
          <a:xfrm>
            <a:off x="3510412" y="6042522"/>
            <a:ext cx="586308" cy="6394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a:t>
            </a:r>
          </a:p>
        </p:txBody>
      </p:sp>
      <p:sp>
        <p:nvSpPr>
          <p:cNvPr id="72" name="Content Placeholder 2"/>
          <p:cNvSpPr txBox="1">
            <a:spLocks/>
          </p:cNvSpPr>
          <p:nvPr/>
        </p:nvSpPr>
        <p:spPr>
          <a:xfrm>
            <a:off x="5844480" y="3029641"/>
            <a:ext cx="4320627" cy="38677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smtClean="0"/>
              <a:t>Group: Regex, token gap, prebuilt</a:t>
            </a:r>
            <a:endParaRPr lang="en-US" sz="1600" b="1" dirty="0"/>
          </a:p>
        </p:txBody>
      </p:sp>
      <p:grpSp>
        <p:nvGrpSpPr>
          <p:cNvPr id="10" name="Group 9"/>
          <p:cNvGrpSpPr/>
          <p:nvPr/>
        </p:nvGrpSpPr>
        <p:grpSpPr>
          <a:xfrm>
            <a:off x="78061" y="3438468"/>
            <a:ext cx="9319084" cy="1342378"/>
            <a:chOff x="78061" y="3438468"/>
            <a:chExt cx="9319084" cy="1342378"/>
          </a:xfrm>
        </p:grpSpPr>
        <p:sp>
          <p:nvSpPr>
            <p:cNvPr id="39" name="Alternate Process 6"/>
            <p:cNvSpPr/>
            <p:nvPr/>
          </p:nvSpPr>
          <p:spPr>
            <a:xfrm>
              <a:off x="324732" y="3637084"/>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40" name="Alternate Process 9"/>
            <p:cNvSpPr/>
            <p:nvPr/>
          </p:nvSpPr>
          <p:spPr>
            <a:xfrm>
              <a:off x="5031354" y="3599079"/>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41" name="Alternate Process 18"/>
            <p:cNvSpPr/>
            <p:nvPr/>
          </p:nvSpPr>
          <p:spPr>
            <a:xfrm>
              <a:off x="1816589" y="3613052"/>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46" name="Alternate Process 6"/>
            <p:cNvSpPr/>
            <p:nvPr/>
          </p:nvSpPr>
          <p:spPr>
            <a:xfrm>
              <a:off x="322862" y="4079871"/>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47" name="Alternate Process 18"/>
            <p:cNvSpPr/>
            <p:nvPr/>
          </p:nvSpPr>
          <p:spPr>
            <a:xfrm>
              <a:off x="1814719" y="4055839"/>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48" name="Alternate Process 9"/>
            <p:cNvSpPr/>
            <p:nvPr/>
          </p:nvSpPr>
          <p:spPr>
            <a:xfrm>
              <a:off x="5031354" y="4052642"/>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51" name="Alternate Process 36"/>
            <p:cNvSpPr/>
            <p:nvPr/>
          </p:nvSpPr>
          <p:spPr>
            <a:xfrm>
              <a:off x="3081486" y="3611191"/>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52" name="Alternate Process 36"/>
            <p:cNvSpPr/>
            <p:nvPr/>
          </p:nvSpPr>
          <p:spPr>
            <a:xfrm>
              <a:off x="3081486" y="4060912"/>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67" name="Rectangle 66"/>
            <p:cNvSpPr/>
            <p:nvPr/>
          </p:nvSpPr>
          <p:spPr>
            <a:xfrm>
              <a:off x="78061" y="3438468"/>
              <a:ext cx="8903396" cy="1282806"/>
            </a:xfrm>
            <a:prstGeom prst="rect">
              <a:avLst/>
            </a:prstGeom>
            <a:noFill/>
            <a:ln>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prstDash val="dash"/>
                </a:ln>
              </a:endParaRPr>
            </a:p>
          </p:txBody>
        </p:sp>
        <p:sp>
          <p:nvSpPr>
            <p:cNvPr id="68" name="Content Placeholder 2"/>
            <p:cNvSpPr txBox="1">
              <a:spLocks/>
            </p:cNvSpPr>
            <p:nvPr/>
          </p:nvSpPr>
          <p:spPr>
            <a:xfrm>
              <a:off x="3524225" y="4096337"/>
              <a:ext cx="586308" cy="6394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a:t>
              </a:r>
            </a:p>
          </p:txBody>
        </p:sp>
        <p:sp>
          <p:nvSpPr>
            <p:cNvPr id="73" name="Content Placeholder 2"/>
            <p:cNvSpPr txBox="1">
              <a:spLocks/>
            </p:cNvSpPr>
            <p:nvPr/>
          </p:nvSpPr>
          <p:spPr>
            <a:xfrm>
              <a:off x="5076518" y="4394070"/>
              <a:ext cx="4320627" cy="386776"/>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Group: Regex, token gap, prebuilt, exact string</a:t>
              </a:r>
              <a:endParaRPr lang="en-US" b="1" dirty="0"/>
            </a:p>
          </p:txBody>
        </p:sp>
      </p:grpSp>
      <p:grpSp>
        <p:nvGrpSpPr>
          <p:cNvPr id="13" name="Group 12"/>
          <p:cNvGrpSpPr/>
          <p:nvPr/>
        </p:nvGrpSpPr>
        <p:grpSpPr>
          <a:xfrm>
            <a:off x="47928" y="4808949"/>
            <a:ext cx="8994116" cy="1314737"/>
            <a:chOff x="47928" y="4808949"/>
            <a:chExt cx="8994116" cy="1314737"/>
          </a:xfrm>
        </p:grpSpPr>
        <p:sp>
          <p:nvSpPr>
            <p:cNvPr id="29" name="Alternate Process 34"/>
            <p:cNvSpPr/>
            <p:nvPr/>
          </p:nvSpPr>
          <p:spPr>
            <a:xfrm>
              <a:off x="308951" y="4951478"/>
              <a:ext cx="2591175" cy="333116"/>
            </a:xfrm>
            <a:prstGeom prst="flowChartAlternateProcess">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smtClean="0"/>
                <a:t>Dictionary: {fourth, fifth}</a:t>
              </a:r>
              <a:endParaRPr lang="en-US" dirty="0"/>
            </a:p>
          </p:txBody>
        </p:sp>
        <p:sp>
          <p:nvSpPr>
            <p:cNvPr id="30" name="Alternate Process 36"/>
            <p:cNvSpPr/>
            <p:nvPr/>
          </p:nvSpPr>
          <p:spPr>
            <a:xfrm>
              <a:off x="4199263" y="4940389"/>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31" name="Alternate Process 18"/>
            <p:cNvSpPr/>
            <p:nvPr/>
          </p:nvSpPr>
          <p:spPr>
            <a:xfrm>
              <a:off x="2946620" y="4926446"/>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33" name="Alternate Process 9"/>
            <p:cNvSpPr/>
            <p:nvPr/>
          </p:nvSpPr>
          <p:spPr>
            <a:xfrm>
              <a:off x="6143957" y="4898041"/>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34" name="Alternate Process 34"/>
            <p:cNvSpPr/>
            <p:nvPr/>
          </p:nvSpPr>
          <p:spPr>
            <a:xfrm>
              <a:off x="314016" y="5414841"/>
              <a:ext cx="2591175" cy="333116"/>
            </a:xfrm>
            <a:prstGeom prst="flowChartAlternateProcess">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smtClean="0"/>
                <a:t>Dictionary: {fourth, fifth}</a:t>
              </a:r>
              <a:endParaRPr lang="en-US" dirty="0"/>
            </a:p>
          </p:txBody>
        </p:sp>
        <p:sp>
          <p:nvSpPr>
            <p:cNvPr id="35" name="Alternate Process 36"/>
            <p:cNvSpPr/>
            <p:nvPr/>
          </p:nvSpPr>
          <p:spPr>
            <a:xfrm>
              <a:off x="4204328" y="5403752"/>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36" name="Alternate Process 18"/>
            <p:cNvSpPr/>
            <p:nvPr/>
          </p:nvSpPr>
          <p:spPr>
            <a:xfrm>
              <a:off x="2951685" y="5389809"/>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38" name="Alternate Process 9"/>
            <p:cNvSpPr/>
            <p:nvPr/>
          </p:nvSpPr>
          <p:spPr>
            <a:xfrm>
              <a:off x="6147994" y="5395482"/>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69" name="Rectangle 68"/>
            <p:cNvSpPr/>
            <p:nvPr/>
          </p:nvSpPr>
          <p:spPr>
            <a:xfrm>
              <a:off x="47928" y="4808949"/>
              <a:ext cx="8903396" cy="1282806"/>
            </a:xfrm>
            <a:prstGeom prst="rect">
              <a:avLst/>
            </a:prstGeom>
            <a:noFill/>
            <a:ln>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prstDash val="dash"/>
                </a:ln>
              </a:endParaRPr>
            </a:p>
          </p:txBody>
        </p:sp>
        <p:sp>
          <p:nvSpPr>
            <p:cNvPr id="70" name="Content Placeholder 2"/>
            <p:cNvSpPr txBox="1">
              <a:spLocks/>
            </p:cNvSpPr>
            <p:nvPr/>
          </p:nvSpPr>
          <p:spPr>
            <a:xfrm>
              <a:off x="3494092" y="5466818"/>
              <a:ext cx="586308" cy="63948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a:t>
              </a:r>
            </a:p>
          </p:txBody>
        </p:sp>
        <p:sp>
          <p:nvSpPr>
            <p:cNvPr id="74" name="Content Placeholder 2"/>
            <p:cNvSpPr txBox="1">
              <a:spLocks/>
            </p:cNvSpPr>
            <p:nvPr/>
          </p:nvSpPr>
          <p:spPr>
            <a:xfrm>
              <a:off x="4721417" y="5736910"/>
              <a:ext cx="4320627" cy="386776"/>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Group: Dictionary, token gap, prebuilt, exact string</a:t>
              </a:r>
              <a:endParaRPr lang="en-US" b="1" dirty="0"/>
            </a:p>
          </p:txBody>
        </p:sp>
      </p:grpSp>
    </p:spTree>
    <p:extLst>
      <p:ext uri="{BB962C8B-B14F-4D97-AF65-F5344CB8AC3E}">
        <p14:creationId xmlns:p14="http://schemas.microsoft.com/office/powerpoint/2010/main" val="302229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13"/>
            <a:ext cx="8229600" cy="1143000"/>
          </a:xfrm>
        </p:spPr>
        <p:txBody>
          <a:bodyPr/>
          <a:lstStyle/>
          <a:p>
            <a:r>
              <a:rPr lang="en-US" dirty="0" smtClean="0"/>
              <a:t>Learning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9595314"/>
              </p:ext>
            </p:extLst>
          </p:nvPr>
        </p:nvGraphicFramePr>
        <p:xfrm>
          <a:off x="457200" y="1165413"/>
          <a:ext cx="8537388" cy="5573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33290099-F9B1-164A-B942-E2F43BF0E733}" type="slidenum">
              <a:rPr lang="en-US" smtClean="0"/>
              <a:t>23</a:t>
            </a:fld>
            <a:endParaRPr lang="en-US"/>
          </a:p>
        </p:txBody>
      </p:sp>
      <p:sp>
        <p:nvSpPr>
          <p:cNvPr id="5" name="Rectangle 4"/>
          <p:cNvSpPr/>
          <p:nvPr/>
        </p:nvSpPr>
        <p:spPr>
          <a:xfrm>
            <a:off x="991892" y="4866468"/>
            <a:ext cx="7694908" cy="1162373"/>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163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a:t>
            </a:r>
            <a:endParaRPr lang="en-US" dirty="0"/>
          </a:p>
        </p:txBody>
      </p:sp>
      <p:sp>
        <p:nvSpPr>
          <p:cNvPr id="3" name="Content Placeholder 2"/>
          <p:cNvSpPr>
            <a:spLocks noGrp="1"/>
          </p:cNvSpPr>
          <p:nvPr>
            <p:ph idx="1"/>
          </p:nvPr>
        </p:nvSpPr>
        <p:spPr>
          <a:xfrm>
            <a:off x="457200" y="1421513"/>
            <a:ext cx="8229600" cy="2267083"/>
          </a:xfrm>
        </p:spPr>
        <p:txBody>
          <a:bodyPr>
            <a:normAutofit fontScale="92500"/>
          </a:bodyPr>
          <a:lstStyle/>
          <a:p>
            <a:r>
              <a:rPr lang="en-US" dirty="0" smtClean="0"/>
              <a:t>Goal: Pick representative rules from each group</a:t>
            </a:r>
          </a:p>
          <a:p>
            <a:r>
              <a:rPr lang="en-US" dirty="0" smtClean="0"/>
              <a:t>Token by token analysis: Prefer a rule based on what components describe which token</a:t>
            </a:r>
          </a:p>
          <a:p>
            <a:pPr lvl="1"/>
            <a:r>
              <a:rPr lang="en-US" dirty="0" smtClean="0"/>
              <a:t>2005 can be described by </a:t>
            </a:r>
          </a:p>
          <a:p>
            <a:endParaRPr lang="en-US" dirty="0"/>
          </a:p>
        </p:txBody>
      </p:sp>
      <p:sp>
        <p:nvSpPr>
          <p:cNvPr id="4" name="Rectangle 3"/>
          <p:cNvSpPr/>
          <p:nvPr/>
        </p:nvSpPr>
        <p:spPr>
          <a:xfrm>
            <a:off x="565687" y="4409663"/>
            <a:ext cx="7524427" cy="1384995"/>
          </a:xfrm>
          <a:prstGeom prst="rect">
            <a:avLst/>
          </a:prstGeom>
        </p:spPr>
        <p:txBody>
          <a:bodyPr wrap="square">
            <a:spAutoFit/>
          </a:bodyPr>
          <a:lstStyle/>
          <a:p>
            <a:pPr marL="285750" indent="-285750">
              <a:buFont typeface="Arial" panose="020B0604020202020204" pitchFamily="34" charset="0"/>
              <a:buChar char="•"/>
            </a:pPr>
            <a:r>
              <a:rPr lang="en-US" sz="2800" dirty="0"/>
              <a:t>Ranking by partial order allows us to encode preferences per </a:t>
            </a:r>
            <a:r>
              <a:rPr lang="en-US" sz="2800" dirty="0" smtClean="0"/>
              <a:t>token</a:t>
            </a:r>
          </a:p>
          <a:p>
            <a:pPr lvl="1"/>
            <a:r>
              <a:rPr lang="en-US" sz="2800" dirty="0"/>
              <a:t>	</a:t>
            </a:r>
            <a:r>
              <a:rPr lang="en-US" sz="2800" dirty="0" smtClean="0"/>
              <a:t>				is preferred over</a:t>
            </a:r>
            <a:endParaRPr lang="en-US" sz="2800" dirty="0"/>
          </a:p>
        </p:txBody>
      </p:sp>
      <p:sp>
        <p:nvSpPr>
          <p:cNvPr id="5" name="Alternate Process 6"/>
          <p:cNvSpPr/>
          <p:nvPr/>
        </p:nvSpPr>
        <p:spPr>
          <a:xfrm>
            <a:off x="1536288" y="3663640"/>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sp>
        <p:nvSpPr>
          <p:cNvPr id="6" name="Alternate Process 9"/>
          <p:cNvSpPr/>
          <p:nvPr/>
        </p:nvSpPr>
        <p:spPr>
          <a:xfrm>
            <a:off x="3186741" y="3643990"/>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7" name="Alternate Process 9"/>
          <p:cNvSpPr/>
          <p:nvPr/>
        </p:nvSpPr>
        <p:spPr>
          <a:xfrm>
            <a:off x="5394500" y="3661029"/>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8" name="Title 1"/>
          <p:cNvSpPr txBox="1">
            <a:spLocks/>
          </p:cNvSpPr>
          <p:nvPr/>
        </p:nvSpPr>
        <p:spPr>
          <a:xfrm>
            <a:off x="2854528" y="3594101"/>
            <a:ext cx="432113" cy="475285"/>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a:t>
            </a:r>
            <a:endParaRPr lang="en-US" dirty="0"/>
          </a:p>
        </p:txBody>
      </p:sp>
      <p:sp>
        <p:nvSpPr>
          <p:cNvPr id="9" name="Title 1"/>
          <p:cNvSpPr txBox="1">
            <a:spLocks/>
          </p:cNvSpPr>
          <p:nvPr/>
        </p:nvSpPr>
        <p:spPr>
          <a:xfrm>
            <a:off x="5063287" y="3594101"/>
            <a:ext cx="432113" cy="475285"/>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a:t>
            </a:r>
            <a:endParaRPr lang="en-US" dirty="0"/>
          </a:p>
        </p:txBody>
      </p:sp>
      <p:sp>
        <p:nvSpPr>
          <p:cNvPr id="10" name="Process 7"/>
          <p:cNvSpPr/>
          <p:nvPr/>
        </p:nvSpPr>
        <p:spPr>
          <a:xfrm>
            <a:off x="1257176" y="3029070"/>
            <a:ext cx="713204"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Alternate Process 9"/>
          <p:cNvSpPr/>
          <p:nvPr/>
        </p:nvSpPr>
        <p:spPr>
          <a:xfrm>
            <a:off x="762955" y="5367151"/>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12" name="Alternate Process 6"/>
          <p:cNvSpPr/>
          <p:nvPr/>
        </p:nvSpPr>
        <p:spPr>
          <a:xfrm>
            <a:off x="5947273" y="5358048"/>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sp>
        <p:nvSpPr>
          <p:cNvPr id="13" name="Slide Number Placeholder 12"/>
          <p:cNvSpPr>
            <a:spLocks noGrp="1"/>
          </p:cNvSpPr>
          <p:nvPr>
            <p:ph type="sldNum" sz="quarter" idx="12"/>
          </p:nvPr>
        </p:nvSpPr>
        <p:spPr/>
        <p:txBody>
          <a:bodyPr/>
          <a:lstStyle/>
          <a:p>
            <a:fld id="{33290099-F9B1-164A-B942-E2F43BF0E733}" type="slidenum">
              <a:rPr lang="en-US" smtClean="0"/>
              <a:t>24</a:t>
            </a:fld>
            <a:endParaRPr lang="en-US"/>
          </a:p>
        </p:txBody>
      </p:sp>
    </p:spTree>
    <p:extLst>
      <p:ext uri="{BB962C8B-B14F-4D97-AF65-F5344CB8AC3E}">
        <p14:creationId xmlns:p14="http://schemas.microsoft.com/office/powerpoint/2010/main" val="1332095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Token by Token Analysis</a:t>
            </a:r>
            <a:endParaRPr lang="en-US" dirty="0"/>
          </a:p>
        </p:txBody>
      </p:sp>
      <p:sp>
        <p:nvSpPr>
          <p:cNvPr id="3" name="Content Placeholder 2"/>
          <p:cNvSpPr>
            <a:spLocks noGrp="1"/>
          </p:cNvSpPr>
          <p:nvPr>
            <p:ph idx="1"/>
          </p:nvPr>
        </p:nvSpPr>
        <p:spPr>
          <a:xfrm>
            <a:off x="457200" y="1600200"/>
            <a:ext cx="8229600" cy="4958255"/>
          </a:xfrm>
        </p:spPr>
        <p:txBody>
          <a:bodyPr>
            <a:normAutofit lnSpcReduction="10000"/>
          </a:bodyPr>
          <a:lstStyle/>
          <a:p>
            <a:pPr marL="0" indent="0">
              <a:buNone/>
            </a:pPr>
            <a:r>
              <a:rPr lang="en-US" dirty="0"/>
              <a:t>1. For each </a:t>
            </a:r>
            <a:r>
              <a:rPr lang="en-US" dirty="0" smtClean="0"/>
              <a:t>cluster </a:t>
            </a:r>
            <a:r>
              <a:rPr lang="en-US" dirty="0"/>
              <a:t>group and for each token:</a:t>
            </a:r>
          </a:p>
          <a:p>
            <a:pPr lvl="1"/>
            <a:r>
              <a:rPr lang="en-US" dirty="0"/>
              <a:t>Rank components by a partial order.</a:t>
            </a:r>
          </a:p>
          <a:p>
            <a:pPr lvl="1"/>
            <a:r>
              <a:rPr lang="en-US" dirty="0"/>
              <a:t>Form a representative set of </a:t>
            </a:r>
            <a:r>
              <a:rPr lang="en-US" dirty="0" smtClean="0"/>
              <a:t>components by </a:t>
            </a:r>
            <a:r>
              <a:rPr lang="en-US" dirty="0"/>
              <a:t>picking the highest ranked component of each token</a:t>
            </a:r>
          </a:p>
          <a:p>
            <a:pPr marL="0" indent="0">
              <a:buNone/>
            </a:pPr>
            <a:r>
              <a:rPr lang="en-US" dirty="0"/>
              <a:t>2. For each rule, add a point for every component that appears in the representative tokens.</a:t>
            </a:r>
          </a:p>
          <a:p>
            <a:r>
              <a:rPr lang="en-US" dirty="0"/>
              <a:t>Suggested rules: rules that have the highest score in their </a:t>
            </a:r>
            <a:r>
              <a:rPr lang="en-US" dirty="0" smtClean="0"/>
              <a:t>cluster </a:t>
            </a:r>
            <a:r>
              <a:rPr lang="en-US" dirty="0"/>
              <a:t>group</a:t>
            </a:r>
          </a:p>
          <a:p>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25</a:t>
            </a:fld>
            <a:endParaRPr lang="en-US"/>
          </a:p>
        </p:txBody>
      </p:sp>
    </p:spTree>
    <p:extLst>
      <p:ext uri="{BB962C8B-B14F-4D97-AF65-F5344CB8AC3E}">
        <p14:creationId xmlns:p14="http://schemas.microsoft.com/office/powerpoint/2010/main" val="2044052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3357"/>
            <a:ext cx="8229600" cy="1143000"/>
          </a:xfrm>
        </p:spPr>
        <p:txBody>
          <a:bodyPr/>
          <a:lstStyle/>
          <a:p>
            <a:r>
              <a:rPr lang="en-US" dirty="0" smtClean="0"/>
              <a:t>Ranking: Partial Order</a:t>
            </a:r>
            <a:endParaRPr lang="en-US" dirty="0"/>
          </a:p>
        </p:txBody>
      </p:sp>
      <p:sp>
        <p:nvSpPr>
          <p:cNvPr id="18" name="Content Placeholder 2"/>
          <p:cNvSpPr txBox="1">
            <a:spLocks/>
          </p:cNvSpPr>
          <p:nvPr/>
        </p:nvSpPr>
        <p:spPr>
          <a:xfrm>
            <a:off x="188311" y="684473"/>
            <a:ext cx="8585400" cy="325577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Given Partial Order:</a:t>
            </a:r>
          </a:p>
          <a:p>
            <a:pPr marL="457200" lvl="1" indent="0">
              <a:buNone/>
            </a:pPr>
            <a:r>
              <a:rPr lang="en-US" dirty="0" smtClean="0"/>
              <a:t>1. Prebuilt</a:t>
            </a:r>
          </a:p>
          <a:p>
            <a:pPr marL="914400" lvl="2" indent="0">
              <a:buNone/>
            </a:pPr>
            <a:r>
              <a:rPr lang="en-US" dirty="0" smtClean="0"/>
              <a:t>1.1 Organization, Person, </a:t>
            </a:r>
            <a:r>
              <a:rPr lang="en-US" dirty="0" err="1" smtClean="0"/>
              <a:t>IntegerNumber</a:t>
            </a:r>
            <a:r>
              <a:rPr lang="en-US" dirty="0" smtClean="0"/>
              <a:t>, </a:t>
            </a:r>
            <a:r>
              <a:rPr lang="en-US" dirty="0" err="1" smtClean="0"/>
              <a:t>DecimalNumber</a:t>
            </a:r>
            <a:endParaRPr lang="en-US" dirty="0" smtClean="0"/>
          </a:p>
          <a:p>
            <a:pPr marL="914400" lvl="2" indent="0">
              <a:buNone/>
            </a:pPr>
            <a:r>
              <a:rPr lang="en-US" dirty="0" smtClean="0"/>
              <a:t>1.2 </a:t>
            </a:r>
            <a:r>
              <a:rPr lang="en-US" dirty="0" err="1" smtClean="0"/>
              <a:t>CapitalWord</a:t>
            </a:r>
            <a:r>
              <a:rPr lang="en-US" dirty="0" smtClean="0"/>
              <a:t>, Number</a:t>
            </a:r>
          </a:p>
          <a:p>
            <a:pPr marL="514350" lvl="1" indent="0">
              <a:buNone/>
            </a:pPr>
            <a:r>
              <a:rPr lang="en-US" dirty="0" smtClean="0"/>
              <a:t>2. Token Gap</a:t>
            </a:r>
          </a:p>
          <a:p>
            <a:pPr marL="514350" lvl="1" indent="0">
              <a:buNone/>
            </a:pPr>
            <a:r>
              <a:rPr lang="en-US" dirty="0" smtClean="0"/>
              <a:t>3. Regex</a:t>
            </a:r>
          </a:p>
          <a:p>
            <a:pPr marL="514350" lvl="1" indent="0">
              <a:buNone/>
            </a:pPr>
            <a:r>
              <a:rPr lang="en-US" dirty="0"/>
              <a:t>4</a:t>
            </a:r>
            <a:r>
              <a:rPr lang="en-US" dirty="0" smtClean="0"/>
              <a:t>. Dictionary</a:t>
            </a:r>
          </a:p>
          <a:p>
            <a:pPr marL="514350" lvl="1" indent="0">
              <a:buNone/>
            </a:pPr>
            <a:r>
              <a:rPr lang="en-US" dirty="0" smtClean="0"/>
              <a:t>5. Exact String </a:t>
            </a:r>
            <a:endParaRPr lang="en-US" dirty="0"/>
          </a:p>
        </p:txBody>
      </p:sp>
      <p:sp>
        <p:nvSpPr>
          <p:cNvPr id="22" name="Content Placeholder 21"/>
          <p:cNvSpPr>
            <a:spLocks noGrp="1"/>
          </p:cNvSpPr>
          <p:nvPr>
            <p:ph idx="1"/>
          </p:nvPr>
        </p:nvSpPr>
        <p:spPr>
          <a:xfrm>
            <a:off x="339990" y="3757558"/>
            <a:ext cx="2222751" cy="638187"/>
          </a:xfrm>
        </p:spPr>
        <p:txBody>
          <a:bodyPr/>
          <a:lstStyle/>
          <a:p>
            <a:r>
              <a:rPr lang="en-US" dirty="0" smtClean="0"/>
              <a:t>Ex. Token:</a:t>
            </a:r>
            <a:endParaRPr lang="en-US" dirty="0"/>
          </a:p>
        </p:txBody>
      </p:sp>
      <p:grpSp>
        <p:nvGrpSpPr>
          <p:cNvPr id="33" name="Group 32"/>
          <p:cNvGrpSpPr/>
          <p:nvPr/>
        </p:nvGrpSpPr>
        <p:grpSpPr>
          <a:xfrm>
            <a:off x="785565" y="5113395"/>
            <a:ext cx="7383349" cy="1015450"/>
            <a:chOff x="785565" y="4914728"/>
            <a:chExt cx="7383349" cy="1015450"/>
          </a:xfrm>
        </p:grpSpPr>
        <p:sp>
          <p:nvSpPr>
            <p:cNvPr id="4" name="Content Placeholder 2"/>
            <p:cNvSpPr txBox="1">
              <a:spLocks/>
            </p:cNvSpPr>
            <p:nvPr/>
          </p:nvSpPr>
          <p:spPr>
            <a:xfrm>
              <a:off x="785565" y="4914728"/>
              <a:ext cx="3848428" cy="7063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Ranked components: </a:t>
              </a:r>
              <a:endParaRPr lang="en-US" dirty="0"/>
            </a:p>
          </p:txBody>
        </p:sp>
        <p:sp>
          <p:nvSpPr>
            <p:cNvPr id="27" name="Alternate Process 6"/>
            <p:cNvSpPr/>
            <p:nvPr/>
          </p:nvSpPr>
          <p:spPr>
            <a:xfrm>
              <a:off x="6750774" y="5524432"/>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sp>
          <p:nvSpPr>
            <p:cNvPr id="28" name="Alternate Process 9"/>
            <p:cNvSpPr/>
            <p:nvPr/>
          </p:nvSpPr>
          <p:spPr>
            <a:xfrm>
              <a:off x="4481011" y="5504782"/>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29" name="Alternate Process 9"/>
            <p:cNvSpPr/>
            <p:nvPr/>
          </p:nvSpPr>
          <p:spPr>
            <a:xfrm>
              <a:off x="1706237" y="5521821"/>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30" name="Title 1"/>
            <p:cNvSpPr txBox="1">
              <a:spLocks/>
            </p:cNvSpPr>
            <p:nvPr/>
          </p:nvSpPr>
          <p:spPr>
            <a:xfrm>
              <a:off x="4148798" y="5454893"/>
              <a:ext cx="432113" cy="475285"/>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a:t>
              </a:r>
              <a:endParaRPr lang="en-US" dirty="0"/>
            </a:p>
          </p:txBody>
        </p:sp>
        <p:sp>
          <p:nvSpPr>
            <p:cNvPr id="31" name="Title 1"/>
            <p:cNvSpPr txBox="1">
              <a:spLocks/>
            </p:cNvSpPr>
            <p:nvPr/>
          </p:nvSpPr>
          <p:spPr>
            <a:xfrm>
              <a:off x="6357557" y="5454893"/>
              <a:ext cx="432113" cy="475285"/>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a:t>
              </a:r>
              <a:endParaRPr lang="en-US" dirty="0"/>
            </a:p>
          </p:txBody>
        </p:sp>
      </p:grpSp>
      <p:grpSp>
        <p:nvGrpSpPr>
          <p:cNvPr id="46" name="Group 45"/>
          <p:cNvGrpSpPr/>
          <p:nvPr/>
        </p:nvGrpSpPr>
        <p:grpSpPr>
          <a:xfrm>
            <a:off x="1910136" y="3903910"/>
            <a:ext cx="6381898" cy="941279"/>
            <a:chOff x="1910136" y="3903910"/>
            <a:chExt cx="6381898" cy="941279"/>
          </a:xfrm>
        </p:grpSpPr>
        <p:grpSp>
          <p:nvGrpSpPr>
            <p:cNvPr id="44" name="Group 43"/>
            <p:cNvGrpSpPr/>
            <p:nvPr/>
          </p:nvGrpSpPr>
          <p:grpSpPr>
            <a:xfrm>
              <a:off x="2562741" y="3903910"/>
              <a:ext cx="713204" cy="372392"/>
              <a:chOff x="2562741" y="3903910"/>
              <a:chExt cx="713204" cy="372392"/>
            </a:xfrm>
          </p:grpSpPr>
          <p:sp>
            <p:nvSpPr>
              <p:cNvPr id="23" name="Process 7"/>
              <p:cNvSpPr/>
              <p:nvPr/>
            </p:nvSpPr>
            <p:spPr>
              <a:xfrm>
                <a:off x="2562741" y="3903910"/>
                <a:ext cx="713204"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Rectangle 23"/>
              <p:cNvSpPr/>
              <p:nvPr/>
            </p:nvSpPr>
            <p:spPr>
              <a:xfrm>
                <a:off x="2562741" y="3906970"/>
                <a:ext cx="652743" cy="369332"/>
              </a:xfrm>
              <a:prstGeom prst="rect">
                <a:avLst/>
              </a:prstGeom>
            </p:spPr>
            <p:txBody>
              <a:bodyPr wrap="none">
                <a:spAutoFit/>
              </a:bodyPr>
              <a:lstStyle/>
              <a:p>
                <a:r>
                  <a:rPr lang="en-US" dirty="0" smtClean="0"/>
                  <a:t>2005</a:t>
                </a:r>
                <a:endParaRPr lang="en-US" dirty="0"/>
              </a:p>
            </p:txBody>
          </p:sp>
        </p:grpSp>
        <p:grpSp>
          <p:nvGrpSpPr>
            <p:cNvPr id="45" name="Group 44"/>
            <p:cNvGrpSpPr/>
            <p:nvPr/>
          </p:nvGrpSpPr>
          <p:grpSpPr>
            <a:xfrm>
              <a:off x="1910136" y="4369904"/>
              <a:ext cx="6381898" cy="475285"/>
              <a:chOff x="1910136" y="4369904"/>
              <a:chExt cx="6381898" cy="475285"/>
            </a:xfrm>
          </p:grpSpPr>
          <p:sp>
            <p:nvSpPr>
              <p:cNvPr id="35" name="Alternate Process 6"/>
              <p:cNvSpPr/>
              <p:nvPr/>
            </p:nvSpPr>
            <p:spPr>
              <a:xfrm>
                <a:off x="1910136" y="4439443"/>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sp>
            <p:nvSpPr>
              <p:cNvPr id="36" name="Alternate Process 9"/>
              <p:cNvSpPr/>
              <p:nvPr/>
            </p:nvSpPr>
            <p:spPr>
              <a:xfrm>
                <a:off x="3560589" y="4419793"/>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37" name="Alternate Process 9"/>
              <p:cNvSpPr/>
              <p:nvPr/>
            </p:nvSpPr>
            <p:spPr>
              <a:xfrm>
                <a:off x="5768348" y="4436832"/>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38" name="Title 1"/>
              <p:cNvSpPr txBox="1">
                <a:spLocks/>
              </p:cNvSpPr>
              <p:nvPr/>
            </p:nvSpPr>
            <p:spPr>
              <a:xfrm>
                <a:off x="3228376" y="4369904"/>
                <a:ext cx="432113" cy="475285"/>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a:t>
                </a:r>
                <a:endParaRPr lang="en-US" dirty="0"/>
              </a:p>
            </p:txBody>
          </p:sp>
          <p:sp>
            <p:nvSpPr>
              <p:cNvPr id="39" name="Title 1"/>
              <p:cNvSpPr txBox="1">
                <a:spLocks/>
              </p:cNvSpPr>
              <p:nvPr/>
            </p:nvSpPr>
            <p:spPr>
              <a:xfrm>
                <a:off x="5437135" y="4369904"/>
                <a:ext cx="432113" cy="475285"/>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a:t>
                </a:r>
                <a:endParaRPr lang="en-US" dirty="0"/>
              </a:p>
            </p:txBody>
          </p:sp>
        </p:grpSp>
      </p:grpSp>
      <p:sp>
        <p:nvSpPr>
          <p:cNvPr id="3" name="Slide Number Placeholder 2"/>
          <p:cNvSpPr>
            <a:spLocks noGrp="1"/>
          </p:cNvSpPr>
          <p:nvPr>
            <p:ph type="sldNum" sz="quarter" idx="12"/>
          </p:nvPr>
        </p:nvSpPr>
        <p:spPr/>
        <p:txBody>
          <a:bodyPr/>
          <a:lstStyle/>
          <a:p>
            <a:fld id="{33290099-F9B1-164A-B942-E2F43BF0E733}" type="slidenum">
              <a:rPr lang="en-US" smtClean="0"/>
              <a:t>26</a:t>
            </a:fld>
            <a:endParaRPr lang="en-US"/>
          </a:p>
        </p:txBody>
      </p:sp>
    </p:spTree>
    <p:extLst>
      <p:ext uri="{BB962C8B-B14F-4D97-AF65-F5344CB8AC3E}">
        <p14:creationId xmlns:p14="http://schemas.microsoft.com/office/powerpoint/2010/main" val="191063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58" y="-62631"/>
            <a:ext cx="8229600" cy="1143000"/>
          </a:xfrm>
        </p:spPr>
        <p:txBody>
          <a:bodyPr/>
          <a:lstStyle/>
          <a:p>
            <a:r>
              <a:rPr lang="en-US" dirty="0" smtClean="0"/>
              <a:t>Ranking: Representative Rules</a:t>
            </a:r>
            <a:endParaRPr lang="en-US" dirty="0"/>
          </a:p>
        </p:txBody>
      </p:sp>
      <p:sp>
        <p:nvSpPr>
          <p:cNvPr id="3" name="Content Placeholder 2"/>
          <p:cNvSpPr>
            <a:spLocks noGrp="1"/>
          </p:cNvSpPr>
          <p:nvPr>
            <p:ph idx="1"/>
          </p:nvPr>
        </p:nvSpPr>
        <p:spPr>
          <a:xfrm>
            <a:off x="452158" y="1080369"/>
            <a:ext cx="8229600" cy="654240"/>
          </a:xfrm>
        </p:spPr>
        <p:txBody>
          <a:bodyPr/>
          <a:lstStyle/>
          <a:p>
            <a:r>
              <a:rPr lang="en-US" dirty="0" smtClean="0"/>
              <a:t>Ranked components per token:</a:t>
            </a:r>
            <a:endParaRPr lang="en-US" dirty="0"/>
          </a:p>
        </p:txBody>
      </p:sp>
      <p:grpSp>
        <p:nvGrpSpPr>
          <p:cNvPr id="32" name="Group 31"/>
          <p:cNvGrpSpPr/>
          <p:nvPr/>
        </p:nvGrpSpPr>
        <p:grpSpPr>
          <a:xfrm>
            <a:off x="919534" y="1854036"/>
            <a:ext cx="772904" cy="369332"/>
            <a:chOff x="918437" y="3015552"/>
            <a:chExt cx="772904" cy="369332"/>
          </a:xfrm>
        </p:grpSpPr>
        <p:sp>
          <p:nvSpPr>
            <p:cNvPr id="24" name="Rectangle 23"/>
            <p:cNvSpPr/>
            <p:nvPr/>
          </p:nvSpPr>
          <p:spPr>
            <a:xfrm>
              <a:off x="918437" y="3015552"/>
              <a:ext cx="772904" cy="369332"/>
            </a:xfrm>
            <a:prstGeom prst="rect">
              <a:avLst/>
            </a:prstGeom>
          </p:spPr>
          <p:txBody>
            <a:bodyPr wrap="none">
              <a:spAutoFit/>
            </a:bodyPr>
            <a:lstStyle/>
            <a:p>
              <a:r>
                <a:rPr lang="en-US" dirty="0" smtClean="0"/>
                <a:t>fourth</a:t>
              </a:r>
              <a:endParaRPr lang="en-US" dirty="0"/>
            </a:p>
          </p:txBody>
        </p:sp>
        <p:sp>
          <p:nvSpPr>
            <p:cNvPr id="25" name="Process 7"/>
            <p:cNvSpPr/>
            <p:nvPr/>
          </p:nvSpPr>
          <p:spPr>
            <a:xfrm>
              <a:off x="948287" y="3042085"/>
              <a:ext cx="713204"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30" name="Group 29"/>
          <p:cNvGrpSpPr/>
          <p:nvPr/>
        </p:nvGrpSpPr>
        <p:grpSpPr>
          <a:xfrm>
            <a:off x="1040111" y="2478492"/>
            <a:ext cx="265876" cy="391362"/>
            <a:chOff x="995915" y="3927637"/>
            <a:chExt cx="265876" cy="391362"/>
          </a:xfrm>
        </p:grpSpPr>
        <p:sp>
          <p:nvSpPr>
            <p:cNvPr id="27" name="Rectangle 26"/>
            <p:cNvSpPr/>
            <p:nvPr/>
          </p:nvSpPr>
          <p:spPr>
            <a:xfrm>
              <a:off x="1006592" y="3949667"/>
              <a:ext cx="255198" cy="369332"/>
            </a:xfrm>
            <a:prstGeom prst="rect">
              <a:avLst/>
            </a:prstGeom>
          </p:spPr>
          <p:txBody>
            <a:bodyPr wrap="none">
              <a:spAutoFit/>
            </a:bodyPr>
            <a:lstStyle/>
            <a:p>
              <a:r>
                <a:rPr lang="en-US" dirty="0" smtClean="0"/>
                <a:t>-</a:t>
              </a:r>
              <a:endParaRPr lang="en-US" dirty="0"/>
            </a:p>
          </p:txBody>
        </p:sp>
        <p:sp>
          <p:nvSpPr>
            <p:cNvPr id="29" name="Process 7"/>
            <p:cNvSpPr/>
            <p:nvPr/>
          </p:nvSpPr>
          <p:spPr>
            <a:xfrm>
              <a:off x="995915" y="3927637"/>
              <a:ext cx="265876" cy="356680"/>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40" name="Content Placeholder 2"/>
          <p:cNvSpPr txBox="1">
            <a:spLocks/>
          </p:cNvSpPr>
          <p:nvPr/>
        </p:nvSpPr>
        <p:spPr>
          <a:xfrm>
            <a:off x="3492425" y="4360705"/>
            <a:ext cx="5850485" cy="50903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Group: Regex, token gap, prebuilt, exact string</a:t>
            </a:r>
            <a:endParaRPr lang="en-US" b="1" dirty="0"/>
          </a:p>
        </p:txBody>
      </p:sp>
      <p:sp>
        <p:nvSpPr>
          <p:cNvPr id="41" name="Rectangle 40"/>
          <p:cNvSpPr/>
          <p:nvPr/>
        </p:nvSpPr>
        <p:spPr>
          <a:xfrm>
            <a:off x="482007" y="1710472"/>
            <a:ext cx="8608739" cy="3036478"/>
          </a:xfrm>
          <a:prstGeom prst="rect">
            <a:avLst/>
          </a:prstGeom>
          <a:noFill/>
          <a:ln>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prstDash val="dash"/>
              </a:ln>
            </a:endParaRPr>
          </a:p>
        </p:txBody>
      </p:sp>
      <p:grpSp>
        <p:nvGrpSpPr>
          <p:cNvPr id="46" name="Group 45"/>
          <p:cNvGrpSpPr/>
          <p:nvPr/>
        </p:nvGrpSpPr>
        <p:grpSpPr>
          <a:xfrm>
            <a:off x="992103" y="3712745"/>
            <a:ext cx="7485094" cy="475285"/>
            <a:chOff x="978137" y="4874261"/>
            <a:chExt cx="7485094" cy="475285"/>
          </a:xfrm>
        </p:grpSpPr>
        <p:grpSp>
          <p:nvGrpSpPr>
            <p:cNvPr id="33" name="Group 32"/>
            <p:cNvGrpSpPr/>
            <p:nvPr/>
          </p:nvGrpSpPr>
          <p:grpSpPr>
            <a:xfrm>
              <a:off x="978137" y="4925707"/>
              <a:ext cx="713204" cy="372392"/>
              <a:chOff x="935419" y="2392534"/>
              <a:chExt cx="713204" cy="372392"/>
            </a:xfrm>
          </p:grpSpPr>
          <p:sp>
            <p:nvSpPr>
              <p:cNvPr id="22" name="Rectangle 21"/>
              <p:cNvSpPr/>
              <p:nvPr/>
            </p:nvSpPr>
            <p:spPr>
              <a:xfrm>
                <a:off x="935419" y="2395594"/>
                <a:ext cx="652743" cy="369332"/>
              </a:xfrm>
              <a:prstGeom prst="rect">
                <a:avLst/>
              </a:prstGeom>
            </p:spPr>
            <p:txBody>
              <a:bodyPr wrap="none">
                <a:spAutoFit/>
              </a:bodyPr>
              <a:lstStyle/>
              <a:p>
                <a:r>
                  <a:rPr lang="en-US" dirty="0" smtClean="0"/>
                  <a:t>2005</a:t>
                </a:r>
                <a:endParaRPr lang="en-US" dirty="0"/>
              </a:p>
            </p:txBody>
          </p:sp>
          <p:sp>
            <p:nvSpPr>
              <p:cNvPr id="23" name="Process 7"/>
              <p:cNvSpPr/>
              <p:nvPr/>
            </p:nvSpPr>
            <p:spPr>
              <a:xfrm>
                <a:off x="935419" y="2392534"/>
                <a:ext cx="713204"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34" name="Alternate Process 6"/>
            <p:cNvSpPr/>
            <p:nvPr/>
          </p:nvSpPr>
          <p:spPr>
            <a:xfrm>
              <a:off x="7045091" y="4943800"/>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sp>
          <p:nvSpPr>
            <p:cNvPr id="35" name="Alternate Process 9"/>
            <p:cNvSpPr/>
            <p:nvPr/>
          </p:nvSpPr>
          <p:spPr>
            <a:xfrm>
              <a:off x="4775328" y="4924150"/>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36" name="Alternate Process 9"/>
            <p:cNvSpPr/>
            <p:nvPr/>
          </p:nvSpPr>
          <p:spPr>
            <a:xfrm>
              <a:off x="2000554" y="4941189"/>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43" name="Title 1"/>
            <p:cNvSpPr txBox="1">
              <a:spLocks/>
            </p:cNvSpPr>
            <p:nvPr/>
          </p:nvSpPr>
          <p:spPr>
            <a:xfrm>
              <a:off x="4426272" y="4874261"/>
              <a:ext cx="432113" cy="475285"/>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a:t>
              </a:r>
              <a:endParaRPr lang="en-US" dirty="0"/>
            </a:p>
          </p:txBody>
        </p:sp>
        <p:sp>
          <p:nvSpPr>
            <p:cNvPr id="44" name="Title 1"/>
            <p:cNvSpPr txBox="1">
              <a:spLocks/>
            </p:cNvSpPr>
            <p:nvPr/>
          </p:nvSpPr>
          <p:spPr>
            <a:xfrm>
              <a:off x="6696035" y="4874261"/>
              <a:ext cx="432113" cy="475285"/>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a:t>
              </a:r>
              <a:endParaRPr lang="en-US" dirty="0"/>
            </a:p>
          </p:txBody>
        </p:sp>
      </p:grpSp>
      <p:grpSp>
        <p:nvGrpSpPr>
          <p:cNvPr id="31" name="Group 30"/>
          <p:cNvGrpSpPr/>
          <p:nvPr/>
        </p:nvGrpSpPr>
        <p:grpSpPr>
          <a:xfrm>
            <a:off x="992103" y="3153843"/>
            <a:ext cx="592213" cy="369332"/>
            <a:chOff x="2868640" y="3227065"/>
            <a:chExt cx="592213" cy="369332"/>
          </a:xfrm>
        </p:grpSpPr>
        <p:sp>
          <p:nvSpPr>
            <p:cNvPr id="26" name="Rectangle 25"/>
            <p:cNvSpPr/>
            <p:nvPr/>
          </p:nvSpPr>
          <p:spPr>
            <a:xfrm>
              <a:off x="2868640" y="3227065"/>
              <a:ext cx="592213" cy="369332"/>
            </a:xfrm>
            <a:prstGeom prst="rect">
              <a:avLst/>
            </a:prstGeom>
          </p:spPr>
          <p:txBody>
            <a:bodyPr wrap="none">
              <a:spAutoFit/>
            </a:bodyPr>
            <a:lstStyle/>
            <a:p>
              <a:r>
                <a:rPr lang="en-US" dirty="0" smtClean="0"/>
                <a:t>year</a:t>
              </a:r>
              <a:endParaRPr lang="en-US" dirty="0"/>
            </a:p>
          </p:txBody>
        </p:sp>
        <p:sp>
          <p:nvSpPr>
            <p:cNvPr id="28" name="Process 7"/>
            <p:cNvSpPr/>
            <p:nvPr/>
          </p:nvSpPr>
          <p:spPr>
            <a:xfrm>
              <a:off x="2868640" y="3239717"/>
              <a:ext cx="592213" cy="356680"/>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37" name="Alternate Process 6"/>
          <p:cNvSpPr/>
          <p:nvPr/>
        </p:nvSpPr>
        <p:spPr>
          <a:xfrm>
            <a:off x="2027437" y="3203862"/>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45" name="Title 1"/>
          <p:cNvSpPr txBox="1">
            <a:spLocks/>
          </p:cNvSpPr>
          <p:nvPr/>
        </p:nvSpPr>
        <p:spPr>
          <a:xfrm>
            <a:off x="3392026" y="3194600"/>
            <a:ext cx="432113" cy="475285"/>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a:t>
            </a:r>
            <a:endParaRPr lang="en-US" dirty="0"/>
          </a:p>
        </p:txBody>
      </p:sp>
      <p:sp>
        <p:nvSpPr>
          <p:cNvPr id="49" name="Alternate Process 18"/>
          <p:cNvSpPr/>
          <p:nvPr/>
        </p:nvSpPr>
        <p:spPr>
          <a:xfrm>
            <a:off x="1985344" y="2507562"/>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51" name="Alternate Process 6"/>
          <p:cNvSpPr/>
          <p:nvPr/>
        </p:nvSpPr>
        <p:spPr>
          <a:xfrm>
            <a:off x="2014520" y="1897445"/>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53" name="Content Placeholder 2"/>
          <p:cNvSpPr txBox="1">
            <a:spLocks/>
          </p:cNvSpPr>
          <p:nvPr/>
        </p:nvSpPr>
        <p:spPr>
          <a:xfrm>
            <a:off x="355912" y="5141075"/>
            <a:ext cx="8600763" cy="7063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Representative components for that group: </a:t>
            </a:r>
            <a:endParaRPr lang="en-US" dirty="0"/>
          </a:p>
        </p:txBody>
      </p:sp>
      <p:sp>
        <p:nvSpPr>
          <p:cNvPr id="5" name="Slide Number Placeholder 4"/>
          <p:cNvSpPr>
            <a:spLocks noGrp="1"/>
          </p:cNvSpPr>
          <p:nvPr>
            <p:ph type="sldNum" sz="quarter" idx="12"/>
          </p:nvPr>
        </p:nvSpPr>
        <p:spPr/>
        <p:txBody>
          <a:bodyPr/>
          <a:lstStyle/>
          <a:p>
            <a:fld id="{33290099-F9B1-164A-B942-E2F43BF0E733}" type="slidenum">
              <a:rPr lang="en-US" smtClean="0"/>
              <a:t>27</a:t>
            </a:fld>
            <a:endParaRPr lang="en-US"/>
          </a:p>
        </p:txBody>
      </p:sp>
      <p:sp>
        <p:nvSpPr>
          <p:cNvPr id="39" name="Alternate Process 36"/>
          <p:cNvSpPr/>
          <p:nvPr/>
        </p:nvSpPr>
        <p:spPr>
          <a:xfrm>
            <a:off x="3770587" y="3184094"/>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grpSp>
        <p:nvGrpSpPr>
          <p:cNvPr id="6" name="Group 5"/>
          <p:cNvGrpSpPr/>
          <p:nvPr/>
        </p:nvGrpSpPr>
        <p:grpSpPr>
          <a:xfrm>
            <a:off x="681597" y="5834588"/>
            <a:ext cx="6875988" cy="373309"/>
            <a:chOff x="681597" y="5834588"/>
            <a:chExt cx="6875988" cy="373309"/>
          </a:xfrm>
        </p:grpSpPr>
        <p:sp>
          <p:nvSpPr>
            <p:cNvPr id="54" name="Alternate Process 6"/>
            <p:cNvSpPr/>
            <p:nvPr/>
          </p:nvSpPr>
          <p:spPr>
            <a:xfrm>
              <a:off x="681597" y="5862169"/>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56" name="Alternate Process 9"/>
            <p:cNvSpPr/>
            <p:nvPr/>
          </p:nvSpPr>
          <p:spPr>
            <a:xfrm>
              <a:off x="5033899" y="5859558"/>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66" name="Alternate Process 18"/>
            <p:cNvSpPr/>
            <p:nvPr/>
          </p:nvSpPr>
          <p:spPr>
            <a:xfrm>
              <a:off x="2226718" y="5852646"/>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48" name="Alternate Process 6"/>
            <p:cNvSpPr/>
            <p:nvPr/>
          </p:nvSpPr>
          <p:spPr>
            <a:xfrm>
              <a:off x="3492425" y="5834588"/>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grpSp>
      <p:sp>
        <p:nvSpPr>
          <p:cNvPr id="50" name="Alternate Process 28"/>
          <p:cNvSpPr/>
          <p:nvPr/>
        </p:nvSpPr>
        <p:spPr>
          <a:xfrm>
            <a:off x="3579447" y="2526829"/>
            <a:ext cx="1522986" cy="333159"/>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rgbClr val="FFFF00"/>
                </a:solidFill>
              </a:rPr>
              <a:t>Exact String: -</a:t>
            </a:r>
            <a:endParaRPr lang="en-US" dirty="0">
              <a:solidFill>
                <a:srgbClr val="FFFF00"/>
              </a:solidFill>
            </a:endParaRPr>
          </a:p>
        </p:txBody>
      </p:sp>
      <p:sp>
        <p:nvSpPr>
          <p:cNvPr id="52" name="Title 1"/>
          <p:cNvSpPr txBox="1">
            <a:spLocks/>
          </p:cNvSpPr>
          <p:nvPr/>
        </p:nvSpPr>
        <p:spPr>
          <a:xfrm>
            <a:off x="3161342" y="2520729"/>
            <a:ext cx="432113" cy="475285"/>
          </a:xfrm>
          <a:prstGeom prst="rect">
            <a:avLst/>
          </a:prstGeom>
        </p:spPr>
        <p:txBody>
          <a:bodyPr vert="horz" lIns="91440" tIns="45720" rIns="91440" bIns="45720" rtlCol="0" anchor="ctr">
            <a:normAutofit fontScale="7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a:t>
            </a:r>
            <a:endParaRPr lang="en-US" dirty="0"/>
          </a:p>
        </p:txBody>
      </p:sp>
    </p:spTree>
    <p:extLst>
      <p:ext uri="{BB962C8B-B14F-4D97-AF65-F5344CB8AC3E}">
        <p14:creationId xmlns:p14="http://schemas.microsoft.com/office/powerpoint/2010/main" val="142098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Alternate Process 18"/>
          <p:cNvSpPr/>
          <p:nvPr/>
        </p:nvSpPr>
        <p:spPr>
          <a:xfrm>
            <a:off x="3594965" y="4180979"/>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2" name="Title 1"/>
          <p:cNvSpPr>
            <a:spLocks noGrp="1"/>
          </p:cNvSpPr>
          <p:nvPr>
            <p:ph type="title"/>
          </p:nvPr>
        </p:nvSpPr>
        <p:spPr/>
        <p:txBody>
          <a:bodyPr/>
          <a:lstStyle/>
          <a:p>
            <a:r>
              <a:rPr lang="en-US" dirty="0" smtClean="0"/>
              <a:t>Ranking: Scoring for Rules</a:t>
            </a:r>
            <a:endParaRPr lang="en-US" dirty="0"/>
          </a:p>
        </p:txBody>
      </p:sp>
      <p:sp>
        <p:nvSpPr>
          <p:cNvPr id="3" name="Content Placeholder 2"/>
          <p:cNvSpPr>
            <a:spLocks noGrp="1"/>
          </p:cNvSpPr>
          <p:nvPr>
            <p:ph idx="1"/>
          </p:nvPr>
        </p:nvSpPr>
        <p:spPr>
          <a:xfrm>
            <a:off x="3963348" y="5451240"/>
            <a:ext cx="365361" cy="829404"/>
          </a:xfrm>
        </p:spPr>
        <p:txBody>
          <a:bodyPr/>
          <a:lstStyle/>
          <a:p>
            <a:pPr marL="0" indent="0">
              <a:buNone/>
            </a:pPr>
            <a:r>
              <a:rPr lang="en-US" dirty="0" smtClean="0"/>
              <a:t>…</a:t>
            </a:r>
            <a:endParaRPr lang="en-US" dirty="0"/>
          </a:p>
        </p:txBody>
      </p:sp>
      <p:sp>
        <p:nvSpPr>
          <p:cNvPr id="4" name="Content Placeholder 2"/>
          <p:cNvSpPr txBox="1">
            <a:spLocks/>
          </p:cNvSpPr>
          <p:nvPr/>
        </p:nvSpPr>
        <p:spPr>
          <a:xfrm>
            <a:off x="86037" y="1413276"/>
            <a:ext cx="8600763" cy="70639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Representative component for that group: </a:t>
            </a:r>
            <a:endParaRPr lang="en-US" dirty="0"/>
          </a:p>
        </p:txBody>
      </p:sp>
      <p:grpSp>
        <p:nvGrpSpPr>
          <p:cNvPr id="5" name="Group 4"/>
          <p:cNvGrpSpPr/>
          <p:nvPr/>
        </p:nvGrpSpPr>
        <p:grpSpPr>
          <a:xfrm>
            <a:off x="411722" y="2124847"/>
            <a:ext cx="6875988" cy="355251"/>
            <a:chOff x="681597" y="5852646"/>
            <a:chExt cx="6875988" cy="355251"/>
          </a:xfrm>
        </p:grpSpPr>
        <p:sp>
          <p:nvSpPr>
            <p:cNvPr id="6" name="Alternate Process 6"/>
            <p:cNvSpPr/>
            <p:nvPr/>
          </p:nvSpPr>
          <p:spPr>
            <a:xfrm>
              <a:off x="681597" y="5862169"/>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7" name="Alternate Process 9"/>
            <p:cNvSpPr/>
            <p:nvPr/>
          </p:nvSpPr>
          <p:spPr>
            <a:xfrm>
              <a:off x="5033899" y="5859558"/>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8" name="Alternate Process 18"/>
            <p:cNvSpPr/>
            <p:nvPr/>
          </p:nvSpPr>
          <p:spPr>
            <a:xfrm>
              <a:off x="2226718" y="5852646"/>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grpSp>
      <p:sp>
        <p:nvSpPr>
          <p:cNvPr id="17" name="Rectangle 16"/>
          <p:cNvSpPr/>
          <p:nvPr/>
        </p:nvSpPr>
        <p:spPr>
          <a:xfrm>
            <a:off x="228624" y="3490050"/>
            <a:ext cx="8608739" cy="3036478"/>
          </a:xfrm>
          <a:prstGeom prst="rect">
            <a:avLst/>
          </a:prstGeom>
          <a:noFill/>
          <a:ln>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prstDash val="dash"/>
              </a:ln>
            </a:endParaRPr>
          </a:p>
        </p:txBody>
      </p:sp>
      <p:sp>
        <p:nvSpPr>
          <p:cNvPr id="20" name="Alternate Process 6"/>
          <p:cNvSpPr/>
          <p:nvPr/>
        </p:nvSpPr>
        <p:spPr>
          <a:xfrm>
            <a:off x="4938957" y="4652595"/>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sp>
        <p:nvSpPr>
          <p:cNvPr id="21" name="Alternate Process 9"/>
          <p:cNvSpPr/>
          <p:nvPr/>
        </p:nvSpPr>
        <p:spPr>
          <a:xfrm>
            <a:off x="4979216" y="4181154"/>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22" name="Alternate Process 9"/>
          <p:cNvSpPr/>
          <p:nvPr/>
        </p:nvSpPr>
        <p:spPr>
          <a:xfrm>
            <a:off x="5132322" y="3682126"/>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29" name="Alternate Process 6"/>
          <p:cNvSpPr/>
          <p:nvPr/>
        </p:nvSpPr>
        <p:spPr>
          <a:xfrm>
            <a:off x="466002" y="5201958"/>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34" name="Alternate Process 18"/>
          <p:cNvSpPr/>
          <p:nvPr/>
        </p:nvSpPr>
        <p:spPr>
          <a:xfrm>
            <a:off x="1884141" y="3663789"/>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35" name="Alternate Process 6"/>
          <p:cNvSpPr/>
          <p:nvPr/>
        </p:nvSpPr>
        <p:spPr>
          <a:xfrm>
            <a:off x="411722" y="3658366"/>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36" name="Alternate Process 18"/>
          <p:cNvSpPr/>
          <p:nvPr/>
        </p:nvSpPr>
        <p:spPr>
          <a:xfrm>
            <a:off x="1938420" y="5170460"/>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40" name="Alternate Process 6"/>
          <p:cNvSpPr/>
          <p:nvPr/>
        </p:nvSpPr>
        <p:spPr>
          <a:xfrm>
            <a:off x="466001" y="4200639"/>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44" name="Alternate Process 6"/>
          <p:cNvSpPr/>
          <p:nvPr/>
        </p:nvSpPr>
        <p:spPr>
          <a:xfrm>
            <a:off x="466001" y="4647172"/>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45" name="Alternate Process 9"/>
          <p:cNvSpPr/>
          <p:nvPr/>
        </p:nvSpPr>
        <p:spPr>
          <a:xfrm>
            <a:off x="5149759" y="5183606"/>
            <a:ext cx="1931088" cy="335840"/>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46" name="Content Placeholder 2"/>
          <p:cNvSpPr txBox="1">
            <a:spLocks/>
          </p:cNvSpPr>
          <p:nvPr/>
        </p:nvSpPr>
        <p:spPr>
          <a:xfrm>
            <a:off x="152400" y="2874229"/>
            <a:ext cx="8229600" cy="82940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mtClean="0"/>
              <a:t>Score per rule in group:</a:t>
            </a:r>
            <a:endParaRPr lang="en-US" dirty="0"/>
          </a:p>
        </p:txBody>
      </p:sp>
      <p:sp>
        <p:nvSpPr>
          <p:cNvPr id="47" name="Content Placeholder 2"/>
          <p:cNvSpPr txBox="1">
            <a:spLocks/>
          </p:cNvSpPr>
          <p:nvPr/>
        </p:nvSpPr>
        <p:spPr>
          <a:xfrm>
            <a:off x="7962623" y="3590528"/>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3</a:t>
            </a:r>
          </a:p>
        </p:txBody>
      </p:sp>
      <p:sp>
        <p:nvSpPr>
          <p:cNvPr id="48" name="Content Placeholder 2"/>
          <p:cNvSpPr txBox="1">
            <a:spLocks/>
          </p:cNvSpPr>
          <p:nvPr/>
        </p:nvSpPr>
        <p:spPr>
          <a:xfrm>
            <a:off x="7966645" y="4022766"/>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1</a:t>
            </a:r>
            <a:endParaRPr lang="en-US" dirty="0">
              <a:solidFill>
                <a:srgbClr val="FF0000"/>
              </a:solidFill>
            </a:endParaRPr>
          </a:p>
        </p:txBody>
      </p:sp>
      <p:sp>
        <p:nvSpPr>
          <p:cNvPr id="49" name="Content Placeholder 2"/>
          <p:cNvSpPr txBox="1">
            <a:spLocks/>
          </p:cNvSpPr>
          <p:nvPr/>
        </p:nvSpPr>
        <p:spPr>
          <a:xfrm>
            <a:off x="7962624" y="4493247"/>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1</a:t>
            </a:r>
            <a:endParaRPr lang="en-US" dirty="0">
              <a:solidFill>
                <a:srgbClr val="FF0000"/>
              </a:solidFill>
            </a:endParaRPr>
          </a:p>
        </p:txBody>
      </p:sp>
      <p:sp>
        <p:nvSpPr>
          <p:cNvPr id="50" name="Content Placeholder 2"/>
          <p:cNvSpPr txBox="1">
            <a:spLocks/>
          </p:cNvSpPr>
          <p:nvPr/>
        </p:nvSpPr>
        <p:spPr>
          <a:xfrm>
            <a:off x="7962623" y="5076544"/>
            <a:ext cx="536199" cy="5138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2</a:t>
            </a:r>
          </a:p>
        </p:txBody>
      </p:sp>
      <p:sp>
        <p:nvSpPr>
          <p:cNvPr id="51" name="Slide Number Placeholder 50"/>
          <p:cNvSpPr>
            <a:spLocks noGrp="1"/>
          </p:cNvSpPr>
          <p:nvPr>
            <p:ph type="sldNum" sz="quarter" idx="12"/>
          </p:nvPr>
        </p:nvSpPr>
        <p:spPr/>
        <p:txBody>
          <a:bodyPr/>
          <a:lstStyle/>
          <a:p>
            <a:fld id="{33290099-F9B1-164A-B942-E2F43BF0E733}" type="slidenum">
              <a:rPr lang="en-US" smtClean="0"/>
              <a:t>28</a:t>
            </a:fld>
            <a:endParaRPr lang="en-US"/>
          </a:p>
        </p:txBody>
      </p:sp>
      <p:sp>
        <p:nvSpPr>
          <p:cNvPr id="52" name="Content Placeholder 2"/>
          <p:cNvSpPr txBox="1">
            <a:spLocks/>
          </p:cNvSpPr>
          <p:nvPr/>
        </p:nvSpPr>
        <p:spPr>
          <a:xfrm>
            <a:off x="7590700" y="3605660"/>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a:t>
            </a:r>
            <a:endParaRPr lang="en-US" dirty="0">
              <a:solidFill>
                <a:srgbClr val="FF0000"/>
              </a:solidFill>
            </a:endParaRPr>
          </a:p>
        </p:txBody>
      </p:sp>
      <p:sp>
        <p:nvSpPr>
          <p:cNvPr id="53" name="Content Placeholder 2"/>
          <p:cNvSpPr txBox="1">
            <a:spLocks/>
          </p:cNvSpPr>
          <p:nvPr/>
        </p:nvSpPr>
        <p:spPr>
          <a:xfrm>
            <a:off x="7591410" y="4037898"/>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a:t>
            </a:r>
          </a:p>
        </p:txBody>
      </p:sp>
      <p:sp>
        <p:nvSpPr>
          <p:cNvPr id="54" name="Content Placeholder 2"/>
          <p:cNvSpPr txBox="1">
            <a:spLocks/>
          </p:cNvSpPr>
          <p:nvPr/>
        </p:nvSpPr>
        <p:spPr>
          <a:xfrm>
            <a:off x="7590701" y="4508379"/>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a:t>
            </a:r>
          </a:p>
        </p:txBody>
      </p:sp>
      <p:sp>
        <p:nvSpPr>
          <p:cNvPr id="55" name="Content Placeholder 2"/>
          <p:cNvSpPr txBox="1">
            <a:spLocks/>
          </p:cNvSpPr>
          <p:nvPr/>
        </p:nvSpPr>
        <p:spPr>
          <a:xfrm>
            <a:off x="7590700" y="5091676"/>
            <a:ext cx="536199" cy="51384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a:t>
            </a:r>
          </a:p>
        </p:txBody>
      </p:sp>
      <p:sp>
        <p:nvSpPr>
          <p:cNvPr id="56" name="Content Placeholder 2"/>
          <p:cNvSpPr txBox="1">
            <a:spLocks/>
          </p:cNvSpPr>
          <p:nvPr/>
        </p:nvSpPr>
        <p:spPr>
          <a:xfrm>
            <a:off x="1529538" y="3356304"/>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1</a:t>
            </a:r>
            <a:endParaRPr lang="en-US" dirty="0">
              <a:solidFill>
                <a:srgbClr val="FF0000"/>
              </a:solidFill>
            </a:endParaRPr>
          </a:p>
        </p:txBody>
      </p:sp>
      <p:sp>
        <p:nvSpPr>
          <p:cNvPr id="57" name="Content Placeholder 2"/>
          <p:cNvSpPr txBox="1">
            <a:spLocks/>
          </p:cNvSpPr>
          <p:nvPr/>
        </p:nvSpPr>
        <p:spPr>
          <a:xfrm>
            <a:off x="2789027" y="3401477"/>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1</a:t>
            </a:r>
            <a:endParaRPr lang="en-US" dirty="0">
              <a:solidFill>
                <a:srgbClr val="FF0000"/>
              </a:solidFill>
            </a:endParaRPr>
          </a:p>
        </p:txBody>
      </p:sp>
      <p:sp>
        <p:nvSpPr>
          <p:cNvPr id="59" name="Content Placeholder 2"/>
          <p:cNvSpPr txBox="1">
            <a:spLocks/>
          </p:cNvSpPr>
          <p:nvPr/>
        </p:nvSpPr>
        <p:spPr>
          <a:xfrm>
            <a:off x="6174342" y="3371289"/>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1</a:t>
            </a:r>
            <a:endParaRPr lang="en-US" dirty="0">
              <a:solidFill>
                <a:srgbClr val="FF0000"/>
              </a:solidFill>
            </a:endParaRPr>
          </a:p>
        </p:txBody>
      </p:sp>
      <p:sp>
        <p:nvSpPr>
          <p:cNvPr id="60" name="Content Placeholder 2"/>
          <p:cNvSpPr txBox="1">
            <a:spLocks/>
          </p:cNvSpPr>
          <p:nvPr/>
        </p:nvSpPr>
        <p:spPr>
          <a:xfrm>
            <a:off x="1572790" y="3959777"/>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1</a:t>
            </a:r>
            <a:endParaRPr lang="en-US" dirty="0">
              <a:solidFill>
                <a:srgbClr val="FF0000"/>
              </a:solidFill>
            </a:endParaRPr>
          </a:p>
        </p:txBody>
      </p:sp>
      <p:sp>
        <p:nvSpPr>
          <p:cNvPr id="63" name="Content Placeholder 2"/>
          <p:cNvSpPr txBox="1">
            <a:spLocks/>
          </p:cNvSpPr>
          <p:nvPr/>
        </p:nvSpPr>
        <p:spPr>
          <a:xfrm>
            <a:off x="6174342" y="3926101"/>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0</a:t>
            </a:r>
          </a:p>
        </p:txBody>
      </p:sp>
      <p:sp>
        <p:nvSpPr>
          <p:cNvPr id="64" name="Content Placeholder 2"/>
          <p:cNvSpPr txBox="1">
            <a:spLocks/>
          </p:cNvSpPr>
          <p:nvPr/>
        </p:nvSpPr>
        <p:spPr>
          <a:xfrm>
            <a:off x="1601173" y="4376823"/>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1</a:t>
            </a:r>
            <a:endParaRPr lang="en-US" dirty="0">
              <a:solidFill>
                <a:srgbClr val="FF0000"/>
              </a:solidFill>
            </a:endParaRPr>
          </a:p>
        </p:txBody>
      </p:sp>
      <p:sp>
        <p:nvSpPr>
          <p:cNvPr id="67" name="Content Placeholder 2"/>
          <p:cNvSpPr txBox="1">
            <a:spLocks/>
          </p:cNvSpPr>
          <p:nvPr/>
        </p:nvSpPr>
        <p:spPr>
          <a:xfrm>
            <a:off x="6154701" y="4410823"/>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0</a:t>
            </a:r>
          </a:p>
        </p:txBody>
      </p:sp>
      <p:sp>
        <p:nvSpPr>
          <p:cNvPr id="68" name="Content Placeholder 2"/>
          <p:cNvSpPr txBox="1">
            <a:spLocks/>
          </p:cNvSpPr>
          <p:nvPr/>
        </p:nvSpPr>
        <p:spPr>
          <a:xfrm>
            <a:off x="1572790" y="4950377"/>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1</a:t>
            </a:r>
            <a:endParaRPr lang="en-US" dirty="0">
              <a:solidFill>
                <a:srgbClr val="FF0000"/>
              </a:solidFill>
            </a:endParaRPr>
          </a:p>
        </p:txBody>
      </p:sp>
      <p:sp>
        <p:nvSpPr>
          <p:cNvPr id="70" name="Content Placeholder 2"/>
          <p:cNvSpPr txBox="1">
            <a:spLocks/>
          </p:cNvSpPr>
          <p:nvPr/>
        </p:nvSpPr>
        <p:spPr>
          <a:xfrm>
            <a:off x="2809924" y="4977830"/>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1</a:t>
            </a:r>
            <a:endParaRPr lang="en-US" dirty="0">
              <a:solidFill>
                <a:srgbClr val="FF0000"/>
              </a:solidFill>
            </a:endParaRPr>
          </a:p>
        </p:txBody>
      </p:sp>
      <p:sp>
        <p:nvSpPr>
          <p:cNvPr id="72" name="Content Placeholder 2"/>
          <p:cNvSpPr txBox="1">
            <a:spLocks/>
          </p:cNvSpPr>
          <p:nvPr/>
        </p:nvSpPr>
        <p:spPr>
          <a:xfrm>
            <a:off x="6192112" y="4950377"/>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0</a:t>
            </a:r>
          </a:p>
        </p:txBody>
      </p:sp>
      <p:sp>
        <p:nvSpPr>
          <p:cNvPr id="69" name="Content Placeholder 2"/>
          <p:cNvSpPr txBox="1">
            <a:spLocks/>
          </p:cNvSpPr>
          <p:nvPr/>
        </p:nvSpPr>
        <p:spPr>
          <a:xfrm>
            <a:off x="3323574" y="6101835"/>
            <a:ext cx="5850485" cy="50903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smtClean="0"/>
              <a:t>Group: Regex, token gap, prebuilt, exact string</a:t>
            </a:r>
            <a:endParaRPr lang="en-US" b="1" dirty="0"/>
          </a:p>
        </p:txBody>
      </p:sp>
      <p:sp>
        <p:nvSpPr>
          <p:cNvPr id="73" name="Alternate Process 6"/>
          <p:cNvSpPr/>
          <p:nvPr/>
        </p:nvSpPr>
        <p:spPr>
          <a:xfrm>
            <a:off x="3254278" y="2110957"/>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58" name="Content Placeholder 2"/>
          <p:cNvSpPr txBox="1">
            <a:spLocks/>
          </p:cNvSpPr>
          <p:nvPr/>
        </p:nvSpPr>
        <p:spPr>
          <a:xfrm>
            <a:off x="4071379" y="3354901"/>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0</a:t>
            </a:r>
          </a:p>
        </p:txBody>
      </p:sp>
      <p:sp>
        <p:nvSpPr>
          <p:cNvPr id="62" name="Content Placeholder 2"/>
          <p:cNvSpPr txBox="1">
            <a:spLocks/>
          </p:cNvSpPr>
          <p:nvPr/>
        </p:nvSpPr>
        <p:spPr>
          <a:xfrm>
            <a:off x="4085391" y="3990690"/>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0</a:t>
            </a:r>
          </a:p>
        </p:txBody>
      </p:sp>
      <p:sp>
        <p:nvSpPr>
          <p:cNvPr id="77" name="Alternate Process 36"/>
          <p:cNvSpPr/>
          <p:nvPr/>
        </p:nvSpPr>
        <p:spPr>
          <a:xfrm>
            <a:off x="3219066" y="5186288"/>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71" name="Content Placeholder 2"/>
          <p:cNvSpPr txBox="1">
            <a:spLocks/>
          </p:cNvSpPr>
          <p:nvPr/>
        </p:nvSpPr>
        <p:spPr>
          <a:xfrm>
            <a:off x="4053702" y="4900940"/>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0</a:t>
            </a:r>
          </a:p>
        </p:txBody>
      </p:sp>
      <p:sp>
        <p:nvSpPr>
          <p:cNvPr id="78" name="Alternate Process 36"/>
          <p:cNvSpPr/>
          <p:nvPr/>
        </p:nvSpPr>
        <p:spPr>
          <a:xfrm>
            <a:off x="3179811" y="3669309"/>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79" name="Alternate Process 28"/>
          <p:cNvSpPr/>
          <p:nvPr/>
        </p:nvSpPr>
        <p:spPr>
          <a:xfrm>
            <a:off x="1943754" y="4197922"/>
            <a:ext cx="1522986" cy="333159"/>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rgbClr val="FFFF00"/>
                </a:solidFill>
              </a:rPr>
              <a:t>Exact String: -</a:t>
            </a:r>
            <a:endParaRPr lang="en-US" dirty="0">
              <a:solidFill>
                <a:srgbClr val="FFFF00"/>
              </a:solidFill>
            </a:endParaRPr>
          </a:p>
        </p:txBody>
      </p:sp>
      <p:sp>
        <p:nvSpPr>
          <p:cNvPr id="61" name="Content Placeholder 2"/>
          <p:cNvSpPr txBox="1">
            <a:spLocks/>
          </p:cNvSpPr>
          <p:nvPr/>
        </p:nvSpPr>
        <p:spPr>
          <a:xfrm>
            <a:off x="2798003" y="3990847"/>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0</a:t>
            </a:r>
          </a:p>
        </p:txBody>
      </p:sp>
      <p:sp>
        <p:nvSpPr>
          <p:cNvPr id="81" name="Alternate Process 28"/>
          <p:cNvSpPr/>
          <p:nvPr/>
        </p:nvSpPr>
        <p:spPr>
          <a:xfrm>
            <a:off x="1974779" y="4648707"/>
            <a:ext cx="1522986" cy="333159"/>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rgbClr val="FFFF00"/>
                </a:solidFill>
              </a:rPr>
              <a:t>Exact String: -</a:t>
            </a:r>
            <a:endParaRPr lang="en-US" dirty="0">
              <a:solidFill>
                <a:srgbClr val="FFFF00"/>
              </a:solidFill>
            </a:endParaRPr>
          </a:p>
        </p:txBody>
      </p:sp>
      <p:sp>
        <p:nvSpPr>
          <p:cNvPr id="82" name="Alternate Process 18"/>
          <p:cNvSpPr/>
          <p:nvPr/>
        </p:nvSpPr>
        <p:spPr>
          <a:xfrm>
            <a:off x="3565735" y="4625845"/>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65" name="Content Placeholder 2"/>
          <p:cNvSpPr txBox="1">
            <a:spLocks/>
          </p:cNvSpPr>
          <p:nvPr/>
        </p:nvSpPr>
        <p:spPr>
          <a:xfrm>
            <a:off x="2798002" y="4376626"/>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0</a:t>
            </a:r>
          </a:p>
        </p:txBody>
      </p:sp>
      <p:sp>
        <p:nvSpPr>
          <p:cNvPr id="66" name="Content Placeholder 2"/>
          <p:cNvSpPr txBox="1">
            <a:spLocks/>
          </p:cNvSpPr>
          <p:nvPr/>
        </p:nvSpPr>
        <p:spPr>
          <a:xfrm>
            <a:off x="4057757" y="4422932"/>
            <a:ext cx="536199" cy="52462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FF0000"/>
                </a:solidFill>
              </a:rPr>
              <a:t>0</a:t>
            </a:r>
          </a:p>
        </p:txBody>
      </p:sp>
    </p:spTree>
    <p:extLst>
      <p:ext uri="{BB962C8B-B14F-4D97-AF65-F5344CB8AC3E}">
        <p14:creationId xmlns:p14="http://schemas.microsoft.com/office/powerpoint/2010/main" val="2018531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13"/>
            <a:ext cx="8229600" cy="1143000"/>
          </a:xfrm>
        </p:spPr>
        <p:txBody>
          <a:bodyPr/>
          <a:lstStyle/>
          <a:p>
            <a:r>
              <a:rPr lang="en-US" dirty="0" smtClean="0"/>
              <a:t>Learning Overview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07823797"/>
              </p:ext>
            </p:extLst>
          </p:nvPr>
        </p:nvGraphicFramePr>
        <p:xfrm>
          <a:off x="457200" y="1165413"/>
          <a:ext cx="8537388" cy="55730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33290099-F9B1-164A-B942-E2F43BF0E733}" type="slidenum">
              <a:rPr lang="en-US" smtClean="0"/>
              <a:t>29</a:t>
            </a:fld>
            <a:endParaRPr lang="en-US"/>
          </a:p>
        </p:txBody>
      </p:sp>
      <p:sp>
        <p:nvSpPr>
          <p:cNvPr id="5" name="Rectangle 4"/>
          <p:cNvSpPr/>
          <p:nvPr/>
        </p:nvSpPr>
        <p:spPr>
          <a:xfrm>
            <a:off x="991892" y="5695627"/>
            <a:ext cx="7694908" cy="1162373"/>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867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Canvas Problem</a:t>
            </a:r>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3</a:t>
            </a:fld>
            <a:endParaRPr lang="en-US"/>
          </a:p>
        </p:txBody>
      </p:sp>
      <p:sp>
        <p:nvSpPr>
          <p:cNvPr id="7" name="Content Placeholder 6"/>
          <p:cNvSpPr>
            <a:spLocks noGrp="1"/>
          </p:cNvSpPr>
          <p:nvPr>
            <p:ph idx="1"/>
          </p:nvPr>
        </p:nvSpPr>
        <p:spPr/>
        <p:txBody>
          <a:bodyPr/>
          <a:lstStyle/>
          <a:p>
            <a:endParaRPr lang="en-US"/>
          </a:p>
        </p:txBody>
      </p:sp>
      <p:pic>
        <p:nvPicPr>
          <p:cNvPr id="8" name="Picture 7" descr="Screen Shot 2015-08-26 at 4.32.4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5797"/>
            <a:ext cx="9144000" cy="4972242"/>
          </a:xfrm>
          <a:prstGeom prst="rect">
            <a:avLst/>
          </a:prstGeom>
        </p:spPr>
      </p:pic>
    </p:spTree>
    <p:extLst>
      <p:ext uri="{BB962C8B-B14F-4D97-AF65-F5344CB8AC3E}">
        <p14:creationId xmlns:p14="http://schemas.microsoft.com/office/powerpoint/2010/main" val="39024852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3290099-F9B1-164A-B942-E2F43BF0E733}" type="slidenum">
              <a:rPr lang="en-US" smtClean="0"/>
              <a:t>30</a:t>
            </a:fld>
            <a:endParaRPr lang="en-US"/>
          </a:p>
        </p:txBody>
      </p:sp>
      <p:pic>
        <p:nvPicPr>
          <p:cNvPr id="5" name="Picture 4"/>
          <p:cNvPicPr>
            <a:picLocks noChangeAspect="1"/>
          </p:cNvPicPr>
          <p:nvPr/>
        </p:nvPicPr>
        <p:blipFill rotWithShape="1">
          <a:blip r:embed="rId2"/>
          <a:srcRect l="317" t="-3099" b="7218"/>
          <a:stretch/>
        </p:blipFill>
        <p:spPr>
          <a:xfrm>
            <a:off x="266700" y="1201739"/>
            <a:ext cx="7989709" cy="4322762"/>
          </a:xfrm>
          <a:prstGeom prst="rect">
            <a:avLst/>
          </a:prstGeom>
        </p:spPr>
      </p:pic>
      <p:sp>
        <p:nvSpPr>
          <p:cNvPr id="6" name="Rectangle 5"/>
          <p:cNvSpPr/>
          <p:nvPr/>
        </p:nvSpPr>
        <p:spPr>
          <a:xfrm>
            <a:off x="1295400" y="4660900"/>
            <a:ext cx="4648200" cy="5207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350140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19313"/>
            <a:ext cx="8229600" cy="957319"/>
          </a:xfrm>
        </p:spPr>
        <p:txBody>
          <a:bodyPr/>
          <a:lstStyle/>
          <a:p>
            <a:r>
              <a:rPr lang="en-US" dirty="0" smtClean="0"/>
              <a:t>Internal Rules </a:t>
            </a:r>
            <a:r>
              <a:rPr lang="en-US" dirty="0" smtClean="0">
                <a:sym typeface="Wingdings" panose="05000000000000000000" pitchFamily="2" charset="2"/>
              </a:rPr>
              <a:t> XML</a:t>
            </a:r>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31</a:t>
            </a:fld>
            <a:endParaRPr lang="en-US"/>
          </a:p>
        </p:txBody>
      </p:sp>
      <p:pic>
        <p:nvPicPr>
          <p:cNvPr id="5" name="Picture 4"/>
          <p:cNvPicPr>
            <a:picLocks noChangeAspect="1"/>
          </p:cNvPicPr>
          <p:nvPr/>
        </p:nvPicPr>
        <p:blipFill rotWithShape="1">
          <a:blip r:embed="rId2"/>
          <a:srcRect l="13525" t="75882" r="37316" b="21977"/>
          <a:stretch/>
        </p:blipFill>
        <p:spPr>
          <a:xfrm>
            <a:off x="12700" y="871446"/>
            <a:ext cx="8585200" cy="210372"/>
          </a:xfrm>
          <a:prstGeom prst="rect">
            <a:avLst/>
          </a:prstGeom>
        </p:spPr>
      </p:pic>
      <p:pic>
        <p:nvPicPr>
          <p:cNvPr id="6" name="Picture 5"/>
          <p:cNvPicPr>
            <a:picLocks noChangeAspect="1"/>
          </p:cNvPicPr>
          <p:nvPr/>
        </p:nvPicPr>
        <p:blipFill rotWithShape="1">
          <a:blip r:embed="rId3"/>
          <a:srcRect l="3249" t="63743" r="66084" b="31368"/>
          <a:stretch/>
        </p:blipFill>
        <p:spPr>
          <a:xfrm>
            <a:off x="0" y="1220254"/>
            <a:ext cx="4673600" cy="419100"/>
          </a:xfrm>
          <a:prstGeom prst="rect">
            <a:avLst/>
          </a:prstGeom>
        </p:spPr>
      </p:pic>
      <p:pic>
        <p:nvPicPr>
          <p:cNvPr id="7" name="Picture 6"/>
          <p:cNvPicPr>
            <a:picLocks noChangeAspect="1"/>
          </p:cNvPicPr>
          <p:nvPr/>
        </p:nvPicPr>
        <p:blipFill rotWithShape="1">
          <a:blip r:embed="rId4"/>
          <a:srcRect l="21083" t="8056" r="22250" b="25926"/>
          <a:stretch/>
        </p:blipFill>
        <p:spPr>
          <a:xfrm>
            <a:off x="711200" y="1777790"/>
            <a:ext cx="7543800" cy="4943685"/>
          </a:xfrm>
          <a:prstGeom prst="rect">
            <a:avLst/>
          </a:prstGeom>
        </p:spPr>
      </p:pic>
    </p:spTree>
    <p:extLst>
      <p:ext uri="{BB962C8B-B14F-4D97-AF65-F5344CB8AC3E}">
        <p14:creationId xmlns:p14="http://schemas.microsoft.com/office/powerpoint/2010/main" val="3846431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a:t>Seer combines the </a:t>
            </a:r>
            <a:r>
              <a:rPr lang="en-US" dirty="0" smtClean="0"/>
              <a:t>advantages of machine learning and rule-based approaches</a:t>
            </a:r>
            <a:r>
              <a:rPr lang="en-US" dirty="0"/>
              <a:t>: </a:t>
            </a:r>
            <a:endParaRPr lang="en-US" dirty="0" smtClean="0"/>
          </a:p>
          <a:p>
            <a:pPr lvl="1"/>
            <a:r>
              <a:rPr lang="en-US" dirty="0" smtClean="0"/>
              <a:t>An iterative learning </a:t>
            </a:r>
            <a:r>
              <a:rPr lang="en-US" dirty="0"/>
              <a:t>model for extraction rules based on </a:t>
            </a:r>
            <a:r>
              <a:rPr lang="en-US" dirty="0" smtClean="0"/>
              <a:t>a small number of examples </a:t>
            </a:r>
            <a:r>
              <a:rPr lang="en-US" dirty="0"/>
              <a:t>from users. </a:t>
            </a:r>
          </a:p>
          <a:p>
            <a:r>
              <a:rPr lang="en-US" dirty="0" smtClean="0"/>
              <a:t>Ongoing work</a:t>
            </a:r>
          </a:p>
          <a:p>
            <a:pPr lvl="1"/>
            <a:r>
              <a:rPr lang="en-US" dirty="0" smtClean="0"/>
              <a:t>User studies and experiments</a:t>
            </a:r>
          </a:p>
          <a:p>
            <a:pPr lvl="1"/>
            <a:r>
              <a:rPr lang="en-US" dirty="0" smtClean="0"/>
              <a:t>Integrating into Web Tooling interface</a:t>
            </a:r>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32</a:t>
            </a:fld>
            <a:endParaRPr lang="en-US"/>
          </a:p>
        </p:txBody>
      </p:sp>
    </p:spTree>
    <p:extLst>
      <p:ext uri="{BB962C8B-B14F-4D97-AF65-F5344CB8AC3E}">
        <p14:creationId xmlns:p14="http://schemas.microsoft.com/office/powerpoint/2010/main" val="4100361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33290099-F9B1-164A-B942-E2F43BF0E733}" type="slidenum">
              <a:rPr lang="en-US" smtClean="0"/>
              <a:t>33</a:t>
            </a:fld>
            <a:endParaRPr lang="en-US"/>
          </a:p>
        </p:txBody>
      </p:sp>
    </p:spTree>
    <p:extLst>
      <p:ext uri="{BB962C8B-B14F-4D97-AF65-F5344CB8AC3E}">
        <p14:creationId xmlns:p14="http://schemas.microsoft.com/office/powerpoint/2010/main" val="2072975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t>
            </a:r>
            <a:r>
              <a:rPr lang="en-US" dirty="0" err="1" smtClean="0"/>
              <a:t>SystemT</a:t>
            </a:r>
            <a:endParaRPr lang="en-US" dirty="0"/>
          </a:p>
        </p:txBody>
      </p:sp>
      <p:sp>
        <p:nvSpPr>
          <p:cNvPr id="3" name="Content Placeholder 2"/>
          <p:cNvSpPr>
            <a:spLocks noGrp="1"/>
          </p:cNvSpPr>
          <p:nvPr>
            <p:ph idx="1"/>
          </p:nvPr>
        </p:nvSpPr>
        <p:spPr/>
        <p:txBody>
          <a:bodyPr/>
          <a:lstStyle/>
          <a:p>
            <a:r>
              <a:rPr lang="en-US" dirty="0" smtClean="0"/>
              <a:t>Focus on efficiency and scalability</a:t>
            </a:r>
          </a:p>
          <a:p>
            <a:r>
              <a:rPr lang="en-US" dirty="0" smtClean="0"/>
              <a:t>Based off database concepts</a:t>
            </a:r>
          </a:p>
          <a:p>
            <a:r>
              <a:rPr lang="en-US" dirty="0" smtClean="0"/>
              <a:t>Revolves around spanners</a:t>
            </a:r>
          </a:p>
          <a:p>
            <a:endParaRPr lang="en-US" dirty="0" smtClean="0"/>
          </a:p>
          <a:p>
            <a:endParaRPr lang="en-US" dirty="0" smtClean="0"/>
          </a:p>
          <a:p>
            <a:endParaRPr lang="en-US" dirty="0"/>
          </a:p>
        </p:txBody>
      </p:sp>
      <p:pic>
        <p:nvPicPr>
          <p:cNvPr id="4" name="Picture 3" descr="Screen Shot 2015-05-10 at 7.35.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511" y="3616820"/>
            <a:ext cx="4089400" cy="2844800"/>
          </a:xfrm>
          <a:prstGeom prst="rect">
            <a:avLst/>
          </a:prstGeom>
        </p:spPr>
      </p:pic>
      <p:sp>
        <p:nvSpPr>
          <p:cNvPr id="5" name="Slide Number Placeholder 4"/>
          <p:cNvSpPr>
            <a:spLocks noGrp="1"/>
          </p:cNvSpPr>
          <p:nvPr>
            <p:ph type="sldNum" sz="quarter" idx="12"/>
          </p:nvPr>
        </p:nvSpPr>
        <p:spPr/>
        <p:txBody>
          <a:bodyPr/>
          <a:lstStyle/>
          <a:p>
            <a:fld id="{33290099-F9B1-164A-B942-E2F43BF0E733}" type="slidenum">
              <a:rPr lang="en-US" smtClean="0"/>
              <a:t>34</a:t>
            </a:fld>
            <a:endParaRPr lang="en-US"/>
          </a:p>
        </p:txBody>
      </p:sp>
    </p:spTree>
    <p:extLst>
      <p:ext uri="{BB962C8B-B14F-4D97-AF65-F5344CB8AC3E}">
        <p14:creationId xmlns:p14="http://schemas.microsoft.com/office/powerpoint/2010/main" val="17629542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Appendix: SystemT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1363109"/>
              </p:ext>
            </p:extLst>
          </p:nvPr>
        </p:nvGraphicFramePr>
        <p:xfrm>
          <a:off x="457200" y="1513116"/>
          <a:ext cx="8229600" cy="4188092"/>
        </p:xfrm>
        <a:graphic>
          <a:graphicData uri="http://schemas.openxmlformats.org/drawingml/2006/table">
            <a:tbl>
              <a:tblPr firstRow="1" bandRow="1">
                <a:tableStyleId>{5940675A-B579-460E-94D1-54222C63F5DA}</a:tableStyleId>
              </a:tblPr>
              <a:tblGrid>
                <a:gridCol w="1758708"/>
                <a:gridCol w="3080654"/>
                <a:gridCol w="3390238"/>
              </a:tblGrid>
              <a:tr h="459340">
                <a:tc>
                  <a:txBody>
                    <a:bodyPr/>
                    <a:lstStyle/>
                    <a:p>
                      <a:endParaRPr lang="en-US" dirty="0"/>
                    </a:p>
                  </a:txBody>
                  <a:tcPr/>
                </a:tc>
                <a:tc>
                  <a:txBody>
                    <a:bodyPr/>
                    <a:lstStyle/>
                    <a:p>
                      <a:r>
                        <a:rPr lang="en-US" dirty="0" smtClean="0"/>
                        <a:t>Texture</a:t>
                      </a:r>
                      <a:endParaRPr lang="en-US" dirty="0"/>
                    </a:p>
                  </a:txBody>
                  <a:tcPr/>
                </a:tc>
                <a:tc>
                  <a:txBody>
                    <a:bodyPr/>
                    <a:lstStyle/>
                    <a:p>
                      <a:r>
                        <a:rPr lang="en-US" dirty="0" err="1" smtClean="0"/>
                        <a:t>SystemT</a:t>
                      </a:r>
                      <a:endParaRPr lang="en-US" dirty="0"/>
                    </a:p>
                  </a:txBody>
                  <a:tcPr/>
                </a:tc>
              </a:tr>
              <a:tr h="1864376">
                <a:tc>
                  <a:txBody>
                    <a:bodyPr/>
                    <a:lstStyle/>
                    <a:p>
                      <a:pPr lvl="1"/>
                      <a:r>
                        <a:rPr lang="en-US" dirty="0" smtClean="0"/>
                        <a:t>Similarities</a:t>
                      </a:r>
                      <a:endParaRPr lang="en-US" dirty="0"/>
                    </a:p>
                  </a:txBody>
                  <a:tcPr/>
                </a:tc>
                <a:tc gridSpan="2">
                  <a:txBody>
                    <a:bodyPr/>
                    <a:lstStyle/>
                    <a:p>
                      <a:pPr marL="742950" lvl="1" indent="-285750">
                        <a:buFont typeface="Arial"/>
                        <a:buChar char="•"/>
                      </a:pPr>
                      <a:r>
                        <a:rPr lang="en-US" dirty="0" smtClean="0"/>
                        <a:t>Semi structured documents</a:t>
                      </a:r>
                    </a:p>
                    <a:p>
                      <a:pPr marL="742950" lvl="1" indent="-285750">
                        <a:buFont typeface="Arial"/>
                        <a:buChar char="•"/>
                      </a:pPr>
                      <a:r>
                        <a:rPr lang="en-US" dirty="0" smtClean="0"/>
                        <a:t>Rule based approaches</a:t>
                      </a:r>
                    </a:p>
                    <a:p>
                      <a:pPr marL="1200150" lvl="2" indent="-285750">
                        <a:buFont typeface="Arial"/>
                        <a:buChar char="•"/>
                      </a:pPr>
                      <a:r>
                        <a:rPr lang="en-US" dirty="0" smtClean="0"/>
                        <a:t>Gather observed facts on the data</a:t>
                      </a:r>
                    </a:p>
                    <a:p>
                      <a:pPr marL="1200150" lvl="2" indent="-285750">
                        <a:buFont typeface="Arial"/>
                        <a:buChar char="•"/>
                      </a:pPr>
                      <a:r>
                        <a:rPr lang="en-US" dirty="0" smtClean="0"/>
                        <a:t>Use of dictionaries</a:t>
                      </a:r>
                    </a:p>
                  </a:txBody>
                  <a:tcPr/>
                </a:tc>
                <a:tc hMerge="1">
                  <a:txBody>
                    <a:bodyPr/>
                    <a:lstStyle/>
                    <a:p>
                      <a:endParaRPr lang="en-US" dirty="0"/>
                    </a:p>
                  </a:txBody>
                  <a:tcPr/>
                </a:tc>
              </a:tr>
              <a:tr h="1864376">
                <a:tc>
                  <a:txBody>
                    <a:bodyPr/>
                    <a:lstStyle/>
                    <a:p>
                      <a:pPr lvl="1"/>
                      <a:r>
                        <a:rPr lang="en-US" dirty="0" smtClean="0"/>
                        <a:t>Differences</a:t>
                      </a:r>
                      <a:endParaRPr lang="en-US" dirty="0"/>
                    </a:p>
                  </a:txBody>
                  <a:tcPr/>
                </a:tc>
                <a:tc>
                  <a:txBody>
                    <a:bodyPr/>
                    <a:lstStyle/>
                    <a:p>
                      <a:pPr marL="742950" lvl="1" indent="-285750">
                        <a:buFont typeface="Arial"/>
                        <a:buChar char="•"/>
                      </a:pPr>
                      <a:r>
                        <a:rPr lang="en-US" dirty="0" smtClean="0"/>
                        <a:t>User feedback – improvements</a:t>
                      </a:r>
                    </a:p>
                    <a:p>
                      <a:pPr marL="742950" lvl="1" indent="-285750">
                        <a:buFont typeface="Arial"/>
                        <a:buChar char="•"/>
                      </a:pPr>
                      <a:r>
                        <a:rPr lang="en-US" dirty="0" smtClean="0"/>
                        <a:t>PDFs </a:t>
                      </a:r>
                    </a:p>
                    <a:p>
                      <a:pPr marL="742950" lvl="1" indent="-285750">
                        <a:buFont typeface="Arial"/>
                        <a:buChar char="•"/>
                      </a:pPr>
                      <a:r>
                        <a:rPr lang="en-US" dirty="0" smtClean="0"/>
                        <a:t>Concept Dictionaries - bridge between user context and system</a:t>
                      </a:r>
                      <a:endParaRPr lang="en-US" dirty="0"/>
                    </a:p>
                  </a:txBody>
                  <a:tcPr/>
                </a:tc>
                <a:tc>
                  <a:txBody>
                    <a:bodyPr/>
                    <a:lstStyle/>
                    <a:p>
                      <a:pPr marL="742950" lvl="1" indent="-285750">
                        <a:buFont typeface="Arial"/>
                        <a:buChar char="•"/>
                      </a:pPr>
                      <a:r>
                        <a:rPr lang="en-US" dirty="0" smtClean="0"/>
                        <a:t>Targets Efficiency and Scalability</a:t>
                      </a:r>
                    </a:p>
                    <a:p>
                      <a:pPr marL="742950" lvl="1" indent="-285750">
                        <a:buFont typeface="Arial"/>
                        <a:buChar char="•"/>
                      </a:pPr>
                      <a:r>
                        <a:rPr lang="en-US" dirty="0" smtClean="0"/>
                        <a:t>Rule developers</a:t>
                      </a:r>
                    </a:p>
                    <a:p>
                      <a:pPr marL="742950" lvl="1" indent="-285750">
                        <a:buFont typeface="Arial"/>
                        <a:buChar char="•"/>
                      </a:pPr>
                      <a:r>
                        <a:rPr lang="en-US" dirty="0" smtClean="0"/>
                        <a:t>DB based operators</a:t>
                      </a:r>
                    </a:p>
                    <a:p>
                      <a:endParaRPr lang="en-US" dirty="0"/>
                    </a:p>
                  </a:txBody>
                  <a:tcPr/>
                </a:tc>
              </a:tr>
            </a:tbl>
          </a:graphicData>
        </a:graphic>
      </p:graphicFrame>
      <p:sp>
        <p:nvSpPr>
          <p:cNvPr id="3" name="TextBox 2"/>
          <p:cNvSpPr txBox="1"/>
          <p:nvPr/>
        </p:nvSpPr>
        <p:spPr>
          <a:xfrm>
            <a:off x="3702188" y="-189140"/>
            <a:ext cx="184666" cy="369332"/>
          </a:xfrm>
          <a:prstGeom prst="rect">
            <a:avLst/>
          </a:prstGeom>
          <a:noFill/>
        </p:spPr>
        <p:txBody>
          <a:bodyPr wrap="none" rtlCol="0">
            <a:spAutoFit/>
          </a:bodyPr>
          <a:lstStyle/>
          <a:p>
            <a:endParaRPr lang="en-US" dirty="0"/>
          </a:p>
        </p:txBody>
      </p:sp>
      <p:sp>
        <p:nvSpPr>
          <p:cNvPr id="5" name="Slide Number Placeholder 4"/>
          <p:cNvSpPr>
            <a:spLocks noGrp="1"/>
          </p:cNvSpPr>
          <p:nvPr>
            <p:ph type="sldNum" sz="quarter" idx="12"/>
          </p:nvPr>
        </p:nvSpPr>
        <p:spPr/>
        <p:txBody>
          <a:bodyPr/>
          <a:lstStyle/>
          <a:p>
            <a:fld id="{33290099-F9B1-164A-B942-E2F43BF0E733}" type="slidenum">
              <a:rPr lang="en-US" smtClean="0"/>
              <a:t>35</a:t>
            </a:fld>
            <a:endParaRPr lang="en-US"/>
          </a:p>
        </p:txBody>
      </p:sp>
    </p:spTree>
    <p:extLst>
      <p:ext uri="{BB962C8B-B14F-4D97-AF65-F5344CB8AC3E}">
        <p14:creationId xmlns:p14="http://schemas.microsoft.com/office/powerpoint/2010/main" val="38672184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t>
            </a:r>
            <a:r>
              <a:rPr lang="en-US" dirty="0" err="1" smtClean="0"/>
              <a:t>FlashExtract</a:t>
            </a:r>
            <a:endParaRPr lang="en-US" dirty="0"/>
          </a:p>
        </p:txBody>
      </p:sp>
      <p:sp>
        <p:nvSpPr>
          <p:cNvPr id="3" name="Content Placeholder 2"/>
          <p:cNvSpPr>
            <a:spLocks noGrp="1"/>
          </p:cNvSpPr>
          <p:nvPr>
            <p:ph idx="1"/>
          </p:nvPr>
        </p:nvSpPr>
        <p:spPr/>
        <p:txBody>
          <a:bodyPr>
            <a:normAutofit lnSpcReduction="10000"/>
          </a:bodyPr>
          <a:lstStyle/>
          <a:p>
            <a:r>
              <a:rPr lang="en-US" dirty="0" smtClean="0"/>
              <a:t>User highlights positive and cross out negative examples</a:t>
            </a:r>
          </a:p>
          <a:p>
            <a:r>
              <a:rPr lang="en-US" dirty="0" smtClean="0"/>
              <a:t>Learns scripts that will extract the rest of the data</a:t>
            </a:r>
          </a:p>
          <a:p>
            <a:r>
              <a:rPr lang="en-US" dirty="0" smtClean="0"/>
              <a:t>Scripts built up of operators:</a:t>
            </a:r>
          </a:p>
          <a:p>
            <a:pPr lvl="1"/>
            <a:r>
              <a:rPr lang="en-US" dirty="0" smtClean="0"/>
              <a:t>Pair</a:t>
            </a:r>
          </a:p>
          <a:p>
            <a:pPr lvl="1"/>
            <a:r>
              <a:rPr lang="en-US" dirty="0" smtClean="0"/>
              <a:t>Merge</a:t>
            </a:r>
          </a:p>
          <a:p>
            <a:pPr lvl="1"/>
            <a:r>
              <a:rPr lang="en-US" dirty="0" smtClean="0"/>
              <a:t>Map</a:t>
            </a:r>
          </a:p>
          <a:p>
            <a:pPr lvl="1"/>
            <a:r>
              <a:rPr lang="en-US" dirty="0" smtClean="0"/>
              <a:t>Filter</a:t>
            </a:r>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36</a:t>
            </a:fld>
            <a:endParaRPr lang="en-US"/>
          </a:p>
        </p:txBody>
      </p:sp>
    </p:spTree>
    <p:extLst>
      <p:ext uri="{BB962C8B-B14F-4D97-AF65-F5344CB8AC3E}">
        <p14:creationId xmlns:p14="http://schemas.microsoft.com/office/powerpoint/2010/main" val="381602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405"/>
            <a:ext cx="8229600" cy="1143000"/>
          </a:xfrm>
        </p:spPr>
        <p:txBody>
          <a:bodyPr/>
          <a:lstStyle/>
          <a:p>
            <a:r>
              <a:rPr lang="en-US" dirty="0" smtClean="0"/>
              <a:t>Appendix: </a:t>
            </a:r>
            <a:r>
              <a:rPr lang="en-US" dirty="0" err="1" smtClean="0"/>
              <a:t>FlashExtract</a:t>
            </a:r>
            <a:endParaRPr lang="en-US" dirty="0"/>
          </a:p>
        </p:txBody>
      </p:sp>
      <p:sp>
        <p:nvSpPr>
          <p:cNvPr id="3" name="Content Placeholder 2"/>
          <p:cNvSpPr>
            <a:spLocks noGrp="1"/>
          </p:cNvSpPr>
          <p:nvPr>
            <p:ph idx="1"/>
          </p:nvPr>
        </p:nvSpPr>
        <p:spPr/>
        <p:txBody>
          <a:bodyPr/>
          <a:lstStyle/>
          <a:p>
            <a:pPr marL="0" indent="0">
              <a:buNone/>
            </a:pPr>
            <a:endParaRPr lang="en-US" dirty="0"/>
          </a:p>
        </p:txBody>
      </p:sp>
      <p:grpSp>
        <p:nvGrpSpPr>
          <p:cNvPr id="32" name="Group 31"/>
          <p:cNvGrpSpPr/>
          <p:nvPr/>
        </p:nvGrpSpPr>
        <p:grpSpPr>
          <a:xfrm>
            <a:off x="145570" y="2792341"/>
            <a:ext cx="4128264" cy="4034784"/>
            <a:chOff x="295113" y="2268229"/>
            <a:chExt cx="4128264" cy="4034784"/>
          </a:xfrm>
        </p:grpSpPr>
        <p:sp>
          <p:nvSpPr>
            <p:cNvPr id="33" name="Oval 32"/>
            <p:cNvSpPr/>
            <p:nvPr/>
          </p:nvSpPr>
          <p:spPr>
            <a:xfrm>
              <a:off x="2094652" y="2933234"/>
              <a:ext cx="1251260" cy="1251153"/>
            </a:xfrm>
            <a:prstGeom prst="ellipse">
              <a:avLst/>
            </a:prstGeom>
            <a:solidFill>
              <a:schemeClr val="accent6">
                <a:lumMod val="60000"/>
                <a:lumOff val="40000"/>
              </a:schemeClr>
            </a:solidFill>
            <a:ln w="28575" cmpd="sng">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Open Sans"/>
                  <a:cs typeface="Open Sans"/>
                </a:rPr>
                <a:t>Pair</a:t>
              </a:r>
            </a:p>
          </p:txBody>
        </p:sp>
        <p:sp>
          <p:nvSpPr>
            <p:cNvPr id="34" name="Oval 33"/>
            <p:cNvSpPr/>
            <p:nvPr/>
          </p:nvSpPr>
          <p:spPr>
            <a:xfrm>
              <a:off x="958442" y="4421491"/>
              <a:ext cx="1251260" cy="1251153"/>
            </a:xfrm>
            <a:prstGeom prst="ellipse">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Open Sans"/>
                  <a:cs typeface="Open Sans"/>
                </a:rPr>
                <a:t>AbsPos</a:t>
              </a:r>
              <a:r>
                <a:rPr lang="en-US" dirty="0" smtClean="0">
                  <a:solidFill>
                    <a:srgbClr val="000000"/>
                  </a:solidFill>
                  <a:latin typeface="Open Sans"/>
                  <a:cs typeface="Open Sans"/>
                </a:rPr>
                <a:t>/</a:t>
              </a:r>
            </a:p>
            <a:p>
              <a:pPr algn="ctr"/>
              <a:r>
                <a:rPr lang="en-US" dirty="0" smtClean="0">
                  <a:solidFill>
                    <a:srgbClr val="000000"/>
                  </a:solidFill>
                  <a:latin typeface="Open Sans"/>
                  <a:cs typeface="Open Sans"/>
                </a:rPr>
                <a:t>REGEX</a:t>
              </a:r>
            </a:p>
          </p:txBody>
        </p:sp>
        <p:sp>
          <p:nvSpPr>
            <p:cNvPr id="35" name="TextBox 34"/>
            <p:cNvSpPr txBox="1"/>
            <p:nvPr/>
          </p:nvSpPr>
          <p:spPr>
            <a:xfrm>
              <a:off x="295113" y="2268229"/>
              <a:ext cx="2921405" cy="646331"/>
            </a:xfrm>
            <a:prstGeom prst="rect">
              <a:avLst/>
            </a:prstGeom>
            <a:noFill/>
          </p:spPr>
          <p:txBody>
            <a:bodyPr wrap="none" rtlCol="0">
              <a:spAutoFit/>
            </a:bodyPr>
            <a:lstStyle/>
            <a:p>
              <a:r>
                <a:rPr lang="en-US" dirty="0" smtClean="0">
                  <a:solidFill>
                    <a:srgbClr val="000000"/>
                  </a:solidFill>
                  <a:latin typeface="Open Sans"/>
                  <a:cs typeface="Open Sans"/>
                </a:rPr>
                <a:t>Common in prior work:</a:t>
              </a:r>
            </a:p>
            <a:p>
              <a:r>
                <a:rPr lang="en-US" dirty="0" smtClean="0">
                  <a:solidFill>
                    <a:srgbClr val="000000"/>
                  </a:solidFill>
                  <a:latin typeface="Open Sans"/>
                  <a:cs typeface="Open Sans"/>
                </a:rPr>
                <a:t>e.g. Spanners by </a:t>
              </a:r>
              <a:r>
                <a:rPr lang="en-US" dirty="0" err="1" smtClean="0">
                  <a:solidFill>
                    <a:srgbClr val="000000"/>
                  </a:solidFill>
                  <a:latin typeface="Open Sans"/>
                  <a:cs typeface="Open Sans"/>
                </a:rPr>
                <a:t>SystemT</a:t>
              </a:r>
              <a:endParaRPr lang="en-US" dirty="0">
                <a:solidFill>
                  <a:srgbClr val="000000"/>
                </a:solidFill>
                <a:latin typeface="Open Sans"/>
                <a:cs typeface="Open Sans"/>
              </a:endParaRPr>
            </a:p>
          </p:txBody>
        </p:sp>
        <p:sp>
          <p:nvSpPr>
            <p:cNvPr id="36" name="Oval 35"/>
            <p:cNvSpPr/>
            <p:nvPr/>
          </p:nvSpPr>
          <p:spPr>
            <a:xfrm>
              <a:off x="3172117" y="4437336"/>
              <a:ext cx="1251260" cy="1251153"/>
            </a:xfrm>
            <a:prstGeom prst="ellipse">
              <a:avLst/>
            </a:prstGeom>
            <a:solidFill>
              <a:schemeClr val="accent6">
                <a:lumMod val="60000"/>
                <a:lumOff val="4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latin typeface="Open Sans"/>
                  <a:cs typeface="Open Sans"/>
                </a:rPr>
                <a:t>AbsPos</a:t>
              </a:r>
              <a:r>
                <a:rPr lang="en-US" dirty="0" smtClean="0">
                  <a:solidFill>
                    <a:srgbClr val="000000"/>
                  </a:solidFill>
                  <a:latin typeface="Open Sans"/>
                  <a:cs typeface="Open Sans"/>
                </a:rPr>
                <a:t>/</a:t>
              </a:r>
            </a:p>
            <a:p>
              <a:pPr algn="ctr"/>
              <a:r>
                <a:rPr lang="en-US" dirty="0" smtClean="0">
                  <a:solidFill>
                    <a:srgbClr val="000000"/>
                  </a:solidFill>
                  <a:latin typeface="Open Sans"/>
                  <a:cs typeface="Open Sans"/>
                </a:rPr>
                <a:t>REGEX</a:t>
              </a:r>
            </a:p>
          </p:txBody>
        </p:sp>
        <p:sp>
          <p:nvSpPr>
            <p:cNvPr id="37" name="TextBox 36"/>
            <p:cNvSpPr txBox="1"/>
            <p:nvPr/>
          </p:nvSpPr>
          <p:spPr>
            <a:xfrm>
              <a:off x="1141443" y="5933681"/>
              <a:ext cx="3085287" cy="369332"/>
            </a:xfrm>
            <a:prstGeom prst="rect">
              <a:avLst/>
            </a:prstGeom>
            <a:noFill/>
          </p:spPr>
          <p:txBody>
            <a:bodyPr wrap="none" rtlCol="0">
              <a:spAutoFit/>
            </a:bodyPr>
            <a:lstStyle/>
            <a:p>
              <a:r>
                <a:rPr lang="en-US" b="1" dirty="0" smtClean="0">
                  <a:solidFill>
                    <a:srgbClr val="000000"/>
                  </a:solidFill>
                  <a:latin typeface="Open Sans"/>
                  <a:cs typeface="Open Sans"/>
                </a:rPr>
                <a:t>Core Extraction Operator</a:t>
              </a:r>
              <a:endParaRPr lang="en-US" b="1" dirty="0">
                <a:solidFill>
                  <a:srgbClr val="000000"/>
                </a:solidFill>
                <a:latin typeface="Open Sans"/>
                <a:cs typeface="Open Sans"/>
              </a:endParaRPr>
            </a:p>
          </p:txBody>
        </p:sp>
        <p:cxnSp>
          <p:nvCxnSpPr>
            <p:cNvPr id="38" name="Straight Arrow Connector 37"/>
            <p:cNvCxnSpPr>
              <a:stCxn id="33" idx="3"/>
              <a:endCxn id="34" idx="7"/>
            </p:cNvCxnSpPr>
            <p:nvPr/>
          </p:nvCxnSpPr>
          <p:spPr>
            <a:xfrm flipH="1">
              <a:off x="2026459" y="4001160"/>
              <a:ext cx="251436" cy="6035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33" idx="5"/>
              <a:endCxn id="36" idx="1"/>
            </p:cNvCxnSpPr>
            <p:nvPr/>
          </p:nvCxnSpPr>
          <p:spPr>
            <a:xfrm>
              <a:off x="3162669" y="4001160"/>
              <a:ext cx="192691" cy="61940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40" name="Group 39"/>
          <p:cNvGrpSpPr/>
          <p:nvPr/>
        </p:nvGrpSpPr>
        <p:grpSpPr>
          <a:xfrm>
            <a:off x="4608685" y="3457346"/>
            <a:ext cx="4348126" cy="3369779"/>
            <a:chOff x="4758228" y="2933234"/>
            <a:chExt cx="4348126" cy="3369779"/>
          </a:xfrm>
        </p:grpSpPr>
        <p:sp>
          <p:nvSpPr>
            <p:cNvPr id="41" name="Oval 40"/>
            <p:cNvSpPr/>
            <p:nvPr/>
          </p:nvSpPr>
          <p:spPr>
            <a:xfrm>
              <a:off x="5900949" y="2933234"/>
              <a:ext cx="1251260" cy="1251153"/>
            </a:xfrm>
            <a:prstGeom prst="ellipse">
              <a:avLst/>
            </a:prstGeom>
            <a:solidFill>
              <a:schemeClr val="accent6">
                <a:lumMod val="60000"/>
                <a:lumOff val="40000"/>
              </a:schemeClr>
            </a:solidFill>
            <a:ln w="28575" cmpd="sng">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Open Sans"/>
                  <a:cs typeface="Open Sans"/>
                </a:rPr>
                <a:t>Filter</a:t>
              </a:r>
            </a:p>
          </p:txBody>
        </p:sp>
        <p:sp>
          <p:nvSpPr>
            <p:cNvPr id="42" name="TextBox 41"/>
            <p:cNvSpPr txBox="1"/>
            <p:nvPr/>
          </p:nvSpPr>
          <p:spPr>
            <a:xfrm>
              <a:off x="7171848" y="3447475"/>
              <a:ext cx="1934506" cy="1200329"/>
            </a:xfrm>
            <a:prstGeom prst="rect">
              <a:avLst/>
            </a:prstGeom>
            <a:noFill/>
          </p:spPr>
          <p:txBody>
            <a:bodyPr wrap="none" rtlCol="0">
              <a:spAutoFit/>
            </a:bodyPr>
            <a:lstStyle/>
            <a:p>
              <a:r>
                <a:rPr lang="en-US" dirty="0" smtClean="0">
                  <a:solidFill>
                    <a:srgbClr val="000000"/>
                  </a:solidFill>
                  <a:latin typeface="Open Sans"/>
                  <a:cs typeface="Open Sans"/>
                </a:rPr>
                <a:t>Starts/Ends with</a:t>
              </a:r>
            </a:p>
            <a:p>
              <a:r>
                <a:rPr lang="en-US" dirty="0" smtClean="0">
                  <a:solidFill>
                    <a:srgbClr val="000000"/>
                  </a:solidFill>
                  <a:latin typeface="Open Sans"/>
                  <a:cs typeface="Open Sans"/>
                </a:rPr>
                <a:t>Contains</a:t>
              </a:r>
            </a:p>
            <a:p>
              <a:r>
                <a:rPr lang="en-US" dirty="0" err="1" smtClean="0">
                  <a:solidFill>
                    <a:srgbClr val="000000"/>
                  </a:solidFill>
                  <a:latin typeface="Open Sans"/>
                  <a:cs typeface="Open Sans"/>
                </a:rPr>
                <a:t>Pred</a:t>
              </a:r>
              <a:r>
                <a:rPr lang="en-US" dirty="0" smtClean="0">
                  <a:solidFill>
                    <a:srgbClr val="000000"/>
                  </a:solidFill>
                  <a:latin typeface="Open Sans"/>
                  <a:cs typeface="Open Sans"/>
                </a:rPr>
                <a:t>/</a:t>
              </a:r>
              <a:r>
                <a:rPr lang="en-US" dirty="0" err="1" smtClean="0">
                  <a:solidFill>
                    <a:srgbClr val="000000"/>
                  </a:solidFill>
                  <a:latin typeface="Open Sans"/>
                  <a:cs typeface="Open Sans"/>
                </a:rPr>
                <a:t>Succ</a:t>
              </a:r>
              <a:r>
                <a:rPr lang="en-US" dirty="0" smtClean="0">
                  <a:solidFill>
                    <a:srgbClr val="000000"/>
                  </a:solidFill>
                  <a:latin typeface="Open Sans"/>
                  <a:cs typeface="Open Sans"/>
                </a:rPr>
                <a:t> </a:t>
              </a:r>
            </a:p>
            <a:p>
              <a:r>
                <a:rPr lang="en-US" dirty="0" smtClean="0">
                  <a:solidFill>
                    <a:srgbClr val="000000"/>
                  </a:solidFill>
                  <a:latin typeface="Open Sans"/>
                  <a:cs typeface="Open Sans"/>
                </a:rPr>
                <a:t>REGEX</a:t>
              </a:r>
              <a:endParaRPr lang="en-US" dirty="0">
                <a:solidFill>
                  <a:srgbClr val="000000"/>
                </a:solidFill>
                <a:latin typeface="Open Sans"/>
                <a:cs typeface="Open Sans"/>
              </a:endParaRPr>
            </a:p>
          </p:txBody>
        </p:sp>
        <p:sp>
          <p:nvSpPr>
            <p:cNvPr id="43" name="Oval 42"/>
            <p:cNvSpPr/>
            <p:nvPr/>
          </p:nvSpPr>
          <p:spPr>
            <a:xfrm>
              <a:off x="7077505" y="4626506"/>
              <a:ext cx="1251260" cy="1251153"/>
            </a:xfrm>
            <a:prstGeom prst="ellipse">
              <a:avLst/>
            </a:prstGeom>
            <a:solidFill>
              <a:schemeClr val="accent6">
                <a:lumMod val="60000"/>
                <a:lumOff val="4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Open Sans"/>
                  <a:cs typeface="Open Sans"/>
                </a:rPr>
                <a:t>Predicate</a:t>
              </a:r>
            </a:p>
          </p:txBody>
        </p:sp>
        <p:sp>
          <p:nvSpPr>
            <p:cNvPr id="44" name="Oval 43"/>
            <p:cNvSpPr/>
            <p:nvPr/>
          </p:nvSpPr>
          <p:spPr>
            <a:xfrm>
              <a:off x="4758228" y="4604718"/>
              <a:ext cx="1251260" cy="1251153"/>
            </a:xfrm>
            <a:prstGeom prst="ellipse">
              <a:avLst/>
            </a:prstGeom>
            <a:solidFill>
              <a:schemeClr val="accent6">
                <a:lumMod val="60000"/>
                <a:lumOff val="40000"/>
              </a:schemeClr>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Open Sans"/>
                  <a:cs typeface="Open Sans"/>
                </a:rPr>
                <a:t>Intervals</a:t>
              </a:r>
            </a:p>
          </p:txBody>
        </p:sp>
        <p:cxnSp>
          <p:nvCxnSpPr>
            <p:cNvPr id="45" name="Straight Arrow Connector 44"/>
            <p:cNvCxnSpPr>
              <a:stCxn id="41" idx="3"/>
              <a:endCxn id="44" idx="7"/>
            </p:cNvCxnSpPr>
            <p:nvPr/>
          </p:nvCxnSpPr>
          <p:spPr>
            <a:xfrm flipH="1">
              <a:off x="5826245" y="4001160"/>
              <a:ext cx="257947" cy="78678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41" idx="5"/>
              <a:endCxn id="43" idx="1"/>
            </p:cNvCxnSpPr>
            <p:nvPr/>
          </p:nvCxnSpPr>
          <p:spPr>
            <a:xfrm>
              <a:off x="6968966" y="4001160"/>
              <a:ext cx="291782" cy="80857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504935" y="5933681"/>
              <a:ext cx="2357286" cy="369332"/>
            </a:xfrm>
            <a:prstGeom prst="rect">
              <a:avLst/>
            </a:prstGeom>
            <a:noFill/>
          </p:spPr>
          <p:txBody>
            <a:bodyPr wrap="none" rtlCol="0">
              <a:spAutoFit/>
            </a:bodyPr>
            <a:lstStyle/>
            <a:p>
              <a:r>
                <a:rPr lang="en-US" b="1" dirty="0" smtClean="0">
                  <a:solidFill>
                    <a:srgbClr val="000000"/>
                  </a:solidFill>
                  <a:latin typeface="Open Sans"/>
                  <a:cs typeface="Open Sans"/>
                </a:rPr>
                <a:t>Selection Operator</a:t>
              </a:r>
              <a:endParaRPr lang="en-US" b="1" dirty="0">
                <a:solidFill>
                  <a:srgbClr val="000000"/>
                </a:solidFill>
                <a:latin typeface="Open Sans"/>
                <a:cs typeface="Open Sans"/>
              </a:endParaRPr>
            </a:p>
          </p:txBody>
        </p:sp>
      </p:grpSp>
      <p:grpSp>
        <p:nvGrpSpPr>
          <p:cNvPr id="48" name="Group 47"/>
          <p:cNvGrpSpPr/>
          <p:nvPr/>
        </p:nvGrpSpPr>
        <p:grpSpPr>
          <a:xfrm>
            <a:off x="2863583" y="1941750"/>
            <a:ext cx="2921523" cy="2222935"/>
            <a:chOff x="3013126" y="1417638"/>
            <a:chExt cx="2921523" cy="2222935"/>
          </a:xfrm>
        </p:grpSpPr>
        <p:sp>
          <p:nvSpPr>
            <p:cNvPr id="49" name="Oval 48"/>
            <p:cNvSpPr/>
            <p:nvPr/>
          </p:nvSpPr>
          <p:spPr>
            <a:xfrm>
              <a:off x="4027570" y="1417638"/>
              <a:ext cx="1251260" cy="1251153"/>
            </a:xfrm>
            <a:prstGeom prst="ellipse">
              <a:avLst/>
            </a:prstGeom>
            <a:solidFill>
              <a:schemeClr val="accent6">
                <a:lumMod val="60000"/>
                <a:lumOff val="40000"/>
              </a:schemeClr>
            </a:solidFill>
            <a:ln w="28575" cmpd="sng">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Open Sans"/>
                  <a:cs typeface="Open Sans"/>
                </a:rPr>
                <a:t>Map</a:t>
              </a:r>
              <a:endParaRPr lang="en-US" dirty="0">
                <a:solidFill>
                  <a:srgbClr val="000000"/>
                </a:solidFill>
                <a:latin typeface="Open Sans"/>
                <a:cs typeface="Open Sans"/>
              </a:endParaRPr>
            </a:p>
          </p:txBody>
        </p:sp>
        <p:cxnSp>
          <p:nvCxnSpPr>
            <p:cNvPr id="50" name="Straight Arrow Connector 49"/>
            <p:cNvCxnSpPr>
              <a:stCxn id="49" idx="3"/>
              <a:endCxn id="33" idx="7"/>
            </p:cNvCxnSpPr>
            <p:nvPr/>
          </p:nvCxnSpPr>
          <p:spPr>
            <a:xfrm flipH="1">
              <a:off x="3013126" y="2485564"/>
              <a:ext cx="1197687" cy="115500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49" idx="5"/>
              <a:endCxn id="41" idx="1"/>
            </p:cNvCxnSpPr>
            <p:nvPr/>
          </p:nvCxnSpPr>
          <p:spPr>
            <a:xfrm>
              <a:off x="5095587" y="2485564"/>
              <a:ext cx="839062" cy="1155009"/>
            </a:xfrm>
            <a:prstGeom prst="straightConnector1">
              <a:avLst/>
            </a:prstGeom>
            <a:ln w="28575"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4796501" y="690597"/>
            <a:ext cx="3797084" cy="2502306"/>
            <a:chOff x="4946044" y="166485"/>
            <a:chExt cx="3797084" cy="2502306"/>
          </a:xfrm>
        </p:grpSpPr>
        <p:sp>
          <p:nvSpPr>
            <p:cNvPr id="53" name="TextBox 52"/>
            <p:cNvSpPr txBox="1"/>
            <p:nvPr/>
          </p:nvSpPr>
          <p:spPr>
            <a:xfrm>
              <a:off x="7244588" y="459304"/>
              <a:ext cx="1498540" cy="369332"/>
            </a:xfrm>
            <a:prstGeom prst="rect">
              <a:avLst/>
            </a:prstGeom>
            <a:noFill/>
          </p:spPr>
          <p:txBody>
            <a:bodyPr wrap="none" rtlCol="0">
              <a:spAutoFit/>
            </a:bodyPr>
            <a:lstStyle/>
            <a:p>
              <a:r>
                <a:rPr lang="en-US" b="1" dirty="0" smtClean="0">
                  <a:solidFill>
                    <a:srgbClr val="000000"/>
                  </a:solidFill>
                  <a:latin typeface="Open Sans"/>
                  <a:cs typeface="Open Sans"/>
                </a:rPr>
                <a:t>Disjunction</a:t>
              </a:r>
              <a:endParaRPr lang="en-US" b="1" dirty="0">
                <a:solidFill>
                  <a:srgbClr val="000000"/>
                </a:solidFill>
                <a:latin typeface="Open Sans"/>
                <a:cs typeface="Open Sans"/>
              </a:endParaRPr>
            </a:p>
          </p:txBody>
        </p:sp>
        <p:grpSp>
          <p:nvGrpSpPr>
            <p:cNvPr id="54" name="Group 53"/>
            <p:cNvGrpSpPr/>
            <p:nvPr/>
          </p:nvGrpSpPr>
          <p:grpSpPr>
            <a:xfrm>
              <a:off x="4946044" y="166485"/>
              <a:ext cx="3544974" cy="2502306"/>
              <a:chOff x="4946044" y="166485"/>
              <a:chExt cx="3544974" cy="2502306"/>
            </a:xfrm>
          </p:grpSpPr>
          <p:sp>
            <p:nvSpPr>
              <p:cNvPr id="55" name="Oval 54"/>
              <p:cNvSpPr/>
              <p:nvPr/>
            </p:nvSpPr>
            <p:spPr>
              <a:xfrm>
                <a:off x="5643002" y="166485"/>
                <a:ext cx="1251260" cy="1251153"/>
              </a:xfrm>
              <a:prstGeom prst="ellipse">
                <a:avLst/>
              </a:prstGeom>
              <a:solidFill>
                <a:schemeClr val="accent6">
                  <a:lumMod val="60000"/>
                  <a:lumOff val="40000"/>
                </a:schemeClr>
              </a:solidFill>
              <a:ln w="28575" cmpd="sng">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Open Sans"/>
                    <a:cs typeface="Open Sans"/>
                  </a:rPr>
                  <a:t>Merge</a:t>
                </a:r>
                <a:endParaRPr lang="en-US" dirty="0">
                  <a:solidFill>
                    <a:srgbClr val="000000"/>
                  </a:solidFill>
                  <a:latin typeface="Open Sans"/>
                  <a:cs typeface="Open Sans"/>
                </a:endParaRPr>
              </a:p>
            </p:txBody>
          </p:sp>
          <p:sp>
            <p:nvSpPr>
              <p:cNvPr id="56" name="Oval 55"/>
              <p:cNvSpPr/>
              <p:nvPr/>
            </p:nvSpPr>
            <p:spPr>
              <a:xfrm>
                <a:off x="7239758" y="1417638"/>
                <a:ext cx="1251260" cy="1251153"/>
              </a:xfrm>
              <a:prstGeom prst="ellipse">
                <a:avLst/>
              </a:prstGeom>
              <a:solidFill>
                <a:schemeClr val="accent6">
                  <a:lumMod val="60000"/>
                  <a:lumOff val="40000"/>
                </a:schemeClr>
              </a:solidFill>
              <a:ln w="28575" cmpd="sng">
                <a:solidFill>
                  <a:schemeClr val="accent6">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latin typeface="Open Sans"/>
                    <a:cs typeface="Open Sans"/>
                  </a:rPr>
                  <a:t>Map</a:t>
                </a:r>
                <a:endParaRPr lang="en-US" dirty="0">
                  <a:solidFill>
                    <a:srgbClr val="000000"/>
                  </a:solidFill>
                  <a:latin typeface="Open Sans"/>
                  <a:cs typeface="Open Sans"/>
                </a:endParaRPr>
              </a:p>
            </p:txBody>
          </p:sp>
          <p:cxnSp>
            <p:nvCxnSpPr>
              <p:cNvPr id="57" name="Straight Arrow Connector 56"/>
              <p:cNvCxnSpPr>
                <a:stCxn id="55" idx="3"/>
                <a:endCxn id="49" idx="7"/>
              </p:cNvCxnSpPr>
              <p:nvPr/>
            </p:nvCxnSpPr>
            <p:spPr>
              <a:xfrm flipH="1">
                <a:off x="4946044" y="1234411"/>
                <a:ext cx="880201" cy="89056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56" idx="1"/>
              </p:cNvCxnSpPr>
              <p:nvPr/>
            </p:nvCxnSpPr>
            <p:spPr>
              <a:xfrm>
                <a:off x="6685835" y="1234411"/>
                <a:ext cx="737166" cy="36645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sp>
        <p:nvSpPr>
          <p:cNvPr id="4" name="Slide Number Placeholder 3"/>
          <p:cNvSpPr>
            <a:spLocks noGrp="1"/>
          </p:cNvSpPr>
          <p:nvPr>
            <p:ph type="sldNum" sz="quarter" idx="12"/>
          </p:nvPr>
        </p:nvSpPr>
        <p:spPr/>
        <p:txBody>
          <a:bodyPr/>
          <a:lstStyle/>
          <a:p>
            <a:fld id="{33290099-F9B1-164A-B942-E2F43BF0E733}" type="slidenum">
              <a:rPr lang="en-US" smtClean="0"/>
              <a:t>37</a:t>
            </a:fld>
            <a:endParaRPr lang="en-US"/>
          </a:p>
        </p:txBody>
      </p:sp>
    </p:spTree>
    <p:extLst>
      <p:ext uri="{BB962C8B-B14F-4D97-AF65-F5344CB8AC3E}">
        <p14:creationId xmlns:p14="http://schemas.microsoft.com/office/powerpoint/2010/main" val="28371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a:t>
            </a:r>
            <a:r>
              <a:rPr lang="en-US" dirty="0" err="1"/>
              <a:t>FlashExtract</a:t>
            </a:r>
            <a:endParaRPr lang="en-US" dirty="0"/>
          </a:p>
        </p:txBody>
      </p:sp>
      <p:sp>
        <p:nvSpPr>
          <p:cNvPr id="3" name="Content Placeholder 2"/>
          <p:cNvSpPr>
            <a:spLocks noGrp="1"/>
          </p:cNvSpPr>
          <p:nvPr>
            <p:ph idx="1"/>
          </p:nvPr>
        </p:nvSpPr>
        <p:spPr/>
        <p:txBody>
          <a:bodyPr/>
          <a:lstStyle/>
          <a:p>
            <a:r>
              <a:rPr lang="en-US" dirty="0" smtClean="0"/>
              <a:t>Pair Limitations  </a:t>
            </a:r>
          </a:p>
          <a:p>
            <a:pPr lvl="1"/>
            <a:r>
              <a:rPr lang="en-US" dirty="0" smtClean="0"/>
              <a:t>Used even when not needed</a:t>
            </a:r>
          </a:p>
          <a:p>
            <a:pPr lvl="1"/>
            <a:r>
              <a:rPr lang="en-US" dirty="0"/>
              <a:t>DSL learning: template </a:t>
            </a:r>
            <a:r>
              <a:rPr lang="en-US" dirty="0" smtClean="0"/>
              <a:t>rules</a:t>
            </a:r>
          </a:p>
          <a:p>
            <a:r>
              <a:rPr lang="en-US" dirty="0" smtClean="0"/>
              <a:t>Merge limitations – </a:t>
            </a:r>
          </a:p>
          <a:p>
            <a:pPr lvl="1"/>
            <a:r>
              <a:rPr lang="en-US" dirty="0" err="1" smtClean="0"/>
              <a:t>Powersets</a:t>
            </a:r>
            <a:r>
              <a:rPr lang="en-US" dirty="0" smtClean="0"/>
              <a:t> of examples</a:t>
            </a:r>
          </a:p>
          <a:p>
            <a:r>
              <a:rPr lang="en-US" dirty="0" smtClean="0"/>
              <a:t>Permutations – FE produces new rules</a:t>
            </a:r>
          </a:p>
          <a:p>
            <a:pPr lvl="1"/>
            <a:r>
              <a:rPr lang="en-US" dirty="0" smtClean="0"/>
              <a:t>A rule per variation</a:t>
            </a:r>
          </a:p>
          <a:p>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38</a:t>
            </a:fld>
            <a:endParaRPr lang="en-US"/>
          </a:p>
        </p:txBody>
      </p:sp>
    </p:spTree>
    <p:extLst>
      <p:ext uri="{BB962C8B-B14F-4D97-AF65-F5344CB8AC3E}">
        <p14:creationId xmlns:p14="http://schemas.microsoft.com/office/powerpoint/2010/main" val="2187752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11" y="-18759"/>
            <a:ext cx="8229600" cy="1143000"/>
          </a:xfrm>
        </p:spPr>
        <p:txBody>
          <a:bodyPr/>
          <a:lstStyle/>
          <a:p>
            <a:r>
              <a:rPr lang="en-US" dirty="0" smtClean="0"/>
              <a:t>Suggested Rules</a:t>
            </a:r>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39</a:t>
            </a:fld>
            <a:endParaRPr lang="en-US"/>
          </a:p>
        </p:txBody>
      </p:sp>
      <p:sp>
        <p:nvSpPr>
          <p:cNvPr id="5" name="Alternate Process 18"/>
          <p:cNvSpPr/>
          <p:nvPr/>
        </p:nvSpPr>
        <p:spPr>
          <a:xfrm>
            <a:off x="3389829" y="4394623"/>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6" name="Alternate Process 6"/>
          <p:cNvSpPr/>
          <p:nvPr/>
        </p:nvSpPr>
        <p:spPr>
          <a:xfrm>
            <a:off x="4569065" y="2457774"/>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sp>
        <p:nvSpPr>
          <p:cNvPr id="7" name="Alternate Process 9"/>
          <p:cNvSpPr/>
          <p:nvPr/>
        </p:nvSpPr>
        <p:spPr>
          <a:xfrm>
            <a:off x="4563936" y="2044620"/>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8" name="Alternate Process 9"/>
          <p:cNvSpPr/>
          <p:nvPr/>
        </p:nvSpPr>
        <p:spPr>
          <a:xfrm>
            <a:off x="6683091" y="4794394"/>
            <a:ext cx="2523686" cy="341428"/>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a:t>
            </a:r>
            <a:r>
              <a:rPr lang="en-US" dirty="0" err="1" smtClean="0"/>
              <a:t>IntegerNumber</a:t>
            </a:r>
            <a:endParaRPr lang="en-US" dirty="0"/>
          </a:p>
        </p:txBody>
      </p:sp>
      <p:sp>
        <p:nvSpPr>
          <p:cNvPr id="9" name="Alternate Process 6"/>
          <p:cNvSpPr/>
          <p:nvPr/>
        </p:nvSpPr>
        <p:spPr>
          <a:xfrm>
            <a:off x="260866" y="5415602"/>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0" name="Alternate Process 18"/>
          <p:cNvSpPr/>
          <p:nvPr/>
        </p:nvSpPr>
        <p:spPr>
          <a:xfrm>
            <a:off x="1829862" y="2059866"/>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11" name="Alternate Process 6"/>
          <p:cNvSpPr/>
          <p:nvPr/>
        </p:nvSpPr>
        <p:spPr>
          <a:xfrm>
            <a:off x="357443" y="2054443"/>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2" name="Alternate Process 18"/>
          <p:cNvSpPr/>
          <p:nvPr/>
        </p:nvSpPr>
        <p:spPr>
          <a:xfrm>
            <a:off x="1733284" y="5384104"/>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13" name="Alternate Process 6"/>
          <p:cNvSpPr/>
          <p:nvPr/>
        </p:nvSpPr>
        <p:spPr>
          <a:xfrm>
            <a:off x="260865" y="4414283"/>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4" name="Alternate Process 6"/>
          <p:cNvSpPr/>
          <p:nvPr/>
        </p:nvSpPr>
        <p:spPr>
          <a:xfrm>
            <a:off x="260865" y="4860816"/>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15" name="Alternate Process 9"/>
          <p:cNvSpPr/>
          <p:nvPr/>
        </p:nvSpPr>
        <p:spPr>
          <a:xfrm>
            <a:off x="4944623" y="5397250"/>
            <a:ext cx="1931088" cy="335840"/>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32" name="Alternate Process 36"/>
          <p:cNvSpPr/>
          <p:nvPr/>
        </p:nvSpPr>
        <p:spPr>
          <a:xfrm>
            <a:off x="3013930" y="5399932"/>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34" name="Alternate Process 36"/>
          <p:cNvSpPr/>
          <p:nvPr/>
        </p:nvSpPr>
        <p:spPr>
          <a:xfrm>
            <a:off x="2531136" y="6567441"/>
            <a:ext cx="1881943" cy="333158"/>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chemeClr val="accent2">
                    <a:lumMod val="40000"/>
                    <a:lumOff val="60000"/>
                  </a:schemeClr>
                </a:solidFill>
              </a:rPr>
              <a:t>Exact String: year</a:t>
            </a:r>
          </a:p>
        </p:txBody>
      </p:sp>
      <p:sp>
        <p:nvSpPr>
          <p:cNvPr id="35" name="Alternate Process 28"/>
          <p:cNvSpPr/>
          <p:nvPr/>
        </p:nvSpPr>
        <p:spPr>
          <a:xfrm>
            <a:off x="1738618" y="4411566"/>
            <a:ext cx="1522986" cy="333159"/>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rgbClr val="FFFF00"/>
                </a:solidFill>
              </a:rPr>
              <a:t>Exact String: -</a:t>
            </a:r>
            <a:endParaRPr lang="en-US" dirty="0">
              <a:solidFill>
                <a:srgbClr val="FFFF00"/>
              </a:solidFill>
            </a:endParaRPr>
          </a:p>
        </p:txBody>
      </p:sp>
      <p:sp>
        <p:nvSpPr>
          <p:cNvPr id="37" name="Alternate Process 28"/>
          <p:cNvSpPr/>
          <p:nvPr/>
        </p:nvSpPr>
        <p:spPr>
          <a:xfrm>
            <a:off x="1769643" y="4862351"/>
            <a:ext cx="1522986" cy="333159"/>
          </a:xfrm>
          <a:prstGeom prst="flowChartAlternateProcess">
            <a:avLst/>
          </a:prstGeom>
          <a:solidFill>
            <a:schemeClr val="tx1">
              <a:lumMod val="50000"/>
              <a:lumOff val="50000"/>
            </a:schemeClr>
          </a:solidFill>
          <a:ln>
            <a:solidFill>
              <a:schemeClr val="tx1">
                <a:lumMod val="65000"/>
                <a:lumOff val="3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smtClean="0">
                <a:solidFill>
                  <a:srgbClr val="FFFF00"/>
                </a:solidFill>
              </a:rPr>
              <a:t>Exact String: -</a:t>
            </a:r>
            <a:endParaRPr lang="en-US" dirty="0">
              <a:solidFill>
                <a:srgbClr val="FFFF00"/>
              </a:solidFill>
            </a:endParaRPr>
          </a:p>
        </p:txBody>
      </p:sp>
      <p:sp>
        <p:nvSpPr>
          <p:cNvPr id="38" name="Alternate Process 18"/>
          <p:cNvSpPr/>
          <p:nvPr/>
        </p:nvSpPr>
        <p:spPr>
          <a:xfrm>
            <a:off x="3360599" y="4839489"/>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grpSp>
        <p:nvGrpSpPr>
          <p:cNvPr id="41" name="Group 40"/>
          <p:cNvGrpSpPr/>
          <p:nvPr/>
        </p:nvGrpSpPr>
        <p:grpSpPr>
          <a:xfrm>
            <a:off x="2459820" y="1485852"/>
            <a:ext cx="1839146" cy="390654"/>
            <a:chOff x="5165811" y="3089762"/>
            <a:chExt cx="1839146" cy="390654"/>
          </a:xfrm>
        </p:grpSpPr>
        <p:sp>
          <p:nvSpPr>
            <p:cNvPr id="42" name="Alternate Process 20"/>
            <p:cNvSpPr/>
            <p:nvPr/>
          </p:nvSpPr>
          <p:spPr>
            <a:xfrm>
              <a:off x="5165811" y="3121061"/>
              <a:ext cx="1839146" cy="359355"/>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fifth-year 2006</a:t>
              </a:r>
              <a:endParaRPr lang="en-US" dirty="0"/>
            </a:p>
          </p:txBody>
        </p:sp>
        <p:sp>
          <p:nvSpPr>
            <p:cNvPr id="43" name="Process 22"/>
            <p:cNvSpPr/>
            <p:nvPr/>
          </p:nvSpPr>
          <p:spPr>
            <a:xfrm>
              <a:off x="5243614" y="3089762"/>
              <a:ext cx="1416309" cy="370553"/>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44" name="Group 43"/>
          <p:cNvGrpSpPr/>
          <p:nvPr/>
        </p:nvGrpSpPr>
        <p:grpSpPr>
          <a:xfrm>
            <a:off x="590882" y="1540299"/>
            <a:ext cx="1802028" cy="336207"/>
            <a:chOff x="3441586" y="4878621"/>
            <a:chExt cx="1802028" cy="336207"/>
          </a:xfrm>
        </p:grpSpPr>
        <p:sp>
          <p:nvSpPr>
            <p:cNvPr id="45" name="Alternate Process 20"/>
            <p:cNvSpPr/>
            <p:nvPr/>
          </p:nvSpPr>
          <p:spPr>
            <a:xfrm>
              <a:off x="3441586" y="4894325"/>
              <a:ext cx="1802028" cy="320503"/>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fourth-year 2005</a:t>
              </a:r>
              <a:endParaRPr lang="en-US" dirty="0"/>
            </a:p>
          </p:txBody>
        </p:sp>
        <p:sp>
          <p:nvSpPr>
            <p:cNvPr id="46" name="Process 22"/>
            <p:cNvSpPr/>
            <p:nvPr/>
          </p:nvSpPr>
          <p:spPr>
            <a:xfrm>
              <a:off x="3546175" y="4878621"/>
              <a:ext cx="1619636"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47" name="Content Placeholder 2"/>
          <p:cNvSpPr txBox="1">
            <a:spLocks/>
          </p:cNvSpPr>
          <p:nvPr/>
        </p:nvSpPr>
        <p:spPr>
          <a:xfrm>
            <a:off x="5278135" y="971548"/>
            <a:ext cx="3865865" cy="44921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N</a:t>
            </a:r>
            <a:r>
              <a:rPr lang="en-US" dirty="0" smtClean="0"/>
              <a:t>egative example: </a:t>
            </a:r>
          </a:p>
        </p:txBody>
      </p:sp>
      <p:grpSp>
        <p:nvGrpSpPr>
          <p:cNvPr id="48" name="Group 47"/>
          <p:cNvGrpSpPr/>
          <p:nvPr/>
        </p:nvGrpSpPr>
        <p:grpSpPr>
          <a:xfrm>
            <a:off x="5927453" y="1461015"/>
            <a:ext cx="713204" cy="336208"/>
            <a:chOff x="818117" y="3285873"/>
            <a:chExt cx="713204" cy="336208"/>
          </a:xfrm>
        </p:grpSpPr>
        <p:sp>
          <p:nvSpPr>
            <p:cNvPr id="49" name="Alternate Process 6"/>
            <p:cNvSpPr/>
            <p:nvPr/>
          </p:nvSpPr>
          <p:spPr>
            <a:xfrm>
              <a:off x="818117" y="3285874"/>
              <a:ext cx="713204" cy="336207"/>
            </a:xfrm>
            <a:prstGeom prst="flowChartAlternateProcess">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dirty="0"/>
                <a:t>u</a:t>
              </a:r>
              <a:r>
                <a:rPr lang="en-US" dirty="0" smtClean="0"/>
                <a:t>p 7</a:t>
              </a:r>
              <a:endParaRPr lang="en-US" dirty="0"/>
            </a:p>
          </p:txBody>
        </p:sp>
        <p:sp>
          <p:nvSpPr>
            <p:cNvPr id="50" name="Process 7"/>
            <p:cNvSpPr/>
            <p:nvPr/>
          </p:nvSpPr>
          <p:spPr>
            <a:xfrm>
              <a:off x="818117" y="3285873"/>
              <a:ext cx="713204" cy="336207"/>
            </a:xfrm>
            <a:prstGeom prst="flowChartProcess">
              <a:avLst/>
            </a:prstGeom>
            <a:solidFill>
              <a:srgbClr val="FFFF00">
                <a:alpha val="35000"/>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51" name="Content Placeholder 2"/>
          <p:cNvSpPr txBox="1">
            <a:spLocks/>
          </p:cNvSpPr>
          <p:nvPr/>
        </p:nvSpPr>
        <p:spPr>
          <a:xfrm>
            <a:off x="123109" y="966443"/>
            <a:ext cx="3865865" cy="44921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Positive example: </a:t>
            </a:r>
          </a:p>
        </p:txBody>
      </p:sp>
      <p:sp>
        <p:nvSpPr>
          <p:cNvPr id="52" name="Alternate Process 6"/>
          <p:cNvSpPr/>
          <p:nvPr/>
        </p:nvSpPr>
        <p:spPr>
          <a:xfrm>
            <a:off x="3082430" y="2054443"/>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54" name="Alternate Process 18"/>
          <p:cNvSpPr/>
          <p:nvPr/>
        </p:nvSpPr>
        <p:spPr>
          <a:xfrm>
            <a:off x="1847872" y="2464130"/>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55" name="Alternate Process 6"/>
          <p:cNvSpPr/>
          <p:nvPr/>
        </p:nvSpPr>
        <p:spPr>
          <a:xfrm>
            <a:off x="375453" y="2458707"/>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56" name="Alternate Process 6"/>
          <p:cNvSpPr/>
          <p:nvPr/>
        </p:nvSpPr>
        <p:spPr>
          <a:xfrm>
            <a:off x="3100440" y="2458707"/>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Tree>
    <p:extLst>
      <p:ext uri="{BB962C8B-B14F-4D97-AF65-F5344CB8AC3E}">
        <p14:creationId xmlns:p14="http://schemas.microsoft.com/office/powerpoint/2010/main" val="1994357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4</a:t>
            </a:fld>
            <a:endParaRPr lang="en-US"/>
          </a:p>
        </p:txBody>
      </p:sp>
      <p:sp>
        <p:nvSpPr>
          <p:cNvPr id="5" name="Document 4"/>
          <p:cNvSpPr/>
          <p:nvPr/>
        </p:nvSpPr>
        <p:spPr>
          <a:xfrm>
            <a:off x="3855675" y="2585214"/>
            <a:ext cx="4022000" cy="2025841"/>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r>
              <a:rPr lang="en-US" dirty="0" err="1"/>
              <a:t>Azza</a:t>
            </a:r>
            <a:r>
              <a:rPr lang="en-US" dirty="0"/>
              <a:t> </a:t>
            </a:r>
            <a:r>
              <a:rPr lang="en-US" dirty="0" err="1"/>
              <a:t>Abouzied</a:t>
            </a:r>
            <a:r>
              <a:rPr lang="en-US" dirty="0"/>
              <a:t> , Joseph M. </a:t>
            </a:r>
            <a:r>
              <a:rPr lang="en-US" dirty="0" err="1"/>
              <a:t>Hellerstein</a:t>
            </a:r>
            <a:r>
              <a:rPr lang="en-US" dirty="0"/>
              <a:t> , </a:t>
            </a:r>
            <a:r>
              <a:rPr lang="en-US" dirty="0" err="1"/>
              <a:t>Avi</a:t>
            </a:r>
            <a:r>
              <a:rPr lang="en-US" dirty="0"/>
              <a:t> </a:t>
            </a:r>
            <a:r>
              <a:rPr lang="en-US" dirty="0" err="1"/>
              <a:t>Silberschatz</a:t>
            </a:r>
            <a:r>
              <a:rPr lang="en-US" dirty="0"/>
              <a:t>, Playful query specification with </a:t>
            </a:r>
            <a:r>
              <a:rPr lang="en-US" dirty="0" err="1"/>
              <a:t>DataPlay</a:t>
            </a:r>
            <a:r>
              <a:rPr lang="en-US" dirty="0"/>
              <a:t>, Proceedings of the VLDB Endowment, v.5 n.12, August 2012</a:t>
            </a:r>
          </a:p>
        </p:txBody>
      </p:sp>
      <p:sp>
        <p:nvSpPr>
          <p:cNvPr id="6" name="Process 5"/>
          <p:cNvSpPr/>
          <p:nvPr/>
        </p:nvSpPr>
        <p:spPr>
          <a:xfrm>
            <a:off x="3855674" y="3788095"/>
            <a:ext cx="1315467" cy="369414"/>
          </a:xfrm>
          <a:prstGeom prst="flowChartProcess">
            <a:avLst/>
          </a:prstGeom>
          <a:gradFill flip="none" rotWithShape="1">
            <a:gsLst>
              <a:gs pos="0">
                <a:schemeClr val="accent3">
                  <a:tint val="100000"/>
                  <a:shade val="100000"/>
                  <a:satMod val="130000"/>
                  <a:alpha val="31000"/>
                </a:schemeClr>
              </a:gs>
              <a:gs pos="100000">
                <a:schemeClr val="accent3">
                  <a:tint val="50000"/>
                  <a:shade val="100000"/>
                  <a:satMod val="350000"/>
                  <a:alpha val="31000"/>
                </a:schemeClr>
              </a:gs>
            </a:gsLst>
            <a:lin ang="16200000" scaled="0"/>
            <a:tileRect/>
          </a:gradFill>
          <a:ln/>
        </p:spPr>
        <p:style>
          <a:lnRef idx="1">
            <a:schemeClr val="accent3"/>
          </a:lnRef>
          <a:fillRef idx="3">
            <a:schemeClr val="accent3"/>
          </a:fillRef>
          <a:effectRef idx="2">
            <a:schemeClr val="accent3"/>
          </a:effectRef>
          <a:fontRef idx="minor">
            <a:schemeClr val="lt1"/>
          </a:fontRef>
        </p:style>
        <p:txBody>
          <a:bodyPr/>
          <a:lstStyle/>
          <a:p>
            <a:endParaRPr lang="en-US"/>
          </a:p>
        </p:txBody>
      </p:sp>
      <p:grpSp>
        <p:nvGrpSpPr>
          <p:cNvPr id="15" name="Group 14"/>
          <p:cNvGrpSpPr/>
          <p:nvPr/>
        </p:nvGrpSpPr>
        <p:grpSpPr>
          <a:xfrm>
            <a:off x="457200" y="1417639"/>
            <a:ext cx="5485077" cy="1923486"/>
            <a:chOff x="457200" y="1417639"/>
            <a:chExt cx="5485077" cy="1923486"/>
          </a:xfrm>
        </p:grpSpPr>
        <p:sp>
          <p:nvSpPr>
            <p:cNvPr id="7" name="Rounded Rectangular Callout 6"/>
            <p:cNvSpPr/>
            <p:nvPr/>
          </p:nvSpPr>
          <p:spPr>
            <a:xfrm>
              <a:off x="457200" y="1417639"/>
              <a:ext cx="5485077" cy="1923486"/>
            </a:xfrm>
            <a:prstGeom prst="wedgeRoundRectCallout">
              <a:avLst>
                <a:gd name="adj1" fmla="val 16584"/>
                <a:gd name="adj2" fmla="val 7354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Alternate Process 9"/>
            <p:cNvSpPr/>
            <p:nvPr/>
          </p:nvSpPr>
          <p:spPr>
            <a:xfrm>
              <a:off x="2632417" y="1630999"/>
              <a:ext cx="1975446" cy="333875"/>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9" name="Alternate Process 6"/>
            <p:cNvSpPr/>
            <p:nvPr/>
          </p:nvSpPr>
          <p:spPr>
            <a:xfrm>
              <a:off x="773475" y="1631000"/>
              <a:ext cx="1858941" cy="33387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a:t>
              </a:r>
              <a:r>
                <a:rPr lang="en-US" dirty="0" err="1" smtClean="0"/>
                <a:t>Za</a:t>
              </a:r>
              <a:r>
                <a:rPr lang="en-US" dirty="0" smtClean="0"/>
                <a:t>-z]+</a:t>
              </a:r>
              <a:endParaRPr lang="en-US" dirty="0"/>
            </a:p>
          </p:txBody>
        </p:sp>
        <p:sp>
          <p:nvSpPr>
            <p:cNvPr id="10" name="Alternate Process 9"/>
            <p:cNvSpPr/>
            <p:nvPr/>
          </p:nvSpPr>
          <p:spPr>
            <a:xfrm>
              <a:off x="2632417" y="2159572"/>
              <a:ext cx="2538724" cy="334425"/>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Prebuilt:IntegerNumber</a:t>
              </a:r>
              <a:endParaRPr lang="en-US" dirty="0"/>
            </a:p>
          </p:txBody>
        </p:sp>
        <p:sp>
          <p:nvSpPr>
            <p:cNvPr id="12" name="Alternate Process 6"/>
            <p:cNvSpPr/>
            <p:nvPr/>
          </p:nvSpPr>
          <p:spPr>
            <a:xfrm>
              <a:off x="773475" y="2159573"/>
              <a:ext cx="1858941" cy="33387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a:t>
              </a:r>
              <a:r>
                <a:rPr lang="en-US" dirty="0" err="1" smtClean="0"/>
                <a:t>Za</a:t>
              </a:r>
              <a:r>
                <a:rPr lang="en-US" dirty="0" smtClean="0"/>
                <a:t>-z]+</a:t>
              </a:r>
              <a:endParaRPr lang="en-US" dirty="0"/>
            </a:p>
          </p:txBody>
        </p:sp>
        <p:sp>
          <p:nvSpPr>
            <p:cNvPr id="13" name="Alternate Process 6"/>
            <p:cNvSpPr/>
            <p:nvPr/>
          </p:nvSpPr>
          <p:spPr>
            <a:xfrm>
              <a:off x="773476" y="2629455"/>
              <a:ext cx="1858941" cy="33387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a:t>
              </a:r>
              <a:r>
                <a:rPr lang="en-US" dirty="0" err="1" smtClean="0"/>
                <a:t>Za</a:t>
              </a:r>
              <a:r>
                <a:rPr lang="en-US" dirty="0" smtClean="0"/>
                <a:t>-z]+</a:t>
              </a:r>
              <a:endParaRPr lang="en-US" dirty="0"/>
            </a:p>
          </p:txBody>
        </p:sp>
        <p:sp>
          <p:nvSpPr>
            <p:cNvPr id="14" name="Alternate Process 6"/>
            <p:cNvSpPr/>
            <p:nvPr/>
          </p:nvSpPr>
          <p:spPr>
            <a:xfrm>
              <a:off x="2632417" y="2630892"/>
              <a:ext cx="1419824" cy="333876"/>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Regex:[0-9]+</a:t>
              </a:r>
              <a:endParaRPr lang="en-US" dirty="0"/>
            </a:p>
          </p:txBody>
        </p:sp>
      </p:grpSp>
    </p:spTree>
    <p:extLst>
      <p:ext uri="{BB962C8B-B14F-4D97-AF65-F5344CB8AC3E}">
        <p14:creationId xmlns:p14="http://schemas.microsoft.com/office/powerpoint/2010/main" val="408560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95"/>
            <a:ext cx="8229600" cy="811169"/>
          </a:xfrm>
        </p:spPr>
        <p:txBody>
          <a:bodyPr/>
          <a:lstStyle/>
          <a:p>
            <a:r>
              <a:rPr lang="en-US" dirty="0" smtClean="0"/>
              <a:t>Seer</a:t>
            </a:r>
            <a:endParaRPr lang="en-US" dirty="0"/>
          </a:p>
        </p:txBody>
      </p:sp>
      <p:sp>
        <p:nvSpPr>
          <p:cNvPr id="3" name="Content Placeholder 2"/>
          <p:cNvSpPr>
            <a:spLocks noGrp="1"/>
          </p:cNvSpPr>
          <p:nvPr>
            <p:ph idx="1"/>
          </p:nvPr>
        </p:nvSpPr>
        <p:spPr>
          <a:xfrm>
            <a:off x="457200" y="839964"/>
            <a:ext cx="8229600" cy="5881511"/>
          </a:xfrm>
        </p:spPr>
        <p:txBody>
          <a:bodyPr>
            <a:normAutofit/>
          </a:bodyPr>
          <a:lstStyle/>
          <a:p>
            <a:r>
              <a:rPr lang="en-US" dirty="0" smtClean="0"/>
              <a:t>Problem:</a:t>
            </a:r>
          </a:p>
          <a:p>
            <a:pPr lvl="1"/>
            <a:r>
              <a:rPr lang="en-US" dirty="0" smtClean="0"/>
              <a:t>Creating extraction rules is time-consuming</a:t>
            </a:r>
          </a:p>
          <a:p>
            <a:pPr lvl="2"/>
            <a:r>
              <a:rPr lang="en-US" dirty="0" smtClean="0"/>
              <a:t>Hard-to-understand rules/models</a:t>
            </a:r>
          </a:p>
          <a:p>
            <a:pPr lvl="1"/>
            <a:r>
              <a:rPr lang="en-US" dirty="0" smtClean="0"/>
              <a:t>Web Tooling: Empty </a:t>
            </a:r>
            <a:r>
              <a:rPr lang="en-US" smtClean="0"/>
              <a:t>canvas problem; Manual </a:t>
            </a:r>
            <a:r>
              <a:rPr lang="en-US" dirty="0" smtClean="0"/>
              <a:t>effort in constructing rules</a:t>
            </a:r>
          </a:p>
          <a:p>
            <a:r>
              <a:rPr lang="en-US" dirty="0" smtClean="0"/>
              <a:t>Solution:</a:t>
            </a:r>
          </a:p>
          <a:p>
            <a:pPr lvl="1"/>
            <a:r>
              <a:rPr lang="en-US" dirty="0" smtClean="0"/>
              <a:t>Learn, suggest, refine easy-to-understand  rules based off user examples</a:t>
            </a:r>
          </a:p>
          <a:p>
            <a:pPr lvl="1"/>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5</a:t>
            </a:fld>
            <a:endParaRPr lang="en-US"/>
          </a:p>
        </p:txBody>
      </p:sp>
    </p:spTree>
    <p:extLst>
      <p:ext uri="{BB962C8B-B14F-4D97-AF65-F5344CB8AC3E}">
        <p14:creationId xmlns:p14="http://schemas.microsoft.com/office/powerpoint/2010/main" val="4103973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7735"/>
          </a:xfrm>
        </p:spPr>
        <p:txBody>
          <a:bodyPr/>
          <a:lstStyle/>
          <a:p>
            <a:r>
              <a:rPr lang="en-US" dirty="0" smtClean="0"/>
              <a:t>Seer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Language: Visual AQL in </a:t>
            </a:r>
            <a:r>
              <a:rPr lang="en-US" dirty="0" err="1" smtClean="0"/>
              <a:t>SystemT</a:t>
            </a:r>
            <a:r>
              <a:rPr lang="en-US" dirty="0" smtClean="0"/>
              <a:t> Web Tooling</a:t>
            </a:r>
          </a:p>
          <a:p>
            <a:r>
              <a:rPr lang="en-US" dirty="0" smtClean="0"/>
              <a:t>Extraction Rules:</a:t>
            </a:r>
          </a:p>
          <a:p>
            <a:endParaRPr lang="en-US" dirty="0" smtClean="0"/>
          </a:p>
          <a:p>
            <a:r>
              <a:rPr lang="en-US" dirty="0" smtClean="0"/>
              <a:t>Component Types</a:t>
            </a:r>
          </a:p>
          <a:p>
            <a:pPr lvl="1"/>
            <a:r>
              <a:rPr lang="en-US" dirty="0" smtClean="0"/>
              <a:t>Prebuilt e.g. Country, City, Capital Word, </a:t>
            </a:r>
            <a:r>
              <a:rPr lang="en-US" dirty="0" err="1" smtClean="0"/>
              <a:t>etc</a:t>
            </a:r>
            <a:endParaRPr lang="en-US" dirty="0" smtClean="0"/>
          </a:p>
          <a:p>
            <a:pPr lvl="1"/>
            <a:r>
              <a:rPr lang="en-US" dirty="0" smtClean="0"/>
              <a:t>Regular expressions</a:t>
            </a:r>
          </a:p>
          <a:p>
            <a:pPr lvl="1"/>
            <a:r>
              <a:rPr lang="en-US" dirty="0" smtClean="0"/>
              <a:t>Literal (Exact String)</a:t>
            </a:r>
          </a:p>
          <a:p>
            <a:pPr lvl="1"/>
            <a:r>
              <a:rPr lang="en-US" dirty="0" smtClean="0"/>
              <a:t>Dictionaries</a:t>
            </a:r>
          </a:p>
          <a:p>
            <a:pPr lvl="1"/>
            <a:r>
              <a:rPr lang="en-US" dirty="0" smtClean="0"/>
              <a:t>Token gaps</a:t>
            </a:r>
          </a:p>
          <a:p>
            <a:pPr lvl="1"/>
            <a:endParaRPr lang="en-US" dirty="0" smtClean="0"/>
          </a:p>
          <a:p>
            <a:pPr lvl="1"/>
            <a:endParaRPr lang="en-US" dirty="0" smtClean="0"/>
          </a:p>
          <a:p>
            <a:endParaRPr lang="en-US" dirty="0" smtClean="0"/>
          </a:p>
        </p:txBody>
      </p:sp>
      <p:grpSp>
        <p:nvGrpSpPr>
          <p:cNvPr id="11" name="Group 10"/>
          <p:cNvGrpSpPr/>
          <p:nvPr/>
        </p:nvGrpSpPr>
        <p:grpSpPr>
          <a:xfrm>
            <a:off x="1457766" y="2605002"/>
            <a:ext cx="6228468" cy="389330"/>
            <a:chOff x="2280624" y="1303144"/>
            <a:chExt cx="6228468" cy="389330"/>
          </a:xfrm>
        </p:grpSpPr>
        <p:sp>
          <p:nvSpPr>
            <p:cNvPr id="7" name="Alternate Process 6"/>
            <p:cNvSpPr/>
            <p:nvPr/>
          </p:nvSpPr>
          <p:spPr>
            <a:xfrm>
              <a:off x="2280624" y="1356267"/>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sp>
          <p:nvSpPr>
            <p:cNvPr id="8" name="Alternate Process 9"/>
            <p:cNvSpPr/>
            <p:nvPr/>
          </p:nvSpPr>
          <p:spPr>
            <a:xfrm>
              <a:off x="6533646" y="1303144"/>
              <a:ext cx="1975446" cy="375506"/>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Prebuilt: Number</a:t>
              </a:r>
              <a:endParaRPr lang="en-US" dirty="0"/>
            </a:p>
          </p:txBody>
        </p:sp>
        <p:sp>
          <p:nvSpPr>
            <p:cNvPr id="9" name="Alternate Process 18"/>
            <p:cNvSpPr/>
            <p:nvPr/>
          </p:nvSpPr>
          <p:spPr>
            <a:xfrm>
              <a:off x="3772481" y="1332235"/>
              <a:ext cx="1198289" cy="355251"/>
            </a:xfrm>
            <a:prstGeom prst="flowChartAlternateProcess">
              <a:avLst/>
            </a:prstGeom>
            <a:ln w="63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0-1 </a:t>
              </a:r>
            </a:p>
            <a:p>
              <a:pPr algn="ctr"/>
              <a:r>
                <a:rPr lang="en-US" sz="1200" dirty="0" smtClean="0"/>
                <a:t>Tokens</a:t>
              </a:r>
              <a:endParaRPr lang="en-US" sz="1200" dirty="0"/>
            </a:p>
          </p:txBody>
        </p:sp>
        <p:sp>
          <p:nvSpPr>
            <p:cNvPr id="10" name="Alternate Process 6"/>
            <p:cNvSpPr/>
            <p:nvPr/>
          </p:nvSpPr>
          <p:spPr>
            <a:xfrm>
              <a:off x="5052713" y="1333944"/>
              <a:ext cx="1418140" cy="336207"/>
            </a:xfrm>
            <a:prstGeom prst="flowChartAlternate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Regex:[a-z]+</a:t>
              </a:r>
              <a:endParaRPr lang="en-US" dirty="0"/>
            </a:p>
          </p:txBody>
        </p:sp>
      </p:grpSp>
      <p:sp>
        <p:nvSpPr>
          <p:cNvPr id="4" name="Slide Number Placeholder 3"/>
          <p:cNvSpPr>
            <a:spLocks noGrp="1"/>
          </p:cNvSpPr>
          <p:nvPr>
            <p:ph type="sldNum" sz="quarter" idx="12"/>
          </p:nvPr>
        </p:nvSpPr>
        <p:spPr/>
        <p:txBody>
          <a:bodyPr/>
          <a:lstStyle/>
          <a:p>
            <a:fld id="{33290099-F9B1-164A-B942-E2F43BF0E733}" type="slidenum">
              <a:rPr lang="en-US" smtClean="0"/>
              <a:t>6</a:t>
            </a:fld>
            <a:endParaRPr lang="en-US"/>
          </a:p>
        </p:txBody>
      </p:sp>
    </p:spTree>
    <p:extLst>
      <p:ext uri="{BB962C8B-B14F-4D97-AF65-F5344CB8AC3E}">
        <p14:creationId xmlns:p14="http://schemas.microsoft.com/office/powerpoint/2010/main" val="3845913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a:xfrm>
            <a:off x="457200" y="1600200"/>
            <a:ext cx="8229600" cy="5070764"/>
          </a:xfrm>
        </p:spPr>
        <p:txBody>
          <a:bodyPr>
            <a:normAutofit fontScale="92500"/>
          </a:bodyPr>
          <a:lstStyle/>
          <a:p>
            <a:r>
              <a:rPr lang="en-US" dirty="0" smtClean="0"/>
              <a:t>Machine </a:t>
            </a:r>
            <a:r>
              <a:rPr lang="en-US" dirty="0"/>
              <a:t>l</a:t>
            </a:r>
            <a:r>
              <a:rPr lang="en-US" dirty="0" smtClean="0"/>
              <a:t>earning techniques for IE </a:t>
            </a:r>
          </a:p>
          <a:p>
            <a:pPr lvl="1"/>
            <a:r>
              <a:rPr lang="en-US" dirty="0" smtClean="0"/>
              <a:t>Weakness: large labeled datasets and obscure mathematical models, unexplainable results</a:t>
            </a:r>
          </a:p>
          <a:p>
            <a:pPr lvl="1"/>
            <a:r>
              <a:rPr lang="en-US" dirty="0" smtClean="0"/>
              <a:t>Strengths: quick to generate results</a:t>
            </a:r>
            <a:endParaRPr lang="en-US" dirty="0"/>
          </a:p>
          <a:p>
            <a:r>
              <a:rPr lang="en-US" dirty="0" smtClean="0"/>
              <a:t>Rule-based, programming language approaches</a:t>
            </a:r>
          </a:p>
          <a:p>
            <a:pPr lvl="1"/>
            <a:r>
              <a:rPr lang="en-US" dirty="0" smtClean="0"/>
              <a:t>Weakness: Manual creation of rules</a:t>
            </a:r>
          </a:p>
          <a:p>
            <a:pPr lvl="1"/>
            <a:r>
              <a:rPr lang="en-US" dirty="0" smtClean="0"/>
              <a:t>Strength: explainable, transparent, customizable</a:t>
            </a:r>
          </a:p>
          <a:p>
            <a:r>
              <a:rPr lang="en-US" dirty="0" smtClean="0"/>
              <a:t>Seer: </a:t>
            </a:r>
          </a:p>
          <a:p>
            <a:pPr lvl="1"/>
            <a:r>
              <a:rPr lang="en-US" dirty="0" smtClean="0"/>
              <a:t>Generates easy-to-understand rules quickly based off small number of examples</a:t>
            </a:r>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7</a:t>
            </a:fld>
            <a:endParaRPr lang="en-US"/>
          </a:p>
        </p:txBody>
      </p:sp>
    </p:spTree>
    <p:extLst>
      <p:ext uri="{BB962C8B-B14F-4D97-AF65-F5344CB8AC3E}">
        <p14:creationId xmlns:p14="http://schemas.microsoft.com/office/powerpoint/2010/main" val="3407584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err="1"/>
              <a:t>Tissot</a:t>
            </a:r>
            <a:r>
              <a:rPr lang="en-US" dirty="0"/>
              <a:t>, </a:t>
            </a:r>
            <a:r>
              <a:rPr lang="en-US" dirty="0" err="1"/>
              <a:t>Hegler</a:t>
            </a:r>
            <a:r>
              <a:rPr lang="en-US" dirty="0"/>
              <a:t>, et al. "</a:t>
            </a:r>
            <a:r>
              <a:rPr lang="en-US" dirty="0" err="1"/>
              <a:t>UFPRSheffield</a:t>
            </a:r>
            <a:r>
              <a:rPr lang="en-US" dirty="0"/>
              <a:t>: Contrasting Rule-based and Support Vector Machine Approaches to Time Expression Identification in Clinical </a:t>
            </a:r>
            <a:r>
              <a:rPr lang="en-US" dirty="0" err="1"/>
              <a:t>TempEval</a:t>
            </a:r>
            <a:r>
              <a:rPr lang="en-US" dirty="0"/>
              <a:t>." </a:t>
            </a:r>
            <a:endParaRPr lang="en-US" dirty="0" smtClean="0"/>
          </a:p>
          <a:p>
            <a:r>
              <a:rPr lang="en-US" dirty="0" smtClean="0"/>
              <a:t>IE task: temporal expressions </a:t>
            </a:r>
          </a:p>
          <a:p>
            <a:pPr lvl="1"/>
            <a:r>
              <a:rPr lang="en-US" dirty="0" smtClean="0"/>
              <a:t>Rule-based approach; 6 months developing extractors</a:t>
            </a:r>
          </a:p>
          <a:p>
            <a:pPr lvl="1"/>
            <a:r>
              <a:rPr lang="en-US" dirty="0" smtClean="0"/>
              <a:t>Machine learning approach, SVM, 6 hours</a:t>
            </a:r>
            <a:endParaRPr lang="en-US" dirty="0"/>
          </a:p>
        </p:txBody>
      </p:sp>
      <p:sp>
        <p:nvSpPr>
          <p:cNvPr id="4" name="Slide Number Placeholder 3"/>
          <p:cNvSpPr>
            <a:spLocks noGrp="1"/>
          </p:cNvSpPr>
          <p:nvPr>
            <p:ph type="sldNum" sz="quarter" idx="12"/>
          </p:nvPr>
        </p:nvSpPr>
        <p:spPr/>
        <p:txBody>
          <a:bodyPr/>
          <a:lstStyle/>
          <a:p>
            <a:fld id="{33290099-F9B1-164A-B942-E2F43BF0E733}" type="slidenum">
              <a:rPr lang="en-US" smtClean="0"/>
              <a:t>8</a:t>
            </a:fld>
            <a:endParaRPr lang="en-US"/>
          </a:p>
        </p:txBody>
      </p:sp>
    </p:spTree>
    <p:extLst>
      <p:ext uri="{BB962C8B-B14F-4D97-AF65-F5344CB8AC3E}">
        <p14:creationId xmlns:p14="http://schemas.microsoft.com/office/powerpoint/2010/main" val="1277039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Iterative Process</a:t>
            </a:r>
            <a:endParaRPr lang="en-US" dirty="0"/>
          </a:p>
        </p:txBody>
      </p:sp>
      <p:sp>
        <p:nvSpPr>
          <p:cNvPr id="3" name="Content Placeholder 2"/>
          <p:cNvSpPr>
            <a:spLocks noGrp="1"/>
          </p:cNvSpPr>
          <p:nvPr>
            <p:ph idx="1"/>
          </p:nvPr>
        </p:nvSpPr>
        <p:spPr/>
        <p:txBody>
          <a:bodyPr/>
          <a:lstStyle/>
          <a:p>
            <a:endParaRPr lang="en-US" dirty="0" smtClean="0"/>
          </a:p>
          <a:p>
            <a:pPr lvl="1"/>
            <a:endParaRPr lang="en-US" dirty="0" smtClean="0"/>
          </a:p>
          <a:p>
            <a:pPr lvl="1"/>
            <a:endParaRPr lang="en-US" dirty="0"/>
          </a:p>
        </p:txBody>
      </p:sp>
      <p:graphicFrame>
        <p:nvGraphicFramePr>
          <p:cNvPr id="4" name="Diagram 3"/>
          <p:cNvGraphicFramePr/>
          <p:nvPr>
            <p:extLst>
              <p:ext uri="{D42A27DB-BD31-4B8C-83A1-F6EECF244321}">
                <p14:modId xmlns:p14="http://schemas.microsoft.com/office/powerpoint/2010/main" val="3740576038"/>
              </p:ext>
            </p:extLst>
          </p:nvPr>
        </p:nvGraphicFramePr>
        <p:xfrm>
          <a:off x="457199" y="1247588"/>
          <a:ext cx="8552329" cy="5610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33290099-F9B1-164A-B942-E2F43BF0E733}" type="slidenum">
              <a:rPr lang="en-US" smtClean="0"/>
              <a:t>9</a:t>
            </a:fld>
            <a:endParaRPr lang="en-US"/>
          </a:p>
        </p:txBody>
      </p:sp>
      <p:sp>
        <p:nvSpPr>
          <p:cNvPr id="6" name="Rectangle 5"/>
          <p:cNvSpPr/>
          <p:nvPr/>
        </p:nvSpPr>
        <p:spPr>
          <a:xfrm>
            <a:off x="111777" y="3825670"/>
            <a:ext cx="1333453" cy="96288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End point: User edits a rule </a:t>
            </a:r>
            <a:endParaRPr lang="en-US" sz="1400" dirty="0"/>
          </a:p>
        </p:txBody>
      </p:sp>
      <p:sp>
        <p:nvSpPr>
          <p:cNvPr id="7" name="Bent-Up Arrow 6"/>
          <p:cNvSpPr/>
          <p:nvPr/>
        </p:nvSpPr>
        <p:spPr>
          <a:xfrm flipH="1">
            <a:off x="569332" y="4788555"/>
            <a:ext cx="1233345" cy="827326"/>
          </a:xfrm>
          <a:prstGeom prst="bentUpArrow">
            <a:avLst>
              <a:gd name="adj1" fmla="val 29390"/>
              <a:gd name="adj2" fmla="val 23600"/>
              <a:gd name="adj3" fmla="val 25000"/>
            </a:avLst>
          </a:prstGeom>
          <a:solidFill>
            <a:schemeClr val="accent1">
              <a:lumMod val="20000"/>
              <a:lumOff val="80000"/>
            </a:schemeClr>
          </a:solidFill>
          <a:ln>
            <a:solidFill>
              <a:schemeClr val="accent1">
                <a:lumMod val="20000"/>
                <a:lumOff val="8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49466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14481</TotalTime>
  <Words>2570</Words>
  <Application>Microsoft Office PowerPoint</Application>
  <PresentationFormat>On-screen Show (4:3)</PresentationFormat>
  <Paragraphs>650</Paragraphs>
  <Slides>39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Open Sans</vt:lpstr>
      <vt:lpstr>Wingdings</vt:lpstr>
      <vt:lpstr>Office Theme</vt:lpstr>
      <vt:lpstr>Seer: Automatically Learning Information Extraction Rules from User Examples</vt:lpstr>
      <vt:lpstr>Outline</vt:lpstr>
      <vt:lpstr>Empty Canvas Problem</vt:lpstr>
      <vt:lpstr>PowerPoint Presentation</vt:lpstr>
      <vt:lpstr>Seer</vt:lpstr>
      <vt:lpstr>Seer</vt:lpstr>
      <vt:lpstr>Related Works</vt:lpstr>
      <vt:lpstr>Motivation</vt:lpstr>
      <vt:lpstr>Iterative Process</vt:lpstr>
      <vt:lpstr>Learning</vt:lpstr>
      <vt:lpstr>Learning Overview</vt:lpstr>
      <vt:lpstr>Intersection: Overview</vt:lpstr>
      <vt:lpstr>Ruleset: Rules per example</vt:lpstr>
      <vt:lpstr>Intersected Positive Ruleset</vt:lpstr>
      <vt:lpstr>Negative Examples</vt:lpstr>
      <vt:lpstr>Learning Overview</vt:lpstr>
      <vt:lpstr>Merge</vt:lpstr>
      <vt:lpstr>Learned Rules After Intersect and Merge…</vt:lpstr>
      <vt:lpstr>Learning Overview</vt:lpstr>
      <vt:lpstr>Cluster and Ranking</vt:lpstr>
      <vt:lpstr>Cluster: Similarity</vt:lpstr>
      <vt:lpstr>Learned Rules After Cluster…</vt:lpstr>
      <vt:lpstr>Learning Overview</vt:lpstr>
      <vt:lpstr>Rank</vt:lpstr>
      <vt:lpstr>Ranking: Token by Token Analysis</vt:lpstr>
      <vt:lpstr>Ranking: Partial Order</vt:lpstr>
      <vt:lpstr>Ranking: Representative Rules</vt:lpstr>
      <vt:lpstr>Ranking: Scoring for Rules</vt:lpstr>
      <vt:lpstr>Learning Overview</vt:lpstr>
      <vt:lpstr>Demo</vt:lpstr>
      <vt:lpstr>Internal Rules  XML</vt:lpstr>
      <vt:lpstr>Conclusions</vt:lpstr>
      <vt:lpstr>Thank you!</vt:lpstr>
      <vt:lpstr>Appendix: SystemT</vt:lpstr>
      <vt:lpstr>Appendix: SystemT</vt:lpstr>
      <vt:lpstr>Appendix: FlashExtract</vt:lpstr>
      <vt:lpstr>Appendix: FlashExtract</vt:lpstr>
      <vt:lpstr>Appendix: FlashExtract</vt:lpstr>
      <vt:lpstr>Suggested Rules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Seer: Automatically Learning Information Extraction Rules from User Examples</dc:title>
  <dc:creator>Maeda Hanafi</dc:creator>
  <cp:lastModifiedBy>Maeda Han</cp:lastModifiedBy>
  <cp:revision>280</cp:revision>
  <dcterms:created xsi:type="dcterms:W3CDTF">2015-08-14T04:57:22Z</dcterms:created>
  <dcterms:modified xsi:type="dcterms:W3CDTF">2015-09-04T13:07:50Z</dcterms:modified>
</cp:coreProperties>
</file>