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305" r:id="rId3"/>
    <p:sldId id="270" r:id="rId4"/>
    <p:sldId id="277" r:id="rId5"/>
    <p:sldId id="278" r:id="rId6"/>
    <p:sldId id="273" r:id="rId7"/>
    <p:sldId id="274" r:id="rId8"/>
    <p:sldId id="276" r:id="rId9"/>
    <p:sldId id="279" r:id="rId10"/>
    <p:sldId id="275" r:id="rId11"/>
    <p:sldId id="280" r:id="rId12"/>
    <p:sldId id="281" r:id="rId13"/>
    <p:sldId id="284" r:id="rId14"/>
    <p:sldId id="282" r:id="rId15"/>
    <p:sldId id="285" r:id="rId16"/>
    <p:sldId id="286" r:id="rId17"/>
    <p:sldId id="287" r:id="rId18"/>
    <p:sldId id="299" r:id="rId19"/>
    <p:sldId id="283" r:id="rId20"/>
    <p:sldId id="272" r:id="rId21"/>
    <p:sldId id="288" r:id="rId22"/>
    <p:sldId id="310" r:id="rId23"/>
    <p:sldId id="294" r:id="rId24"/>
    <p:sldId id="300" r:id="rId25"/>
    <p:sldId id="301" r:id="rId26"/>
    <p:sldId id="302" r:id="rId27"/>
    <p:sldId id="303" r:id="rId28"/>
    <p:sldId id="292" r:id="rId29"/>
    <p:sldId id="307" r:id="rId30"/>
    <p:sldId id="308" r:id="rId31"/>
    <p:sldId id="290" r:id="rId32"/>
    <p:sldId id="291" r:id="rId33"/>
    <p:sldId id="306" r:id="rId34"/>
    <p:sldId id="296" r:id="rId35"/>
    <p:sldId id="266" r:id="rId36"/>
    <p:sldId id="295" r:id="rId37"/>
    <p:sldId id="262" r:id="rId38"/>
    <p:sldId id="258" r:id="rId39"/>
    <p:sldId id="304" r:id="rId40"/>
    <p:sldId id="309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/node/1658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Scala</a:t>
            </a:r>
            <a:r>
              <a:rPr lang="ja-JP" altLang="en-US" dirty="0" smtClean="0"/>
              <a:t>の</a:t>
            </a:r>
            <a:r>
              <a:rPr lang="ja-JP" altLang="en-US" b="1" dirty="0" smtClean="0"/>
              <a:t>すゝめ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2012</a:t>
            </a:r>
            <a:r>
              <a:rPr lang="en-US" altLang="ja-JP" dirty="0" smtClean="0"/>
              <a:t>.</a:t>
            </a:r>
            <a:r>
              <a:rPr kumimoji="1" lang="en-US" altLang="ja-JP" dirty="0" smtClean="0"/>
              <a:t>9</a:t>
            </a:r>
            <a:r>
              <a:rPr lang="en-US" altLang="ja-JP" dirty="0" smtClean="0"/>
              <a:t>.</a:t>
            </a:r>
            <a:r>
              <a:rPr kumimoji="1" lang="en-US" altLang="ja-JP" dirty="0" smtClean="0"/>
              <a:t>25 </a:t>
            </a:r>
            <a:r>
              <a:rPr kumimoji="1" lang="ja-JP" altLang="en-US" dirty="0" smtClean="0"/>
              <a:t>前田康行</a:t>
            </a:r>
            <a:r>
              <a:rPr kumimoji="1" lang="en-US" altLang="ja-JP" dirty="0" smtClean="0"/>
              <a:t> (@</a:t>
            </a:r>
            <a:r>
              <a:rPr kumimoji="1" lang="en-US" altLang="ja-JP" dirty="0" err="1" smtClean="0"/>
              <a:t>maeda</a:t>
            </a:r>
            <a:r>
              <a:rPr kumimoji="1" lang="en-US" altLang="ja-JP" dirty="0" smtClean="0"/>
              <a:t>_)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914400" y="1581035"/>
            <a:ext cx="8001000" cy="576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kumimoji="1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kumimoji="1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kumimoji="1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kumimoji="1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株式会社</a:t>
            </a:r>
            <a:r>
              <a:rPr lang="en-US" altLang="ja-JP" dirty="0" smtClean="0"/>
              <a:t>Phantom Type</a:t>
            </a:r>
            <a:r>
              <a:rPr lang="ja-JP" altLang="en-US" dirty="0" smtClean="0"/>
              <a:t>設立記念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5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「レガシーコード改善ガイド」</a:t>
            </a:r>
            <a:r>
              <a:rPr kumimoji="1" lang="ja-JP" altLang="en-US" sz="2700" dirty="0" smtClean="0"/>
              <a:t>から</a:t>
            </a:r>
            <a:r>
              <a:rPr kumimoji="1" lang="ja-JP" altLang="en-US" sz="3100" dirty="0" smtClean="0"/>
              <a:t>抜粋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4487333"/>
            <a:ext cx="7610476" cy="1778996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例えば、無駄に長い手続き型のメソッドには</a:t>
            </a:r>
            <a:r>
              <a:rPr lang="en-US" altLang="ja-JP" dirty="0" smtClean="0"/>
              <a:t>seam</a:t>
            </a:r>
            <a:r>
              <a:rPr lang="ja-JP" altLang="en-US" dirty="0" smtClean="0"/>
              <a:t>がない</a:t>
            </a:r>
            <a:endParaRPr lang="en-US" altLang="ja-JP" dirty="0" smtClean="0"/>
          </a:p>
          <a:p>
            <a:r>
              <a:rPr lang="ja-JP" altLang="en-US" dirty="0" smtClean="0"/>
              <a:t>式</a:t>
            </a:r>
            <a:r>
              <a:rPr lang="ja-JP" altLang="en-US" dirty="0"/>
              <a:t>指向ならば、あらゆる場所が</a:t>
            </a:r>
            <a:r>
              <a:rPr lang="en-US" altLang="ja-JP" dirty="0"/>
              <a:t>seam</a:t>
            </a:r>
            <a:r>
              <a:rPr lang="ja-JP" altLang="en-US" dirty="0"/>
              <a:t>になる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r>
              <a:rPr lang="ja-JP" altLang="en-US" dirty="0" smtClean="0"/>
              <a:t>自然にテスタビリティ</a:t>
            </a:r>
            <a:r>
              <a:rPr lang="ja-JP" altLang="en-US" dirty="0"/>
              <a:t>・再利用性・</a:t>
            </a:r>
            <a:r>
              <a:rPr lang="ja-JP" altLang="en-US" dirty="0" smtClean="0"/>
              <a:t>拡張性の優れたプログラムになる</a:t>
            </a:r>
            <a:endParaRPr lang="en-US" altLang="ja-JP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1114424" y="2370667"/>
            <a:ext cx="7610476" cy="18118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 smtClean="0"/>
              <a:t>接合部</a:t>
            </a:r>
            <a:endParaRPr kumimoji="1" lang="en-US" altLang="ja-JP" sz="3200" dirty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接合部 </a:t>
            </a:r>
            <a:r>
              <a:rPr lang="en-US" altLang="ja-JP" sz="2000" dirty="0"/>
              <a:t>(seam)</a:t>
            </a:r>
            <a:r>
              <a:rPr lang="ja-JP" altLang="en-US" sz="2000" dirty="0"/>
              <a:t>とは、その場所を直接編集しなくても、プログラムの振る舞いを変えることのできる場所である 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algn="r"/>
            <a:r>
              <a:rPr lang="en-US" altLang="ja-JP" sz="2000" dirty="0" smtClean="0"/>
              <a:t>P.36 </a:t>
            </a:r>
            <a:r>
              <a:rPr lang="ja-JP" altLang="en-US" sz="2000" dirty="0" smtClean="0"/>
              <a:t>より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6567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さらに型をつけると・・・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型チェックされるのは、関数の引数と戻り値に対してのみ</a:t>
            </a:r>
            <a:endParaRPr lang="en-US" altLang="ja-JP" dirty="0" smtClean="0"/>
          </a:p>
          <a:p>
            <a:r>
              <a:rPr lang="ja-JP" altLang="en-US" dirty="0" smtClean="0"/>
              <a:t>手続き型における文の羅列は型チェックがない</a:t>
            </a:r>
            <a:endParaRPr lang="en-US" altLang="ja-JP" dirty="0" smtClean="0"/>
          </a:p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式指向なら</a:t>
            </a:r>
            <a:r>
              <a:rPr lang="ja-JP" altLang="en-US" dirty="0" smtClean="0">
                <a:latin typeface="+mn-ea"/>
              </a:rPr>
              <a:t>、</a:t>
            </a:r>
            <a:r>
              <a:rPr lang="ja-JP" altLang="en-US" dirty="0" smtClean="0"/>
              <a:t>何がそこに書けるかは型によって決まる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あらゆる場所で整合性のチェックがされる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コンパイルが通った時の安心感が違う</a:t>
            </a:r>
            <a:endParaRPr lang="en-US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368418" y="5022144"/>
            <a:ext cx="3041021" cy="1520673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dirty="0" smtClean="0">
                <a:solidFill>
                  <a:srgbClr val="000000"/>
                </a:solidFill>
                <a:latin typeface="Monaco"/>
                <a:cs typeface="Monaco"/>
              </a:rPr>
              <a:t>手続き型</a:t>
            </a:r>
            <a:endParaRPr kumimoji="1" lang="en-US" altLang="ja-JP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processA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processB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processC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  <a:endParaRPr kumimoji="1" lang="ja-JP" alt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26018" y="5022143"/>
            <a:ext cx="3041021" cy="1520673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dirty="0" smtClean="0">
                <a:solidFill>
                  <a:srgbClr val="000000"/>
                </a:solidFill>
                <a:latin typeface="Monaco"/>
                <a:cs typeface="Monaco"/>
              </a:rPr>
              <a:t>式指向</a:t>
            </a:r>
            <a:endParaRPr kumimoji="1" lang="en-US" altLang="ja-JP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funcA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</a:p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funcB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</a:p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funcC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()))</a:t>
            </a:r>
            <a:endParaRPr kumimoji="1" lang="ja-JP" alt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3177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96088"/>
            <a:ext cx="8913813" cy="914400"/>
          </a:xfrm>
        </p:spPr>
        <p:txBody>
          <a:bodyPr/>
          <a:lstStyle/>
          <a:p>
            <a:r>
              <a:rPr kumimoji="1" lang="ja-JP" altLang="en-US" dirty="0" smtClean="0"/>
              <a:t>型を作る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518324"/>
            <a:ext cx="7610476" cy="522653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タスクは以下のものがあるとする</a:t>
            </a:r>
            <a:endParaRPr kumimoji="1" lang="en-US" altLang="ja-JP" dirty="0" smtClean="0"/>
          </a:p>
          <a:p>
            <a:pPr lvl="1"/>
            <a:r>
              <a:rPr kumimoji="1" lang="ja-JP" altLang="en-US" sz="1400" dirty="0" smtClean="0"/>
              <a:t>ユーザーの登録（パラメータ：ユーザー名・年齢）</a:t>
            </a:r>
            <a:endParaRPr kumimoji="1" lang="en-US" altLang="ja-JP" sz="1400" dirty="0" smtClean="0"/>
          </a:p>
          <a:p>
            <a:pPr lvl="1"/>
            <a:r>
              <a:rPr lang="ja-JP" altLang="en-US" sz="1400" dirty="0" smtClean="0"/>
              <a:t>ユーザーの更新（パラメータ：ユーザー名・年齢）</a:t>
            </a:r>
            <a:endParaRPr lang="en-US" altLang="ja-JP" sz="1400" dirty="0" smtClean="0"/>
          </a:p>
          <a:p>
            <a:pPr lvl="1"/>
            <a:r>
              <a:rPr kumimoji="1" lang="ja-JP" altLang="en-US" sz="1400" dirty="0" smtClean="0"/>
              <a:t>ユーザー一覧の取得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パラメータなし</a:t>
            </a:r>
            <a:r>
              <a:rPr kumimoji="1" lang="en-US" altLang="ja-JP" sz="1400" dirty="0" smtClean="0"/>
              <a:t>)</a:t>
            </a:r>
          </a:p>
          <a:p>
            <a:r>
              <a:rPr lang="ja-JP" altLang="en-US" dirty="0" smtClean="0"/>
              <a:t>代数データ型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Scala</a:t>
            </a:r>
            <a:r>
              <a:rPr lang="ja-JP" altLang="en-US" dirty="0" smtClean="0"/>
              <a:t>なら</a:t>
            </a:r>
            <a:r>
              <a:rPr lang="en-US" altLang="ja-JP" dirty="0" smtClean="0"/>
              <a:t>case </a:t>
            </a:r>
            <a:r>
              <a:rPr lang="en-US" altLang="ja-JP" dirty="0" smtClean="0">
                <a:solidFill>
                  <a:srgbClr val="800000"/>
                </a:solidFill>
              </a:rPr>
              <a:t>class)</a:t>
            </a:r>
            <a:r>
              <a:rPr lang="ja-JP" altLang="en-US" dirty="0" smtClean="0"/>
              <a:t>で</a:t>
            </a:r>
            <a:r>
              <a:rPr lang="ja-JP" altLang="en-US" dirty="0"/>
              <a:t>簡単に型が</a:t>
            </a:r>
            <a:r>
              <a:rPr lang="ja-JP" altLang="en-US" dirty="0" smtClean="0"/>
              <a:t>作れる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1400" dirty="0" smtClean="0"/>
          </a:p>
          <a:p>
            <a:r>
              <a:rPr lang="ja-JP" altLang="en-US" dirty="0" smtClean="0"/>
              <a:t>残念すぎるコードの例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r>
              <a:rPr lang="en-US" altLang="ja-JP" dirty="0" smtClean="0"/>
              <a:t>flag</a:t>
            </a:r>
            <a:r>
              <a:rPr lang="ja-JP" altLang="en-US" dirty="0" smtClean="0"/>
              <a:t>の値の範囲や使ってはいけない変数など、</a:t>
            </a:r>
            <a:r>
              <a:rPr lang="ja-JP" altLang="en-US" b="1" dirty="0" smtClean="0">
                <a:solidFill>
                  <a:srgbClr val="FF0000"/>
                </a:solidFill>
              </a:rPr>
              <a:t>規約</a:t>
            </a:r>
            <a:r>
              <a:rPr lang="ja-JP" altLang="en-US" dirty="0" smtClean="0"/>
              <a:t>ができている</a:t>
            </a:r>
            <a:endParaRPr lang="en-US" altLang="ja-JP" dirty="0" smtClean="0"/>
          </a:p>
          <a:p>
            <a:pPr lvl="1"/>
            <a:r>
              <a:rPr lang="ja-JP" altLang="en-US" b="1" dirty="0" smtClean="0">
                <a:solidFill>
                  <a:srgbClr val="FF0000"/>
                </a:solidFill>
              </a:rPr>
              <a:t>規約</a:t>
            </a:r>
            <a:r>
              <a:rPr lang="ja-JP" altLang="en-US" dirty="0" smtClean="0"/>
              <a:t>を守るように</a:t>
            </a:r>
            <a:r>
              <a:rPr lang="ja-JP" altLang="en-US" b="1" dirty="0" smtClean="0">
                <a:solidFill>
                  <a:srgbClr val="FF0000"/>
                </a:solidFill>
              </a:rPr>
              <a:t>プログラマ</a:t>
            </a:r>
            <a:r>
              <a:rPr lang="ja-JP" altLang="en-US" dirty="0" smtClean="0"/>
              <a:t>が気をつける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51633" y="3252528"/>
            <a:ext cx="7662180" cy="1025055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sealed </a:t>
            </a:r>
            <a:r>
              <a:rPr kumimoji="1" lang="en-US" altLang="ja-JP" sz="1400" dirty="0" err="1" smtClean="0">
                <a:solidFill>
                  <a:srgbClr val="000000"/>
                </a:solidFill>
                <a:latin typeface="Monaco"/>
                <a:cs typeface="Monaco"/>
              </a:rPr>
              <a:t>abstact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class </a:t>
            </a:r>
            <a:r>
              <a:rPr kumimoji="1" lang="en-US" altLang="ja-JP" sz="1400" b="1" dirty="0">
                <a:solidFill>
                  <a:srgbClr val="FF0000"/>
                </a:solidFill>
                <a:latin typeface="Monaco"/>
                <a:cs typeface="Monaco"/>
              </a:rPr>
              <a:t>Task</a:t>
            </a:r>
          </a:p>
          <a:p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case class </a:t>
            </a:r>
            <a:r>
              <a:rPr kumimoji="1" lang="en-US" altLang="ja-JP" sz="1400" b="1" dirty="0" err="1">
                <a:solidFill>
                  <a:srgbClr val="FF0000"/>
                </a:solidFill>
                <a:latin typeface="Monaco"/>
                <a:cs typeface="Monaco"/>
              </a:rPr>
              <a:t>CreateUser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(name: String, age: </a:t>
            </a:r>
            <a:r>
              <a:rPr kumimoji="1" lang="en-US" altLang="ja-JP" sz="1400" dirty="0" err="1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) extends </a:t>
            </a:r>
            <a:r>
              <a:rPr kumimoji="1" lang="en-US" altLang="ja-JP" sz="1400" b="1" dirty="0" smtClean="0">
                <a:solidFill>
                  <a:srgbClr val="FF0000"/>
                </a:solidFill>
                <a:latin typeface="Monaco"/>
                <a:cs typeface="Monaco"/>
              </a:rPr>
              <a:t>Task</a:t>
            </a:r>
            <a:endParaRPr kumimoji="1" lang="en-US" altLang="ja-JP" sz="1400" b="1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case class </a:t>
            </a:r>
            <a:r>
              <a:rPr kumimoji="1" lang="en-US" altLang="ja-JP" sz="1400" b="1" dirty="0" err="1">
                <a:solidFill>
                  <a:srgbClr val="FF0000"/>
                </a:solidFill>
                <a:latin typeface="Monaco"/>
                <a:cs typeface="Monaco"/>
              </a:rPr>
              <a:t>UpdateUser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(name: String, age: </a:t>
            </a:r>
            <a:r>
              <a:rPr kumimoji="1" lang="en-US" altLang="ja-JP" sz="1400" dirty="0" err="1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 extends </a:t>
            </a:r>
            <a:r>
              <a:rPr kumimoji="1" lang="en-US" altLang="ja-JP" sz="1400" b="1" dirty="0">
                <a:solidFill>
                  <a:srgbClr val="FF0000"/>
                </a:solidFill>
                <a:latin typeface="Monaco"/>
                <a:cs typeface="Monaco"/>
              </a:rPr>
              <a:t>Task</a:t>
            </a:r>
          </a:p>
          <a:p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case object </a:t>
            </a:r>
            <a:r>
              <a:rPr kumimoji="1" lang="en-US" altLang="ja-JP" sz="1400" b="1" dirty="0" err="1" smtClean="0">
                <a:solidFill>
                  <a:srgbClr val="FF0000"/>
                </a:solidFill>
                <a:latin typeface="Monaco"/>
                <a:cs typeface="Monaco"/>
              </a:rPr>
              <a:t>ShowAllUsers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extends </a:t>
            </a:r>
            <a:r>
              <a:rPr kumimoji="1" lang="en-US" altLang="ja-JP" sz="1400" b="1" dirty="0">
                <a:solidFill>
                  <a:srgbClr val="FF0000"/>
                </a:solidFill>
                <a:latin typeface="Monaco"/>
                <a:cs typeface="Monaco"/>
              </a:rPr>
              <a:t>Task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251633" y="4846954"/>
            <a:ext cx="7662180" cy="992746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/* flag 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= 1 : </a:t>
            </a:r>
            <a:r>
              <a:rPr kumimoji="1" lang="ja-JP" altLang="en-US" sz="1400" dirty="0">
                <a:solidFill>
                  <a:srgbClr val="000000"/>
                </a:solidFill>
                <a:latin typeface="Monaco"/>
                <a:cs typeface="Monaco"/>
              </a:rPr>
              <a:t>ユーザー</a:t>
            </a:r>
            <a:r>
              <a:rPr kumimoji="1" lang="ja-JP" altLang="en-US" sz="1400" dirty="0" smtClean="0">
                <a:solidFill>
                  <a:srgbClr val="000000"/>
                </a:solidFill>
                <a:latin typeface="Monaco"/>
                <a:cs typeface="Monaco"/>
              </a:rPr>
              <a:t>登録</a:t>
            </a:r>
            <a:endParaRPr kumimoji="1" lang="en-US" altLang="ja-JP" sz="14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  flag 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= 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2 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: </a:t>
            </a:r>
            <a:r>
              <a:rPr kumimoji="1" lang="ja-JP" altLang="en-US" sz="1400" dirty="0" smtClean="0">
                <a:solidFill>
                  <a:srgbClr val="000000"/>
                </a:solidFill>
                <a:latin typeface="Monaco"/>
                <a:cs typeface="Monaco"/>
              </a:rPr>
              <a:t>ユーザー更新</a:t>
            </a:r>
            <a:endParaRPr kumimoji="1" lang="en-US" altLang="ja-JP" sz="14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  flag 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= 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3 </a:t>
            </a:r>
            <a:r>
              <a:rPr kumimoji="1" lang="en-US" altLang="ja-JP" sz="1400" dirty="0">
                <a:solidFill>
                  <a:srgbClr val="000000"/>
                </a:solidFill>
                <a:latin typeface="Monaco"/>
                <a:cs typeface="Monaco"/>
              </a:rPr>
              <a:t>: </a:t>
            </a:r>
            <a:r>
              <a:rPr kumimoji="1" lang="ja-JP" altLang="en-US" sz="1400" dirty="0" smtClean="0">
                <a:solidFill>
                  <a:srgbClr val="000000"/>
                </a:solidFill>
                <a:latin typeface="Monaco"/>
                <a:cs typeface="Monaco"/>
              </a:rPr>
              <a:t>ユーザー一覧取得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onaco"/>
                <a:cs typeface="Monaco"/>
              </a:rPr>
              <a:t>(name, age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は使用しない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r>
              <a:rPr kumimoji="1" lang="en-US" altLang="ja-JP" sz="1400" b="1" dirty="0" smtClean="0">
                <a:solidFill>
                  <a:srgbClr val="FF0000"/>
                </a:solidFill>
                <a:latin typeface="Monaco"/>
                <a:cs typeface="Monaco"/>
              </a:rPr>
              <a:t>    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*/</a:t>
            </a:r>
          </a:p>
          <a:p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case class Task(flag: </a:t>
            </a:r>
            <a:r>
              <a:rPr kumimoji="1" lang="en-US" altLang="ja-JP" sz="14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, name: String, age: </a:t>
            </a:r>
            <a:r>
              <a:rPr kumimoji="1" lang="en-US" altLang="ja-JP" sz="14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kumimoji="1" lang="en-US" altLang="ja-JP" sz="14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98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kumimoji="1" lang="ja-JP" altLang="en-US" dirty="0" smtClean="0"/>
              <a:t>型を分解する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795708"/>
            <a:ext cx="7610476" cy="4919949"/>
          </a:xfrm>
        </p:spPr>
        <p:txBody>
          <a:bodyPr/>
          <a:lstStyle/>
          <a:p>
            <a:r>
              <a:rPr kumimoji="1" lang="ja-JP" altLang="en-US" dirty="0" smtClean="0"/>
              <a:t>型はパターンマッチで分解</a:t>
            </a:r>
            <a:endParaRPr kumimoji="1" lang="en-US" altLang="ja-JP" dirty="0" smtClean="0"/>
          </a:p>
          <a:p>
            <a:r>
              <a:rPr lang="ja-JP" altLang="en-US" dirty="0" smtClean="0"/>
              <a:t>型によって、取り出せるものが限定される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ケースの網羅性のチェックも可能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例：</a:t>
            </a:r>
            <a:r>
              <a:rPr lang="en-US" altLang="ja-JP" dirty="0" smtClean="0"/>
              <a:t>case </a:t>
            </a:r>
            <a:r>
              <a:rPr lang="en-US" altLang="ja-JP" dirty="0" err="1" smtClean="0"/>
              <a:t>ShowAllUsers</a:t>
            </a:r>
            <a:r>
              <a:rPr lang="en-US" altLang="ja-JP" dirty="0" smtClean="0"/>
              <a:t> =&gt; ...</a:t>
            </a:r>
            <a:r>
              <a:rPr lang="ja-JP" altLang="en-US" dirty="0" smtClean="0"/>
              <a:t>の行がないとワーニングが出る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251633" y="2759264"/>
            <a:ext cx="7662180" cy="2715456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object Process{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do: Task =&gt; Result = 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case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CreateUser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name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, 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age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 =&gt;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Users.create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name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, 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age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case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UpdateUser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name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, 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age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 =&gt;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Users.update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name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, 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age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case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ShowAllUsers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=&gt;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Result(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Users.list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}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呼び出し側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Process.do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CreateUser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(“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yamada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”, 32))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057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もっと</a:t>
            </a:r>
            <a:r>
              <a:rPr lang="en-US" altLang="en-US" dirty="0" smtClean="0"/>
              <a:t>型</a:t>
            </a:r>
            <a:r>
              <a:rPr lang="ja-JP" altLang="en-US" dirty="0" smtClean="0"/>
              <a:t>を</a:t>
            </a:r>
            <a:r>
              <a:rPr lang="en-US" altLang="en-US" dirty="0" smtClean="0"/>
              <a:t>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204488"/>
            <a:ext cx="7610476" cy="4061842"/>
          </a:xfrm>
        </p:spPr>
        <p:txBody>
          <a:bodyPr/>
          <a:lstStyle/>
          <a:p>
            <a:r>
              <a:rPr kumimoji="1" lang="ja-JP" altLang="en-US" dirty="0" smtClean="0"/>
              <a:t>できるかぎり情報</a:t>
            </a:r>
            <a:r>
              <a:rPr lang="ja-JP" altLang="en-US" dirty="0" smtClean="0"/>
              <a:t>は</a:t>
            </a:r>
            <a:r>
              <a:rPr kumimoji="1" lang="ja-JP" altLang="en-US" dirty="0" smtClean="0"/>
              <a:t>型に持たせたい</a:t>
            </a:r>
            <a:endParaRPr kumimoji="1" lang="en-US" altLang="ja-JP" dirty="0" smtClean="0"/>
          </a:p>
          <a:p>
            <a:r>
              <a:rPr lang="ja-JP" altLang="en-US" dirty="0" smtClean="0"/>
              <a:t>例：変数の値があるか、ないか　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　</a:t>
            </a:r>
            <a:r>
              <a:rPr lang="ja-JP" altLang="en-US" dirty="0" smtClean="0"/>
              <a:t>　値レベルで</a:t>
            </a:r>
            <a:r>
              <a:rPr lang="en-US" altLang="ja-JP" dirty="0" smtClean="0"/>
              <a:t> →  </a:t>
            </a:r>
            <a:r>
              <a:rPr lang="ja-JP" altLang="en-US" dirty="0" smtClean="0"/>
              <a:t>値がない場合は変数に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を代入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dirty="0" smtClean="0"/>
              <a:t>　　型レベルで</a:t>
            </a:r>
            <a:r>
              <a:rPr lang="en-US" altLang="ja-JP" dirty="0" smtClean="0"/>
              <a:t> →  Option[T]</a:t>
            </a:r>
            <a:r>
              <a:rPr lang="ja-JP" altLang="en-US" dirty="0" smtClean="0"/>
              <a:t>型を使う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693401" y="3759307"/>
            <a:ext cx="7205814" cy="656967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x = 3</a:t>
            </a: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y = null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93401" y="4978346"/>
            <a:ext cx="7205814" cy="1678916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簡略化した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Option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の定義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sealed abstract class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Option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[T]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case class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Some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[T](x: T) extends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Option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[T]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case object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None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extends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Option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[Nothing]</a:t>
            </a:r>
          </a:p>
          <a:p>
            <a:endParaRPr kumimoji="1" lang="en-US" altLang="ja-JP" sz="8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x = Some(3)</a:t>
            </a: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y = None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644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Option[T]</a:t>
            </a:r>
            <a:r>
              <a:rPr kumimoji="1" lang="ja-JP" altLang="en-US" dirty="0" smtClean="0"/>
              <a:t>型を使う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311778"/>
            <a:ext cx="7610476" cy="440388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返す</a:t>
            </a:r>
            <a:r>
              <a:rPr kumimoji="1" lang="ja-JP" altLang="en-US" dirty="0" smtClean="0"/>
              <a:t>場合</a:t>
            </a:r>
            <a:r>
              <a:rPr kumimoji="1" lang="en-US" altLang="ja-JP" dirty="0" smtClean="0"/>
              <a:t>(Option</a:t>
            </a:r>
            <a:r>
              <a:rPr kumimoji="1" lang="ja-JP" altLang="en-US" dirty="0" smtClean="0"/>
              <a:t>型を使わない場合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null</a:t>
            </a:r>
            <a:r>
              <a:rPr lang="ja-JP" altLang="en-US" dirty="0"/>
              <a:t>が返ることがあるという</a:t>
            </a:r>
            <a:r>
              <a:rPr lang="ja-JP" altLang="en-US" b="1" dirty="0">
                <a:solidFill>
                  <a:srgbClr val="FF0000"/>
                </a:solidFill>
              </a:rPr>
              <a:t>規約</a:t>
            </a:r>
            <a:r>
              <a:rPr lang="ja-JP" altLang="en-US" dirty="0"/>
              <a:t>ができてしまっている</a:t>
            </a:r>
            <a:endParaRPr lang="en-US" altLang="ja-JP" dirty="0"/>
          </a:p>
          <a:p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チェックを忘れたら、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実行時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ヌルポ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51633" y="2756528"/>
            <a:ext cx="7662180" cy="2846850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渡された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id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から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User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を返す。</a:t>
            </a:r>
            <a:r>
              <a:rPr kumimoji="1" lang="ja-JP" altLang="en-US" sz="1600" b="1" dirty="0">
                <a:solidFill>
                  <a:srgbClr val="FF0000"/>
                </a:solidFill>
                <a:latin typeface="Monaco"/>
                <a:cs typeface="Monaco"/>
              </a:rPr>
              <a:t>見つからなかった場合は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null</a:t>
            </a:r>
          </a:p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getFromId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(id : Id):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User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= ...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(id : Id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):Result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= 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user =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getFromId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(id)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if (user == null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  null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else 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doSomthing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(user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22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Option[T]</a:t>
            </a:r>
            <a:r>
              <a:rPr kumimoji="1" lang="ja-JP" altLang="en-US" dirty="0" smtClean="0"/>
              <a:t>型を使う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3" y="2595562"/>
            <a:ext cx="8029577" cy="4076297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Option[T]</a:t>
            </a:r>
            <a:r>
              <a:rPr kumimoji="1" lang="ja-JP" altLang="en-US" dirty="0" smtClean="0"/>
              <a:t>を使う場合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値がないかもしれないことは型をみれば分かる</a:t>
            </a:r>
            <a:endParaRPr lang="en-US" altLang="ja-JP" dirty="0" smtClean="0"/>
          </a:p>
          <a:p>
            <a:r>
              <a:rPr lang="ja-JP" altLang="en-US" dirty="0" smtClean="0"/>
              <a:t>ヌルポはありえない！（型が合わずにコンパイルエラーになる）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51633" y="2963654"/>
            <a:ext cx="7662180" cy="2657059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渡された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id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から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User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を返す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。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getFromId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(id : Id):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Option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[User] = ...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(id : Id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):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Option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[Result]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= 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getFromId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(id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 match {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  case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Some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(user) =&gt;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doSomthing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(user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 case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None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=&gt;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None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}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95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Option[T]</a:t>
            </a:r>
            <a:r>
              <a:rPr kumimoji="1" lang="ja-JP" altLang="en-US" dirty="0" smtClean="0"/>
              <a:t>型を使う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Option[T]</a:t>
            </a:r>
            <a:r>
              <a:rPr kumimoji="1" lang="ja-JP" altLang="en-US" dirty="0" smtClean="0"/>
              <a:t>を使う場合（パターンマッチを使わない）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Option</a:t>
            </a:r>
            <a:r>
              <a:rPr lang="ja-JP" altLang="en-US" dirty="0" smtClean="0"/>
              <a:t>型には便利なメソッドがいろいろある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251633" y="3492470"/>
            <a:ext cx="7662180" cy="2773859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渡された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id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から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User</a:t>
            </a:r>
            <a:r>
              <a:rPr kumimoji="1" lang="ja-JP" altLang="en-US" sz="1600" dirty="0">
                <a:solidFill>
                  <a:srgbClr val="000000"/>
                </a:solidFill>
                <a:latin typeface="Monaco"/>
                <a:cs typeface="Monaco"/>
              </a:rPr>
              <a:t>を返す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。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getFromId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id: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Id):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Option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[User] = ...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ユーザーがいなかった場合は結果はなし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id: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Id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):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Option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[Result] = 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getFromId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(id) map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doSomthing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ユーザーがいなかった場合は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Anonymous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で実行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(id: Id): Result =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doSomething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getFromId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(id).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getOrElse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User.Anonymous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))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0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型はドキュメント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自然言語では抽象的な概念を表すことが難しい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抽象的な概念は人間にはあいまいになりがち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コンピュータはあいまいでは動かない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型は形式的な記述。矛盾はコンパイルエラー</a:t>
            </a:r>
            <a:endParaRPr kumimoji="1" lang="en-US" altLang="ja-JP" dirty="0" smtClean="0"/>
          </a:p>
          <a:p>
            <a:r>
              <a:rPr lang="ja-JP" altLang="en-US" dirty="0" smtClean="0"/>
              <a:t>型があれば、安心して抽象的な概念を扱える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19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型はドキュメント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具体例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204488"/>
            <a:ext cx="7610476" cy="4061842"/>
          </a:xfrm>
        </p:spPr>
        <p:txBody>
          <a:bodyPr/>
          <a:lstStyle/>
          <a:p>
            <a:r>
              <a:rPr kumimoji="1" lang="ja-JP" altLang="en-US" dirty="0" smtClean="0"/>
              <a:t>お題</a:t>
            </a:r>
            <a:endParaRPr kumimoji="1" lang="en-US" altLang="ja-JP" dirty="0" smtClean="0"/>
          </a:p>
          <a:p>
            <a:pPr marL="349250" lvl="1" indent="0">
              <a:buNone/>
            </a:pPr>
            <a:r>
              <a:rPr kumimoji="1" lang="ja-JP" altLang="en-US" dirty="0" smtClean="0"/>
              <a:t>キーとそれに対応する値に変換する関数とキーのコレクションを渡して、渡されたキーに対応する値のコレクションを返す関数を書け。ただし、キーに対応する値は高々１つとする。</a:t>
            </a:r>
            <a:endParaRPr kumimoji="1" lang="en-US" altLang="ja-JP" dirty="0" smtClean="0"/>
          </a:p>
          <a:p>
            <a:r>
              <a:rPr lang="ja-JP" altLang="en-US" dirty="0" smtClean="0"/>
              <a:t>型を書かないで、変数名でがんばってみる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型があれば、変数名は適当でも分かる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51633" y="4073192"/>
            <a:ext cx="7662180" cy="1211738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(keys,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converterFromKeyToValueOrNullIfMissed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= ..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.</a:t>
            </a: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/</a:t>
            </a:r>
            <a:r>
              <a:rPr kumimoji="1"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/ </a:t>
            </a:r>
            <a:r>
              <a:rPr kumimoji="1"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converterFromKeyToValue</a:t>
            </a:r>
            <a:r>
              <a:rPr kumimoji="1"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は</a:t>
            </a:r>
            <a:r>
              <a:rPr kumimoji="1"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Key</a:t>
            </a:r>
            <a:r>
              <a:rPr kumimoji="1"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に対応する値がない</a:t>
            </a:r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場合</a:t>
            </a:r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null</a:t>
            </a:r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  <a:cs typeface="Monaco"/>
              </a:rPr>
              <a:t>を返す</a:t>
            </a: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(keys,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converterFromKeyToValue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 = ...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1633" y="5775948"/>
            <a:ext cx="7662180" cy="721368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[A, B](keys: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Seq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[A], f: A =&gt; Option[B]) = 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keys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flatMap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f</a:t>
            </a: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575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前田康行</a:t>
            </a:r>
            <a:r>
              <a:rPr kumimoji="1" lang="en-US" altLang="ja-JP" dirty="0" smtClean="0"/>
              <a:t> (@</a:t>
            </a:r>
            <a:r>
              <a:rPr kumimoji="1" lang="en-US" altLang="ja-JP" dirty="0" err="1" smtClean="0"/>
              <a:t>maeda</a:t>
            </a:r>
            <a:r>
              <a:rPr kumimoji="1" lang="en-US" altLang="ja-JP" dirty="0" smtClean="0"/>
              <a:t>_)</a:t>
            </a:r>
          </a:p>
          <a:p>
            <a:r>
              <a:rPr lang="ja-JP" altLang="en-US" dirty="0" smtClean="0"/>
              <a:t>勤務先：某社（こくぼさんの元同僚）</a:t>
            </a:r>
            <a:endParaRPr lang="en-US" altLang="ja-JP" dirty="0" smtClean="0"/>
          </a:p>
          <a:p>
            <a:r>
              <a:rPr kumimoji="1" lang="ja-JP" altLang="en-US" dirty="0" smtClean="0"/>
              <a:t>好きな言語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Scala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Smalltalk</a:t>
            </a:r>
          </a:p>
          <a:p>
            <a:r>
              <a:rPr lang="en-US" altLang="ja-JP" dirty="0" err="1" smtClean="0"/>
              <a:t>DyNagoya</a:t>
            </a:r>
            <a:endParaRPr lang="en-US" altLang="ja-JP" dirty="0" smtClean="0"/>
          </a:p>
          <a:p>
            <a:pPr lvl="1"/>
            <a:r>
              <a:rPr kumimoji="1" lang="en-US" altLang="ja-JP" b="1" dirty="0" smtClean="0">
                <a:solidFill>
                  <a:srgbClr val="FF0000"/>
                </a:solidFill>
              </a:rPr>
              <a:t>Dy</a:t>
            </a:r>
            <a:r>
              <a:rPr kumimoji="1" lang="en-US" altLang="ja-JP" dirty="0" smtClean="0"/>
              <a:t>namic Language +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Nagoya</a:t>
            </a:r>
          </a:p>
          <a:p>
            <a:pPr lvl="1"/>
            <a:r>
              <a:rPr lang="en-US" altLang="ja-JP" dirty="0" smtClean="0"/>
              <a:t>http://</a:t>
            </a:r>
            <a:r>
              <a:rPr lang="en-US" altLang="ja-JP" dirty="0" err="1" smtClean="0"/>
              <a:t>dynagoya.info</a:t>
            </a:r>
            <a:r>
              <a:rPr lang="en-US" altLang="ja-JP" dirty="0" smtClean="0"/>
              <a:t>/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6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静的型付け関数型言語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(本文)"/>
                <a:cs typeface="メイリオ(本文)"/>
              </a:rPr>
              <a:t>ここまでは静的型付け関数型の共通の話</a:t>
            </a:r>
            <a:r>
              <a:rPr kumimoji="1" lang="en-US" altLang="ja-JP" dirty="0" smtClean="0">
                <a:latin typeface="メイリオ(本文)"/>
                <a:cs typeface="メイリオ(本文)"/>
              </a:rPr>
              <a:t/>
            </a:r>
            <a:br>
              <a:rPr kumimoji="1" lang="en-US" altLang="ja-JP" dirty="0" smtClean="0">
                <a:latin typeface="メイリオ(本文)"/>
                <a:cs typeface="メイリオ(本文)"/>
              </a:rPr>
            </a:br>
            <a:r>
              <a:rPr kumimoji="1" lang="ja-JP" altLang="en-US" dirty="0" smtClean="0">
                <a:latin typeface="メイリオ(本文)"/>
                <a:cs typeface="メイリオ(本文)"/>
              </a:rPr>
              <a:t>（もちろん、文法は異なります。）</a:t>
            </a:r>
            <a:endParaRPr kumimoji="1" lang="en-US" altLang="ja-JP" dirty="0" smtClean="0">
              <a:latin typeface="メイリオ(本文)"/>
              <a:cs typeface="メイリオ(本文)"/>
            </a:endParaRPr>
          </a:p>
          <a:p>
            <a:r>
              <a:rPr lang="ja-JP" altLang="en-US" dirty="0" smtClean="0">
                <a:latin typeface="メイリオ(本文)"/>
                <a:cs typeface="メイリオ(本文)"/>
              </a:rPr>
              <a:t>基本パーツは、これだけ</a:t>
            </a:r>
            <a:endParaRPr lang="en-US" altLang="ja-JP" dirty="0" smtClean="0">
              <a:latin typeface="メイリオ(本文)"/>
              <a:cs typeface="メイリオ(本文)"/>
            </a:endParaRPr>
          </a:p>
          <a:p>
            <a:pPr lvl="1"/>
            <a:r>
              <a:rPr kumimoji="1" lang="en-US" altLang="en-US" dirty="0" smtClean="0">
                <a:latin typeface="メイリオ(本文)"/>
                <a:cs typeface="メイリオ(本文)"/>
              </a:rPr>
              <a:t>式</a:t>
            </a:r>
          </a:p>
          <a:p>
            <a:pPr lvl="1"/>
            <a:r>
              <a:rPr lang="en-US" altLang="en-US" dirty="0" smtClean="0">
                <a:latin typeface="メイリオ(本文)"/>
                <a:cs typeface="メイリオ(本文)"/>
              </a:rPr>
              <a:t>型</a:t>
            </a:r>
          </a:p>
          <a:p>
            <a:pPr lvl="1"/>
            <a:r>
              <a:rPr kumimoji="1" lang="en-US" altLang="en-US" dirty="0" smtClean="0">
                <a:latin typeface="メイリオ(本文)"/>
                <a:cs typeface="メイリオ(本文)"/>
              </a:rPr>
              <a:t>パターンマッチ</a:t>
            </a:r>
            <a:endParaRPr kumimoji="1" lang="en-US" altLang="ja-JP" dirty="0" smtClean="0">
              <a:latin typeface="メイリオ(本文)"/>
              <a:cs typeface="メイリオ(本文)"/>
            </a:endParaRPr>
          </a:p>
          <a:p>
            <a:r>
              <a:rPr lang="ja-JP" altLang="en-US" dirty="0" smtClean="0">
                <a:latin typeface="メイリオ(本文)"/>
                <a:cs typeface="メイリオ(本文)"/>
              </a:rPr>
              <a:t>柔軟</a:t>
            </a:r>
            <a:r>
              <a:rPr lang="en-US" altLang="ja-JP" dirty="0" smtClean="0">
                <a:latin typeface="メイリオ(本文)"/>
                <a:cs typeface="メイリオ(本文)"/>
              </a:rPr>
              <a:t> + </a:t>
            </a:r>
            <a:r>
              <a:rPr lang="ja-JP" altLang="en-US" dirty="0" smtClean="0">
                <a:latin typeface="メイリオ(本文)"/>
                <a:cs typeface="メイリオ(本文)"/>
              </a:rPr>
              <a:t>明瞭</a:t>
            </a:r>
            <a:r>
              <a:rPr lang="en-US" altLang="ja-JP" dirty="0" smtClean="0">
                <a:latin typeface="メイリオ(本文)"/>
                <a:cs typeface="メイリオ(本文)"/>
              </a:rPr>
              <a:t> + </a:t>
            </a:r>
            <a:r>
              <a:rPr lang="ja-JP" altLang="en-US" dirty="0" smtClean="0">
                <a:latin typeface="メイリオ(本文)"/>
                <a:cs typeface="メイリオ(本文)"/>
              </a:rPr>
              <a:t>型安全</a:t>
            </a:r>
            <a:endParaRPr kumimoji="1" lang="en-US" altLang="ja-JP" dirty="0" smtClean="0">
              <a:latin typeface="メイリオ(本文)"/>
              <a:cs typeface="メイリオ(本文)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9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のすばらしさ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Scala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静的型付け関数型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代数データ型／パターンマッチ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型推論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オブジェクト指向</a:t>
            </a:r>
            <a:endParaRPr kumimoji="1" lang="en-US" altLang="ja-JP" dirty="0" smtClean="0"/>
          </a:p>
          <a:p>
            <a:r>
              <a:rPr kumimoji="1" lang="ja-JP" altLang="en-US" dirty="0" smtClean="0"/>
              <a:t>前衛的な機能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暗黙のパラメータ</a:t>
            </a:r>
            <a:r>
              <a:rPr lang="en-US" altLang="ja-JP" dirty="0" smtClean="0"/>
              <a:t> / </a:t>
            </a:r>
            <a:r>
              <a:rPr lang="ja-JP" altLang="en-US" dirty="0" smtClean="0"/>
              <a:t>暗黙の型変換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  <a:p>
            <a:r>
              <a:rPr kumimoji="1" lang="en-US" altLang="ja-JP" dirty="0" smtClean="0"/>
              <a:t>JVM</a:t>
            </a:r>
            <a:r>
              <a:rPr kumimoji="1" lang="ja-JP" altLang="en-US" dirty="0" smtClean="0"/>
              <a:t>上で動く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コンパイルすると</a:t>
            </a:r>
            <a:r>
              <a:rPr lang="en-US" altLang="ja-JP" dirty="0" smtClean="0"/>
              <a:t>jar</a:t>
            </a:r>
            <a:r>
              <a:rPr lang="ja-JP" altLang="en-US" dirty="0" smtClean="0"/>
              <a:t>ファイルができる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を使うことも、その逆も可能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30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充実の</a:t>
            </a:r>
            <a:r>
              <a:rPr kumimoji="1" lang="ja-JP" altLang="en-US" dirty="0" smtClean="0"/>
              <a:t>コレクション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- </a:t>
            </a:r>
            <a:r>
              <a:rPr lang="en-US" altLang="ja-JP" dirty="0" smtClean="0"/>
              <a:t>immutable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mutable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1769614"/>
          </a:xfrm>
        </p:spPr>
        <p:txBody>
          <a:bodyPr/>
          <a:lstStyle/>
          <a:p>
            <a:r>
              <a:rPr kumimoji="1" lang="en-US" altLang="ja-JP" dirty="0" smtClean="0"/>
              <a:t>immutable(</a:t>
            </a:r>
            <a:r>
              <a:rPr lang="ja-JP" altLang="en-US" dirty="0" smtClean="0"/>
              <a:t>不変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smtClean="0"/>
              <a:t>List</a:t>
            </a:r>
          </a:p>
          <a:p>
            <a:pPr lvl="1"/>
            <a:r>
              <a:rPr lang="en-US" altLang="ja-JP" dirty="0" smtClean="0"/>
              <a:t>Map</a:t>
            </a:r>
          </a:p>
          <a:p>
            <a:pPr lvl="1"/>
            <a:r>
              <a:rPr lang="en-US" altLang="ja-JP" dirty="0" smtClean="0"/>
              <a:t>Set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1930206"/>
          </a:xfrm>
        </p:spPr>
        <p:txBody>
          <a:bodyPr/>
          <a:lstStyle/>
          <a:p>
            <a:r>
              <a:rPr lang="en-US" altLang="ja-JP" dirty="0"/>
              <a:t>mutable(</a:t>
            </a:r>
            <a:r>
              <a:rPr lang="ja-JP" altLang="en-US" dirty="0"/>
              <a:t>変更可能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ArrayBuffer</a:t>
            </a:r>
            <a:endParaRPr lang="en-US" altLang="ja-JP" dirty="0"/>
          </a:p>
          <a:p>
            <a:pPr lvl="1"/>
            <a:r>
              <a:rPr lang="en-US" altLang="ja-JP" dirty="0" err="1"/>
              <a:t>ListBuffer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</a:p>
          <a:p>
            <a:pPr lvl="1"/>
            <a:r>
              <a:rPr lang="en-US" altLang="ja-JP" dirty="0" smtClean="0"/>
              <a:t>Set</a:t>
            </a:r>
            <a:endParaRPr lang="en-US" altLang="ja-JP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251633" y="4937851"/>
            <a:ext cx="7662180" cy="176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38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充実のコレクション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- </a:t>
            </a:r>
            <a:r>
              <a:rPr kumimoji="1" lang="ja-JP" altLang="en-US" dirty="0" smtClean="0"/>
              <a:t>便利メソッド</a:t>
            </a:r>
            <a:r>
              <a:rPr lang="ja-JP" altLang="en-US" dirty="0" smtClean="0"/>
              <a:t>もいっぱい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お題</a:t>
            </a:r>
            <a:endParaRPr lang="en-US" altLang="ja-JP" dirty="0"/>
          </a:p>
          <a:p>
            <a:pPr lvl="1"/>
            <a:r>
              <a:rPr lang="ja-JP" altLang="en-US" dirty="0"/>
              <a:t>コレクション</a:t>
            </a:r>
            <a:r>
              <a:rPr lang="en-US" altLang="ja-JP" dirty="0" err="1"/>
              <a:t>xs</a:t>
            </a:r>
            <a:r>
              <a:rPr lang="ja-JP" altLang="en-US" dirty="0" smtClean="0"/>
              <a:t>の中の２要素の組み合わせ全て列挙せよ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前のページのどのコレクションでも</a:t>
            </a:r>
            <a:r>
              <a:rPr lang="en-US" altLang="ja-JP" dirty="0" smtClean="0"/>
              <a:t>combinations</a:t>
            </a:r>
            <a:r>
              <a:rPr lang="ja-JP" altLang="en-US" dirty="0" smtClean="0"/>
              <a:t>メソッドが実装されている</a:t>
            </a:r>
            <a:endParaRPr lang="en-US" altLang="ja-JP" dirty="0" smtClean="0"/>
          </a:p>
          <a:p>
            <a:r>
              <a:rPr lang="ja-JP" altLang="en-US" dirty="0" smtClean="0"/>
              <a:t>コレクション</a:t>
            </a:r>
            <a:r>
              <a:rPr lang="ja-JP" altLang="en-US" dirty="0" smtClean="0"/>
              <a:t>の種別ごとに実装していたら、メンテナンスが大変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251633" y="3562218"/>
            <a:ext cx="7662180" cy="598568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xs.combinations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(2)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049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充実のコレクション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- </a:t>
            </a:r>
            <a:r>
              <a:rPr lang="ja-JP" altLang="en-US" dirty="0" smtClean="0"/>
              <a:t>そこで継承ですよ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823374"/>
            <a:ext cx="7610476" cy="4442956"/>
          </a:xfrm>
        </p:spPr>
        <p:txBody>
          <a:bodyPr/>
          <a:lstStyle/>
          <a:p>
            <a:r>
              <a:rPr kumimoji="1" lang="en-US" altLang="ja-JP" dirty="0" smtClean="0"/>
              <a:t>combinations</a:t>
            </a:r>
            <a:r>
              <a:rPr kumimoji="1" lang="ja-JP" altLang="en-US" dirty="0" smtClean="0"/>
              <a:t>メソッドの実装は一カ所のみ。他のメソッドも重複する実装は最小限にとどまっている</a:t>
            </a:r>
            <a:endParaRPr lang="en-US" altLang="ja-JP" dirty="0"/>
          </a:p>
          <a:p>
            <a:r>
              <a:rPr lang="ja-JP" altLang="en-US" dirty="0" smtClean="0"/>
              <a:t>コレクションの親クラスで実装されているため、子クラスごとに個別に実装する必要はない</a:t>
            </a:r>
            <a:endParaRPr lang="en-US" altLang="ja-JP" dirty="0"/>
          </a:p>
          <a:p>
            <a:r>
              <a:rPr lang="ja-JP" altLang="en-US" dirty="0" smtClean="0"/>
              <a:t>特定コレクションについて、適切なアルゴリズムがある場合は、オーバーライドして、個別に最適な実装をしている</a:t>
            </a:r>
            <a:endParaRPr lang="en-US" altLang="ja-JP" dirty="0" smtClean="0"/>
          </a:p>
          <a:p>
            <a:r>
              <a:rPr lang="en-US" altLang="ja-JP" dirty="0" smtClean="0"/>
              <a:t>Trait</a:t>
            </a:r>
            <a:r>
              <a:rPr lang="ja-JP" altLang="en-US" dirty="0" smtClean="0"/>
              <a:t>により、モジュールの分割や組み合わせが容易にできるため、きめ細やかな階層構造が作れる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525437" y="5177078"/>
            <a:ext cx="8388376" cy="1618712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>
                <a:solidFill>
                  <a:srgbClr val="193374"/>
                </a:solidFill>
                <a:latin typeface="Monaco"/>
                <a:cs typeface="Monaco"/>
              </a:rPr>
              <a:t>trait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Map[A, +B] </a:t>
            </a:r>
            <a:r>
              <a:rPr kumimoji="1" lang="en-US" altLang="ja-JP" sz="1600" b="1" dirty="0">
                <a:solidFill>
                  <a:srgbClr val="193374"/>
                </a:solidFill>
                <a:latin typeface="Monaco"/>
                <a:cs typeface="Monaco"/>
              </a:rPr>
              <a:t>extends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Iterable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[(A, B)] 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  <a:latin typeface="Monaco"/>
                <a:cs typeface="Monaco"/>
              </a:rPr>
              <a:t>with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GenMap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[A, B] </a:t>
            </a:r>
            <a:r>
              <a:rPr kumimoji="1" lang="en-US" altLang="ja-JP" sz="1600" b="1" dirty="0">
                <a:solidFill>
                  <a:srgbClr val="193374"/>
                </a:solidFill>
                <a:latin typeface="Monaco"/>
                <a:cs typeface="Monaco"/>
              </a:rPr>
              <a:t>with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MapLike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[A, B, Map[A, B]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]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r>
              <a:rPr kumimoji="1" lang="en-US" altLang="ja-JP" sz="1600" b="1" dirty="0">
                <a:solidFill>
                  <a:srgbClr val="193374"/>
                </a:solidFill>
                <a:latin typeface="Monaco"/>
                <a:cs typeface="Monaco"/>
              </a:rPr>
              <a:t>trait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Iterable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[+A] </a:t>
            </a:r>
            <a:r>
              <a:rPr kumimoji="1" lang="en-US" altLang="ja-JP" sz="1600" b="1" dirty="0">
                <a:solidFill>
                  <a:srgbClr val="193374"/>
                </a:solidFill>
                <a:latin typeface="Monaco"/>
                <a:cs typeface="Monaco"/>
              </a:rPr>
              <a:t>extends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Traversable[A]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b="1" dirty="0" smtClean="0">
                <a:solidFill>
                  <a:srgbClr val="193374"/>
                </a:solidFill>
                <a:latin typeface="Monaco"/>
                <a:cs typeface="Monaco"/>
              </a:rPr>
              <a:t>with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GenIterable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[A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] </a:t>
            </a:r>
            <a:r>
              <a:rPr kumimoji="1" lang="en-US" altLang="ja-JP" sz="1600" b="1" dirty="0" smtClean="0">
                <a:solidFill>
                  <a:srgbClr val="193374"/>
                </a:solidFill>
                <a:latin typeface="Monaco"/>
                <a:cs typeface="Monaco"/>
              </a:rPr>
              <a:t>with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GenericTraversableTemplate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[A,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Iterable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]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b="1" dirty="0" smtClean="0">
                <a:solidFill>
                  <a:srgbClr val="193374"/>
                </a:solidFill>
                <a:latin typeface="Monaco"/>
                <a:cs typeface="Monaco"/>
              </a:rPr>
              <a:t>with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IterableLike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[A,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Iterable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[A]] </a:t>
            </a:r>
          </a:p>
        </p:txBody>
      </p:sp>
    </p:spTree>
    <p:extLst>
      <p:ext uri="{BB962C8B-B14F-4D97-AF65-F5344CB8AC3E}">
        <p14:creationId xmlns:p14="http://schemas.microsoft.com/office/powerpoint/2010/main" val="132262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充実のコレクション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- (</a:t>
            </a:r>
            <a:r>
              <a:rPr lang="ja-JP" altLang="en-US" dirty="0"/>
              <a:t>いい意味で</a:t>
            </a:r>
            <a:r>
              <a:rPr lang="en-US" altLang="ja-JP" dirty="0"/>
              <a:t>)</a:t>
            </a:r>
            <a:r>
              <a:rPr lang="ja-JP" altLang="en-US" dirty="0" smtClean="0"/>
              <a:t>やばい</a:t>
            </a:r>
            <a:r>
              <a:rPr kumimoji="1" lang="ja-JP" altLang="en-US" dirty="0" smtClean="0"/>
              <a:t>多相性</a:t>
            </a:r>
            <a:r>
              <a:rPr kumimoji="1"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722712"/>
            <a:ext cx="7610476" cy="413483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異なる種類のコレクションの結合</a:t>
            </a:r>
            <a:r>
              <a:rPr kumimoji="1" lang="en-US" altLang="ja-JP" dirty="0" smtClean="0"/>
              <a:t>(++</a:t>
            </a:r>
            <a:r>
              <a:rPr kumimoji="1" lang="ja-JP" altLang="en-US" dirty="0" smtClean="0"/>
              <a:t>メソッド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が可能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しかも、</a:t>
            </a:r>
            <a:r>
              <a:rPr lang="ja-JP" altLang="en-US" b="1" dirty="0" smtClean="0">
                <a:solidFill>
                  <a:srgbClr val="FF0000"/>
                </a:solidFill>
              </a:rPr>
              <a:t>型が維持される</a:t>
            </a:r>
            <a:r>
              <a:rPr lang="ja-JP" altLang="en-US" dirty="0" smtClean="0"/>
              <a:t>（アップキャストされない）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Option</a:t>
            </a:r>
            <a:r>
              <a:rPr kumimoji="1" lang="ja-JP" altLang="en-US" dirty="0" smtClean="0"/>
              <a:t>型も要素数が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のコレクションとして扱える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62720" y="2452675"/>
            <a:ext cx="7662180" cy="2817657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Set(1,2,3) ++ List(2, 4, 6)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// → Set(1, 6, 2, 3, 4)</a:t>
            </a: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List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(2, 4, 6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 ++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Set(1,2,3)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// → List(2, 4, 6, 1, 2, 3)</a:t>
            </a: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Map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(1 -&gt; "a", 2 -&gt; "b") ++ List(3 -&gt; "c", 4 -&gt; "d")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// → Map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(1 -&gt; a, 2 -&gt; b, 3 -&gt; c, 4 -&gt; d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ListBuffer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(1, 2, 3) ++ List(4, 5)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→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ListBuffer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(1, 2, 3, 4, 5) 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62720" y="5813751"/>
            <a:ext cx="7662180" cy="1000451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(x: String): Option[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] = ...</a:t>
            </a: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List(1,2,3) ++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(“try something”)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7343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充実のコレクション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- </a:t>
            </a:r>
            <a:r>
              <a:rPr lang="ja-JP" altLang="en-US" dirty="0" smtClean="0"/>
              <a:t>この多相性は</a:t>
            </a:r>
            <a:r>
              <a:rPr lang="en-US" altLang="ja-JP" dirty="0" smtClean="0"/>
              <a:t>OO</a:t>
            </a:r>
            <a:r>
              <a:rPr lang="ja-JP" altLang="en-US" dirty="0" smtClean="0"/>
              <a:t>だけでは無理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コレクションまわりの多相性は、暗黙のパラメータ</a:t>
            </a:r>
            <a:r>
              <a:rPr lang="en-US" altLang="ja-JP" dirty="0" smtClean="0"/>
              <a:t>(implicit parameter)</a:t>
            </a:r>
            <a:r>
              <a:rPr lang="ja-JP" altLang="en-US" dirty="0" smtClean="0"/>
              <a:t>も活用している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Haskell</a:t>
            </a:r>
            <a:r>
              <a:rPr lang="ja-JP" altLang="en-US" dirty="0" smtClean="0"/>
              <a:t>の型クラスに対応する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見えないところで、型によってそれっぽい組み立て方を選ぶ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4424" y="4080540"/>
            <a:ext cx="7662180" cy="2361430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次のコードは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List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(1 -&gt; "a", 2 -&gt; "b") ++ Map(3 -&gt; "c"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裏では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++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メソッドの２つめの暗黙のパラメータ使われる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暗黙のパラメータは型をヒントにして決まる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型はコンパイル時に決定するので、パラメータもコンパイル時に決まる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List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(1 -&gt; "a", 2 -&gt; "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b”).++(Map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(3 -&gt; "c"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                      (</a:t>
            </a:r>
            <a:r>
              <a:rPr kumimoji="1" lang="en-US" altLang="ja-JP" sz="1600" b="1" dirty="0" err="1" smtClean="0">
                <a:solidFill>
                  <a:srgbClr val="FF0000"/>
                </a:solidFill>
                <a:latin typeface="Monaco"/>
                <a:cs typeface="Monaco"/>
              </a:rPr>
              <a:t>List.canBuildFrom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[(</a:t>
            </a:r>
            <a:r>
              <a:rPr kumimoji="1" lang="en-US" altLang="ja-JP" sz="1600" b="1" dirty="0" err="1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b="1" dirty="0">
                <a:solidFill>
                  <a:srgbClr val="FF0000"/>
                </a:solidFill>
                <a:latin typeface="Monaco"/>
                <a:cs typeface="Monaco"/>
              </a:rPr>
              <a:t>, String)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onaco"/>
                <a:cs typeface="Monaco"/>
              </a:rPr>
              <a:t>]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95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省略について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  </a:t>
            </a:r>
            <a:r>
              <a:rPr lang="en-US" altLang="ja-JP" dirty="0" err="1" smtClean="0"/>
              <a:t>Scala</a:t>
            </a:r>
            <a:r>
              <a:rPr lang="ja-JP" altLang="en-US" dirty="0" smtClean="0"/>
              <a:t>の省略っぷりはすごい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897904"/>
            <a:ext cx="7610476" cy="496009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Scala</a:t>
            </a:r>
            <a:r>
              <a:rPr lang="ja-JP" altLang="en-US" dirty="0" smtClean="0"/>
              <a:t>は省略のテクニックがいっぱいある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暗黙のパラメータ／暗黙の型変換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型推論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import</a:t>
            </a:r>
          </a:p>
          <a:p>
            <a:pPr lvl="1"/>
            <a:r>
              <a:rPr lang="ja-JP" altLang="en-US" dirty="0" smtClean="0"/>
              <a:t>その他、シンタックスシュガーなど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62720" y="3816631"/>
            <a:ext cx="7662180" cy="2817657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このコードは実は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List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(1 -&gt; "a", 2 -&gt; "b") ++ Map(3 -&gt; "c"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こんなに省略してるんです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immutable.this.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List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.apply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[(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, String)]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scala.this.Predef.any2ArrowAssoc[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](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1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).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-&gt;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[String](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"a"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)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, 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scala.this.Predef.any2ArrowAssoc[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](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2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).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-&gt;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[String](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"b"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)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.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++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[(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, String), List[(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, String)]](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scala.this.Predef.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Map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.apply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[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, String]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scala.this.Predef.any2ArrowAssoc[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](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3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).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-&gt;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[String](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"c"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)</a:t>
            </a:r>
            <a:r>
              <a:rPr kumimoji="1" lang="en-US" altLang="ja-JP" sz="1600" dirty="0">
                <a:solidFill>
                  <a:schemeClr val="tx1"/>
                </a:solidFill>
                <a:latin typeface="Monaco"/>
                <a:cs typeface="Monaco"/>
              </a:rPr>
              <a:t>)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)(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immutable.this.List.canBuildFrom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[(</a:t>
            </a:r>
            <a:r>
              <a:rPr kumimoji="1" lang="en-US" altLang="ja-JP" sz="1600" dirty="0" err="1">
                <a:solidFill>
                  <a:srgbClr val="7F7F7F"/>
                </a:solidFill>
                <a:latin typeface="Monaco"/>
                <a:cs typeface="Monaco"/>
              </a:rPr>
              <a:t>Int</a:t>
            </a:r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, String)]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)</a:t>
            </a:r>
            <a:endParaRPr kumimoji="1" lang="en-US" altLang="ja-JP" sz="1600" dirty="0">
              <a:solidFill>
                <a:srgbClr val="7F7F7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3244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省略について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ja-JP" altLang="en-US" dirty="0" smtClean="0"/>
              <a:t>やりすぎ注意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88392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省略しすぎると、逆に分からなくなる</a:t>
            </a:r>
            <a:endParaRPr lang="en-US" altLang="ja-JP" dirty="0" smtClean="0"/>
          </a:p>
          <a:p>
            <a:r>
              <a:rPr lang="ja-JP" altLang="en-US" dirty="0" smtClean="0"/>
              <a:t>でも、コンテキストによって「</a:t>
            </a:r>
            <a:r>
              <a:rPr lang="ja-JP" altLang="en-US" dirty="0"/>
              <a:t>言わずもがな」は</a:t>
            </a:r>
            <a:r>
              <a:rPr lang="ja-JP" altLang="en-US" dirty="0" smtClean="0"/>
              <a:t>省略したい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省略するには、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コンテキストが明確であることが大事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そのコンテキストが有効なスコープが分かりやすいことが大事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スコープのコントロールしやすいことが大事</a:t>
            </a:r>
            <a:endParaRPr lang="en-US" altLang="ja-JP" dirty="0"/>
          </a:p>
          <a:p>
            <a:r>
              <a:rPr lang="ja-JP" altLang="en-US" dirty="0" smtClean="0"/>
              <a:t>暗黙のパラメータ／暗黙の型変換はスコープの中から使えるものを探す。これらの機能は特に強力なので、よりスコープの扱いが重要となる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019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静的型付け関数型プログラミングのすばらしさ</a:t>
            </a:r>
            <a:endParaRPr kumimoji="1" lang="en-US" altLang="ja-JP" dirty="0" smtClean="0"/>
          </a:p>
          <a:p>
            <a:r>
              <a:rPr lang="en-US" altLang="ja-JP" dirty="0" err="1" smtClean="0"/>
              <a:t>Scala</a:t>
            </a:r>
            <a:r>
              <a:rPr lang="ja-JP" altLang="en-US" dirty="0" smtClean="0"/>
              <a:t>のすばらしさ</a:t>
            </a:r>
            <a:endParaRPr lang="en-US" altLang="ja-JP" dirty="0" smtClean="0"/>
          </a:p>
          <a:p>
            <a:r>
              <a:rPr kumimoji="1" lang="en-US" altLang="ja-JP" dirty="0" err="1" smtClean="0"/>
              <a:t>Scala</a:t>
            </a:r>
            <a:r>
              <a:rPr lang="ja-JP" altLang="en-US" dirty="0" smtClean="0"/>
              <a:t>を始める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453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省略について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- </a:t>
            </a:r>
            <a:r>
              <a:rPr lang="ja-JP" altLang="en-US" dirty="0" smtClean="0"/>
              <a:t>言わずもがなの例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038256"/>
            <a:ext cx="7610476" cy="4228073"/>
          </a:xfrm>
        </p:spPr>
        <p:txBody>
          <a:bodyPr/>
          <a:lstStyle/>
          <a:p>
            <a:r>
              <a:rPr lang="en-US" altLang="ja-JP" dirty="0" smtClean="0"/>
              <a:t>Node</a:t>
            </a:r>
            <a:r>
              <a:rPr lang="ja-JP" altLang="en-US" dirty="0" smtClean="0"/>
              <a:t>クラスってなんだ？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このクラスでは「言わずもがな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smtClean="0"/>
              <a:t>import</a:t>
            </a:r>
            <a:r>
              <a:rPr kumimoji="1" lang="ja-JP" altLang="en-US" dirty="0" smtClean="0"/>
              <a:t>したから「言わずもがな」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51633" y="3544844"/>
            <a:ext cx="7662180" cy="1295326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class </a:t>
            </a:r>
            <a:r>
              <a:rPr kumimoji="1" lang="en-US" altLang="ja-JP" sz="1600" dirty="0" err="1" smtClean="0">
                <a:solidFill>
                  <a:srgbClr val="7F7F7F"/>
                </a:solidFill>
                <a:latin typeface="Monaco"/>
                <a:cs typeface="Monaco"/>
              </a:rPr>
              <a:t>SomeTranslator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 extends </a:t>
            </a:r>
            <a:r>
              <a:rPr kumimoji="1" lang="en-US" altLang="ja-JP" sz="1600" dirty="0" err="1" smtClean="0">
                <a:solidFill>
                  <a:srgbClr val="7F7F7F"/>
                </a:solidFill>
                <a:latin typeface="Monaco"/>
                <a:cs typeface="Monaco"/>
              </a:rPr>
              <a:t>TreeTranslator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{</a:t>
            </a:r>
          </a:p>
          <a:p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7F7F7F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 x: Node</a:t>
            </a:r>
          </a:p>
          <a:p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 ...</a:t>
            </a:r>
          </a:p>
          <a:p>
            <a:r>
              <a:rPr kumimoji="1" lang="en-US" altLang="ja-JP" sz="1600" dirty="0">
                <a:solidFill>
                  <a:srgbClr val="7F7F7F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251633" y="5308836"/>
            <a:ext cx="7662180" cy="957493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import </a:t>
            </a:r>
            <a:r>
              <a:rPr kumimoji="1" lang="en-US" altLang="ja-JP" sz="1600" dirty="0" err="1" smtClean="0">
                <a:solidFill>
                  <a:srgbClr val="7F7F7F"/>
                </a:solidFill>
                <a:latin typeface="Monaco"/>
                <a:cs typeface="Monaco"/>
              </a:rPr>
              <a:t>scala.xml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._</a:t>
            </a:r>
          </a:p>
          <a:p>
            <a:endParaRPr kumimoji="1" lang="en-US" altLang="ja-JP" sz="1600" dirty="0">
              <a:solidFill>
                <a:srgbClr val="7F7F7F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 smtClean="0">
                <a:solidFill>
                  <a:srgbClr val="7F7F7F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7F7F7F"/>
                </a:solidFill>
                <a:latin typeface="Monaco"/>
                <a:cs typeface="Monaco"/>
              </a:rPr>
              <a:t>func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(x : Node) = ...</a:t>
            </a:r>
            <a:endParaRPr kumimoji="1" lang="en-US" altLang="ja-JP" sz="1600" dirty="0">
              <a:solidFill>
                <a:srgbClr val="7F7F7F"/>
              </a:solidFill>
              <a:latin typeface="Monaco"/>
              <a:cs typeface="Monaco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251633" y="2446990"/>
            <a:ext cx="7662180" cy="499711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err="1" smtClean="0">
                <a:solidFill>
                  <a:srgbClr val="7F7F7F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 smtClean="0">
                <a:solidFill>
                  <a:srgbClr val="7F7F7F"/>
                </a:solidFill>
                <a:latin typeface="Monaco"/>
                <a:cs typeface="Monaco"/>
              </a:rPr>
              <a:t> x: Node</a:t>
            </a:r>
          </a:p>
        </p:txBody>
      </p:sp>
    </p:spTree>
    <p:extLst>
      <p:ext uri="{BB962C8B-B14F-4D97-AF65-F5344CB8AC3E}">
        <p14:creationId xmlns:p14="http://schemas.microsoft.com/office/powerpoint/2010/main" val="315981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890272"/>
            <a:ext cx="8913813" cy="914400"/>
          </a:xfrm>
        </p:spPr>
        <p:txBody>
          <a:bodyPr/>
          <a:lstStyle/>
          <a:p>
            <a:r>
              <a:rPr lang="en-US" altLang="ja-JP" dirty="0" smtClean="0"/>
              <a:t>import</a:t>
            </a:r>
            <a:r>
              <a:rPr lang="ja-JP" altLang="en-US" dirty="0" smtClean="0"/>
              <a:t>がすばらしい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912507"/>
            <a:ext cx="7610476" cy="4105639"/>
          </a:xfrm>
        </p:spPr>
        <p:txBody>
          <a:bodyPr/>
          <a:lstStyle/>
          <a:p>
            <a:r>
              <a:rPr kumimoji="1" lang="en-US" altLang="ja-JP" dirty="0" smtClean="0"/>
              <a:t>import</a:t>
            </a:r>
            <a:r>
              <a:rPr lang="ja-JP" altLang="en-US" dirty="0" smtClean="0"/>
              <a:t>で名前空間の省略が可能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import</a:t>
            </a:r>
            <a:r>
              <a:rPr kumimoji="1" lang="ja-JP" altLang="en-US" dirty="0" smtClean="0"/>
              <a:t>はどこにでも書ける</a:t>
            </a:r>
            <a:endParaRPr kumimoji="1" lang="en-US" altLang="ja-JP" dirty="0" smtClean="0"/>
          </a:p>
          <a:p>
            <a:r>
              <a:rPr lang="en-US" altLang="ja-JP" dirty="0" smtClean="0"/>
              <a:t>import</a:t>
            </a:r>
            <a:r>
              <a:rPr lang="ja-JP" altLang="en-US" dirty="0" smtClean="0"/>
              <a:t>がスコープを持っている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ファイル全体／クラス内／関数内／ブロック内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68419" y="3798646"/>
            <a:ext cx="6929230" cy="2811171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Something.Special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はここでしか使用しないので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ファイル全体で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import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したくない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y =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Something.Special.foo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 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      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Something.Special.bar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, 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       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Something.Special.baz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(x) )</a:t>
            </a: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import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を局所化できるので、こう書ける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y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= 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import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Something.Special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_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foo(bar,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baz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(x))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040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さらに</a:t>
            </a:r>
            <a:r>
              <a:rPr lang="en-US" altLang="ja-JP" dirty="0" smtClean="0"/>
              <a:t>import</a:t>
            </a:r>
            <a:r>
              <a:rPr lang="ja-JP" altLang="en-US" dirty="0" smtClean="0"/>
              <a:t>がすばらしい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3" y="2595562"/>
            <a:ext cx="7799389" cy="395950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オブジェクトを</a:t>
            </a:r>
            <a:r>
              <a:rPr kumimoji="1" lang="en-US" altLang="ja-JP" dirty="0" smtClean="0"/>
              <a:t>import</a:t>
            </a: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コンテキストを外部から注入する例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marL="349250" lvl="1" indent="0">
              <a:buNone/>
            </a:pPr>
            <a:endParaRPr kumimoji="1" lang="en-US" altLang="ja-JP" dirty="0"/>
          </a:p>
          <a:p>
            <a:r>
              <a:rPr lang="ja-JP" altLang="en-US" dirty="0" smtClean="0"/>
              <a:t>モジュールとしてのオブジェクトを使う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お手軽</a:t>
            </a:r>
            <a:r>
              <a:rPr lang="en-US" altLang="ja-JP" dirty="0" smtClean="0"/>
              <a:t> &amp; </a:t>
            </a:r>
            <a:r>
              <a:rPr lang="ja-JP" altLang="en-US" dirty="0" smtClean="0"/>
              <a:t>強力</a:t>
            </a:r>
            <a:endParaRPr lang="en-US" altLang="ja-JP" dirty="0" smtClean="0"/>
          </a:p>
          <a:p>
            <a:r>
              <a:rPr lang="ja-JP" altLang="en-US" dirty="0" smtClean="0"/>
              <a:t>さらに、</a:t>
            </a:r>
            <a:r>
              <a:rPr lang="en-US" altLang="ja-JP" dirty="0" err="1" smtClean="0"/>
              <a:t>Scala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Trait</a:t>
            </a:r>
            <a:r>
              <a:rPr lang="ja-JP" altLang="en-US" dirty="0" smtClean="0"/>
              <a:t>があって・・・</a:t>
            </a:r>
            <a:endParaRPr lang="en-US" altLang="ja-JP" dirty="0" smtClean="0"/>
          </a:p>
          <a:p>
            <a:r>
              <a:rPr lang="ja-JP" altLang="en-US" dirty="0" smtClean="0"/>
              <a:t>もうそろそろお腹いっぱい？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29000" y="3320754"/>
            <a:ext cx="6929230" cy="1237680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class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SomeClass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x :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AnotherContext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 = 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import x._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...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292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Scala</a:t>
            </a:r>
            <a:r>
              <a:rPr lang="ja-JP" altLang="en-US" dirty="0" smtClean="0"/>
              <a:t>についてまとめ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関数型</a:t>
            </a:r>
            <a:r>
              <a:rPr kumimoji="1" lang="en-US" altLang="ja-JP" dirty="0" smtClean="0"/>
              <a:t> + (</a:t>
            </a:r>
            <a:r>
              <a:rPr kumimoji="1" lang="ja-JP" altLang="en-US" dirty="0" smtClean="0"/>
              <a:t>クラスベースの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オブジェクト指向の世界</a:t>
            </a:r>
            <a:endParaRPr lang="en-US" altLang="ja-JP" dirty="0" smtClean="0"/>
          </a:p>
          <a:p>
            <a:r>
              <a:rPr lang="ja-JP" altLang="en-US" dirty="0" smtClean="0"/>
              <a:t>複雑。。。</a:t>
            </a:r>
            <a:endParaRPr kumimoji="1" lang="en-US" altLang="ja-JP" dirty="0"/>
          </a:p>
          <a:p>
            <a:r>
              <a:rPr lang="ja-JP" altLang="en-US" dirty="0" smtClean="0"/>
              <a:t>頑張るのはライブラリ実装者</a:t>
            </a:r>
            <a:endParaRPr kumimoji="1" lang="en-US" altLang="ja-JP" dirty="0"/>
          </a:p>
          <a:p>
            <a:r>
              <a:rPr lang="ja-JP" altLang="en-US" dirty="0" smtClean="0"/>
              <a:t>使う側は簡単（なことが多い）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話してないけど、</a:t>
            </a:r>
            <a:r>
              <a:rPr lang="en-US" altLang="ja-JP" dirty="0" err="1" smtClean="0"/>
              <a:t>Scala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Trait</a:t>
            </a:r>
            <a:r>
              <a:rPr lang="ja-JP" altLang="en-US" dirty="0" smtClean="0"/>
              <a:t>はすごい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388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Scala</a:t>
            </a:r>
            <a:r>
              <a:rPr lang="ja-JP" altLang="en-US" dirty="0" smtClean="0"/>
              <a:t>を始める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3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の学びやすさ</a:t>
            </a:r>
            <a:r>
              <a:rPr kumimoji="1" lang="en-US" altLang="ja-JP" dirty="0" smtClean="0"/>
              <a:t> </a:t>
            </a:r>
            <a:br>
              <a:rPr kumimoji="1" lang="en-US" altLang="ja-JP" dirty="0" smtClean="0"/>
            </a:br>
            <a:r>
              <a:rPr lang="ja-JP" altLang="ja-JP" dirty="0"/>
              <a:t>　</a:t>
            </a:r>
            <a:r>
              <a:rPr kumimoji="1" lang="en-US" altLang="ja-JP" dirty="0" smtClean="0"/>
              <a:t>= </a:t>
            </a:r>
            <a:r>
              <a:rPr kumimoji="1" lang="ja-JP" altLang="en-US" dirty="0" smtClean="0"/>
              <a:t>プログラミングの始めやすさ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書いてみないと、使えるようにはならない</a:t>
            </a:r>
            <a:endParaRPr lang="en-US" altLang="ja-JP" dirty="0" smtClean="0"/>
          </a:p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っぽくも書けるし、とりあえず始めれる</a:t>
            </a:r>
            <a:endParaRPr kumimoji="1" lang="en-US" altLang="ja-JP" dirty="0" smtClean="0"/>
          </a:p>
          <a:p>
            <a:r>
              <a:rPr lang="en-US" altLang="ja-JP" dirty="0" smtClean="0"/>
              <a:t>JVM</a:t>
            </a:r>
            <a:r>
              <a:rPr lang="ja-JP" altLang="en-US" dirty="0" smtClean="0"/>
              <a:t>が動けば、どこでも動く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Linux / Mac / Windows</a:t>
            </a:r>
          </a:p>
          <a:p>
            <a:pPr lvl="1"/>
            <a:r>
              <a:rPr kumimoji="1" lang="en-US" altLang="ja-JP" dirty="0" smtClean="0"/>
              <a:t>Google App Engine / </a:t>
            </a:r>
            <a:r>
              <a:rPr lang="en-US" altLang="ja-JP" dirty="0" err="1" smtClean="0"/>
              <a:t>CloudBees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kumimoji="1" lang="en-US" altLang="ja-JP" dirty="0" err="1" smtClean="0"/>
              <a:t>Heroku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Android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8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37691"/>
            <a:ext cx="8913813" cy="914400"/>
          </a:xfrm>
        </p:spPr>
        <p:txBody>
          <a:bodyPr/>
          <a:lstStyle/>
          <a:p>
            <a:r>
              <a:rPr kumimoji="1" lang="ja-JP" altLang="en-US" dirty="0" smtClean="0"/>
              <a:t>ライブラリも充実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17600" y="1690413"/>
            <a:ext cx="3566160" cy="412009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標準ライブラリ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豊富なコレクション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XML</a:t>
            </a:r>
          </a:p>
          <a:p>
            <a:pPr lvl="1"/>
            <a:r>
              <a:rPr lang="en-US" altLang="ja-JP" dirty="0" smtClean="0"/>
              <a:t>Actor</a:t>
            </a:r>
          </a:p>
          <a:p>
            <a:pPr lvl="1"/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sbt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各種</a:t>
            </a:r>
            <a:r>
              <a:rPr lang="en-US" altLang="ja-JP" dirty="0" smtClean="0"/>
              <a:t>IDE</a:t>
            </a:r>
            <a:r>
              <a:rPr lang="ja-JP" altLang="en-US" dirty="0" smtClean="0"/>
              <a:t>のプラグイン</a:t>
            </a:r>
            <a:endParaRPr lang="en-US" altLang="ja-JP" dirty="0" smtClean="0"/>
          </a:p>
          <a:p>
            <a:r>
              <a:rPr lang="ja-JP" altLang="en-US" dirty="0" smtClean="0"/>
              <a:t>オープンソースライブラリ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Dispatch</a:t>
            </a:r>
          </a:p>
          <a:p>
            <a:pPr lvl="1"/>
            <a:r>
              <a:rPr lang="en-US" altLang="ja-JP" dirty="0" err="1" smtClean="0"/>
              <a:t>Scalaz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shapeless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47534" y="1690413"/>
            <a:ext cx="3566160" cy="368141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フレームワーク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Lift</a:t>
            </a:r>
          </a:p>
          <a:p>
            <a:pPr lvl="1"/>
            <a:r>
              <a:rPr kumimoji="1" lang="en-US" altLang="ja-JP" dirty="0" smtClean="0"/>
              <a:t>Play!</a:t>
            </a:r>
          </a:p>
          <a:p>
            <a:pPr lvl="1"/>
            <a:r>
              <a:rPr lang="en-US" altLang="ja-JP" dirty="0" smtClean="0"/>
              <a:t>Unfiltered</a:t>
            </a:r>
          </a:p>
          <a:p>
            <a:pPr lvl="1"/>
            <a:r>
              <a:rPr kumimoji="1" lang="en-US" altLang="ja-JP" dirty="0" err="1" smtClean="0"/>
              <a:t>Scalatra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spray</a:t>
            </a:r>
          </a:p>
          <a:p>
            <a:pPr lvl="1"/>
            <a:r>
              <a:rPr kumimoji="1" lang="en-US" altLang="ja-JP" dirty="0" err="1" smtClean="0"/>
              <a:t>blueeyes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finagle</a:t>
            </a:r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分散フレームワーク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akka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94823" y="5868899"/>
            <a:ext cx="7643813" cy="66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Scala</a:t>
            </a:r>
            <a:r>
              <a:rPr lang="ja-JP" altLang="en-US" dirty="0" smtClean="0"/>
              <a:t>のライブラリがなくても、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のライブラリも使える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416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の企業での導入実績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は企業での導入実績も多数あります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Twitter</a:t>
            </a:r>
          </a:p>
          <a:p>
            <a:pPr lvl="1"/>
            <a:r>
              <a:rPr lang="en-US" altLang="ja-JP" dirty="0" err="1" smtClean="0"/>
              <a:t>FourSquare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LinkedIn</a:t>
            </a:r>
          </a:p>
          <a:p>
            <a:pPr lvl="1"/>
            <a:r>
              <a:rPr lang="en-US" altLang="ja-JP" dirty="0" err="1" smtClean="0"/>
              <a:t>Tumblr</a:t>
            </a:r>
            <a:endParaRPr lang="en-US" altLang="ja-JP" dirty="0"/>
          </a:p>
          <a:p>
            <a:pPr lvl="1"/>
            <a:r>
              <a:rPr lang="en-US" altLang="ja-JP" dirty="0" err="1"/>
              <a:t>Électricité</a:t>
            </a:r>
            <a:r>
              <a:rPr lang="en-US" altLang="ja-JP" dirty="0"/>
              <a:t> de France </a:t>
            </a:r>
            <a:r>
              <a:rPr lang="en-US" altLang="ja-JP" dirty="0" smtClean="0"/>
              <a:t>Trading</a:t>
            </a:r>
          </a:p>
          <a:p>
            <a:pPr lvl="1"/>
            <a:r>
              <a:rPr lang="en-US" altLang="ja-JP" dirty="0" smtClean="0"/>
              <a:t>Novell</a:t>
            </a:r>
          </a:p>
          <a:p>
            <a:pPr lvl="1"/>
            <a:r>
              <a:rPr lang="en-US" altLang="ja-JP" dirty="0" smtClean="0"/>
              <a:t>Sony</a:t>
            </a:r>
          </a:p>
          <a:p>
            <a:pPr lvl="1"/>
            <a:r>
              <a:rPr lang="ja-JP" altLang="en-US" dirty="0" smtClean="0"/>
              <a:t>などなど</a:t>
            </a:r>
            <a:r>
              <a:rPr lang="en-US" altLang="ja-JP" dirty="0" smtClean="0"/>
              <a:t>...</a:t>
            </a:r>
          </a:p>
          <a:p>
            <a:pPr marL="457200" lvl="1" indent="0">
              <a:buNone/>
            </a:pPr>
            <a:endParaRPr lang="en-US" altLang="ja-JP" dirty="0" smtClean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://www.scala-lang.org/node/</a:t>
            </a:r>
            <a:r>
              <a:rPr lang="en-US" altLang="ja-JP" dirty="0" smtClean="0">
                <a:hlinkClick r:id="rId2"/>
              </a:rPr>
              <a:t>1658</a:t>
            </a:r>
            <a:r>
              <a:rPr lang="ja-JP" altLang="en-US" dirty="0" smtClean="0"/>
              <a:t>　より抜粋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6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05212"/>
            <a:ext cx="8913813" cy="9144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初心者が</a:t>
            </a:r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を学ぶ上での問題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- </a:t>
            </a:r>
            <a:r>
              <a:rPr kumimoji="1" lang="en-US" altLang="ja-JP" dirty="0" err="1" smtClean="0"/>
              <a:t>Scala</a:t>
            </a:r>
            <a:r>
              <a:rPr lang="ja-JP" altLang="en-US" dirty="0" smtClean="0"/>
              <a:t>の開発が活発すぎる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628011"/>
            <a:ext cx="7610476" cy="483519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もちろん、いいことだし、これからもそうあってほしい</a:t>
            </a:r>
            <a:endParaRPr lang="en-US" altLang="ja-JP" dirty="0"/>
          </a:p>
          <a:p>
            <a:r>
              <a:rPr lang="ja-JP" altLang="en-US" dirty="0" smtClean="0"/>
              <a:t>下記の点は注意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言語仕様も発展途上（すでに実用レベルだけど、進化は続く）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標準ライブラリも新しいものがどんどん出てくる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その他のライブラリ・フレームワークもどんどん変わる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標準のビルドツール</a:t>
            </a:r>
            <a:r>
              <a:rPr lang="en-US" altLang="ja-JP" dirty="0" err="1" smtClean="0"/>
              <a:t>sbt</a:t>
            </a:r>
            <a:r>
              <a:rPr lang="ja-JP" altLang="en-US" dirty="0" smtClean="0"/>
              <a:t>もどんどん変わる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マイナーバージョン変わったら、ビルドできなくなったとか当たり前（最近、落ち着いてきた気がする）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プラグインが最新バージョンに追従してないとか当たり前</a:t>
            </a:r>
            <a:endParaRPr lang="en-US" altLang="ja-JP" dirty="0"/>
          </a:p>
          <a:p>
            <a:pPr lvl="1"/>
            <a:r>
              <a:rPr lang="ja-JP" altLang="en-US" dirty="0" smtClean="0"/>
              <a:t>ドキュメントはない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ドキュメントがあっても、チュートリアル／ファーストステップ程度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ドキュメントはあっという間に陳腐化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ソースコードを読め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テストコードを読め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533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初心者が</a:t>
            </a:r>
            <a:r>
              <a:rPr lang="en-US" altLang="ja-JP" dirty="0" err="1"/>
              <a:t>Scala</a:t>
            </a:r>
            <a:r>
              <a:rPr lang="ja-JP" altLang="en-US" dirty="0"/>
              <a:t>を学ぶ上での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- </a:t>
            </a:r>
            <a:r>
              <a:rPr lang="ja-JP" altLang="en-US" dirty="0" smtClean="0"/>
              <a:t>機能が多すぎる</a:t>
            </a:r>
            <a:r>
              <a:rPr lang="en-US" altLang="ja-JP" dirty="0" smtClean="0"/>
              <a:t> 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関数型プログラミングを学ぶ上では、理解の足枷になるかも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Ocaml</a:t>
            </a:r>
            <a:r>
              <a:rPr kumimoji="1" lang="ja-JP" altLang="en-US" dirty="0" smtClean="0"/>
              <a:t>などで概念を学んで、</a:t>
            </a:r>
            <a:r>
              <a:rPr kumimoji="1" lang="en-US" altLang="ja-JP" dirty="0" err="1" smtClean="0"/>
              <a:t>Scala</a:t>
            </a:r>
            <a:r>
              <a:rPr lang="ja-JP" altLang="en-US" dirty="0" smtClean="0"/>
              <a:t>で書くのがオススメ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機能が多ければ、不具合の可能性も高くなる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静的</a:t>
            </a:r>
            <a:r>
              <a:rPr lang="ja-JP" altLang="en-US" dirty="0" smtClean="0"/>
              <a:t>型付け</a:t>
            </a:r>
            <a:r>
              <a:rPr kumimoji="1" lang="ja-JP" altLang="en-US" dirty="0" smtClean="0"/>
              <a:t>関数型プログラミングの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すばらしさ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14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勉強会に行こう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分かっていれば、簡単なことでも、自力で調べることが難しいことは、いっぱいある</a:t>
            </a:r>
            <a:endParaRPr kumimoji="1" lang="en-US" altLang="ja-JP" dirty="0" smtClean="0"/>
          </a:p>
          <a:p>
            <a:r>
              <a:rPr lang="ja-JP" altLang="en-US" dirty="0" smtClean="0"/>
              <a:t>いわゆる関数脳の感覚的なところは本などからは習得しにくい</a:t>
            </a:r>
            <a:endParaRPr lang="en-US" altLang="ja-JP" dirty="0" smtClean="0"/>
          </a:p>
          <a:p>
            <a:r>
              <a:rPr lang="ja-JP" altLang="en-US" dirty="0" smtClean="0"/>
              <a:t>分かっている人に聞くのが一番の早道</a:t>
            </a:r>
            <a:endParaRPr kumimoji="1" lang="en-US" altLang="ja-JP" dirty="0"/>
          </a:p>
          <a:p>
            <a:r>
              <a:rPr lang="ja-JP" altLang="en-US" dirty="0" smtClean="0"/>
              <a:t>名古屋の関数型勉強会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なごやか</a:t>
            </a:r>
            <a:r>
              <a:rPr kumimoji="1" lang="en-US" altLang="ja-JP" dirty="0" err="1" smtClean="0"/>
              <a:t>Scala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毎月第１金曜日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SML#</a:t>
            </a:r>
            <a:r>
              <a:rPr lang="ja-JP" altLang="en-US" dirty="0" smtClean="0"/>
              <a:t>読書会</a:t>
            </a:r>
            <a:r>
              <a:rPr lang="en-US" altLang="ja-JP" dirty="0" smtClean="0"/>
              <a:t> </a:t>
            </a:r>
            <a:r>
              <a:rPr lang="ja-JP" altLang="en-US" dirty="0" smtClean="0"/>
              <a:t>毎月第２</a:t>
            </a:r>
            <a:r>
              <a:rPr lang="ja-JP" altLang="en-US" dirty="0" smtClean="0"/>
              <a:t>土曜日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TAPL-</a:t>
            </a:r>
            <a:r>
              <a:rPr lang="en-US" altLang="ja-JP" dirty="0" err="1" smtClean="0"/>
              <a:t>nagoya</a:t>
            </a:r>
            <a:r>
              <a:rPr lang="en-US" altLang="ja-JP" dirty="0" smtClean="0"/>
              <a:t> </a:t>
            </a:r>
            <a:r>
              <a:rPr lang="ja-JP" altLang="en-US" dirty="0" smtClean="0"/>
              <a:t>毎月第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土曜日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ProofCafe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毎月第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土曜日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その他、随時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11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Scala</a:t>
            </a:r>
            <a:r>
              <a:rPr kumimoji="1" lang="ja-JP" altLang="en-US" dirty="0" smtClean="0"/>
              <a:t>はすばらしい言語です。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そのすばらしさを完全に享受するのは大変ですが、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その苦労以上の価値があります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とりあえず、できるところから始めてみましょう。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2576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と言っても、何かよく分かりませんが、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一番根底にあるのは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「式指向」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3200" dirty="0" smtClean="0"/>
              <a:t>と考えています。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247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式指向</a:t>
            </a:r>
            <a:r>
              <a:rPr kumimoji="1" lang="en-US" altLang="ja-JP" dirty="0" smtClean="0"/>
              <a:t>(Expression Oriented)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式とは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値は式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関数の引数に式を渡して評価すると値になる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式</a:t>
            </a:r>
            <a:endParaRPr lang="en-US" altLang="ja-JP" dirty="0"/>
          </a:p>
          <a:p>
            <a:r>
              <a:rPr kumimoji="1" lang="ja-JP" altLang="en-US" dirty="0" smtClean="0"/>
              <a:t>式指向とは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式を組み合わせてプログラムを作る</a:t>
            </a:r>
            <a:endParaRPr lang="en-US" altLang="ja-JP" dirty="0" smtClean="0"/>
          </a:p>
          <a:p>
            <a:r>
              <a:rPr lang="ja-JP" altLang="en-US" dirty="0" smtClean="0"/>
              <a:t>手続き型は文</a:t>
            </a:r>
            <a:r>
              <a:rPr lang="ja-JP" altLang="en-US" dirty="0"/>
              <a:t>を順次実行する</a:t>
            </a:r>
            <a:endParaRPr lang="en-US" altLang="ja-JP" dirty="0" smtClean="0"/>
          </a:p>
          <a:p>
            <a:pPr lvl="1"/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368418" y="5252720"/>
            <a:ext cx="3041021" cy="1351057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dirty="0" smtClean="0">
                <a:solidFill>
                  <a:srgbClr val="000000"/>
                </a:solidFill>
                <a:latin typeface="Monaco"/>
                <a:cs typeface="Monaco"/>
              </a:rPr>
              <a:t>手続き型</a:t>
            </a:r>
            <a:endParaRPr kumimoji="1" lang="en-US" altLang="ja-JP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processA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processB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processC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  <a:endParaRPr kumimoji="1" lang="ja-JP" alt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26018" y="5252719"/>
            <a:ext cx="3041021" cy="1351057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dirty="0" smtClean="0">
                <a:solidFill>
                  <a:srgbClr val="000000"/>
                </a:solidFill>
                <a:latin typeface="Monaco"/>
                <a:cs typeface="Monaco"/>
              </a:rPr>
              <a:t>式指向</a:t>
            </a:r>
            <a:endParaRPr kumimoji="1" lang="en-US" altLang="ja-JP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funcA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</a:p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funcB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</a:p>
          <a:p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kumimoji="1" lang="en-US" altLang="ja-JP" dirty="0" err="1" smtClean="0">
                <a:solidFill>
                  <a:srgbClr val="000000"/>
                </a:solidFill>
                <a:latin typeface="Monaco"/>
                <a:cs typeface="Monaco"/>
              </a:rPr>
              <a:t>funcC</a:t>
            </a:r>
            <a:r>
              <a:rPr kumimoji="1" lang="en-US" altLang="ja-JP" dirty="0" smtClean="0">
                <a:solidFill>
                  <a:srgbClr val="000000"/>
                </a:solidFill>
                <a:latin typeface="Monaco"/>
                <a:cs typeface="Monaco"/>
              </a:rPr>
              <a:t>()))</a:t>
            </a:r>
            <a:endParaRPr kumimoji="1" lang="ja-JP" alt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4455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式指向（具体例）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手続き型の場合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式指向の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14424" y="3049319"/>
            <a:ext cx="7799389" cy="1550770"/>
          </a:xfrm>
          <a:prstGeom prst="rect">
            <a:avLst/>
          </a:prstGeom>
          <a:solidFill>
            <a:srgbClr val="EFF9CB"/>
          </a:solidFill>
          <a:ln>
            <a:solidFill>
              <a:schemeClr val="accent6">
                <a:lumMod val="75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for(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1;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&lt;=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10;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++){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if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% 3 == 0 ){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println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+ 1)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14424" y="5280809"/>
            <a:ext cx="7799390" cy="1058707"/>
          </a:xfrm>
          <a:prstGeom prst="rect">
            <a:avLst/>
          </a:prstGeom>
          <a:solidFill>
            <a:srgbClr val="EFF9CB"/>
          </a:solidFill>
          <a:ln>
            <a:solidFill>
              <a:schemeClr val="accent6">
                <a:lumMod val="75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(1 to 10) filter { _ % 3 == 0 } map { _ + 1 }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foreach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println</a:t>
            </a:r>
            <a:endParaRPr kumimoji="1" lang="en-US" altLang="ja-JP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278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式指向（具体例）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式指向の場合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4423" y="3153438"/>
            <a:ext cx="7799389" cy="2943925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(1 to 10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) filter {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_ % 3 == 0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}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map { _ + 1 }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foreach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println</a:t>
            </a:r>
            <a:endParaRPr kumimoji="1" lang="ja-JP" alt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1588" y="3715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式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38563" y="3715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37854" y="3715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式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49949" y="3695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式</a:t>
            </a:r>
            <a:endParaRPr kumimoji="1" lang="ja-JP" altLang="en-US" dirty="0"/>
          </a:p>
        </p:txBody>
      </p:sp>
      <p:sp>
        <p:nvSpPr>
          <p:cNvPr id="10" name="左中かっこ 9"/>
          <p:cNvSpPr/>
          <p:nvPr/>
        </p:nvSpPr>
        <p:spPr>
          <a:xfrm rot="16200000">
            <a:off x="1709780" y="3088877"/>
            <a:ext cx="170747" cy="1042658"/>
          </a:xfrm>
          <a:prstGeom prst="leftBrace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中かっこ 10"/>
          <p:cNvSpPr/>
          <p:nvPr/>
        </p:nvSpPr>
        <p:spPr>
          <a:xfrm rot="16200000">
            <a:off x="4015478" y="2800530"/>
            <a:ext cx="210112" cy="1675092"/>
          </a:xfrm>
          <a:prstGeom prst="leftBrace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/>
          <p:cNvSpPr/>
          <p:nvPr/>
        </p:nvSpPr>
        <p:spPr>
          <a:xfrm rot="16200000">
            <a:off x="6046573" y="3087350"/>
            <a:ext cx="210112" cy="1006348"/>
          </a:xfrm>
          <a:prstGeom prst="leftBrace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16200000">
            <a:off x="8135677" y="3229287"/>
            <a:ext cx="218300" cy="809390"/>
          </a:xfrm>
          <a:prstGeom prst="leftBrace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/>
          <p:cNvSpPr/>
          <p:nvPr/>
        </p:nvSpPr>
        <p:spPr>
          <a:xfrm rot="16200000">
            <a:off x="2978779" y="2464871"/>
            <a:ext cx="210112" cy="3748489"/>
          </a:xfrm>
          <a:prstGeom prst="leftBrace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67490" y="4398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式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 rot="16200000">
            <a:off x="3842543" y="2195931"/>
            <a:ext cx="179308" cy="5445212"/>
          </a:xfrm>
          <a:prstGeom prst="leftBrace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30814" y="5007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式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rot="16200000">
            <a:off x="4824501" y="1762613"/>
            <a:ext cx="210114" cy="7439933"/>
          </a:xfrm>
          <a:prstGeom prst="leftBrace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50331" y="5605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96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5722"/>
            <a:ext cx="8913813" cy="914400"/>
          </a:xfrm>
        </p:spPr>
        <p:txBody>
          <a:bodyPr/>
          <a:lstStyle/>
          <a:p>
            <a:r>
              <a:rPr kumimoji="1" lang="ja-JP" altLang="en-US" dirty="0" smtClean="0"/>
              <a:t>もうひとつ具体例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1540934"/>
            <a:ext cx="7610476" cy="198119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式指向で</a:t>
            </a:r>
            <a:r>
              <a:rPr kumimoji="1" lang="en-US" altLang="ja-JP" dirty="0" smtClean="0"/>
              <a:t>Web Server</a:t>
            </a:r>
            <a:r>
              <a:rPr kumimoji="1" lang="ja-JP" altLang="en-US" dirty="0" smtClean="0"/>
              <a:t>を考える</a:t>
            </a:r>
            <a:endParaRPr lang="en-US" altLang="ja-JP" dirty="0"/>
          </a:p>
          <a:p>
            <a:r>
              <a:rPr lang="en-US" altLang="ja-JP" dirty="0" smtClean="0"/>
              <a:t>Web Server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HTTP</a:t>
            </a:r>
            <a:r>
              <a:rPr lang="ja-JP" altLang="en-US" dirty="0" smtClean="0"/>
              <a:t>リクエストを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レスポンスに変換する関数</a:t>
            </a:r>
            <a:endParaRPr lang="en-US" altLang="ja-JP" dirty="0" smtClean="0"/>
          </a:p>
          <a:p>
            <a:r>
              <a:rPr kumimoji="1" lang="ja-JP" altLang="en-US" dirty="0" smtClean="0"/>
              <a:t>関数の組み合わせ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値の変換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で、プログラムを記述する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リクエスト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タスク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結果　</a:t>
            </a:r>
            <a:r>
              <a:rPr lang="en-US" altLang="ja-JP" dirty="0" smtClean="0"/>
              <a:t>→ </a:t>
            </a:r>
            <a:r>
              <a:rPr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68419" y="3786524"/>
            <a:ext cx="6929230" cy="2756294"/>
          </a:xfrm>
          <a:prstGeom prst="rect">
            <a:avLst/>
          </a:prstGeom>
          <a:solidFill>
            <a:srgbClr val="EFF9CB"/>
          </a:solidFill>
          <a:ln>
            <a:solidFill>
              <a:srgbClr val="7E8C4D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server(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req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: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HttpRequest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):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HttpResponse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Format.toXml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Process.do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Task.dispatch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req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)))</a:t>
            </a:r>
          </a:p>
          <a:p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// 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変数束縛を使って書いた場合</a:t>
            </a:r>
            <a:endParaRPr kumimoji="1" lang="en-US" altLang="ja-JP" sz="16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server(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req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: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HttpRequest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):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HttpResponse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= {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task =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Monaco"/>
                <a:cs typeface="Monaco"/>
              </a:rPr>
              <a:t>Task.dispatch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req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val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result =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Process.do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(task)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kumimoji="1" lang="en-US" altLang="ja-JP" sz="1600" dirty="0" err="1">
                <a:solidFill>
                  <a:srgbClr val="000000"/>
                </a:solidFill>
                <a:latin typeface="Monaco"/>
                <a:cs typeface="Monaco"/>
              </a:rPr>
              <a:t>Format.toXml</a:t>
            </a:r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(result)</a:t>
            </a:r>
          </a:p>
          <a:p>
            <a:r>
              <a:rPr kumimoji="1" lang="en-US" altLang="ja-JP" sz="16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endParaRPr kumimoji="1" lang="ja-JP" alt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83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パーセプション.thmx</Template>
  <TotalTime>9026</TotalTime>
  <Words>2970</Words>
  <Application>Microsoft Macintosh PowerPoint</Application>
  <PresentationFormat>画面に合わせる (4:3)</PresentationFormat>
  <Paragraphs>470</Paragraphs>
  <Slides>41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Perception</vt:lpstr>
      <vt:lpstr>Scalaのすゝめ</vt:lpstr>
      <vt:lpstr>自己紹介</vt:lpstr>
      <vt:lpstr>アジェンダ</vt:lpstr>
      <vt:lpstr>静的型付け関数型プログラミングの すばらしさ</vt:lpstr>
      <vt:lpstr>関数型</vt:lpstr>
      <vt:lpstr>式指向(Expression Oriented)</vt:lpstr>
      <vt:lpstr>式指向（具体例）</vt:lpstr>
      <vt:lpstr>式指向（具体例）</vt:lpstr>
      <vt:lpstr>もうひとつ具体例</vt:lpstr>
      <vt:lpstr>「レガシーコード改善ガイド」から抜粋</vt:lpstr>
      <vt:lpstr>さらに型をつけると・・・</vt:lpstr>
      <vt:lpstr>型を作る</vt:lpstr>
      <vt:lpstr>型を分解する</vt:lpstr>
      <vt:lpstr>もっと型を！</vt:lpstr>
      <vt:lpstr>Option[T]型を使う</vt:lpstr>
      <vt:lpstr>Option[T]型を使う</vt:lpstr>
      <vt:lpstr>Option[T]型を使う</vt:lpstr>
      <vt:lpstr>型はドキュメント</vt:lpstr>
      <vt:lpstr>型はドキュメント(具体例)</vt:lpstr>
      <vt:lpstr>静的型付け関数型言語 まとめ</vt:lpstr>
      <vt:lpstr>Scalaのすばらしさ</vt:lpstr>
      <vt:lpstr>Scala</vt:lpstr>
      <vt:lpstr>充実のコレクション   - immutableとmutable -</vt:lpstr>
      <vt:lpstr>充実のコレクション   - 便利メソッドもいっぱい -</vt:lpstr>
      <vt:lpstr>充実のコレクション   - そこで継承ですよ -</vt:lpstr>
      <vt:lpstr>充実のコレクション   - (いい意味で)やばい多相性 -</vt:lpstr>
      <vt:lpstr>充実のコレクション   - この多相性はOOだけでは無理 -</vt:lpstr>
      <vt:lpstr>省略について  -  Scalaの省略っぷりはすごい -</vt:lpstr>
      <vt:lpstr>省略について  - やりすぎ注意 -</vt:lpstr>
      <vt:lpstr>省略について    - 言わずもがなの例 -</vt:lpstr>
      <vt:lpstr>importがすばらしい</vt:lpstr>
      <vt:lpstr>さらにimportがすばらしい</vt:lpstr>
      <vt:lpstr>Scalaについてまとめ</vt:lpstr>
      <vt:lpstr>Scalaを始める</vt:lpstr>
      <vt:lpstr>Scalaの学びやすさ  　= プログラミングの始めやすさ</vt:lpstr>
      <vt:lpstr>ライブラリも充実</vt:lpstr>
      <vt:lpstr>Scalaの企業での導入実績</vt:lpstr>
      <vt:lpstr>初心者がScalaを学ぶ上での問題  - Scalaの開発が活発すぎる -</vt:lpstr>
      <vt:lpstr>初心者がScalaを学ぶ上での問題  - 機能が多すぎる -</vt:lpstr>
      <vt:lpstr>勉強会に行こう</vt:lpstr>
      <vt:lpstr>結び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Scalaノススメ</dc:title>
  <dc:creator>前田 康行</dc:creator>
  <cp:lastModifiedBy>前田 康行</cp:lastModifiedBy>
  <cp:revision>321</cp:revision>
  <dcterms:created xsi:type="dcterms:W3CDTF">2012-09-18T14:28:42Z</dcterms:created>
  <dcterms:modified xsi:type="dcterms:W3CDTF">2012-10-13T04:42:21Z</dcterms:modified>
</cp:coreProperties>
</file>