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sldIdLst>
    <p:sldId id="256" r:id="rId2"/>
    <p:sldId id="257" r:id="rId3"/>
    <p:sldId id="266" r:id="rId4"/>
    <p:sldId id="258" r:id="rId5"/>
    <p:sldId id="262" r:id="rId6"/>
    <p:sldId id="259" r:id="rId7"/>
    <p:sldId id="273" r:id="rId8"/>
    <p:sldId id="275" r:id="rId9"/>
    <p:sldId id="274" r:id="rId10"/>
    <p:sldId id="267" r:id="rId11"/>
    <p:sldId id="269" r:id="rId12"/>
    <p:sldId id="270" r:id="rId13"/>
    <p:sldId id="271" r:id="rId14"/>
    <p:sldId id="276" r:id="rId15"/>
    <p:sldId id="264" r:id="rId16"/>
    <p:sldId id="277" r:id="rId17"/>
    <p:sldId id="279" r:id="rId18"/>
    <p:sldId id="278" r:id="rId19"/>
    <p:sldId id="282" r:id="rId20"/>
    <p:sldId id="260" r:id="rId21"/>
    <p:sldId id="286" r:id="rId22"/>
    <p:sldId id="287" r:id="rId23"/>
    <p:sldId id="288" r:id="rId24"/>
    <p:sldId id="285" r:id="rId25"/>
    <p:sldId id="290" r:id="rId26"/>
    <p:sldId id="293" r:id="rId27"/>
    <p:sldId id="289" r:id="rId28"/>
    <p:sldId id="283" r:id="rId29"/>
    <p:sldId id="280" r:id="rId30"/>
    <p:sldId id="292" r:id="rId31"/>
    <p:sldId id="284" r:id="rId3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259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ja-JP" altLang="en-US" smtClean="0"/>
              <a:t>マスター タイトルの書式設定</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dirty="0"/>
          </a:p>
        </p:txBody>
      </p:sp>
      <p:sp>
        <p:nvSpPr>
          <p:cNvPr id="4" name="Date Placeholder 3"/>
          <p:cNvSpPr>
            <a:spLocks noGrp="1"/>
          </p:cNvSpPr>
          <p:nvPr>
            <p:ph type="dt" sz="half" idx="10"/>
          </p:nvPr>
        </p:nvSpPr>
        <p:spPr>
          <a:xfrm>
            <a:off x="573741" y="6122894"/>
            <a:ext cx="2133600" cy="259317"/>
          </a:xfrm>
        </p:spPr>
        <p:txBody>
          <a:bodyPr/>
          <a:lstStyle/>
          <a:p>
            <a:fld id="{9EDA8853-9686-5244-82FC-AD96D6253651}" type="datetimeFigureOut">
              <a:rPr kumimoji="1" lang="ja-JP" altLang="en-US" smtClean="0"/>
              <a:t>12/10/11</a:t>
            </a:fld>
            <a:endParaRPr kumimoji="1" lang="ja-JP" altLang="en-US"/>
          </a:p>
        </p:txBody>
      </p:sp>
      <p:sp>
        <p:nvSpPr>
          <p:cNvPr id="5" name="Footer Placeholder 4"/>
          <p:cNvSpPr>
            <a:spLocks noGrp="1"/>
          </p:cNvSpPr>
          <p:nvPr>
            <p:ph type="ftr" sz="quarter" idx="11"/>
          </p:nvPr>
        </p:nvSpPr>
        <p:spPr>
          <a:xfrm>
            <a:off x="5638800" y="6122894"/>
            <a:ext cx="2895600" cy="257810"/>
          </a:xfrm>
        </p:spPr>
        <p:txBody>
          <a:bodyPr/>
          <a:lstStyle/>
          <a:p>
            <a:endParaRPr kumimoji="1" lang="ja-JP" altLang="en-US"/>
          </a:p>
        </p:txBody>
      </p:sp>
      <p:sp>
        <p:nvSpPr>
          <p:cNvPr id="6" name="Slide Number Placeholder 5"/>
          <p:cNvSpPr>
            <a:spLocks noGrp="1"/>
          </p:cNvSpPr>
          <p:nvPr>
            <p:ph type="sldNum" sz="quarter" idx="12"/>
          </p:nvPr>
        </p:nvSpPr>
        <p:spPr>
          <a:xfrm>
            <a:off x="4191000" y="6122894"/>
            <a:ext cx="762000" cy="271463"/>
          </a:xfrm>
        </p:spPr>
        <p:txBody>
          <a:bodyPr/>
          <a:lstStyle/>
          <a:p>
            <a:fld id="{6D95434A-1094-4C26-ADA4-1AB6210859AE}" type="slidenum">
              <a:rPr kumimoji="0" lang="en-US" smtClean="0"/>
              <a:pPr eaLnBrk="1" latinLnBrk="0" hangingPunct="1"/>
              <a:t>‹#›</a:t>
            </a:fld>
            <a:endParaRPr kumimoji="0"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コンテンツ、図、タイトル">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ja-JP" altLang="en-US" smtClean="0"/>
              <a:t>マスター タイトルの書式設定</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ja-JP" altLang="en-US" smtClean="0"/>
              <a:t>マスター タイトルの書式設定</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の上に図">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ja-JP" altLang="en-US" smtClean="0"/>
              <a:t>マスター タイトルの書式設定</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Vertical Text Placeholder 2"/>
          <p:cNvSpPr>
            <a:spLocks noGrp="1"/>
          </p:cNvSpPr>
          <p:nvPr>
            <p:ph type="body" orient="vert" idx="1"/>
          </p:nvPr>
        </p:nvSpPr>
        <p:spPr/>
        <p:txBody>
          <a:bodyPr vert="eaVert"/>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ja-JP" altLang="en-US" smtClean="0"/>
              <a:t>マスター タイトルの書式設定</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Content Placeholder 2"/>
          <p:cNvSpPr>
            <a:spLocks noGrp="1"/>
          </p:cNvSpPr>
          <p:nvPr>
            <p:ph idx="1"/>
          </p:nvPr>
        </p:nvSpPr>
        <p:spPr/>
        <p:txBody>
          <a:bodyPr/>
          <a:lstStyle>
            <a:lvl1pPr>
              <a:defRPr>
                <a:latin typeface="メイリオ"/>
                <a:ea typeface="メイリオ"/>
                <a:cs typeface="メイリオ"/>
              </a:defRPr>
            </a:lvl1pPr>
            <a:lvl2pPr>
              <a:defRPr>
                <a:latin typeface="メイリオ"/>
                <a:ea typeface="メイリオ"/>
                <a:cs typeface="メイリオ"/>
              </a:defRPr>
            </a:lvl2pPr>
            <a:lvl3pPr>
              <a:defRPr>
                <a:latin typeface="メイリオ"/>
                <a:ea typeface="メイリオ"/>
                <a:cs typeface="メイリオ"/>
              </a:defRPr>
            </a:lvl3pPr>
            <a:lvl4pPr>
              <a:defRPr>
                <a:latin typeface="メイリオ"/>
                <a:ea typeface="メイリオ"/>
                <a:cs typeface="メイリオ"/>
              </a:defRPr>
            </a:lvl4pPr>
            <a:lvl5pPr>
              <a:defRPr>
                <a:latin typeface="メイリオ"/>
                <a:ea typeface="メイリオ"/>
                <a:cs typeface="メイリオ"/>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dirty="0"/>
          </a:p>
        </p:txBody>
      </p:sp>
      <p:sp>
        <p:nvSpPr>
          <p:cNvPr id="4" name="Date Placeholder 3"/>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図付きタイトル スライド">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ja-JP" altLang="en-US" smtClean="0"/>
              <a:t>マスター タイトルの書式設定</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dirty="0"/>
          </a:p>
        </p:txBody>
      </p:sp>
      <p:sp>
        <p:nvSpPr>
          <p:cNvPr id="4" name="Date Placeholder 3"/>
          <p:cNvSpPr>
            <a:spLocks noGrp="1"/>
          </p:cNvSpPr>
          <p:nvPr>
            <p:ph type="dt" sz="half" idx="10"/>
          </p:nvPr>
        </p:nvSpPr>
        <p:spPr>
          <a:xfrm>
            <a:off x="569259" y="6122894"/>
            <a:ext cx="2133600" cy="259317"/>
          </a:xfrm>
        </p:spPr>
        <p:txBody>
          <a:bodyPr/>
          <a:lstStyle/>
          <a:p>
            <a:fld id="{9EDA8853-9686-5244-82FC-AD96D6253651}" type="datetimeFigureOut">
              <a:rPr kumimoji="1" lang="ja-JP" altLang="en-US" smtClean="0"/>
              <a:t>12/10/11</a:t>
            </a:fld>
            <a:endParaRPr kumimoji="1" lang="ja-JP" altLang="en-US"/>
          </a:p>
        </p:txBody>
      </p:sp>
      <p:sp>
        <p:nvSpPr>
          <p:cNvPr id="5" name="Footer Placeholder 4"/>
          <p:cNvSpPr>
            <a:spLocks noGrp="1"/>
          </p:cNvSpPr>
          <p:nvPr>
            <p:ph type="ftr" sz="quarter" idx="11"/>
          </p:nvPr>
        </p:nvSpPr>
        <p:spPr>
          <a:xfrm>
            <a:off x="5638800" y="6124401"/>
            <a:ext cx="2895600" cy="257810"/>
          </a:xfrm>
        </p:spPr>
        <p:txBody>
          <a:bodyPr/>
          <a:lstStyle/>
          <a:p>
            <a:endParaRPr kumimoji="1" lang="ja-JP" alt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ja-JP" altLang="en-US" smtClean="0"/>
              <a:t>マスター タイトルの書式設定</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a:p>
        </p:txBody>
      </p:sp>
      <p:sp>
        <p:nvSpPr>
          <p:cNvPr id="5" name="Date Placeholder 4"/>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ja-JP" altLang="en-US" smtClean="0"/>
              <a:t>マスター タイトルの書式設定</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7" name="Date Placeholder 6"/>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Date Placeholder 2"/>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ja-JP" altLang="en-US" smtClean="0"/>
              <a:t>マスター タイトルの書式設定</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9EDA8853-9686-5244-82FC-AD96D6253651}" type="datetimeFigureOut">
              <a:rPr kumimoji="1" lang="ja-JP" altLang="en-US" smtClean="0"/>
              <a:t>12/10/11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B9D7D-5921-AA44-9E71-5F025D23CD92}"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ja-JP" altLang="en-US" smtClean="0"/>
              <a:t>マスター タイトルの書式設定</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9EDA8853-9686-5244-82FC-AD96D6253651}" type="datetimeFigureOut">
              <a:rPr kumimoji="1" lang="ja-JP" altLang="en-US" smtClean="0"/>
              <a:t>12/10/11</a:t>
            </a:fld>
            <a:endParaRPr kumimoji="1" lang="ja-JP" alt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kumimoji="1" lang="ja-JP" alt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C3B9D7D-5921-AA44-9E71-5F025D23CD92}"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ctr" defTabSz="914400" rtl="0" eaLnBrk="1" latinLnBrk="0" hangingPunct="1">
        <a:spcBef>
          <a:spcPct val="0"/>
        </a:spcBef>
        <a:buNone/>
        <a:defRPr kumimoji="1"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kumimoji="1"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kumimoji="1"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kumimoji="1"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kumimoji="1"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kumimoji="1"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kumimoji="1"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kumimoji="1"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kumimoji="1"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kumimoji="1"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uusai.com/2011/06/09/scala-union-types-curry-howar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roofcafe.org/sf/" TargetMode="External"/><Relationship Id="rId3" Type="http://schemas.openxmlformats.org/officeDocument/2006/relationships/hyperlink" Target="http://www.amazon.co.jp/dp/026216209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ssues.scala-lang.org/browse/SI-27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smtClean="0"/>
              <a:t>Phantom Type in </a:t>
            </a:r>
            <a:r>
              <a:rPr kumimoji="1" lang="en-US" altLang="ja-JP" dirty="0" err="1" smtClean="0"/>
              <a:t>Scala</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dirty="0" smtClean="0"/>
              <a:t>ファントムタイプ社の社長にみんなで</a:t>
            </a:r>
            <a:r>
              <a:rPr lang="en-US" altLang="ja-JP" dirty="0" err="1" smtClean="0"/>
              <a:t>Phatom</a:t>
            </a:r>
            <a:r>
              <a:rPr lang="en-US" altLang="ja-JP" dirty="0" smtClean="0"/>
              <a:t> </a:t>
            </a:r>
            <a:r>
              <a:rPr lang="en-US" altLang="ja-JP" dirty="0"/>
              <a:t>Type</a:t>
            </a:r>
            <a:r>
              <a:rPr lang="ja-JP" altLang="en-US" dirty="0"/>
              <a:t>を</a:t>
            </a:r>
            <a:r>
              <a:rPr lang="ja-JP" altLang="en-US" dirty="0" smtClean="0"/>
              <a:t>教える会</a:t>
            </a:r>
            <a:endParaRPr lang="en-US" altLang="ja-JP" dirty="0" smtClean="0"/>
          </a:p>
          <a:p>
            <a:endParaRPr kumimoji="1" lang="en-US" altLang="ja-JP" dirty="0"/>
          </a:p>
          <a:p>
            <a:endParaRPr kumimoji="1" lang="en-US" altLang="ja-JP" dirty="0" smtClean="0"/>
          </a:p>
          <a:p>
            <a:r>
              <a:rPr kumimoji="1" lang="en-US" altLang="ja-JP" dirty="0" smtClean="0"/>
              <a:t>2012.10.06 </a:t>
            </a:r>
            <a:r>
              <a:rPr kumimoji="1" lang="ja-JP" altLang="en-US" dirty="0" smtClean="0"/>
              <a:t>前田康行</a:t>
            </a:r>
            <a:r>
              <a:rPr kumimoji="1" lang="en-US" altLang="ja-JP" dirty="0" smtClean="0"/>
              <a:t>(@</a:t>
            </a:r>
            <a:r>
              <a:rPr kumimoji="1" lang="en-US" altLang="ja-JP" dirty="0" err="1" smtClean="0"/>
              <a:t>maeda</a:t>
            </a:r>
            <a:r>
              <a:rPr kumimoji="1" lang="en-US" altLang="ja-JP" dirty="0" smtClean="0"/>
              <a:t>_)</a:t>
            </a:r>
            <a:endParaRPr kumimoji="1" lang="ja-JP" altLang="en-US" dirty="0"/>
          </a:p>
        </p:txBody>
      </p:sp>
    </p:spTree>
    <p:extLst>
      <p:ext uri="{BB962C8B-B14F-4D97-AF65-F5344CB8AC3E}">
        <p14:creationId xmlns:p14="http://schemas.microsoft.com/office/powerpoint/2010/main" val="2508446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900113" y="3091068"/>
            <a:ext cx="7345362" cy="1676400"/>
          </a:xfrm>
        </p:spPr>
        <p:txBody>
          <a:bodyPr/>
          <a:lstStyle/>
          <a:p>
            <a:r>
              <a:rPr kumimoji="1" lang="ja-JP" altLang="en-US" dirty="0" smtClean="0"/>
              <a:t>そこで</a:t>
            </a:r>
            <a:r>
              <a:rPr kumimoji="1" lang="en-US" altLang="ja-JP" dirty="0" smtClean="0"/>
              <a:t/>
            </a:r>
            <a:br>
              <a:rPr kumimoji="1" lang="en-US" altLang="ja-JP" dirty="0" smtClean="0"/>
            </a:br>
            <a:r>
              <a:rPr kumimoji="1" lang="en-US" altLang="ja-JP" dirty="0" smtClean="0"/>
              <a:t>Implicit Parameter</a:t>
            </a:r>
            <a:br>
              <a:rPr kumimoji="1" lang="en-US" altLang="ja-JP" dirty="0" smtClean="0"/>
            </a:br>
            <a:r>
              <a:rPr lang="ja-JP" altLang="en-US" dirty="0" smtClean="0"/>
              <a:t>（暗黙のパラメータ）</a:t>
            </a:r>
            <a:r>
              <a:rPr lang="en-US" altLang="ja-JP" dirty="0" smtClean="0"/>
              <a:t/>
            </a:r>
            <a:br>
              <a:rPr lang="en-US" altLang="ja-JP" dirty="0" smtClean="0"/>
            </a:br>
            <a:r>
              <a:rPr lang="ja-JP" altLang="en-US" dirty="0" smtClean="0"/>
              <a:t>ですよ</a:t>
            </a:r>
            <a:endParaRPr kumimoji="1" lang="ja-JP" altLang="en-US" dirty="0"/>
          </a:p>
        </p:txBody>
      </p:sp>
    </p:spTree>
    <p:extLst>
      <p:ext uri="{BB962C8B-B14F-4D97-AF65-F5344CB8AC3E}">
        <p14:creationId xmlns:p14="http://schemas.microsoft.com/office/powerpoint/2010/main" val="40552164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implicit parameter</a:t>
            </a:r>
            <a:r>
              <a:rPr kumimoji="1" lang="ja-JP" altLang="en-US" dirty="0" smtClean="0"/>
              <a:t>の例</a:t>
            </a:r>
            <a:endParaRPr kumimoji="1" lang="ja-JP" altLang="en-US" dirty="0"/>
          </a:p>
        </p:txBody>
      </p:sp>
      <p:sp>
        <p:nvSpPr>
          <p:cNvPr id="3" name="コンテンツ プレースホルダー 2"/>
          <p:cNvSpPr>
            <a:spLocks noGrp="1"/>
          </p:cNvSpPr>
          <p:nvPr>
            <p:ph idx="1"/>
          </p:nvPr>
        </p:nvSpPr>
        <p:spPr>
          <a:xfrm>
            <a:off x="900112" y="5606115"/>
            <a:ext cx="7345363" cy="905154"/>
          </a:xfrm>
        </p:spPr>
        <p:txBody>
          <a:bodyPr/>
          <a:lstStyle/>
          <a:p>
            <a:r>
              <a:rPr lang="ja-JP" altLang="en-US" dirty="0" smtClean="0"/>
              <a:t>スコープ内の</a:t>
            </a:r>
            <a:r>
              <a:rPr lang="en-US" altLang="ja-JP" dirty="0" smtClean="0"/>
              <a:t>implicit</a:t>
            </a:r>
            <a:r>
              <a:rPr lang="ja-JP" altLang="en-US" dirty="0" smtClean="0"/>
              <a:t>で宣言された値の中で、</a:t>
            </a:r>
            <a:r>
              <a:rPr lang="en-US" altLang="ja-JP" dirty="0" smtClean="0"/>
              <a:t/>
            </a:r>
            <a:br>
              <a:rPr lang="en-US" altLang="ja-JP" dirty="0" smtClean="0"/>
            </a:br>
            <a:r>
              <a:rPr lang="ja-JP" altLang="en-US" b="1" dirty="0" smtClean="0">
                <a:solidFill>
                  <a:srgbClr val="FF0000"/>
                </a:solidFill>
              </a:rPr>
              <a:t>型が合う</a:t>
            </a:r>
            <a:r>
              <a:rPr lang="ja-JP" altLang="en-US" dirty="0" smtClean="0">
                <a:solidFill>
                  <a:srgbClr val="800000"/>
                </a:solidFill>
              </a:rPr>
              <a:t>値</a:t>
            </a:r>
            <a:r>
              <a:rPr lang="ja-JP" altLang="en-US" dirty="0" smtClean="0"/>
              <a:t>を</a:t>
            </a:r>
            <a:r>
              <a:rPr lang="ja-JP" altLang="en-US" b="1" dirty="0">
                <a:solidFill>
                  <a:srgbClr val="FF0000"/>
                </a:solidFill>
              </a:rPr>
              <a:t>コンパイル時</a:t>
            </a:r>
            <a:r>
              <a:rPr lang="ja-JP" altLang="en-US" dirty="0"/>
              <a:t>に</a:t>
            </a:r>
            <a:r>
              <a:rPr lang="ja-JP" altLang="en-US" dirty="0" smtClean="0"/>
              <a:t>探索する</a:t>
            </a:r>
            <a:endParaRPr kumimoji="1" lang="ja-JP" altLang="en-US" dirty="0"/>
          </a:p>
        </p:txBody>
      </p:sp>
      <p:sp>
        <p:nvSpPr>
          <p:cNvPr id="4" name="コンテンツ プレースホルダー 2"/>
          <p:cNvSpPr txBox="1">
            <a:spLocks/>
          </p:cNvSpPr>
          <p:nvPr/>
        </p:nvSpPr>
        <p:spPr>
          <a:xfrm>
            <a:off x="656924" y="1767563"/>
            <a:ext cx="8072850" cy="3619562"/>
          </a:xfrm>
          <a:prstGeom prst="rect">
            <a:avLst/>
          </a:prstGeom>
          <a:solidFill>
            <a:schemeClr val="bg1"/>
          </a:solidFill>
          <a:ln>
            <a:solidFill>
              <a:srgbClr val="000090"/>
            </a:solidFill>
          </a:ln>
        </p:spPr>
        <p:txBody>
          <a:bodyPr vert="horz">
            <a:normAutofit fontScale="85000" lnSpcReduction="1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solidFill>
                  <a:schemeClr val="tx1">
                    <a:lumMod val="65000"/>
                    <a:lumOff val="35000"/>
                  </a:schemeClr>
                </a:solidFill>
                <a:latin typeface="メイリオ"/>
                <a:ea typeface="メイリオ"/>
                <a:cs typeface="メイリオ"/>
              </a:rPr>
              <a:t>// implicit parameter</a:t>
            </a:r>
            <a:r>
              <a:rPr lang="ja-JP" altLang="en-US" sz="2400" dirty="0" smtClean="0">
                <a:solidFill>
                  <a:schemeClr val="tx1">
                    <a:lumMod val="65000"/>
                    <a:lumOff val="35000"/>
                  </a:schemeClr>
                </a:solidFill>
                <a:latin typeface="メイリオ"/>
                <a:ea typeface="メイリオ"/>
                <a:cs typeface="メイリオ"/>
              </a:rPr>
              <a:t>付きの関数の宣言</a:t>
            </a:r>
            <a:endParaRPr lang="en-US" altLang="ja-JP" sz="2400" dirty="0" smtClean="0">
              <a:solidFill>
                <a:schemeClr val="tx1">
                  <a:lumMod val="65000"/>
                  <a:lumOff val="35000"/>
                </a:schemeClr>
              </a:solidFill>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t>
            </a:r>
            <a:r>
              <a:rPr lang="en-US" altLang="ja-JP" sz="2400" b="1" dirty="0" smtClean="0">
                <a:solidFill>
                  <a:srgbClr val="FF0000"/>
                </a:solidFill>
                <a:latin typeface="メイリオ"/>
                <a:ea typeface="メイリオ"/>
                <a:cs typeface="メイリオ"/>
              </a:rPr>
              <a:t>implicit</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ev</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 m</a:t>
            </a:r>
          </a:p>
          <a:p>
            <a:pPr marL="0" indent="0">
              <a:buNone/>
            </a:pPr>
            <a:r>
              <a:rPr lang="en-US" altLang="ja-JP" sz="2400" dirty="0" smtClean="0">
                <a:solidFill>
                  <a:srgbClr val="595959"/>
                </a:solidFill>
                <a:latin typeface="メイリオ"/>
                <a:ea typeface="メイリオ"/>
                <a:cs typeface="メイリオ"/>
              </a:rPr>
              <a:t>// implicit parameter</a:t>
            </a:r>
            <a:r>
              <a:rPr lang="ja-JP" altLang="en-US" sz="2400" dirty="0" smtClean="0">
                <a:solidFill>
                  <a:srgbClr val="595959"/>
                </a:solidFill>
                <a:latin typeface="メイリオ"/>
                <a:ea typeface="メイリオ"/>
                <a:cs typeface="メイリオ"/>
              </a:rPr>
              <a:t>が見つからないのでエラー</a:t>
            </a:r>
            <a:endParaRPr lang="en-US" altLang="ja-JP" sz="2400" dirty="0">
              <a:solidFill>
                <a:srgbClr val="595959"/>
              </a:solidFill>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func</a:t>
            </a:r>
            <a:endParaRPr lang="en-US" altLang="ja-JP" sz="2400" dirty="0">
              <a:latin typeface="メイリオ"/>
              <a:ea typeface="メイリオ"/>
              <a:cs typeface="メイリオ"/>
            </a:endParaRPr>
          </a:p>
          <a:p>
            <a:pPr marL="0" indent="0">
              <a:buNone/>
            </a:pPr>
            <a:r>
              <a:rPr lang="en-US" altLang="ja-JP" sz="2400" dirty="0">
                <a:latin typeface="メイリオ"/>
                <a:ea typeface="メイリオ"/>
                <a:cs typeface="メイリオ"/>
              </a:rPr>
              <a:t>&lt;console&gt;:9: error: could not find implicit value for parameter m: </a:t>
            </a:r>
            <a:r>
              <a:rPr lang="en-US" altLang="ja-JP" sz="2400" dirty="0" err="1">
                <a:latin typeface="メイリオ"/>
                <a:ea typeface="メイリオ"/>
                <a:cs typeface="メイリオ"/>
              </a:rPr>
              <a:t>Int</a:t>
            </a:r>
            <a:endParaRPr lang="en-US" altLang="ja-JP" sz="2400" dirty="0">
              <a:latin typeface="メイリオ"/>
              <a:ea typeface="メイリオ"/>
              <a:cs typeface="メイリオ"/>
            </a:endParaRPr>
          </a:p>
          <a:p>
            <a:pPr marL="0" indent="0">
              <a:buNone/>
            </a:pPr>
            <a:endParaRPr lang="en-US" altLang="ja-JP" sz="2400" dirty="0" smtClean="0">
              <a:solidFill>
                <a:srgbClr val="595959"/>
              </a:solidFill>
              <a:latin typeface="メイリオ"/>
              <a:ea typeface="メイリオ"/>
              <a:cs typeface="メイリオ"/>
            </a:endParaRPr>
          </a:p>
          <a:p>
            <a:pPr marL="0" indent="0">
              <a:buNone/>
            </a:pPr>
            <a:r>
              <a:rPr lang="en-US" altLang="ja-JP" sz="2400" dirty="0" smtClean="0">
                <a:solidFill>
                  <a:srgbClr val="595959"/>
                </a:solidFill>
                <a:latin typeface="メイリオ"/>
                <a:ea typeface="メイリオ"/>
                <a:cs typeface="メイリオ"/>
              </a:rPr>
              <a:t>// </a:t>
            </a:r>
            <a:r>
              <a:rPr lang="ja-JP" altLang="en-US" sz="2400" dirty="0" smtClean="0">
                <a:solidFill>
                  <a:srgbClr val="595959"/>
                </a:solidFill>
                <a:latin typeface="メイリオ"/>
                <a:ea typeface="メイリオ"/>
                <a:cs typeface="メイリオ"/>
              </a:rPr>
              <a:t>スコープ内に</a:t>
            </a:r>
            <a:r>
              <a:rPr lang="en-US" altLang="ja-JP" sz="2400" dirty="0" smtClean="0">
                <a:solidFill>
                  <a:srgbClr val="595959"/>
                </a:solidFill>
                <a:latin typeface="メイリオ"/>
                <a:ea typeface="メイリオ"/>
                <a:cs typeface="メイリオ"/>
              </a:rPr>
              <a:t>implicit</a:t>
            </a:r>
            <a:r>
              <a:rPr lang="ja-JP" altLang="en-US" sz="2400" dirty="0" smtClean="0">
                <a:solidFill>
                  <a:srgbClr val="595959"/>
                </a:solidFill>
                <a:latin typeface="メイリオ"/>
                <a:ea typeface="メイリオ"/>
                <a:cs typeface="メイリオ"/>
              </a:rPr>
              <a:t>で宣言した値があると、自動的に渡される</a:t>
            </a:r>
            <a:endParaRPr lang="en-US" altLang="ja-JP" sz="2400" dirty="0">
              <a:solidFill>
                <a:srgbClr val="595959"/>
              </a:solidFill>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b="1" dirty="0" smtClean="0">
                <a:solidFill>
                  <a:srgbClr val="FF0000"/>
                </a:solidFill>
                <a:latin typeface="メイリオ"/>
                <a:ea typeface="メイリオ"/>
                <a:cs typeface="メイリオ"/>
              </a:rPr>
              <a:t>implicit</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val</a:t>
            </a:r>
            <a:r>
              <a:rPr lang="en-US" altLang="ja-JP" sz="2400" dirty="0" smtClean="0">
                <a:latin typeface="メイリオ"/>
                <a:ea typeface="メイリオ"/>
                <a:cs typeface="メイリオ"/>
              </a:rPr>
              <a:t> v = 3</a:t>
            </a:r>
            <a:endParaRPr lang="en-US" altLang="ja-JP" sz="2400" dirty="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  // → 3</a:t>
            </a: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32826405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多相的な</a:t>
            </a:r>
            <a:r>
              <a:rPr kumimoji="1" lang="en-US" altLang="ja-JP" dirty="0" smtClean="0"/>
              <a:t>implicit parameter</a:t>
            </a:r>
            <a:endParaRPr kumimoji="1" lang="ja-JP" altLang="en-US" dirty="0"/>
          </a:p>
        </p:txBody>
      </p:sp>
      <p:sp>
        <p:nvSpPr>
          <p:cNvPr id="3" name="コンテンツ プレースホルダー 2"/>
          <p:cNvSpPr>
            <a:spLocks noGrp="1"/>
          </p:cNvSpPr>
          <p:nvPr>
            <p:ph idx="1"/>
          </p:nvPr>
        </p:nvSpPr>
        <p:spPr>
          <a:xfrm>
            <a:off x="900112" y="4627963"/>
            <a:ext cx="7345363" cy="1437557"/>
          </a:xfrm>
        </p:spPr>
        <p:txBody>
          <a:bodyPr>
            <a:normAutofit fontScale="92500"/>
          </a:bodyPr>
          <a:lstStyle/>
          <a:p>
            <a:r>
              <a:rPr kumimoji="1" lang="en-US" altLang="ja-JP" dirty="0" smtClean="0"/>
              <a:t>implicitly</a:t>
            </a:r>
            <a:r>
              <a:rPr lang="ja-JP" altLang="en-US" dirty="0" smtClean="0"/>
              <a:t>メソッド</a:t>
            </a:r>
            <a:r>
              <a:rPr kumimoji="1" lang="ja-JP" altLang="en-US" dirty="0" smtClean="0"/>
              <a:t>は</a:t>
            </a:r>
            <a:r>
              <a:rPr kumimoji="1" lang="en-US" altLang="ja-JP" dirty="0" err="1" smtClean="0"/>
              <a:t>Predef</a:t>
            </a:r>
            <a:r>
              <a:rPr kumimoji="1" lang="ja-JP" altLang="en-US" dirty="0" smtClean="0"/>
              <a:t>に標準で定義されている</a:t>
            </a:r>
            <a:endParaRPr kumimoji="1" lang="en-US" altLang="ja-JP" dirty="0" smtClean="0"/>
          </a:p>
          <a:p>
            <a:r>
              <a:rPr lang="ja-JP" altLang="en-US" dirty="0" smtClean="0"/>
              <a:t>型パラメータで指定された型の</a:t>
            </a:r>
            <a:r>
              <a:rPr lang="en-US" altLang="ja-JP" dirty="0" smtClean="0"/>
              <a:t>implicit</a:t>
            </a:r>
            <a:r>
              <a:rPr lang="ja-JP" altLang="en-US" dirty="0" smtClean="0"/>
              <a:t>に取得できる値を探索</a:t>
            </a:r>
            <a:endParaRPr kumimoji="1" lang="ja-JP" altLang="en-US" dirty="0"/>
          </a:p>
        </p:txBody>
      </p:sp>
      <p:sp>
        <p:nvSpPr>
          <p:cNvPr id="4" name="コンテンツ プレースホルダー 2"/>
          <p:cNvSpPr txBox="1">
            <a:spLocks/>
          </p:cNvSpPr>
          <p:nvPr/>
        </p:nvSpPr>
        <p:spPr>
          <a:xfrm>
            <a:off x="656924" y="1767563"/>
            <a:ext cx="8072850" cy="2685210"/>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implicitly</a:t>
            </a:r>
            <a:r>
              <a:rPr lang="en-US" altLang="ja-JP" sz="2400" b="1" dirty="0" smtClean="0">
                <a:solidFill>
                  <a:srgbClr val="FF0000"/>
                </a:solidFill>
                <a:latin typeface="メイリオ"/>
                <a:ea typeface="メイリオ"/>
                <a:cs typeface="メイリオ"/>
              </a:rPr>
              <a:t>[T]</a:t>
            </a:r>
            <a:r>
              <a:rPr lang="en-US" altLang="ja-JP" sz="2400" dirty="0" smtClean="0">
                <a:latin typeface="メイリオ"/>
                <a:ea typeface="メイリオ"/>
                <a:cs typeface="メイリオ"/>
              </a:rPr>
              <a:t>(</a:t>
            </a:r>
            <a:r>
              <a:rPr lang="en-US" altLang="ja-JP" sz="2400" dirty="0" smtClean="0">
                <a:solidFill>
                  <a:srgbClr val="800000"/>
                </a:solidFill>
                <a:latin typeface="メイリオ"/>
                <a:ea typeface="メイリオ"/>
                <a:cs typeface="メイリオ"/>
              </a:rPr>
              <a:t>implicit</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ev</a:t>
            </a:r>
            <a:r>
              <a:rPr lang="en-US" altLang="ja-JP" sz="2400" dirty="0" smtClean="0">
                <a:latin typeface="メイリオ"/>
                <a:ea typeface="メイリオ"/>
                <a:cs typeface="メイリオ"/>
              </a:rPr>
              <a:t>: </a:t>
            </a:r>
            <a:r>
              <a:rPr lang="en-US" altLang="ja-JP" sz="2400" b="1" dirty="0" smtClean="0">
                <a:solidFill>
                  <a:srgbClr val="FF0000"/>
                </a:solidFill>
                <a:latin typeface="メイリオ"/>
                <a:ea typeface="メイリオ"/>
                <a:cs typeface="メイリオ"/>
              </a:rPr>
              <a:t>T</a:t>
            </a:r>
            <a:r>
              <a:rPr lang="en-US" altLang="ja-JP" sz="2400" dirty="0" smtClean="0">
                <a:latin typeface="メイリオ"/>
                <a:ea typeface="メイリオ"/>
                <a:cs typeface="メイリオ"/>
              </a:rPr>
              <a:t>) = m</a:t>
            </a:r>
          </a:p>
          <a:p>
            <a:pPr marL="0" indent="0">
              <a:buNone/>
            </a:pPr>
            <a:endParaRPr lang="en-US" altLang="ja-JP" sz="2400" dirty="0" smtClean="0">
              <a:solidFill>
                <a:srgbClr val="595959"/>
              </a:solidFill>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smtClean="0">
                <a:solidFill>
                  <a:srgbClr val="800000"/>
                </a:solidFill>
                <a:latin typeface="メイリオ"/>
                <a:ea typeface="メイリオ"/>
                <a:cs typeface="メイリオ"/>
              </a:rPr>
              <a:t>implicit</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val</a:t>
            </a:r>
            <a:r>
              <a:rPr lang="en-US" altLang="ja-JP" sz="2400" dirty="0" smtClean="0">
                <a:latin typeface="メイリオ"/>
                <a:ea typeface="メイリオ"/>
                <a:cs typeface="メイリオ"/>
              </a:rPr>
              <a:t> v = 3</a:t>
            </a:r>
            <a:endParaRPr lang="en-US" altLang="ja-JP" sz="2400" dirty="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implicitly[</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a:t>
            </a:r>
            <a:r>
              <a:rPr lang="ja-JP" altLang="en-US" sz="2400" dirty="0" smtClean="0">
                <a:latin typeface="メイリオ"/>
                <a:ea typeface="メイリオ"/>
                <a:cs typeface="メイリオ"/>
              </a:rPr>
              <a:t>　　　　</a:t>
            </a:r>
            <a:r>
              <a:rPr lang="en-US" altLang="ja-JP" sz="2400" dirty="0" smtClean="0">
                <a:latin typeface="メイリオ"/>
                <a:ea typeface="メイリオ"/>
                <a:cs typeface="メイリオ"/>
              </a:rPr>
              <a:t>// → 3</a:t>
            </a: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implicitly[String]</a:t>
            </a:r>
            <a:r>
              <a:rPr lang="ja-JP" altLang="en-US" sz="2400" dirty="0" smtClean="0">
                <a:latin typeface="メイリオ"/>
                <a:ea typeface="メイリオ"/>
                <a:cs typeface="メイリオ"/>
              </a:rPr>
              <a:t>　　　</a:t>
            </a:r>
            <a:r>
              <a:rPr lang="en-US" altLang="ja-JP" sz="2400" dirty="0" smtClean="0">
                <a:latin typeface="メイリオ"/>
                <a:ea typeface="メイリオ"/>
                <a:cs typeface="メイリオ"/>
              </a:rPr>
              <a:t>// →</a:t>
            </a:r>
            <a:r>
              <a:rPr lang="ja-JP" altLang="en-US" sz="2400" dirty="0" smtClean="0">
                <a:latin typeface="メイリオ"/>
                <a:ea typeface="メイリオ"/>
                <a:cs typeface="メイリオ"/>
              </a:rPr>
              <a:t>　コンパイルエラー</a:t>
            </a: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29799153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もう少し</a:t>
            </a:r>
            <a:r>
              <a:rPr kumimoji="1" lang="ja-JP" altLang="en-US" dirty="0" smtClean="0"/>
              <a:t>お行儀よく</a:t>
            </a:r>
            <a:endParaRPr kumimoji="1" lang="ja-JP" altLang="en-US" dirty="0"/>
          </a:p>
        </p:txBody>
      </p:sp>
      <p:sp>
        <p:nvSpPr>
          <p:cNvPr id="3" name="コンテンツ プレースホルダー 2"/>
          <p:cNvSpPr>
            <a:spLocks noGrp="1"/>
          </p:cNvSpPr>
          <p:nvPr>
            <p:ph idx="1"/>
          </p:nvPr>
        </p:nvSpPr>
        <p:spPr>
          <a:xfrm>
            <a:off x="900112" y="4861551"/>
            <a:ext cx="7345363" cy="1683057"/>
          </a:xfrm>
        </p:spPr>
        <p:txBody>
          <a:bodyPr/>
          <a:lstStyle/>
          <a:p>
            <a:r>
              <a:rPr lang="ja-JP" altLang="en-US" dirty="0" smtClean="0"/>
              <a:t>普通に使う型を</a:t>
            </a:r>
            <a:r>
              <a:rPr lang="en-US" altLang="ja-JP" dirty="0" smtClean="0"/>
              <a:t>implicit</a:t>
            </a:r>
            <a:r>
              <a:rPr lang="ja-JP" altLang="en-US" dirty="0" smtClean="0"/>
              <a:t>で宣言するのはよくない</a:t>
            </a:r>
            <a:endParaRPr lang="en-US" altLang="ja-JP" dirty="0" smtClean="0"/>
          </a:p>
          <a:p>
            <a:r>
              <a:rPr lang="en-US" altLang="ja-JP" dirty="0" smtClean="0"/>
              <a:t>implicit</a:t>
            </a:r>
            <a:r>
              <a:rPr lang="ja-JP" altLang="en-US" dirty="0" smtClean="0"/>
              <a:t>で使用するための型を用意して、その型パラメータで特定の型を指定する方がいい</a:t>
            </a:r>
            <a:endParaRPr kumimoji="1" lang="ja-JP" altLang="en-US" dirty="0"/>
          </a:p>
        </p:txBody>
      </p:sp>
      <p:sp>
        <p:nvSpPr>
          <p:cNvPr id="4" name="コンテンツ プレースホルダー 2"/>
          <p:cNvSpPr txBox="1">
            <a:spLocks/>
          </p:cNvSpPr>
          <p:nvPr/>
        </p:nvSpPr>
        <p:spPr>
          <a:xfrm>
            <a:off x="656924" y="1767563"/>
            <a:ext cx="8072850" cy="3093988"/>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latin typeface="メイリオ"/>
                <a:ea typeface="メイリオ"/>
                <a:cs typeface="メイリオ"/>
              </a:rPr>
              <a:t>class Tag[A]()</a:t>
            </a:r>
          </a:p>
          <a:p>
            <a:pPr marL="0" indent="0">
              <a:buNone/>
            </a:pP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[A](implicit </a:t>
            </a:r>
            <a:r>
              <a:rPr lang="en-US" altLang="ja-JP" sz="2400" dirty="0" err="1" smtClean="0">
                <a:latin typeface="メイリオ"/>
                <a:ea typeface="メイリオ"/>
                <a:cs typeface="メイリオ"/>
              </a:rPr>
              <a:t>ev</a:t>
            </a:r>
            <a:r>
              <a:rPr lang="en-US" altLang="ja-JP" sz="2400" dirty="0" smtClean="0">
                <a:latin typeface="メイリオ"/>
                <a:ea typeface="メイリオ"/>
                <a:cs typeface="メイリオ"/>
              </a:rPr>
              <a:t>: Tag[A]) = "OK”</a:t>
            </a:r>
          </a:p>
          <a:p>
            <a:pPr marL="0" indent="0">
              <a:buNone/>
            </a:pPr>
            <a:r>
              <a:rPr lang="en-US" altLang="ja-JP" sz="2400" dirty="0">
                <a:latin typeface="メイリオ"/>
                <a:ea typeface="メイリオ"/>
                <a:cs typeface="メイリオ"/>
              </a:rPr>
              <a:t>implicit </a:t>
            </a:r>
            <a:r>
              <a:rPr lang="en-US" altLang="ja-JP" sz="2400" dirty="0" err="1">
                <a:latin typeface="メイリオ"/>
                <a:ea typeface="メイリオ"/>
                <a:cs typeface="メイリオ"/>
              </a:rPr>
              <a:t>val</a:t>
            </a:r>
            <a:r>
              <a:rPr lang="en-US" altLang="ja-JP" sz="2400" dirty="0">
                <a:latin typeface="メイリオ"/>
                <a:ea typeface="メイリオ"/>
                <a:cs typeface="メイリオ"/>
              </a:rPr>
              <a:t> </a:t>
            </a:r>
            <a:r>
              <a:rPr lang="en-US" altLang="ja-JP" sz="2400" dirty="0" err="1">
                <a:latin typeface="メイリオ"/>
                <a:ea typeface="メイリオ"/>
                <a:cs typeface="メイリオ"/>
              </a:rPr>
              <a:t>intAllowed</a:t>
            </a:r>
            <a:r>
              <a:rPr lang="en-US" altLang="ja-JP" sz="2400" dirty="0">
                <a:latin typeface="メイリオ"/>
                <a:ea typeface="メイリオ"/>
                <a:cs typeface="メイリオ"/>
              </a:rPr>
              <a:t> = new Tag[</a:t>
            </a:r>
            <a:r>
              <a:rPr lang="en-US" altLang="ja-JP" sz="2400" dirty="0" err="1">
                <a:latin typeface="メイリオ"/>
                <a:ea typeface="メイリオ"/>
                <a:cs typeface="メイリオ"/>
              </a:rPr>
              <a:t>Int</a:t>
            </a:r>
            <a:r>
              <a:rPr lang="en-US" altLang="ja-JP" sz="2400" dirty="0">
                <a:latin typeface="メイリオ"/>
                <a:ea typeface="メイリオ"/>
                <a:cs typeface="メイリオ"/>
              </a:rPr>
              <a:t>]</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smtClean="0">
                <a:latin typeface="メイリオ"/>
                <a:ea typeface="メイリオ"/>
                <a:cs typeface="メイリオ"/>
              </a:rPr>
              <a:t>func</a:t>
            </a:r>
            <a:r>
              <a:rPr lang="en-US" altLang="ja-JP" sz="2400" dirty="0">
                <a:latin typeface="メイリオ"/>
                <a:ea typeface="メイリオ"/>
                <a:cs typeface="メイリオ"/>
              </a:rPr>
              <a:t>[</a:t>
            </a:r>
            <a:r>
              <a:rPr lang="en-US" altLang="ja-JP" sz="2400" dirty="0" err="1">
                <a:latin typeface="メイリオ"/>
                <a:ea typeface="メイリオ"/>
                <a:cs typeface="メイリオ"/>
              </a:rPr>
              <a:t>Int</a:t>
            </a:r>
            <a:r>
              <a:rPr lang="en-US" altLang="ja-JP" sz="2400" dirty="0" smtClean="0">
                <a:latin typeface="メイリオ"/>
                <a:ea typeface="メイリオ"/>
                <a:cs typeface="メイリオ"/>
              </a:rPr>
              <a:t>]           // → OK</a:t>
            </a:r>
            <a:endParaRPr lang="en-US" altLang="ja-JP" sz="2400" dirty="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func</a:t>
            </a:r>
            <a:r>
              <a:rPr lang="en-US" altLang="ja-JP" sz="2400" dirty="0">
                <a:latin typeface="メイリオ"/>
                <a:ea typeface="メイリオ"/>
                <a:cs typeface="メイリオ"/>
              </a:rPr>
              <a:t>[String</a:t>
            </a:r>
            <a:r>
              <a:rPr lang="en-US" altLang="ja-JP" sz="2400" dirty="0" smtClean="0">
                <a:latin typeface="メイリオ"/>
                <a:ea typeface="メイリオ"/>
                <a:cs typeface="メイリオ"/>
              </a:rPr>
              <a:t>]        // →</a:t>
            </a:r>
            <a:r>
              <a:rPr lang="ja-JP" altLang="en-US" sz="2400" dirty="0" smtClean="0">
                <a:latin typeface="メイリオ"/>
                <a:ea typeface="メイリオ"/>
                <a:cs typeface="メイリオ"/>
              </a:rPr>
              <a:t>コンパイルエラー</a:t>
            </a: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5493168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型パラメータを２つにする</a:t>
            </a:r>
            <a:endParaRPr kumimoji="1" lang="ja-JP" altLang="en-US" dirty="0"/>
          </a:p>
        </p:txBody>
      </p:sp>
      <p:sp>
        <p:nvSpPr>
          <p:cNvPr id="3" name="コンテンツ プレースホルダー 2"/>
          <p:cNvSpPr>
            <a:spLocks noGrp="1"/>
          </p:cNvSpPr>
          <p:nvPr>
            <p:ph idx="1"/>
          </p:nvPr>
        </p:nvSpPr>
        <p:spPr>
          <a:xfrm>
            <a:off x="900112" y="4861551"/>
            <a:ext cx="7345363" cy="1203969"/>
          </a:xfrm>
        </p:spPr>
        <p:txBody>
          <a:bodyPr/>
          <a:lstStyle/>
          <a:p>
            <a:r>
              <a:rPr kumimoji="1" lang="ja-JP" altLang="en-US" dirty="0" smtClean="0"/>
              <a:t>個別に使用可能な型の組み合わせを</a:t>
            </a:r>
            <a:r>
              <a:rPr kumimoji="1" lang="en-US" altLang="ja-JP" dirty="0" smtClean="0"/>
              <a:t>implicit</a:t>
            </a:r>
            <a:r>
              <a:rPr kumimoji="1" lang="ja-JP" altLang="en-US" dirty="0" smtClean="0"/>
              <a:t>で宣言する</a:t>
            </a:r>
            <a:endParaRPr kumimoji="1" lang="ja-JP" altLang="en-US" dirty="0"/>
          </a:p>
        </p:txBody>
      </p:sp>
      <p:sp>
        <p:nvSpPr>
          <p:cNvPr id="4" name="コンテンツ プレースホルダー 2"/>
          <p:cNvSpPr txBox="1">
            <a:spLocks/>
          </p:cNvSpPr>
          <p:nvPr/>
        </p:nvSpPr>
        <p:spPr>
          <a:xfrm>
            <a:off x="656924" y="1767563"/>
            <a:ext cx="8072850" cy="3093988"/>
          </a:xfrm>
          <a:prstGeom prst="rect">
            <a:avLst/>
          </a:prstGeom>
          <a:solidFill>
            <a:schemeClr val="bg1"/>
          </a:solidFill>
          <a:ln>
            <a:solidFill>
              <a:srgbClr val="000090"/>
            </a:solidFill>
          </a:ln>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latin typeface="メイリオ"/>
                <a:ea typeface="メイリオ"/>
                <a:cs typeface="メイリオ"/>
              </a:rPr>
              <a:t>class Tag[A, B] ()</a:t>
            </a:r>
          </a:p>
          <a:p>
            <a:pPr marL="0" indent="0">
              <a:buNone/>
            </a:pP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 B](implicit </a:t>
            </a:r>
            <a:r>
              <a:rPr lang="en-US" altLang="ja-JP" sz="2400" dirty="0" err="1" smtClean="0">
                <a:latin typeface="メイリオ"/>
                <a:ea typeface="メイリオ"/>
                <a:cs typeface="メイリオ"/>
              </a:rPr>
              <a:t>ev</a:t>
            </a:r>
            <a:r>
              <a:rPr lang="en-US" altLang="ja-JP" sz="2400" dirty="0" smtClean="0">
                <a:latin typeface="メイリオ"/>
                <a:ea typeface="メイリオ"/>
                <a:cs typeface="メイリオ"/>
              </a:rPr>
              <a:t>: Tag[A, B]) = "OK"</a:t>
            </a:r>
          </a:p>
          <a:p>
            <a:pPr marL="0" indent="0">
              <a:buNone/>
            </a:pPr>
            <a:r>
              <a:rPr lang="en-US" altLang="ja-JP" sz="2400" dirty="0">
                <a:latin typeface="メイリオ"/>
                <a:ea typeface="メイリオ"/>
                <a:cs typeface="メイリオ"/>
              </a:rPr>
              <a:t>implicit </a:t>
            </a:r>
            <a:r>
              <a:rPr lang="en-US" altLang="ja-JP" sz="2400" dirty="0" err="1">
                <a:latin typeface="メイリオ"/>
                <a:ea typeface="メイリオ"/>
                <a:cs typeface="メイリオ"/>
              </a:rPr>
              <a:t>val</a:t>
            </a:r>
            <a:r>
              <a:rPr lang="en-US" altLang="ja-JP" sz="2400" dirty="0">
                <a:latin typeface="メイリオ"/>
                <a:ea typeface="メイリオ"/>
                <a:cs typeface="メイリオ"/>
              </a:rPr>
              <a:t> </a:t>
            </a:r>
            <a:r>
              <a:rPr lang="en-US" altLang="ja-JP" sz="2400" dirty="0" err="1">
                <a:latin typeface="メイリオ"/>
                <a:ea typeface="メイリオ"/>
                <a:cs typeface="メイリオ"/>
              </a:rPr>
              <a:t>intAllowed</a:t>
            </a:r>
            <a:r>
              <a:rPr lang="en-US" altLang="ja-JP" sz="2400" dirty="0">
                <a:latin typeface="メイリオ"/>
                <a:ea typeface="メイリオ"/>
                <a:cs typeface="メイリオ"/>
              </a:rPr>
              <a:t> = new Tag[</a:t>
            </a:r>
            <a:r>
              <a:rPr lang="en-US" altLang="ja-JP" sz="2400" dirty="0" err="1">
                <a:latin typeface="メイリオ"/>
                <a:ea typeface="メイリオ"/>
                <a:cs typeface="メイリオ"/>
              </a:rPr>
              <a:t>Int</a:t>
            </a:r>
            <a:r>
              <a:rPr lang="en-US" altLang="ja-JP" sz="2400" dirty="0">
                <a:latin typeface="メイリオ"/>
                <a:ea typeface="メイリオ"/>
                <a:cs typeface="メイリオ"/>
              </a:rPr>
              <a:t>, </a:t>
            </a:r>
            <a:r>
              <a:rPr lang="en-US" altLang="ja-JP" sz="2400" dirty="0" err="1">
                <a:latin typeface="メイリオ"/>
                <a:ea typeface="メイリオ"/>
                <a:cs typeface="メイリオ"/>
              </a:rPr>
              <a:t>Int</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implicit </a:t>
            </a:r>
            <a:r>
              <a:rPr lang="en-US" altLang="ja-JP" sz="2400" dirty="0" err="1">
                <a:latin typeface="メイリオ"/>
                <a:ea typeface="メイリオ"/>
                <a:cs typeface="メイリオ"/>
              </a:rPr>
              <a:t>val</a:t>
            </a:r>
            <a:r>
              <a:rPr lang="en-US" altLang="ja-JP" sz="2400" dirty="0">
                <a:latin typeface="メイリオ"/>
                <a:ea typeface="メイリオ"/>
                <a:cs typeface="メイリオ"/>
              </a:rPr>
              <a:t> </a:t>
            </a:r>
            <a:r>
              <a:rPr lang="en-US" altLang="ja-JP" sz="2400" dirty="0" err="1">
                <a:latin typeface="メイリオ"/>
                <a:ea typeface="メイリオ"/>
                <a:cs typeface="メイリオ"/>
              </a:rPr>
              <a:t>stringAllowed</a:t>
            </a:r>
            <a:r>
              <a:rPr lang="en-US" altLang="ja-JP" sz="2400" dirty="0">
                <a:latin typeface="メイリオ"/>
                <a:ea typeface="メイリオ"/>
                <a:cs typeface="メイリオ"/>
              </a:rPr>
              <a:t> = new Tag[String, String]</a:t>
            </a:r>
          </a:p>
          <a:p>
            <a:pPr marL="0" indent="0">
              <a:buNone/>
            </a:pPr>
            <a:endParaRPr lang="en-US" altLang="ja-JP" sz="2400" dirty="0" smtClean="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 OK</a:t>
            </a: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String]  // </a:t>
            </a:r>
            <a:r>
              <a:rPr lang="ja-JP" altLang="en-US" sz="2400" dirty="0" smtClean="0">
                <a:latin typeface="メイリオ"/>
                <a:ea typeface="メイリオ"/>
                <a:cs typeface="メイリオ"/>
              </a:rPr>
              <a:t>コンパイルエラー</a:t>
            </a:r>
            <a:endParaRPr lang="en-US" altLang="ja-JP" sz="2400" dirty="0" smtClean="0">
              <a:latin typeface="メイリオ"/>
              <a:ea typeface="メイリオ"/>
              <a:cs typeface="メイリオ"/>
            </a:endParaRPr>
          </a:p>
        </p:txBody>
      </p:sp>
    </p:spTree>
    <p:extLst>
      <p:ext uri="{BB962C8B-B14F-4D97-AF65-F5344CB8AC3E}">
        <p14:creationId xmlns:p14="http://schemas.microsoft.com/office/powerpoint/2010/main" val="31329703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任意の２つの型が同じであることを表現したい</a:t>
            </a:r>
            <a:endParaRPr kumimoji="1" lang="ja-JP" altLang="en-US" dirty="0"/>
          </a:p>
        </p:txBody>
      </p:sp>
      <p:sp>
        <p:nvSpPr>
          <p:cNvPr id="3" name="コンテンツ プレースホルダー 2"/>
          <p:cNvSpPr>
            <a:spLocks noGrp="1"/>
          </p:cNvSpPr>
          <p:nvPr>
            <p:ph idx="1"/>
          </p:nvPr>
        </p:nvSpPr>
        <p:spPr/>
        <p:txBody>
          <a:bodyPr/>
          <a:lstStyle/>
          <a:p>
            <a:r>
              <a:rPr lang="en-US" altLang="en-US" dirty="0" smtClean="0"/>
              <a:t>型パラメータ</a:t>
            </a:r>
            <a:r>
              <a:rPr lang="ja-JP" altLang="en-US" dirty="0" smtClean="0"/>
              <a:t>を持った値は扱えない</a:t>
            </a:r>
            <a:endParaRPr lang="en-US" altLang="ja-JP" dirty="0" smtClean="0"/>
          </a:p>
          <a:p>
            <a:endParaRPr lang="en-US" altLang="ja-JP" dirty="0" smtClean="0"/>
          </a:p>
          <a:p>
            <a:pPr marL="0" indent="0">
              <a:buNone/>
            </a:pPr>
            <a:endParaRPr kumimoji="1" lang="en-US" altLang="ja-JP" dirty="0"/>
          </a:p>
          <a:p>
            <a:r>
              <a:rPr lang="ja-JP" altLang="en-US" dirty="0" smtClean="0"/>
              <a:t>メソッドなら型パラメータを持てる</a:t>
            </a:r>
            <a:endParaRPr kumimoji="1" lang="ja-JP" altLang="en-US" dirty="0"/>
          </a:p>
        </p:txBody>
      </p:sp>
      <p:sp>
        <p:nvSpPr>
          <p:cNvPr id="4" name="コンテンツ プレースホルダー 2"/>
          <p:cNvSpPr txBox="1">
            <a:spLocks/>
          </p:cNvSpPr>
          <p:nvPr/>
        </p:nvSpPr>
        <p:spPr>
          <a:xfrm>
            <a:off x="1182461" y="2777948"/>
            <a:ext cx="7659786" cy="608318"/>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b="1" dirty="0" smtClean="0">
                <a:solidFill>
                  <a:srgbClr val="000090"/>
                </a:solidFill>
                <a:latin typeface="メイリオ"/>
                <a:ea typeface="メイリオ"/>
                <a:cs typeface="メイリオ"/>
              </a:rPr>
              <a:t>×</a:t>
            </a:r>
            <a:r>
              <a:rPr lang="en-US" altLang="ja-JP" sz="2400" dirty="0" smtClean="0">
                <a:latin typeface="メイリオ"/>
                <a:ea typeface="メイリオ"/>
                <a:cs typeface="メイリオ"/>
              </a:rPr>
              <a:t> implicit </a:t>
            </a:r>
            <a:r>
              <a:rPr lang="en-US" altLang="ja-JP" sz="2400" dirty="0" err="1" smtClean="0">
                <a:latin typeface="メイリオ"/>
                <a:ea typeface="メイリオ"/>
                <a:cs typeface="メイリオ"/>
              </a:rPr>
              <a:t>val</a:t>
            </a:r>
            <a:r>
              <a:rPr lang="en-US" altLang="ja-JP" sz="2400" dirty="0" smtClean="0">
                <a:latin typeface="メイリオ"/>
                <a:ea typeface="メイリオ"/>
                <a:cs typeface="メイリオ"/>
              </a:rPr>
              <a:t> x[A] = new Tag[A, A]</a:t>
            </a:r>
          </a:p>
        </p:txBody>
      </p:sp>
      <p:sp>
        <p:nvSpPr>
          <p:cNvPr id="5" name="コンテンツ プレースホルダー 2"/>
          <p:cNvSpPr txBox="1">
            <a:spLocks/>
          </p:cNvSpPr>
          <p:nvPr/>
        </p:nvSpPr>
        <p:spPr>
          <a:xfrm>
            <a:off x="1182461" y="4545104"/>
            <a:ext cx="7659786" cy="566853"/>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b="1" dirty="0" smtClean="0">
                <a:solidFill>
                  <a:srgbClr val="FF0000"/>
                </a:solidFill>
                <a:latin typeface="メイリオ"/>
                <a:ea typeface="メイリオ"/>
                <a:cs typeface="メイリオ"/>
              </a:rPr>
              <a:t>○</a:t>
            </a:r>
            <a:r>
              <a:rPr lang="en-US" altLang="ja-JP" sz="2400" dirty="0" smtClean="0">
                <a:latin typeface="メイリオ"/>
                <a:ea typeface="メイリオ"/>
                <a:cs typeface="メイリオ"/>
              </a:rPr>
              <a:t> implicit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a:latin typeface="メイリオ"/>
                <a:ea typeface="メイリオ"/>
                <a:cs typeface="メイリオ"/>
              </a:rPr>
              <a:t>f</a:t>
            </a:r>
            <a:r>
              <a:rPr lang="en-US" altLang="ja-JP" sz="2400" dirty="0" smtClean="0">
                <a:latin typeface="メイリオ"/>
                <a:ea typeface="メイリオ"/>
                <a:cs typeface="メイリオ"/>
              </a:rPr>
              <a:t>[A] = new Tag[A, A]</a:t>
            </a:r>
          </a:p>
        </p:txBody>
      </p:sp>
    </p:spTree>
    <p:extLst>
      <p:ext uri="{BB962C8B-B14F-4D97-AF65-F5344CB8AC3E}">
        <p14:creationId xmlns:p14="http://schemas.microsoft.com/office/powerpoint/2010/main" val="8958522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6924" y="244158"/>
            <a:ext cx="8072850" cy="1339850"/>
          </a:xfrm>
        </p:spPr>
        <p:txBody>
          <a:bodyPr>
            <a:normAutofit fontScale="90000"/>
          </a:bodyPr>
          <a:lstStyle/>
          <a:p>
            <a:r>
              <a:rPr kumimoji="1" lang="ja-JP" altLang="en-US" dirty="0" smtClean="0"/>
              <a:t>２つの型が同じ場合</a:t>
            </a:r>
            <a:r>
              <a:rPr lang="en-US" altLang="ja-JP" dirty="0"/>
              <a:t/>
            </a:r>
            <a:br>
              <a:rPr lang="en-US" altLang="ja-JP" dirty="0"/>
            </a:br>
            <a:r>
              <a:rPr lang="ja-JP" altLang="en-US" dirty="0" smtClean="0"/>
              <a:t>呼び出し可能な関数</a:t>
            </a:r>
            <a:endParaRPr kumimoji="1" lang="ja-JP" altLang="en-US" dirty="0"/>
          </a:p>
        </p:txBody>
      </p:sp>
      <p:sp>
        <p:nvSpPr>
          <p:cNvPr id="3" name="コンテンツ プレースホルダー 2"/>
          <p:cNvSpPr>
            <a:spLocks noGrp="1"/>
          </p:cNvSpPr>
          <p:nvPr>
            <p:ph idx="1"/>
          </p:nvPr>
        </p:nvSpPr>
        <p:spPr>
          <a:xfrm>
            <a:off x="900112" y="4861551"/>
            <a:ext cx="7345363" cy="1203969"/>
          </a:xfrm>
        </p:spPr>
        <p:txBody>
          <a:bodyPr/>
          <a:lstStyle/>
          <a:p>
            <a:endParaRPr kumimoji="1" lang="ja-JP" altLang="en-US" dirty="0"/>
          </a:p>
        </p:txBody>
      </p:sp>
      <p:sp>
        <p:nvSpPr>
          <p:cNvPr id="4" name="コンテンツ プレースホルダー 2"/>
          <p:cNvSpPr txBox="1">
            <a:spLocks/>
          </p:cNvSpPr>
          <p:nvPr/>
        </p:nvSpPr>
        <p:spPr>
          <a:xfrm>
            <a:off x="656924" y="1767563"/>
            <a:ext cx="8072850" cy="3093988"/>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latin typeface="メイリオ"/>
                <a:ea typeface="メイリオ"/>
                <a:cs typeface="メイリオ"/>
              </a:rPr>
              <a:t>class Tag[A, B] ()</a:t>
            </a:r>
          </a:p>
          <a:p>
            <a:pPr marL="0" indent="0">
              <a:buNone/>
            </a:pPr>
            <a:r>
              <a:rPr lang="en-US" altLang="ja-JP" sz="2400" dirty="0" smtClean="0">
                <a:latin typeface="メイリオ"/>
                <a:ea typeface="メイリオ"/>
                <a:cs typeface="メイリオ"/>
              </a:rPr>
              <a:t>implicit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equalAllowed</a:t>
            </a:r>
            <a:r>
              <a:rPr lang="en-US" altLang="ja-JP" sz="2400" dirty="0" smtClean="0">
                <a:latin typeface="メイリオ"/>
                <a:ea typeface="メイリオ"/>
                <a:cs typeface="メイリオ"/>
              </a:rPr>
              <a:t>[A] = </a:t>
            </a:r>
            <a:r>
              <a:rPr lang="en-US" altLang="ja-JP" sz="2400" dirty="0">
                <a:latin typeface="メイリオ"/>
                <a:ea typeface="メイリオ"/>
                <a:cs typeface="メイリオ"/>
              </a:rPr>
              <a:t>new Tag</a:t>
            </a:r>
            <a:r>
              <a:rPr lang="en-US" altLang="ja-JP" sz="2400" dirty="0" smtClean="0">
                <a:latin typeface="メイリオ"/>
                <a:ea typeface="メイリオ"/>
                <a:cs typeface="メイリオ"/>
              </a:rPr>
              <a:t>[</a:t>
            </a:r>
            <a:r>
              <a:rPr lang="en-US" altLang="ja-JP" sz="2400" dirty="0">
                <a:latin typeface="メイリオ"/>
                <a:ea typeface="メイリオ"/>
                <a:cs typeface="メイリオ"/>
              </a:rPr>
              <a:t>A</a:t>
            </a:r>
            <a:r>
              <a:rPr lang="en-US" altLang="ja-JP" sz="2400" dirty="0" smtClean="0">
                <a:latin typeface="メイリオ"/>
                <a:ea typeface="メイリオ"/>
                <a:cs typeface="メイリオ"/>
              </a:rPr>
              <a:t>, A]</a:t>
            </a:r>
          </a:p>
          <a:p>
            <a:pPr marL="0" indent="0">
              <a:buNone/>
            </a:pP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 B](implicit </a:t>
            </a:r>
            <a:r>
              <a:rPr lang="en-US" altLang="ja-JP" sz="2400" dirty="0" err="1" smtClean="0">
                <a:latin typeface="メイリオ"/>
                <a:ea typeface="メイリオ"/>
                <a:cs typeface="メイリオ"/>
              </a:rPr>
              <a:t>ev</a:t>
            </a:r>
            <a:r>
              <a:rPr lang="en-US" altLang="ja-JP" sz="2400" dirty="0" smtClean="0">
                <a:latin typeface="メイリオ"/>
                <a:ea typeface="メイリオ"/>
                <a:cs typeface="メイリオ"/>
              </a:rPr>
              <a:t>: Tag[A, B]) = "OK”</a:t>
            </a:r>
          </a:p>
          <a:p>
            <a:pPr marL="0" indent="0">
              <a:buNone/>
            </a:pPr>
            <a:endParaRPr lang="en-US" altLang="ja-JP" sz="2400" dirty="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 → OK</a:t>
            </a: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String]   // → </a:t>
            </a:r>
            <a:r>
              <a:rPr lang="ja-JP" altLang="en-US" sz="2400" dirty="0" smtClean="0">
                <a:latin typeface="メイリオ"/>
                <a:ea typeface="メイリオ"/>
                <a:cs typeface="メイリオ"/>
              </a:rPr>
              <a:t>コンパイルエラー</a:t>
            </a:r>
            <a:endParaRPr lang="en-US" altLang="ja-JP" sz="2400" dirty="0" smtClean="0">
              <a:latin typeface="メイリオ"/>
              <a:ea typeface="メイリオ"/>
              <a:cs typeface="メイリオ"/>
            </a:endParaRPr>
          </a:p>
          <a:p>
            <a:pPr marL="0" indent="0">
              <a:buNone/>
            </a:pP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8670978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6924" y="244158"/>
            <a:ext cx="8072850" cy="1339850"/>
          </a:xfrm>
        </p:spPr>
        <p:txBody>
          <a:bodyPr>
            <a:normAutofit fontScale="90000"/>
          </a:bodyPr>
          <a:lstStyle/>
          <a:p>
            <a:r>
              <a:rPr kumimoji="1" lang="ja-JP" altLang="en-US" dirty="0" smtClean="0"/>
              <a:t>インスタンス生成の無駄を省く</a:t>
            </a:r>
            <a:endParaRPr kumimoji="1" lang="ja-JP" altLang="en-US" dirty="0"/>
          </a:p>
        </p:txBody>
      </p:sp>
      <p:sp>
        <p:nvSpPr>
          <p:cNvPr id="3" name="コンテンツ プレースホルダー 2"/>
          <p:cNvSpPr>
            <a:spLocks noGrp="1"/>
          </p:cNvSpPr>
          <p:nvPr>
            <p:ph idx="1"/>
          </p:nvPr>
        </p:nvSpPr>
        <p:spPr>
          <a:xfrm>
            <a:off x="900112" y="4607275"/>
            <a:ext cx="7345363" cy="1921054"/>
          </a:xfrm>
        </p:spPr>
        <p:txBody>
          <a:bodyPr>
            <a:normAutofit fontScale="85000" lnSpcReduction="10000"/>
          </a:bodyPr>
          <a:lstStyle/>
          <a:p>
            <a:r>
              <a:rPr kumimoji="1" lang="en-US" altLang="ja-JP" dirty="0" smtClean="0"/>
              <a:t>implicit</a:t>
            </a:r>
            <a:r>
              <a:rPr kumimoji="1" lang="ja-JP" altLang="en-US" dirty="0" smtClean="0"/>
              <a:t>で呼び出される度にインスタンス生成するのは無駄</a:t>
            </a:r>
            <a:endParaRPr kumimoji="1" lang="en-US" altLang="ja-JP" dirty="0" smtClean="0"/>
          </a:p>
          <a:p>
            <a:r>
              <a:rPr lang="en-US" altLang="ja-JP" dirty="0" smtClean="0"/>
              <a:t>implicit</a:t>
            </a:r>
            <a:r>
              <a:rPr lang="ja-JP" altLang="en-US" dirty="0" smtClean="0"/>
              <a:t>で渡される値は使われないので、</a:t>
            </a:r>
            <a:r>
              <a:rPr kumimoji="1" lang="ja-JP" altLang="en-US" dirty="0" smtClean="0"/>
              <a:t>型さえあえば、中身はなんでもいい</a:t>
            </a:r>
            <a:endParaRPr kumimoji="1" lang="en-US" altLang="ja-JP" dirty="0" smtClean="0"/>
          </a:p>
          <a:p>
            <a:r>
              <a:rPr lang="en-US" altLang="ja-JP" dirty="0" smtClean="0"/>
              <a:t>null</a:t>
            </a:r>
            <a:r>
              <a:rPr lang="ja-JP" altLang="en-US" dirty="0" smtClean="0"/>
              <a:t>でも</a:t>
            </a:r>
            <a:r>
              <a:rPr lang="en-US" altLang="ja-JP" dirty="0" smtClean="0"/>
              <a:t>OK</a:t>
            </a:r>
            <a:endParaRPr kumimoji="1" lang="ja-JP" altLang="en-US" dirty="0"/>
          </a:p>
        </p:txBody>
      </p:sp>
      <p:sp>
        <p:nvSpPr>
          <p:cNvPr id="4" name="コンテンツ プレースホルダー 2"/>
          <p:cNvSpPr txBox="1">
            <a:spLocks/>
          </p:cNvSpPr>
          <p:nvPr/>
        </p:nvSpPr>
        <p:spPr>
          <a:xfrm>
            <a:off x="656924" y="1767563"/>
            <a:ext cx="8072850" cy="2685210"/>
          </a:xfrm>
          <a:prstGeom prst="rect">
            <a:avLst/>
          </a:prstGeom>
          <a:solidFill>
            <a:schemeClr val="bg1"/>
          </a:solidFill>
          <a:ln>
            <a:solidFill>
              <a:srgbClr val="000090"/>
            </a:solidFill>
          </a:ln>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latin typeface="メイリオ"/>
                <a:ea typeface="メイリオ"/>
                <a:cs typeface="メイリオ"/>
              </a:rPr>
              <a:t>class Tag[A, B] () </a:t>
            </a:r>
          </a:p>
          <a:p>
            <a:pPr marL="0" indent="0">
              <a:buNone/>
            </a:pPr>
            <a:r>
              <a:rPr lang="en-US" altLang="ja-JP" sz="2400" dirty="0" err="1" smtClean="0">
                <a:latin typeface="メイリオ"/>
                <a:ea typeface="メイリオ"/>
                <a:cs typeface="メイリオ"/>
              </a:rPr>
              <a:t>val</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singletonTag</a:t>
            </a:r>
            <a:r>
              <a:rPr lang="en-US" altLang="ja-JP" sz="2400" dirty="0" smtClean="0">
                <a:latin typeface="メイリオ"/>
                <a:ea typeface="メイリオ"/>
                <a:cs typeface="メイリオ"/>
              </a:rPr>
              <a:t> = new Tag[Any, Any]</a:t>
            </a:r>
          </a:p>
          <a:p>
            <a:pPr marL="0" indent="0">
              <a:buNone/>
            </a:pPr>
            <a:r>
              <a:rPr lang="en-US" altLang="ja-JP" sz="2400" dirty="0" smtClean="0">
                <a:latin typeface="メイリオ"/>
                <a:ea typeface="メイリオ"/>
                <a:cs typeface="メイリオ"/>
              </a:rPr>
              <a:t>implicit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equalAllowed</a:t>
            </a:r>
            <a:r>
              <a:rPr lang="en-US" altLang="ja-JP" sz="2400" dirty="0" smtClean="0">
                <a:latin typeface="メイリオ"/>
                <a:ea typeface="メイリオ"/>
                <a:cs typeface="メイリオ"/>
              </a:rPr>
              <a:t>[A]: Tag[A, A] = </a:t>
            </a:r>
          </a:p>
          <a:p>
            <a:pPr marL="0" indent="0">
              <a:buNone/>
            </a:pPr>
            <a:r>
              <a:rPr lang="en-US" altLang="ja-JP" sz="2400" dirty="0">
                <a:latin typeface="メイリオ"/>
                <a:ea typeface="メイリオ"/>
                <a:cs typeface="メイリオ"/>
              </a:rPr>
              <a:t> </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singletonTag.asInstanceOf</a:t>
            </a:r>
            <a:r>
              <a:rPr lang="en-US" altLang="ja-JP" sz="2400" dirty="0" smtClean="0">
                <a:latin typeface="メイリオ"/>
                <a:ea typeface="メイリオ"/>
                <a:cs typeface="メイリオ"/>
              </a:rPr>
              <a:t>[Tag[A, A]]</a:t>
            </a:r>
          </a:p>
          <a:p>
            <a:pPr marL="0" indent="0">
              <a:buNone/>
            </a:pPr>
            <a:endParaRPr lang="en-US" altLang="ja-JP" sz="2400" dirty="0" smtClean="0">
              <a:latin typeface="メイリオ"/>
              <a:ea typeface="メイリオ"/>
              <a:cs typeface="メイリオ"/>
            </a:endParaRPr>
          </a:p>
          <a:p>
            <a:pPr marL="0" indent="0">
              <a:buNone/>
            </a:pP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func</a:t>
            </a:r>
            <a:r>
              <a:rPr lang="en-US" altLang="ja-JP" sz="2400" dirty="0" smtClean="0">
                <a:latin typeface="メイリオ"/>
                <a:ea typeface="メイリオ"/>
                <a:cs typeface="メイリオ"/>
              </a:rPr>
              <a:t>[A, B](implicit </a:t>
            </a:r>
            <a:r>
              <a:rPr lang="en-US" altLang="ja-JP" sz="2400" dirty="0" err="1" smtClean="0">
                <a:latin typeface="メイリオ"/>
                <a:ea typeface="メイリオ"/>
                <a:cs typeface="メイリオ"/>
              </a:rPr>
              <a:t>ev</a:t>
            </a:r>
            <a:r>
              <a:rPr lang="en-US" altLang="ja-JP" sz="2400" dirty="0" smtClean="0">
                <a:latin typeface="メイリオ"/>
                <a:ea typeface="メイリオ"/>
                <a:cs typeface="メイリオ"/>
              </a:rPr>
              <a:t>: Tag[A, B]) = "OK"</a:t>
            </a:r>
          </a:p>
          <a:p>
            <a:pPr marL="0" indent="0">
              <a:buNone/>
            </a:pP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4987977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2648" y="244158"/>
            <a:ext cx="8229600" cy="1339850"/>
          </a:xfrm>
        </p:spPr>
        <p:txBody>
          <a:bodyPr>
            <a:normAutofit fontScale="90000"/>
          </a:bodyPr>
          <a:lstStyle/>
          <a:p>
            <a:r>
              <a:rPr kumimoji="1" lang="ja-JP" altLang="en-US" dirty="0" smtClean="0"/>
              <a:t>２つの型パラメータをとる型の</a:t>
            </a:r>
            <a:r>
              <a:rPr kumimoji="1" lang="en-US" altLang="ja-JP" dirty="0" smtClean="0"/>
              <a:t/>
            </a:r>
            <a:br>
              <a:rPr kumimoji="1" lang="en-US" altLang="ja-JP" dirty="0" smtClean="0"/>
            </a:br>
            <a:r>
              <a:rPr kumimoji="1" lang="ja-JP" altLang="en-US" dirty="0" smtClean="0"/>
              <a:t>シンタックスシュガー</a:t>
            </a:r>
            <a:endParaRPr kumimoji="1" lang="ja-JP" altLang="en-US" dirty="0"/>
          </a:p>
        </p:txBody>
      </p:sp>
      <p:sp>
        <p:nvSpPr>
          <p:cNvPr id="3" name="コンテンツ プレースホルダー 2"/>
          <p:cNvSpPr>
            <a:spLocks noGrp="1"/>
          </p:cNvSpPr>
          <p:nvPr>
            <p:ph idx="1"/>
          </p:nvPr>
        </p:nvSpPr>
        <p:spPr>
          <a:xfrm>
            <a:off x="612648" y="5416322"/>
            <a:ext cx="8229600" cy="978151"/>
          </a:xfrm>
        </p:spPr>
        <p:txBody>
          <a:bodyPr>
            <a:normAutofit fontScale="92500" lnSpcReduction="10000"/>
          </a:bodyPr>
          <a:lstStyle/>
          <a:p>
            <a:r>
              <a:rPr lang="ja-JP" altLang="en-US" dirty="0"/>
              <a:t>中置記法の方が型の演算子っぽく見える</a:t>
            </a:r>
            <a:endParaRPr kumimoji="1" lang="en-US" altLang="ja-JP" dirty="0" smtClean="0"/>
          </a:p>
          <a:p>
            <a:r>
              <a:rPr kumimoji="1" lang="ja-JP" altLang="en-US" dirty="0" smtClean="0"/>
              <a:t>クラス名に記号も使える。記号の方がより演算子っぽい</a:t>
            </a:r>
            <a:endParaRPr lang="en-US" altLang="en-US" dirty="0" smtClean="0"/>
          </a:p>
          <a:p>
            <a:endParaRPr kumimoji="1" lang="ja-JP" altLang="en-US" dirty="0"/>
          </a:p>
        </p:txBody>
      </p:sp>
      <p:sp>
        <p:nvSpPr>
          <p:cNvPr id="4" name="コンテンツ プレースホルダー 2"/>
          <p:cNvSpPr txBox="1">
            <a:spLocks/>
          </p:cNvSpPr>
          <p:nvPr/>
        </p:nvSpPr>
        <p:spPr>
          <a:xfrm>
            <a:off x="612648" y="1897923"/>
            <a:ext cx="8229600" cy="3314012"/>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class </a:t>
            </a:r>
            <a:r>
              <a:rPr lang="en-US" altLang="ja-JP" sz="2400" b="1" dirty="0" smtClean="0">
                <a:solidFill>
                  <a:srgbClr val="FF0000"/>
                </a:solidFill>
                <a:latin typeface="メイリオ"/>
                <a:ea typeface="メイリオ"/>
                <a:cs typeface="メイリオ"/>
              </a:rPr>
              <a:t>Op</a:t>
            </a:r>
            <a:r>
              <a:rPr lang="en-US" altLang="ja-JP" sz="2400" dirty="0" smtClean="0">
                <a:latin typeface="メイリオ"/>
                <a:ea typeface="メイリオ"/>
                <a:cs typeface="メイリオ"/>
              </a:rPr>
              <a:t>[A, B] ()</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val</a:t>
            </a:r>
            <a:r>
              <a:rPr lang="en-US" altLang="ja-JP" sz="2400" dirty="0">
                <a:latin typeface="メイリオ"/>
                <a:ea typeface="メイリオ"/>
                <a:cs typeface="メイリオ"/>
              </a:rPr>
              <a:t> x: </a:t>
            </a:r>
            <a:r>
              <a:rPr lang="en-US" altLang="ja-JP" sz="2400" b="1" dirty="0">
                <a:solidFill>
                  <a:srgbClr val="FF0000"/>
                </a:solidFill>
                <a:latin typeface="メイリオ"/>
                <a:ea typeface="メイリオ"/>
                <a:cs typeface="メイリオ"/>
              </a:rPr>
              <a:t>Op</a:t>
            </a:r>
            <a:r>
              <a:rPr lang="en-US" altLang="ja-JP" sz="2400" dirty="0">
                <a:latin typeface="メイリオ"/>
                <a:ea typeface="メイリオ"/>
                <a:cs typeface="メイリオ"/>
              </a:rPr>
              <a:t>[</a:t>
            </a:r>
            <a:r>
              <a:rPr lang="en-US" altLang="ja-JP" sz="2400" dirty="0" err="1">
                <a:latin typeface="メイリオ"/>
                <a:ea typeface="メイリオ"/>
                <a:cs typeface="メイリオ"/>
              </a:rPr>
              <a:t>Int</a:t>
            </a:r>
            <a:r>
              <a:rPr lang="en-US" altLang="ja-JP" sz="2400" dirty="0">
                <a:latin typeface="メイリオ"/>
                <a:ea typeface="メイリオ"/>
                <a:cs typeface="メイリオ"/>
              </a:rPr>
              <a:t>, String] = new Op</a:t>
            </a:r>
          </a:p>
          <a:p>
            <a:pPr marL="0" indent="0">
              <a:buNone/>
            </a:pPr>
            <a:r>
              <a:rPr lang="en-US" altLang="ja-JP" sz="2400" dirty="0">
                <a:latin typeface="メイリオ"/>
                <a:ea typeface="メイリオ"/>
                <a:cs typeface="メイリオ"/>
              </a:rPr>
              <a:t>x: Op[</a:t>
            </a:r>
            <a:r>
              <a:rPr lang="en-US" altLang="ja-JP" sz="2400" dirty="0" err="1">
                <a:latin typeface="メイリオ"/>
                <a:ea typeface="メイリオ"/>
                <a:cs typeface="メイリオ"/>
              </a:rPr>
              <a:t>Int,String</a:t>
            </a:r>
            <a:r>
              <a:rPr lang="en-US" altLang="ja-JP" sz="2400" dirty="0">
                <a:latin typeface="メイリオ"/>
                <a:ea typeface="メイリオ"/>
                <a:cs typeface="メイリオ"/>
              </a:rPr>
              <a:t>] = Op@ab612f8</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val</a:t>
            </a:r>
            <a:r>
              <a:rPr lang="en-US" altLang="ja-JP" sz="2400" dirty="0">
                <a:latin typeface="メイリオ"/>
                <a:ea typeface="メイリオ"/>
                <a:cs typeface="メイリオ"/>
              </a:rPr>
              <a:t> x: </a:t>
            </a:r>
            <a:r>
              <a:rPr lang="en-US" altLang="ja-JP" sz="2400" dirty="0" err="1">
                <a:latin typeface="メイリオ"/>
                <a:ea typeface="メイリオ"/>
                <a:cs typeface="メイリオ"/>
              </a:rPr>
              <a:t>Int</a:t>
            </a:r>
            <a:r>
              <a:rPr lang="en-US" altLang="ja-JP" sz="2400" dirty="0">
                <a:latin typeface="メイリオ"/>
                <a:ea typeface="メイリオ"/>
                <a:cs typeface="メイリオ"/>
              </a:rPr>
              <a:t> </a:t>
            </a:r>
            <a:r>
              <a:rPr lang="en-US" altLang="ja-JP" sz="2400" b="1" dirty="0">
                <a:solidFill>
                  <a:srgbClr val="FF0000"/>
                </a:solidFill>
                <a:latin typeface="メイリオ"/>
                <a:ea typeface="メイリオ"/>
                <a:cs typeface="メイリオ"/>
              </a:rPr>
              <a:t>Op</a:t>
            </a:r>
            <a:r>
              <a:rPr lang="en-US" altLang="ja-JP" sz="2400" dirty="0">
                <a:latin typeface="メイリオ"/>
                <a:ea typeface="メイリオ"/>
                <a:cs typeface="メイリオ"/>
              </a:rPr>
              <a:t> String = new Op</a:t>
            </a:r>
          </a:p>
          <a:p>
            <a:pPr marL="0" indent="0">
              <a:buNone/>
            </a:pPr>
            <a:r>
              <a:rPr lang="en-US" altLang="ja-JP" sz="2400" dirty="0">
                <a:latin typeface="メイリオ"/>
                <a:ea typeface="メイリオ"/>
                <a:cs typeface="メイリオ"/>
              </a:rPr>
              <a:t>x: Op[</a:t>
            </a:r>
            <a:r>
              <a:rPr lang="en-US" altLang="ja-JP" sz="2400" dirty="0" err="1">
                <a:latin typeface="メイリオ"/>
                <a:ea typeface="メイリオ"/>
                <a:cs typeface="メイリオ"/>
              </a:rPr>
              <a:t>Int,String</a:t>
            </a:r>
            <a:r>
              <a:rPr lang="en-US" altLang="ja-JP" sz="2400" dirty="0">
                <a:latin typeface="メイリオ"/>
                <a:ea typeface="メイリオ"/>
                <a:cs typeface="メイリオ"/>
              </a:rPr>
              <a:t>] = Op@165e6c89</a:t>
            </a:r>
          </a:p>
        </p:txBody>
      </p:sp>
    </p:spTree>
    <p:extLst>
      <p:ext uri="{BB962C8B-B14F-4D97-AF65-F5344CB8AC3E}">
        <p14:creationId xmlns:p14="http://schemas.microsoft.com/office/powerpoint/2010/main" val="28445765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Scala</a:t>
            </a:r>
            <a:r>
              <a:rPr kumimoji="1" lang="en-US" altLang="ja-JP" dirty="0" smtClean="0"/>
              <a:t> 2.10-M7</a:t>
            </a:r>
            <a:r>
              <a:rPr kumimoji="1" lang="ja-JP" altLang="en-US" dirty="0" smtClean="0"/>
              <a:t>の実装</a:t>
            </a:r>
            <a:endParaRPr kumimoji="1" lang="ja-JP" altLang="en-US" dirty="0"/>
          </a:p>
        </p:txBody>
      </p:sp>
      <p:sp>
        <p:nvSpPr>
          <p:cNvPr id="3" name="コンテンツ プレースホルダー 2"/>
          <p:cNvSpPr>
            <a:spLocks noGrp="1"/>
          </p:cNvSpPr>
          <p:nvPr>
            <p:ph idx="1"/>
          </p:nvPr>
        </p:nvSpPr>
        <p:spPr>
          <a:xfrm>
            <a:off x="900112" y="4861551"/>
            <a:ext cx="7345363" cy="1203969"/>
          </a:xfrm>
        </p:spPr>
        <p:txBody>
          <a:bodyPr/>
          <a:lstStyle/>
          <a:p>
            <a:r>
              <a:rPr lang="en-US" altLang="ja-JP" dirty="0" smtClean="0"/>
              <a:t>[</a:t>
            </a:r>
            <a:r>
              <a:rPr lang="ja-JP" altLang="en-US" dirty="0" smtClean="0"/>
              <a:t>不明</a:t>
            </a:r>
            <a:r>
              <a:rPr lang="en-US" altLang="ja-JP" dirty="0" smtClean="0"/>
              <a:t>]</a:t>
            </a:r>
            <a:r>
              <a:rPr kumimoji="1" lang="en-US" altLang="ja-JP" dirty="0" smtClean="0"/>
              <a:t> From =&gt; To </a:t>
            </a:r>
            <a:r>
              <a:rPr kumimoji="1" lang="ja-JP" altLang="en-US" dirty="0" smtClean="0"/>
              <a:t>を継承している理由は？</a:t>
            </a:r>
            <a:endParaRPr kumimoji="1" lang="en-US" altLang="ja-JP" dirty="0" smtClean="0"/>
          </a:p>
          <a:p>
            <a:r>
              <a:rPr lang="en-US" altLang="ja-JP" dirty="0" smtClean="0"/>
              <a:t>[</a:t>
            </a:r>
            <a:r>
              <a:rPr lang="ja-JP" altLang="en-US" dirty="0" smtClean="0"/>
              <a:t>不明</a:t>
            </a:r>
            <a:r>
              <a:rPr lang="en-US" altLang="ja-JP" dirty="0" smtClean="0"/>
              <a:t>]</a:t>
            </a:r>
            <a:r>
              <a:rPr lang="en-US" altLang="ja-JP" dirty="0" err="1" smtClean="0"/>
              <a:t>Serializable</a:t>
            </a:r>
            <a:r>
              <a:rPr lang="ja-JP" altLang="en-US" dirty="0" smtClean="0"/>
              <a:t>を継承している利用は？</a:t>
            </a:r>
            <a:endParaRPr kumimoji="1" lang="ja-JP" altLang="en-US" dirty="0"/>
          </a:p>
        </p:txBody>
      </p:sp>
      <p:sp>
        <p:nvSpPr>
          <p:cNvPr id="4" name="コンテンツ プレースホルダー 2"/>
          <p:cNvSpPr txBox="1">
            <a:spLocks/>
          </p:cNvSpPr>
          <p:nvPr/>
        </p:nvSpPr>
        <p:spPr>
          <a:xfrm>
            <a:off x="656924" y="1767563"/>
            <a:ext cx="8072850" cy="2685210"/>
          </a:xfrm>
          <a:prstGeom prst="rect">
            <a:avLst/>
          </a:prstGeom>
          <a:solidFill>
            <a:schemeClr val="bg1"/>
          </a:solidFill>
          <a:ln>
            <a:solidFill>
              <a:srgbClr val="000090"/>
            </a:solidFill>
          </a:ln>
        </p:spPr>
        <p:txBody>
          <a:bodyPr vert="horz">
            <a:normAutofit fontScale="85000" lnSpcReduction="2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latin typeface="メイリオ"/>
                <a:ea typeface="メイリオ"/>
                <a:cs typeface="メイリオ"/>
              </a:rPr>
              <a:t>sealed </a:t>
            </a:r>
            <a:r>
              <a:rPr lang="en-US" altLang="ja-JP" sz="2400" dirty="0">
                <a:latin typeface="メイリオ"/>
                <a:ea typeface="メイリオ"/>
                <a:cs typeface="メイリオ"/>
              </a:rPr>
              <a:t>abstract class </a:t>
            </a:r>
            <a:r>
              <a:rPr lang="en-US" altLang="ja-JP" sz="2400" b="1" dirty="0">
                <a:solidFill>
                  <a:srgbClr val="FF0000"/>
                </a:solidFill>
                <a:latin typeface="メイリオ"/>
                <a:ea typeface="メイリオ"/>
                <a:cs typeface="メイリオ"/>
              </a:rPr>
              <a:t>=:=</a:t>
            </a:r>
            <a:r>
              <a:rPr lang="en-US" altLang="ja-JP" sz="2400" dirty="0">
                <a:latin typeface="メイリオ"/>
                <a:ea typeface="メイリオ"/>
                <a:cs typeface="メイリオ"/>
              </a:rPr>
              <a:t>[From, To] </a:t>
            </a:r>
            <a:endParaRPr lang="en-US" altLang="ja-JP" sz="2400" dirty="0" smtClean="0">
              <a:latin typeface="メイリオ"/>
              <a:ea typeface="メイリオ"/>
              <a:cs typeface="メイリオ"/>
            </a:endParaRPr>
          </a:p>
          <a:p>
            <a:pPr marL="0" indent="0">
              <a:buNone/>
            </a:pPr>
            <a:r>
              <a:rPr lang="ja-JP" altLang="ja-JP" sz="2400" dirty="0">
                <a:latin typeface="メイリオ"/>
                <a:ea typeface="メイリオ"/>
                <a:cs typeface="メイリオ"/>
              </a:rPr>
              <a:t>　</a:t>
            </a:r>
            <a:r>
              <a:rPr lang="ja-JP" altLang="en-US" sz="2400" dirty="0" smtClean="0">
                <a:latin typeface="メイリオ"/>
                <a:ea typeface="メイリオ"/>
                <a:cs typeface="メイリオ"/>
              </a:rPr>
              <a:t>　　　　　　　　</a:t>
            </a:r>
            <a:r>
              <a:rPr lang="en-US" altLang="ja-JP" sz="2400" dirty="0" smtClean="0">
                <a:latin typeface="メイリオ"/>
                <a:ea typeface="メイリオ"/>
                <a:cs typeface="メイリオ"/>
              </a:rPr>
              <a:t>extends </a:t>
            </a:r>
            <a:r>
              <a:rPr lang="en-US" altLang="ja-JP" sz="2400" dirty="0">
                <a:latin typeface="メイリオ"/>
                <a:ea typeface="メイリオ"/>
                <a:cs typeface="メイリオ"/>
              </a:rPr>
              <a:t>(From =&gt; To) with </a:t>
            </a:r>
            <a:r>
              <a:rPr lang="en-US" altLang="ja-JP" sz="2400" dirty="0" err="1">
                <a:latin typeface="メイリオ"/>
                <a:ea typeface="メイリオ"/>
                <a:cs typeface="メイリオ"/>
              </a:rPr>
              <a:t>Serializable</a:t>
            </a:r>
            <a:endParaRPr lang="en-US" altLang="ja-JP" sz="2400" dirty="0">
              <a:latin typeface="メイリオ"/>
              <a:ea typeface="メイリオ"/>
              <a:cs typeface="メイリオ"/>
            </a:endParaRPr>
          </a:p>
          <a:p>
            <a:pPr marL="0" indent="0">
              <a:buNone/>
            </a:pPr>
            <a:r>
              <a:rPr lang="en-US" altLang="ja-JP" sz="2400" dirty="0" smtClean="0">
                <a:latin typeface="メイリオ"/>
                <a:ea typeface="メイリオ"/>
                <a:cs typeface="メイリオ"/>
              </a:rPr>
              <a:t>private</a:t>
            </a:r>
            <a:r>
              <a:rPr lang="en-US" altLang="ja-JP" sz="2400" dirty="0">
                <a:latin typeface="メイリオ"/>
                <a:ea typeface="メイリオ"/>
                <a:cs typeface="メイリオ"/>
              </a:rPr>
              <a:t>[this] final </a:t>
            </a:r>
            <a:r>
              <a:rPr lang="en-US" altLang="ja-JP" sz="2400" dirty="0" err="1">
                <a:latin typeface="メイリオ"/>
                <a:ea typeface="メイリオ"/>
                <a:cs typeface="メイリオ"/>
              </a:rPr>
              <a:t>val</a:t>
            </a:r>
            <a:r>
              <a:rPr lang="en-US" altLang="ja-JP" sz="2400" dirty="0">
                <a:latin typeface="メイリオ"/>
                <a:ea typeface="メイリオ"/>
                <a:cs typeface="メイリオ"/>
              </a:rPr>
              <a:t> singleton_=:= = </a:t>
            </a:r>
            <a:endParaRPr lang="en-US" altLang="ja-JP" sz="2400" dirty="0" smtClean="0">
              <a:latin typeface="メイリオ"/>
              <a:ea typeface="メイリオ"/>
              <a:cs typeface="メイリオ"/>
            </a:endParaRPr>
          </a:p>
          <a:p>
            <a:pPr marL="0" indent="0">
              <a:buNone/>
            </a:pPr>
            <a:r>
              <a:rPr lang="en-US" altLang="ja-JP" sz="2400" dirty="0">
                <a:latin typeface="メイリオ"/>
                <a:ea typeface="メイリオ"/>
                <a:cs typeface="メイリオ"/>
              </a:rPr>
              <a:t> </a:t>
            </a:r>
            <a:r>
              <a:rPr lang="en-US" altLang="ja-JP" sz="2400" dirty="0" smtClean="0">
                <a:latin typeface="メイリオ"/>
                <a:ea typeface="メイリオ"/>
                <a:cs typeface="メイリオ"/>
              </a:rPr>
              <a:t>          new </a:t>
            </a:r>
            <a:r>
              <a:rPr lang="en-US" altLang="ja-JP" sz="2400" b="1" dirty="0">
                <a:solidFill>
                  <a:srgbClr val="FF0000"/>
                </a:solidFill>
                <a:latin typeface="メイリオ"/>
                <a:ea typeface="メイリオ"/>
                <a:cs typeface="メイリオ"/>
              </a:rPr>
              <a:t>=:=</a:t>
            </a:r>
            <a:r>
              <a:rPr lang="en-US" altLang="ja-JP" sz="2400" dirty="0">
                <a:latin typeface="メイリオ"/>
                <a:ea typeface="メイリオ"/>
                <a:cs typeface="メイリオ"/>
              </a:rPr>
              <a:t>[</a:t>
            </a:r>
            <a:r>
              <a:rPr lang="en-US" altLang="ja-JP" sz="2400" dirty="0" err="1">
                <a:latin typeface="メイリオ"/>
                <a:ea typeface="メイリオ"/>
                <a:cs typeface="メイリオ"/>
              </a:rPr>
              <a:t>Any,Any</a:t>
            </a:r>
            <a:r>
              <a:rPr lang="en-US" altLang="ja-JP" sz="2400" dirty="0">
                <a:latin typeface="メイリオ"/>
                <a:ea typeface="メイリオ"/>
                <a:cs typeface="メイリオ"/>
              </a:rPr>
              <a:t>] { </a:t>
            </a:r>
            <a:r>
              <a:rPr lang="en-US" altLang="ja-JP" sz="2400" dirty="0" err="1">
                <a:latin typeface="メイリオ"/>
                <a:ea typeface="メイリオ"/>
                <a:cs typeface="メイリオ"/>
              </a:rPr>
              <a:t>def</a:t>
            </a:r>
            <a:r>
              <a:rPr lang="en-US" altLang="ja-JP" sz="2400" dirty="0">
                <a:latin typeface="メイリオ"/>
                <a:ea typeface="メイリオ"/>
                <a:cs typeface="メイリオ"/>
              </a:rPr>
              <a:t> apply(x: Any): Any = x }</a:t>
            </a:r>
          </a:p>
          <a:p>
            <a:pPr marL="0" indent="0">
              <a:buNone/>
            </a:pPr>
            <a:r>
              <a:rPr lang="en-US" altLang="ja-JP" sz="2400" dirty="0" smtClean="0">
                <a:latin typeface="メイリオ"/>
                <a:ea typeface="メイリオ"/>
                <a:cs typeface="メイリオ"/>
              </a:rPr>
              <a:t>object </a:t>
            </a:r>
            <a:r>
              <a:rPr lang="en-US" altLang="ja-JP" sz="2400" b="1" dirty="0">
                <a:solidFill>
                  <a:srgbClr val="FF0000"/>
                </a:solidFill>
                <a:latin typeface="メイリオ"/>
                <a:ea typeface="メイリオ"/>
                <a:cs typeface="メイリオ"/>
              </a:rPr>
              <a:t>=:=</a:t>
            </a:r>
            <a:r>
              <a:rPr lang="en-US" altLang="ja-JP" sz="2400" dirty="0">
                <a:latin typeface="メイリオ"/>
                <a:ea typeface="メイリオ"/>
                <a:cs typeface="メイリオ"/>
              </a:rPr>
              <a:t> {</a:t>
            </a:r>
          </a:p>
          <a:p>
            <a:pPr marL="0" indent="0">
              <a:buNone/>
            </a:pPr>
            <a:r>
              <a:rPr lang="en-US" altLang="ja-JP" sz="2400" dirty="0">
                <a:latin typeface="メイリオ"/>
                <a:ea typeface="メイリオ"/>
                <a:cs typeface="メイリオ"/>
              </a:rPr>
              <a:t>     implicit </a:t>
            </a:r>
            <a:r>
              <a:rPr lang="en-US" altLang="ja-JP" sz="2400" dirty="0" err="1">
                <a:latin typeface="メイリオ"/>
                <a:ea typeface="メイリオ"/>
                <a:cs typeface="メイリオ"/>
              </a:rPr>
              <a:t>def</a:t>
            </a:r>
            <a:r>
              <a:rPr lang="en-US" altLang="ja-JP" sz="2400" dirty="0">
                <a:latin typeface="メイリオ"/>
                <a:ea typeface="メイリオ"/>
                <a:cs typeface="メイリオ"/>
              </a:rPr>
              <a:t> </a:t>
            </a:r>
            <a:r>
              <a:rPr lang="en-US" altLang="ja-JP" sz="2400" dirty="0" err="1">
                <a:latin typeface="メイリオ"/>
                <a:ea typeface="メイリオ"/>
                <a:cs typeface="メイリオ"/>
              </a:rPr>
              <a:t>tpEquals</a:t>
            </a:r>
            <a:r>
              <a:rPr lang="en-US" altLang="ja-JP" sz="2400" dirty="0">
                <a:latin typeface="メイリオ"/>
                <a:ea typeface="メイリオ"/>
                <a:cs typeface="メイリオ"/>
              </a:rPr>
              <a:t>[A]: A </a:t>
            </a:r>
            <a:r>
              <a:rPr lang="en-US" altLang="ja-JP" sz="2400" b="1" dirty="0">
                <a:solidFill>
                  <a:srgbClr val="FF0000"/>
                </a:solidFill>
                <a:latin typeface="メイリオ"/>
                <a:ea typeface="メイリオ"/>
                <a:cs typeface="メイリオ"/>
              </a:rPr>
              <a:t>=:=</a:t>
            </a:r>
            <a:r>
              <a:rPr lang="en-US" altLang="ja-JP" sz="2400" dirty="0">
                <a:latin typeface="メイリオ"/>
                <a:ea typeface="メイリオ"/>
                <a:cs typeface="メイリオ"/>
              </a:rPr>
              <a:t> A = </a:t>
            </a:r>
            <a:r>
              <a:rPr lang="en-US" altLang="ja-JP" sz="2400" dirty="0" smtClean="0">
                <a:latin typeface="メイリオ"/>
                <a:ea typeface="メイリオ"/>
                <a:cs typeface="メイリオ"/>
              </a:rPr>
              <a:t>     </a:t>
            </a:r>
          </a:p>
          <a:p>
            <a:pPr marL="0" indent="0">
              <a:buNone/>
            </a:pPr>
            <a:r>
              <a:rPr lang="en-US" altLang="ja-JP" sz="2400" dirty="0">
                <a:latin typeface="メイリオ"/>
                <a:ea typeface="メイリオ"/>
                <a:cs typeface="メイリオ"/>
              </a:rPr>
              <a:t> </a:t>
            </a:r>
            <a:r>
              <a:rPr lang="en-US" altLang="ja-JP" sz="2400" dirty="0" smtClean="0">
                <a:latin typeface="メイリオ"/>
                <a:ea typeface="メイリオ"/>
                <a:cs typeface="メイリオ"/>
              </a:rPr>
              <a:t>        singleton_</a:t>
            </a:r>
            <a:r>
              <a:rPr lang="en-US" altLang="ja-JP" sz="2400" dirty="0">
                <a:latin typeface="メイリオ"/>
                <a:ea typeface="メイリオ"/>
                <a:cs typeface="メイリオ"/>
              </a:rPr>
              <a:t>=:=.</a:t>
            </a:r>
            <a:r>
              <a:rPr lang="en-US" altLang="ja-JP" sz="2400" dirty="0" err="1">
                <a:latin typeface="メイリオ"/>
                <a:ea typeface="メイリオ"/>
                <a:cs typeface="メイリオ"/>
              </a:rPr>
              <a:t>asInstanceOf</a:t>
            </a:r>
            <a:r>
              <a:rPr lang="en-US" altLang="ja-JP" sz="2400" dirty="0">
                <a:latin typeface="メイリオ"/>
                <a:ea typeface="メイリオ"/>
                <a:cs typeface="メイリオ"/>
              </a:rPr>
              <a:t>[A </a:t>
            </a:r>
            <a:r>
              <a:rPr lang="en-US" altLang="ja-JP" sz="2400" b="1" dirty="0">
                <a:solidFill>
                  <a:srgbClr val="FF0000"/>
                </a:solidFill>
                <a:latin typeface="メイリオ"/>
                <a:ea typeface="メイリオ"/>
                <a:cs typeface="メイリオ"/>
              </a:rPr>
              <a:t>=:=</a:t>
            </a:r>
            <a:r>
              <a:rPr lang="en-US" altLang="ja-JP" sz="2400" dirty="0">
                <a:latin typeface="メイリオ"/>
                <a:ea typeface="メイリオ"/>
                <a:cs typeface="メイリオ"/>
              </a:rPr>
              <a:t> A]</a:t>
            </a:r>
          </a:p>
          <a:p>
            <a:pPr marL="0" indent="0">
              <a:buNone/>
            </a:pPr>
            <a:r>
              <a:rPr lang="en-US" altLang="ja-JP" sz="2400" dirty="0" smtClean="0">
                <a:latin typeface="メイリオ"/>
                <a:ea typeface="メイリオ"/>
                <a:cs typeface="メイリオ"/>
              </a:rPr>
              <a:t>}</a:t>
            </a: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13519141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自己紹介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前田康行</a:t>
            </a:r>
            <a:r>
              <a:rPr lang="en-US" altLang="ja-JP" dirty="0"/>
              <a:t> (@</a:t>
            </a:r>
            <a:r>
              <a:rPr lang="en-US" altLang="ja-JP" dirty="0" err="1"/>
              <a:t>maeda</a:t>
            </a:r>
            <a:r>
              <a:rPr lang="en-US" altLang="ja-JP" dirty="0"/>
              <a:t>_ )</a:t>
            </a:r>
          </a:p>
          <a:p>
            <a:endParaRPr lang="en-US" altLang="ja-JP" dirty="0"/>
          </a:p>
          <a:p>
            <a:r>
              <a:rPr lang="ja-JP" altLang="en-US" dirty="0"/>
              <a:t>好きな言語</a:t>
            </a:r>
            <a:endParaRPr lang="en-US" altLang="ja-JP" dirty="0"/>
          </a:p>
          <a:p>
            <a:pPr lvl="1"/>
            <a:r>
              <a:rPr lang="en-US" altLang="ja-JP" dirty="0" err="1"/>
              <a:t>Scala</a:t>
            </a:r>
            <a:endParaRPr lang="en-US" altLang="ja-JP" dirty="0"/>
          </a:p>
          <a:p>
            <a:pPr lvl="1"/>
            <a:r>
              <a:rPr lang="en-US" altLang="ja-JP" dirty="0"/>
              <a:t>Smalltalk</a:t>
            </a:r>
          </a:p>
          <a:p>
            <a:pPr lvl="1"/>
            <a:endParaRPr lang="en-US" altLang="ja-JP" dirty="0"/>
          </a:p>
          <a:p>
            <a:r>
              <a:rPr lang="en-US" altLang="ja-JP" dirty="0" err="1"/>
              <a:t>DyNagoya</a:t>
            </a:r>
            <a:r>
              <a:rPr lang="en-US" altLang="ja-JP" dirty="0"/>
              <a:t> (</a:t>
            </a:r>
            <a:r>
              <a:rPr lang="en-US" altLang="ja-JP" dirty="0">
                <a:solidFill>
                  <a:srgbClr val="FF0000"/>
                </a:solidFill>
              </a:rPr>
              <a:t>Dy</a:t>
            </a:r>
            <a:r>
              <a:rPr lang="en-US" altLang="ja-JP" dirty="0"/>
              <a:t>namic language + </a:t>
            </a:r>
            <a:r>
              <a:rPr lang="en-US" altLang="ja-JP" dirty="0">
                <a:solidFill>
                  <a:srgbClr val="FF0000"/>
                </a:solidFill>
              </a:rPr>
              <a:t>Nagoya</a:t>
            </a:r>
            <a:r>
              <a:rPr lang="en-US" altLang="ja-JP" dirty="0"/>
              <a:t>)</a:t>
            </a:r>
          </a:p>
          <a:p>
            <a:pPr lvl="1"/>
            <a:r>
              <a:rPr lang="en-US" altLang="ja-JP" dirty="0"/>
              <a:t>http://</a:t>
            </a:r>
            <a:r>
              <a:rPr lang="en-US" altLang="ja-JP" dirty="0" err="1"/>
              <a:t>dynagoya.info</a:t>
            </a:r>
            <a:r>
              <a:rPr lang="en-US" altLang="ja-JP" dirty="0"/>
              <a:t> </a:t>
            </a:r>
            <a:endParaRPr lang="ja-JP" altLang="en-US" dirty="0"/>
          </a:p>
        </p:txBody>
      </p:sp>
    </p:spTree>
    <p:extLst>
      <p:ext uri="{BB962C8B-B14F-4D97-AF65-F5344CB8AC3E}">
        <p14:creationId xmlns:p14="http://schemas.microsoft.com/office/powerpoint/2010/main" val="13862650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generalized type constraints</a:t>
            </a:r>
            <a:endParaRPr kumimoji="1" lang="ja-JP" altLang="en-US" dirty="0"/>
          </a:p>
        </p:txBody>
      </p:sp>
      <p:sp>
        <p:nvSpPr>
          <p:cNvPr id="3" name="コンテンツ プレースホルダー 2"/>
          <p:cNvSpPr>
            <a:spLocks noGrp="1"/>
          </p:cNvSpPr>
          <p:nvPr>
            <p:ph idx="1"/>
          </p:nvPr>
        </p:nvSpPr>
        <p:spPr>
          <a:xfrm>
            <a:off x="900112" y="5460121"/>
            <a:ext cx="7345363" cy="605400"/>
          </a:xfrm>
        </p:spPr>
        <p:txBody>
          <a:bodyPr/>
          <a:lstStyle/>
          <a:p>
            <a:r>
              <a:rPr kumimoji="1" lang="ja-JP" altLang="en-US" dirty="0" smtClean="0"/>
              <a:t>異なる型を渡すとコンパイルエラー</a:t>
            </a:r>
            <a:endParaRPr kumimoji="1" lang="ja-JP" altLang="en-US" dirty="0"/>
          </a:p>
        </p:txBody>
      </p:sp>
      <p:sp>
        <p:nvSpPr>
          <p:cNvPr id="5" name="コンテンツ プレースホルダー 2"/>
          <p:cNvSpPr txBox="1">
            <a:spLocks/>
          </p:cNvSpPr>
          <p:nvPr/>
        </p:nvSpPr>
        <p:spPr>
          <a:xfrm>
            <a:off x="262769" y="1635137"/>
            <a:ext cx="8579479" cy="3401606"/>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implicitly[</a:t>
            </a:r>
            <a:r>
              <a:rPr lang="en-US" altLang="ja-JP" sz="2400" dirty="0" err="1">
                <a:latin typeface="メイリオ"/>
                <a:ea typeface="メイリオ"/>
                <a:cs typeface="メイリオ"/>
              </a:rPr>
              <a:t>Int</a:t>
            </a:r>
            <a:r>
              <a:rPr lang="en-US" altLang="ja-JP" sz="2400" dirty="0">
                <a:latin typeface="メイリオ"/>
                <a:ea typeface="メイリオ"/>
                <a:cs typeface="メイリオ"/>
              </a:rPr>
              <a:t> =:= </a:t>
            </a:r>
            <a:r>
              <a:rPr lang="en-US" altLang="ja-JP" sz="2400" dirty="0" err="1">
                <a:latin typeface="メイリオ"/>
                <a:ea typeface="メイリオ"/>
                <a:cs typeface="メイリオ"/>
              </a:rPr>
              <a:t>Int</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res7: =:=[</a:t>
            </a:r>
            <a:r>
              <a:rPr lang="en-US" altLang="ja-JP" sz="2400" dirty="0" err="1">
                <a:latin typeface="メイリオ"/>
                <a:ea typeface="メイリオ"/>
                <a:cs typeface="メイリオ"/>
              </a:rPr>
              <a:t>Int,Int</a:t>
            </a:r>
            <a:r>
              <a:rPr lang="en-US" altLang="ja-JP" sz="2400" dirty="0">
                <a:latin typeface="メイリオ"/>
                <a:ea typeface="メイリオ"/>
                <a:cs typeface="メイリオ"/>
              </a:rPr>
              <a:t>] = &lt;function1&gt;</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implicitly[</a:t>
            </a:r>
            <a:r>
              <a:rPr lang="en-US" altLang="ja-JP" sz="2400" dirty="0" err="1">
                <a:latin typeface="メイリオ"/>
                <a:ea typeface="メイリオ"/>
                <a:cs typeface="メイリオ"/>
              </a:rPr>
              <a:t>Int</a:t>
            </a:r>
            <a:r>
              <a:rPr lang="en-US" altLang="ja-JP" sz="2400" dirty="0">
                <a:latin typeface="メイリオ"/>
                <a:ea typeface="メイリオ"/>
                <a:cs typeface="メイリオ"/>
              </a:rPr>
              <a:t> =:= String]</a:t>
            </a:r>
          </a:p>
          <a:p>
            <a:pPr marL="0" indent="0">
              <a:buNone/>
            </a:pPr>
            <a:r>
              <a:rPr lang="en-US" altLang="ja-JP" sz="2400" dirty="0">
                <a:latin typeface="メイリオ"/>
                <a:ea typeface="メイリオ"/>
                <a:cs typeface="メイリオ"/>
              </a:rPr>
              <a:t>&lt;console&gt;:9: error: Cannot prove that </a:t>
            </a:r>
            <a:r>
              <a:rPr lang="en-US" altLang="ja-JP" sz="2400" dirty="0" err="1">
                <a:latin typeface="メイリオ"/>
                <a:ea typeface="メイリオ"/>
                <a:cs typeface="メイリオ"/>
              </a:rPr>
              <a:t>Int</a:t>
            </a:r>
            <a:r>
              <a:rPr lang="en-US" altLang="ja-JP" sz="2400" dirty="0">
                <a:latin typeface="メイリオ"/>
                <a:ea typeface="メイリオ"/>
                <a:cs typeface="メイリオ"/>
              </a:rPr>
              <a:t> =:= String.</a:t>
            </a:r>
          </a:p>
          <a:p>
            <a:pPr marL="0" indent="0">
              <a:buNone/>
            </a:pPr>
            <a:r>
              <a:rPr lang="en-US" altLang="ja-JP" sz="2400" dirty="0">
                <a:latin typeface="メイリオ"/>
                <a:ea typeface="メイリオ"/>
                <a:cs typeface="メイリオ"/>
              </a:rPr>
              <a:t>              implicitly[</a:t>
            </a:r>
            <a:r>
              <a:rPr lang="en-US" altLang="ja-JP" sz="2400" dirty="0" err="1">
                <a:latin typeface="メイリオ"/>
                <a:ea typeface="メイリオ"/>
                <a:cs typeface="メイリオ"/>
              </a:rPr>
              <a:t>Int</a:t>
            </a:r>
            <a:r>
              <a:rPr lang="en-US" altLang="ja-JP" sz="2400" dirty="0">
                <a:latin typeface="メイリオ"/>
                <a:ea typeface="メイリオ"/>
                <a:cs typeface="メイリオ"/>
              </a:rPr>
              <a:t> =:= String]</a:t>
            </a:r>
          </a:p>
          <a:p>
            <a:pPr marL="0" indent="0">
              <a:buNone/>
            </a:pPr>
            <a:r>
              <a:rPr lang="en-US" altLang="ja-JP" sz="2400" dirty="0">
                <a:latin typeface="メイリオ"/>
                <a:ea typeface="メイリオ"/>
                <a:cs typeface="メイリオ"/>
              </a:rPr>
              <a:t>                        ^</a:t>
            </a:r>
          </a:p>
        </p:txBody>
      </p:sp>
      <p:sp>
        <p:nvSpPr>
          <p:cNvPr id="8" name="正方形/長方形 7"/>
          <p:cNvSpPr/>
          <p:nvPr/>
        </p:nvSpPr>
        <p:spPr>
          <a:xfrm>
            <a:off x="4510870" y="3460023"/>
            <a:ext cx="1124068" cy="46717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897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900113" y="715363"/>
            <a:ext cx="7345362" cy="814314"/>
          </a:xfrm>
        </p:spPr>
        <p:txBody>
          <a:bodyPr/>
          <a:lstStyle/>
          <a:p>
            <a:r>
              <a:rPr lang="en-US" altLang="ja-JP" dirty="0" smtClean="0"/>
              <a:t>Prove?</a:t>
            </a:r>
            <a:endParaRPr kumimoji="1" lang="ja-JP" altLang="en-US" dirty="0"/>
          </a:p>
        </p:txBody>
      </p:sp>
      <p:sp>
        <p:nvSpPr>
          <p:cNvPr id="6" name="タイトル 3"/>
          <p:cNvSpPr txBox="1">
            <a:spLocks/>
          </p:cNvSpPr>
          <p:nvPr/>
        </p:nvSpPr>
        <p:spPr>
          <a:xfrm>
            <a:off x="1162882" y="2206318"/>
            <a:ext cx="7497762" cy="79152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kumimoji="1" sz="5400" b="0" i="0" kern="1200" cap="none" baseline="0">
                <a:solidFill>
                  <a:schemeClr val="tx1">
                    <a:lumMod val="75000"/>
                    <a:lumOff val="25000"/>
                  </a:schemeClr>
                </a:solidFill>
                <a:latin typeface="+mj-lt"/>
                <a:ea typeface="+mj-ea"/>
                <a:cs typeface="+mj-cs"/>
              </a:defRPr>
            </a:lvl1pPr>
          </a:lstStyle>
          <a:p>
            <a:r>
              <a:rPr lang="ja-JP" altLang="en-US" sz="4400" dirty="0" smtClean="0"/>
              <a:t>これは、あの証明ですか？</a:t>
            </a:r>
            <a:endParaRPr lang="ja-JP" altLang="en-US" sz="4400" dirty="0"/>
          </a:p>
        </p:txBody>
      </p:sp>
      <p:pic>
        <p:nvPicPr>
          <p:cNvPr id="7" name="図 6"/>
          <p:cNvPicPr>
            <a:picLocks noChangeAspect="1"/>
          </p:cNvPicPr>
          <p:nvPr/>
        </p:nvPicPr>
        <p:blipFill>
          <a:blip r:embed="rId2"/>
          <a:stretch>
            <a:fillRect/>
          </a:stretch>
        </p:blipFill>
        <p:spPr>
          <a:xfrm>
            <a:off x="1663683" y="3624029"/>
            <a:ext cx="2387600" cy="2400300"/>
          </a:xfrm>
          <a:prstGeom prst="rect">
            <a:avLst/>
          </a:prstGeom>
        </p:spPr>
      </p:pic>
      <p:sp>
        <p:nvSpPr>
          <p:cNvPr id="8" name="タイトル 3"/>
          <p:cNvSpPr txBox="1">
            <a:spLocks/>
          </p:cNvSpPr>
          <p:nvPr/>
        </p:nvSpPr>
        <p:spPr>
          <a:xfrm>
            <a:off x="4051283" y="4579386"/>
            <a:ext cx="4535747" cy="79152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kumimoji="1" sz="5400" b="0" i="0" kern="1200" cap="none" baseline="0">
                <a:solidFill>
                  <a:schemeClr val="tx1">
                    <a:lumMod val="75000"/>
                    <a:lumOff val="25000"/>
                  </a:schemeClr>
                </a:solidFill>
                <a:latin typeface="+mj-lt"/>
                <a:ea typeface="+mj-ea"/>
                <a:cs typeface="+mj-cs"/>
              </a:defRPr>
            </a:lvl1pPr>
          </a:lstStyle>
          <a:p>
            <a:r>
              <a:rPr lang="en-US" altLang="ja-JP" sz="4400" dirty="0" smtClean="0"/>
              <a:t>← </a:t>
            </a:r>
            <a:r>
              <a:rPr lang="ja-JP" altLang="en-US" sz="4400" dirty="0" smtClean="0"/>
              <a:t>あの証明です</a:t>
            </a:r>
            <a:endParaRPr lang="ja-JP" altLang="en-US" sz="4400" dirty="0"/>
          </a:p>
        </p:txBody>
      </p:sp>
    </p:spTree>
    <p:extLst>
      <p:ext uri="{BB962C8B-B14F-4D97-AF65-F5344CB8AC3E}">
        <p14:creationId xmlns:p14="http://schemas.microsoft.com/office/powerpoint/2010/main" val="2154727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dirty="0" smtClean="0"/>
              <a:t>証明は身近な存在</a:t>
            </a:r>
            <a:endParaRPr kumimoji="1" lang="ja-JP" altLang="en-US" dirty="0"/>
          </a:p>
        </p:txBody>
      </p:sp>
      <p:sp>
        <p:nvSpPr>
          <p:cNvPr id="5" name="コンテンツ プレースホルダー 4"/>
          <p:cNvSpPr>
            <a:spLocks noGrp="1"/>
          </p:cNvSpPr>
          <p:nvPr>
            <p:ph idx="1"/>
          </p:nvPr>
        </p:nvSpPr>
        <p:spPr>
          <a:xfrm>
            <a:off x="900112" y="2133601"/>
            <a:ext cx="7345363" cy="3931920"/>
          </a:xfrm>
        </p:spPr>
        <p:txBody>
          <a:bodyPr>
            <a:normAutofit fontScale="92500" lnSpcReduction="10000"/>
          </a:bodyPr>
          <a:lstStyle/>
          <a:p>
            <a:r>
              <a:rPr lang="ja-JP" altLang="en-US" dirty="0" smtClean="0"/>
              <a:t>カリー・</a:t>
            </a:r>
            <a:r>
              <a:rPr lang="ja-JP" altLang="en-US" dirty="0"/>
              <a:t>ハワード同型</a:t>
            </a:r>
            <a:r>
              <a:rPr lang="ja-JP" altLang="en-US" dirty="0" smtClean="0"/>
              <a:t>対応</a:t>
            </a:r>
            <a:endParaRPr lang="en-US" altLang="ja-JP" dirty="0"/>
          </a:p>
          <a:p>
            <a:pPr lvl="1"/>
            <a:r>
              <a:rPr lang="ja-JP" altLang="en-US" dirty="0"/>
              <a:t>型</a:t>
            </a:r>
            <a:r>
              <a:rPr lang="en-US" altLang="ja-JP" dirty="0"/>
              <a:t>  ⇆  </a:t>
            </a:r>
            <a:r>
              <a:rPr lang="ja-JP" altLang="en-US" dirty="0" smtClean="0"/>
              <a:t>命題</a:t>
            </a:r>
            <a:endParaRPr kumimoji="1" lang="en-US" altLang="ja-JP" dirty="0" smtClean="0"/>
          </a:p>
          <a:p>
            <a:pPr lvl="1"/>
            <a:r>
              <a:rPr kumimoji="1" lang="ja-JP" altLang="en-US" dirty="0" smtClean="0"/>
              <a:t>プログラム</a:t>
            </a:r>
            <a:r>
              <a:rPr kumimoji="1" lang="en-US" altLang="ja-JP" dirty="0" smtClean="0"/>
              <a:t> </a:t>
            </a:r>
            <a:r>
              <a:rPr lang="en-US" altLang="ja-JP" dirty="0" smtClean="0"/>
              <a:t> </a:t>
            </a:r>
            <a:r>
              <a:rPr lang="en-US" altLang="ja-JP" dirty="0"/>
              <a:t>⇆ </a:t>
            </a:r>
            <a:r>
              <a:rPr kumimoji="1" lang="en-US" altLang="ja-JP" dirty="0" smtClean="0"/>
              <a:t> </a:t>
            </a:r>
            <a:r>
              <a:rPr kumimoji="1" lang="ja-JP" altLang="en-US" dirty="0" smtClean="0"/>
              <a:t>証明</a:t>
            </a:r>
            <a:endParaRPr kumimoji="1" lang="en-US" altLang="ja-JP" dirty="0" smtClean="0"/>
          </a:p>
          <a:p>
            <a:pPr lvl="1"/>
            <a:endParaRPr kumimoji="1" lang="en-US" altLang="ja-JP" dirty="0"/>
          </a:p>
          <a:p>
            <a:r>
              <a:rPr lang="ja-JP" altLang="en-US" dirty="0" smtClean="0"/>
              <a:t>プログラムに型が付く</a:t>
            </a:r>
            <a:r>
              <a:rPr lang="en-US" altLang="ja-JP" dirty="0" smtClean="0"/>
              <a:t> ⇆ </a:t>
            </a:r>
            <a:r>
              <a:rPr lang="ja-JP" altLang="en-US" dirty="0" smtClean="0"/>
              <a:t>命題が証明された</a:t>
            </a:r>
            <a:endParaRPr lang="en-US" altLang="ja-JP" dirty="0" smtClean="0"/>
          </a:p>
          <a:p>
            <a:endParaRPr kumimoji="1" lang="en-US" altLang="ja-JP" dirty="0"/>
          </a:p>
          <a:p>
            <a:r>
              <a:rPr lang="ja-JP" altLang="en-US" dirty="0" smtClean="0"/>
              <a:t>「</a:t>
            </a:r>
            <a:r>
              <a:rPr lang="en-US" altLang="ja-JP" dirty="0" smtClean="0"/>
              <a:t>A =:= B</a:t>
            </a:r>
            <a:r>
              <a:rPr lang="ja-JP" altLang="en-US" dirty="0" smtClean="0"/>
              <a:t>」型について、それを満たす</a:t>
            </a:r>
            <a:r>
              <a:rPr lang="en-US" altLang="ja-JP" dirty="0" smtClean="0"/>
              <a:t>implicit</a:t>
            </a:r>
            <a:r>
              <a:rPr lang="ja-JP" altLang="en-US" dirty="0" smtClean="0"/>
              <a:t>を</a:t>
            </a:r>
            <a:r>
              <a:rPr kumimoji="1" lang="ja-JP" altLang="en-US" dirty="0" smtClean="0"/>
              <a:t>コンパイラが見つけて、</a:t>
            </a:r>
            <a:r>
              <a:rPr kumimoji="1" lang="ja-JP" altLang="en-US" smtClean="0"/>
              <a:t>型が付けば、</a:t>
            </a:r>
            <a:r>
              <a:rPr kumimoji="1" lang="ja-JP" altLang="en-US" dirty="0" smtClean="0"/>
              <a:t>「</a:t>
            </a:r>
            <a:r>
              <a:rPr lang="en-US" altLang="ja-JP" dirty="0" smtClean="0"/>
              <a:t>A</a:t>
            </a:r>
            <a:r>
              <a:rPr lang="ja-JP" altLang="en-US" dirty="0" smtClean="0"/>
              <a:t>が</a:t>
            </a:r>
            <a:r>
              <a:rPr lang="en-US" altLang="ja-JP" dirty="0" smtClean="0"/>
              <a:t>B</a:t>
            </a:r>
            <a:r>
              <a:rPr lang="ja-JP" altLang="en-US" dirty="0" smtClean="0"/>
              <a:t>であること」</a:t>
            </a:r>
            <a:r>
              <a:rPr kumimoji="1" lang="ja-JP" altLang="en-US" dirty="0" smtClean="0"/>
              <a:t>が証明されている</a:t>
            </a:r>
            <a:endParaRPr kumimoji="1" lang="ja-JP" altLang="en-US" dirty="0"/>
          </a:p>
        </p:txBody>
      </p:sp>
    </p:spTree>
    <p:extLst>
      <p:ext uri="{BB962C8B-B14F-4D97-AF65-F5344CB8AC3E}">
        <p14:creationId xmlns:p14="http://schemas.microsoft.com/office/powerpoint/2010/main" val="35886976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831995" y="4689948"/>
            <a:ext cx="1769079" cy="1999059"/>
          </a:xfrm>
          <a:prstGeom prst="rect">
            <a:avLst/>
          </a:prstGeom>
        </p:spPr>
      </p:pic>
      <p:sp>
        <p:nvSpPr>
          <p:cNvPr id="2" name="タイトル 1"/>
          <p:cNvSpPr>
            <a:spLocks noGrp="1"/>
          </p:cNvSpPr>
          <p:nvPr>
            <p:ph type="title"/>
          </p:nvPr>
        </p:nvSpPr>
        <p:spPr/>
        <p:txBody>
          <a:bodyPr/>
          <a:lstStyle/>
          <a:p>
            <a:r>
              <a:rPr kumimoji="1" lang="ja-JP" altLang="en-US" dirty="0" smtClean="0"/>
              <a:t>定理証明支援器</a:t>
            </a:r>
            <a:r>
              <a:rPr kumimoji="1" lang="en-US" altLang="ja-JP" dirty="0" smtClean="0"/>
              <a:t> Coq</a:t>
            </a:r>
            <a:endParaRPr kumimoji="1" lang="ja-JP" altLang="en-US" dirty="0"/>
          </a:p>
        </p:txBody>
      </p:sp>
      <p:sp>
        <p:nvSpPr>
          <p:cNvPr id="3" name="コンテンツ プレースホルダー 2"/>
          <p:cNvSpPr>
            <a:spLocks noGrp="1"/>
          </p:cNvSpPr>
          <p:nvPr>
            <p:ph idx="1"/>
          </p:nvPr>
        </p:nvSpPr>
        <p:spPr>
          <a:xfrm>
            <a:off x="900112" y="2133601"/>
            <a:ext cx="7523098" cy="3931920"/>
          </a:xfrm>
        </p:spPr>
        <p:txBody>
          <a:bodyPr/>
          <a:lstStyle/>
          <a:p>
            <a:r>
              <a:rPr kumimoji="1" lang="ja-JP" altLang="en-US" dirty="0" smtClean="0"/>
              <a:t>型の表現力がすごい</a:t>
            </a:r>
            <a:r>
              <a:rPr lang="en-US" altLang="ja-JP" dirty="0" smtClean="0"/>
              <a:t/>
            </a:r>
            <a:br>
              <a:rPr lang="en-US" altLang="ja-JP" dirty="0" smtClean="0"/>
            </a:br>
            <a:r>
              <a:rPr lang="ja-JP" altLang="en-US" dirty="0" smtClean="0"/>
              <a:t>例：迷路の経路が最短経路である型</a:t>
            </a:r>
            <a:r>
              <a:rPr lang="en-US" altLang="ja-JP" dirty="0" smtClean="0"/>
              <a:t/>
            </a:r>
            <a:br>
              <a:rPr lang="en-US" altLang="ja-JP" dirty="0" smtClean="0"/>
            </a:br>
            <a:r>
              <a:rPr lang="en-US" altLang="ja-JP" dirty="0" smtClean="0"/>
              <a:t>http</a:t>
            </a:r>
            <a:r>
              <a:rPr lang="en-US" altLang="ja-JP" dirty="0"/>
              <a:t>://</a:t>
            </a:r>
            <a:r>
              <a:rPr lang="en-US" altLang="ja-JP" dirty="0" err="1"/>
              <a:t>d.hatena.ne.jp</a:t>
            </a:r>
            <a:r>
              <a:rPr lang="en-US" altLang="ja-JP" dirty="0"/>
              <a:t>/yoshihiro503/20100119</a:t>
            </a:r>
          </a:p>
          <a:p>
            <a:endParaRPr kumimoji="1" lang="en-US" altLang="ja-JP" dirty="0" smtClean="0"/>
          </a:p>
          <a:p>
            <a:r>
              <a:rPr lang="ja-JP" altLang="en-US" dirty="0" smtClean="0"/>
              <a:t>そんな型を満たすようなプログラムを書くのは大変</a:t>
            </a:r>
            <a:endParaRPr lang="en-US" altLang="ja-JP" dirty="0" smtClean="0"/>
          </a:p>
          <a:p>
            <a:pPr lvl="1"/>
            <a:r>
              <a:rPr kumimoji="1" lang="en-US" altLang="ja-JP" dirty="0" smtClean="0"/>
              <a:t>Coq</a:t>
            </a:r>
            <a:r>
              <a:rPr lang="ja-JP" altLang="en-US" dirty="0" smtClean="0"/>
              <a:t>は</a:t>
            </a:r>
            <a:r>
              <a:rPr kumimoji="1" lang="ja-JP" altLang="en-US" dirty="0" smtClean="0"/>
              <a:t>人にやさしい形で支援してくれる</a:t>
            </a:r>
            <a:endParaRPr kumimoji="1" lang="en-US" altLang="ja-JP" dirty="0" smtClean="0"/>
          </a:p>
          <a:p>
            <a:pPr lvl="1"/>
            <a:endParaRPr kumimoji="1"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33904648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一方</a:t>
            </a:r>
            <a:r>
              <a:rPr lang="ja-JP" altLang="en-US" dirty="0" smtClean="0"/>
              <a:t>、</a:t>
            </a:r>
            <a:r>
              <a:rPr kumimoji="1" lang="en-US" altLang="ja-JP" dirty="0" err="1" smtClean="0"/>
              <a:t>Scala</a:t>
            </a:r>
            <a:r>
              <a:rPr kumimoji="1" lang="ja-JP" altLang="en-US" dirty="0" smtClean="0"/>
              <a:t>は</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型レベル</a:t>
            </a:r>
            <a:r>
              <a:rPr lang="en-US" altLang="ja-JP" dirty="0" err="1" smtClean="0"/>
              <a:t>λ</a:t>
            </a:r>
            <a:r>
              <a:rPr lang="ja-JP" altLang="en-US" dirty="0" smtClean="0"/>
              <a:t>計算</a:t>
            </a:r>
            <a:r>
              <a:rPr lang="en-US" altLang="ja-JP" dirty="0" smtClean="0"/>
              <a:t/>
            </a:r>
            <a:br>
              <a:rPr lang="en-US" altLang="ja-JP" dirty="0" smtClean="0"/>
            </a:br>
            <a:r>
              <a:rPr lang="en-US" altLang="ja-JP" dirty="0" smtClean="0"/>
              <a:t>http</a:t>
            </a:r>
            <a:r>
              <a:rPr lang="en-US" altLang="ja-JP" dirty="0"/>
              <a:t>://</a:t>
            </a:r>
            <a:r>
              <a:rPr lang="en-US" altLang="ja-JP" dirty="0" err="1"/>
              <a:t>apocalisp.wordpress.com</a:t>
            </a:r>
            <a:r>
              <a:rPr lang="en-US" altLang="ja-JP" dirty="0"/>
              <a:t>/2010/06/08/type-level-programming-in-</a:t>
            </a:r>
            <a:r>
              <a:rPr lang="en-US" altLang="ja-JP" dirty="0" err="1"/>
              <a:t>scala</a:t>
            </a:r>
            <a:r>
              <a:rPr lang="en-US" altLang="ja-JP" dirty="0"/>
              <a:t>/</a:t>
            </a:r>
          </a:p>
          <a:p>
            <a:r>
              <a:rPr lang="ja-JP" altLang="en-US" dirty="0" smtClean="0"/>
              <a:t>型レベル命題論理</a:t>
            </a:r>
            <a:r>
              <a:rPr lang="en-US" altLang="ja-JP" dirty="0" smtClean="0"/>
              <a:t/>
            </a:r>
            <a:br>
              <a:rPr lang="en-US" altLang="ja-JP" dirty="0" smtClean="0"/>
            </a:br>
            <a:r>
              <a:rPr lang="en-US" altLang="ja-JP" dirty="0" smtClean="0">
                <a:hlinkClick r:id="rId2"/>
              </a:rPr>
              <a:t>http</a:t>
            </a:r>
            <a:r>
              <a:rPr lang="en-US" altLang="ja-JP" dirty="0">
                <a:hlinkClick r:id="rId2"/>
              </a:rPr>
              <a:t>://www.chuusai.com/2011/06/09/scala-union-types-curry-howard</a:t>
            </a:r>
            <a:r>
              <a:rPr lang="en-US" altLang="ja-JP" dirty="0" smtClean="0">
                <a:hlinkClick r:id="rId2"/>
              </a:rPr>
              <a:t>/</a:t>
            </a:r>
            <a:endParaRPr lang="en-US" altLang="ja-JP" dirty="0" smtClean="0"/>
          </a:p>
          <a:p>
            <a:endParaRPr lang="en-US" altLang="ja-JP" dirty="0"/>
          </a:p>
          <a:p>
            <a:r>
              <a:rPr lang="ja-JP" altLang="en-US" smtClean="0"/>
              <a:t>一応、がんばれば、、、</a:t>
            </a:r>
            <a:endParaRPr lang="en-US" altLang="ja-JP" dirty="0" smtClean="0"/>
          </a:p>
        </p:txBody>
      </p:sp>
    </p:spTree>
    <p:extLst>
      <p:ext uri="{BB962C8B-B14F-4D97-AF65-F5344CB8AC3E}">
        <p14:creationId xmlns:p14="http://schemas.microsoft.com/office/powerpoint/2010/main" val="33556906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Phantom Type(</a:t>
            </a:r>
            <a:r>
              <a:rPr lang="ja-JP" altLang="en-US" dirty="0" smtClean="0"/>
              <a:t>幽霊型</a:t>
            </a:r>
            <a:r>
              <a:rPr lang="en-US" altLang="ja-JP" dirty="0" smtClean="0"/>
              <a:t>)</a:t>
            </a:r>
            <a:r>
              <a:rPr kumimoji="1" lang="ja-JP" altLang="en-US" dirty="0" smtClean="0"/>
              <a:t>はコンパイル時に暗躍</a:t>
            </a:r>
            <a:endParaRPr kumimoji="1" lang="en-US" altLang="ja-JP" dirty="0" smtClean="0"/>
          </a:p>
          <a:p>
            <a:r>
              <a:rPr lang="ja-JP" altLang="en-US" dirty="0" smtClean="0"/>
              <a:t>使いこなすには型レベルでいろいろやりたくなる</a:t>
            </a:r>
            <a:endParaRPr lang="en-US" altLang="ja-JP" dirty="0" smtClean="0"/>
          </a:p>
          <a:p>
            <a:r>
              <a:rPr lang="en-US" altLang="ja-JP" dirty="0" err="1" smtClean="0"/>
              <a:t>Scala</a:t>
            </a:r>
            <a:r>
              <a:rPr lang="ja-JP" altLang="en-US" dirty="0" smtClean="0"/>
              <a:t>では、</a:t>
            </a:r>
            <a:r>
              <a:rPr lang="en-US" altLang="ja-JP" dirty="0" smtClean="0"/>
              <a:t>implicit parameter</a:t>
            </a:r>
            <a:r>
              <a:rPr lang="ja-JP" altLang="en-US" dirty="0" smtClean="0"/>
              <a:t>を利用して、コンパイル時にいろいろできる</a:t>
            </a:r>
            <a:endParaRPr lang="en-US" altLang="ja-JP" dirty="0" smtClean="0"/>
          </a:p>
          <a:p>
            <a:r>
              <a:rPr kumimoji="1" lang="en-US" altLang="ja-JP" dirty="0" smtClean="0"/>
              <a:t>Coq</a:t>
            </a:r>
            <a:r>
              <a:rPr kumimoji="1" lang="ja-JP" altLang="en-US" dirty="0" smtClean="0"/>
              <a:t>すごい</a:t>
            </a:r>
            <a:endParaRPr kumimoji="1" lang="en-US" altLang="ja-JP" dirty="0" smtClean="0"/>
          </a:p>
          <a:p>
            <a:endParaRPr kumimoji="1" lang="ja-JP" altLang="en-US" dirty="0"/>
          </a:p>
        </p:txBody>
      </p:sp>
    </p:spTree>
    <p:extLst>
      <p:ext uri="{BB962C8B-B14F-4D97-AF65-F5344CB8AC3E}">
        <p14:creationId xmlns:p14="http://schemas.microsoft.com/office/powerpoint/2010/main" val="3697500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もっと型の力を知りたい人は</a:t>
            </a:r>
            <a:endParaRPr kumimoji="1" lang="ja-JP" altLang="en-US" dirty="0"/>
          </a:p>
        </p:txBody>
      </p:sp>
      <p:sp>
        <p:nvSpPr>
          <p:cNvPr id="3" name="コンテンツ プレースホルダー 2"/>
          <p:cNvSpPr>
            <a:spLocks noGrp="1"/>
          </p:cNvSpPr>
          <p:nvPr>
            <p:ph idx="1"/>
          </p:nvPr>
        </p:nvSpPr>
        <p:spPr>
          <a:xfrm>
            <a:off x="900112" y="1730375"/>
            <a:ext cx="7481888" cy="4335146"/>
          </a:xfrm>
        </p:spPr>
        <p:txBody>
          <a:bodyPr>
            <a:normAutofit/>
          </a:bodyPr>
          <a:lstStyle/>
          <a:p>
            <a:r>
              <a:rPr lang="en-US" altLang="ja-JP" dirty="0" err="1" smtClean="0"/>
              <a:t>ProofCafe</a:t>
            </a:r>
            <a:r>
              <a:rPr lang="en-US" altLang="ja-JP" dirty="0" smtClean="0"/>
              <a:t>(</a:t>
            </a:r>
            <a:r>
              <a:rPr lang="ja-JP" altLang="en-US" dirty="0" smtClean="0"/>
              <a:t>毎月</a:t>
            </a:r>
            <a:r>
              <a:rPr lang="ja-JP" altLang="en-US" dirty="0"/>
              <a:t>第</a:t>
            </a:r>
            <a:r>
              <a:rPr lang="en-US" altLang="ja-JP" dirty="0"/>
              <a:t>4</a:t>
            </a:r>
            <a:r>
              <a:rPr lang="ja-JP" altLang="en-US" dirty="0" smtClean="0"/>
              <a:t>土曜</a:t>
            </a:r>
            <a:r>
              <a:rPr lang="en-US" altLang="ja-JP" dirty="0" smtClean="0"/>
              <a:t>)</a:t>
            </a:r>
          </a:p>
          <a:p>
            <a:pPr lvl="1"/>
            <a:r>
              <a:rPr lang="ja-JP" altLang="en-US" dirty="0" smtClean="0"/>
              <a:t>名古屋</a:t>
            </a:r>
            <a:r>
              <a:rPr lang="ja-JP" altLang="en-US" dirty="0"/>
              <a:t>でプログラムの証明について勉強する勉強会です。現在は</a:t>
            </a:r>
            <a:r>
              <a:rPr lang="ja-JP" altLang="en-US" dirty="0">
                <a:hlinkClick r:id="rId2"/>
              </a:rPr>
              <a:t>ソフトウェアの基礎</a:t>
            </a:r>
            <a:r>
              <a:rPr lang="ja-JP" altLang="en-US" dirty="0"/>
              <a:t>というドキュメントを読んでいます。コーヒーを飲みながら楽しく証明しましょう</a:t>
            </a:r>
            <a:r>
              <a:rPr lang="ja-JP" altLang="en-US" dirty="0" smtClean="0"/>
              <a:t>。</a:t>
            </a:r>
            <a:r>
              <a:rPr lang="en-US" altLang="ja-JP" dirty="0"/>
              <a:t/>
            </a:r>
            <a:br>
              <a:rPr lang="en-US" altLang="ja-JP" dirty="0"/>
            </a:br>
            <a:r>
              <a:rPr lang="en-US" altLang="ja-JP" dirty="0"/>
              <a:t>http://</a:t>
            </a:r>
            <a:r>
              <a:rPr lang="en-US" altLang="ja-JP" dirty="0" err="1"/>
              <a:t>proofcafe.org</a:t>
            </a:r>
            <a:r>
              <a:rPr lang="en-US" altLang="ja-JP" dirty="0"/>
              <a:t>/wiki/</a:t>
            </a:r>
            <a:endParaRPr lang="ja-JP" altLang="en-US" dirty="0"/>
          </a:p>
          <a:p>
            <a:r>
              <a:rPr lang="en-US" altLang="ja-JP" dirty="0" smtClean="0"/>
              <a:t>TAPL-</a:t>
            </a:r>
            <a:r>
              <a:rPr lang="en-US" altLang="ja-JP" dirty="0" err="1" smtClean="0"/>
              <a:t>nagoya</a:t>
            </a:r>
            <a:r>
              <a:rPr lang="en-US" altLang="ja-JP" dirty="0" smtClean="0"/>
              <a:t> (</a:t>
            </a:r>
            <a:r>
              <a:rPr lang="ja-JP" altLang="en-US" dirty="0" smtClean="0"/>
              <a:t>毎月第３土曜</a:t>
            </a:r>
            <a:r>
              <a:rPr lang="en-US" altLang="ja-JP" dirty="0" smtClean="0"/>
              <a:t>)</a:t>
            </a:r>
          </a:p>
          <a:p>
            <a:pPr lvl="1"/>
            <a:r>
              <a:rPr lang="en-US" altLang="ja-JP" dirty="0" err="1"/>
              <a:t>Scala</a:t>
            </a:r>
            <a:r>
              <a:rPr lang="ja-JP" altLang="en-US" dirty="0"/>
              <a:t>や</a:t>
            </a:r>
            <a:r>
              <a:rPr lang="en-US" altLang="ja-JP" dirty="0"/>
              <a:t>F#</a:t>
            </a:r>
            <a:r>
              <a:rPr lang="ja-JP" altLang="en-US" dirty="0"/>
              <a:t>や</a:t>
            </a:r>
            <a:r>
              <a:rPr lang="en-US" altLang="ja-JP" dirty="0"/>
              <a:t>SML#</a:t>
            </a:r>
            <a:r>
              <a:rPr lang="ja-JP" altLang="en-US" dirty="0"/>
              <a:t>などの静的型付け言語の基礎になっている型理論についての勉強会です</a:t>
            </a:r>
            <a:r>
              <a:rPr lang="ja-JP" altLang="en-US" dirty="0" smtClean="0"/>
              <a:t>。英語</a:t>
            </a:r>
            <a:r>
              <a:rPr lang="ja-JP" altLang="en-US" dirty="0"/>
              <a:t>ですが、説明が丁寧で例が豊富な </a:t>
            </a:r>
            <a:r>
              <a:rPr lang="en-US" altLang="ja-JP" dirty="0">
                <a:hlinkClick r:id="rId3" tooltip="TAPL"/>
              </a:rPr>
              <a:t>TAPL</a:t>
            </a:r>
            <a:r>
              <a:rPr lang="ja-JP" altLang="en-US" dirty="0"/>
              <a:t> をみんなで読みます</a:t>
            </a:r>
            <a:r>
              <a:rPr lang="ja-JP" altLang="en-US" dirty="0" smtClean="0"/>
              <a:t>。</a:t>
            </a:r>
            <a:endParaRPr lang="en-US" altLang="ja-JP" dirty="0" smtClean="0"/>
          </a:p>
          <a:p>
            <a:pPr lvl="1"/>
            <a:r>
              <a:rPr lang="en-US" altLang="ja-JP" dirty="0"/>
              <a:t>http://</a:t>
            </a:r>
            <a:r>
              <a:rPr lang="en-US" altLang="ja-JP" dirty="0" err="1"/>
              <a:t>proofcafe.org</a:t>
            </a:r>
            <a:r>
              <a:rPr lang="en-US" altLang="ja-JP" dirty="0"/>
              <a:t>/</a:t>
            </a:r>
            <a:r>
              <a:rPr lang="en-US" altLang="ja-JP" dirty="0" err="1"/>
              <a:t>tapl</a:t>
            </a:r>
            <a:r>
              <a:rPr lang="en-US" altLang="ja-JP" dirty="0"/>
              <a:t>/</a:t>
            </a:r>
            <a:endParaRPr lang="ja-JP" altLang="en-US" dirty="0"/>
          </a:p>
          <a:p>
            <a:endParaRPr lang="en-US" altLang="ja-JP" dirty="0" smtClean="0"/>
          </a:p>
          <a:p>
            <a:pPr lvl="1"/>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26090972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その他</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498735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&lt;</a:t>
            </a:r>
            <a:r>
              <a:rPr kumimoji="1" lang="en-US" altLang="ja-JP" dirty="0" smtClean="0"/>
              <a:t>%</a:t>
            </a:r>
            <a:r>
              <a:rPr lang="en-US" altLang="ja-JP" dirty="0"/>
              <a:t>&lt;</a:t>
            </a:r>
            <a:r>
              <a:rPr kumimoji="1" lang="en-US" altLang="ja-JP" dirty="0" smtClean="0"/>
              <a:t> </a:t>
            </a:r>
            <a:r>
              <a:rPr kumimoji="1" lang="ja-JP" altLang="en-US" dirty="0" smtClean="0"/>
              <a:t>はなくなった</a:t>
            </a:r>
            <a:r>
              <a:rPr kumimoji="1" lang="en-US" altLang="ja-JP" dirty="0" smtClean="0"/>
              <a:t/>
            </a:r>
            <a:br>
              <a:rPr kumimoji="1" lang="en-US" altLang="ja-JP" dirty="0" smtClean="0"/>
            </a:br>
            <a:r>
              <a:rPr kumimoji="1" lang="en-US" altLang="ja-JP" dirty="0" smtClean="0"/>
              <a:t>(</a:t>
            </a:r>
            <a:r>
              <a:rPr lang="en-US" altLang="ja-JP" dirty="0" smtClean="0"/>
              <a:t>2.10</a:t>
            </a:r>
            <a:r>
              <a:rPr lang="ja-JP" altLang="en-US" dirty="0" smtClean="0"/>
              <a:t>から</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A =&gt; B</a:t>
            </a:r>
            <a:r>
              <a:rPr kumimoji="1" lang="ja-JP" altLang="en-US" dirty="0" smtClean="0"/>
              <a:t>」で</a:t>
            </a:r>
            <a:r>
              <a:rPr kumimoji="1" lang="en-US" altLang="ja-JP" dirty="0" smtClean="0"/>
              <a:t>OK</a:t>
            </a:r>
            <a:endParaRPr kumimoji="1" lang="ja-JP" altLang="en-US" dirty="0"/>
          </a:p>
        </p:txBody>
      </p:sp>
      <p:sp>
        <p:nvSpPr>
          <p:cNvPr id="5" name="コンテンツ プレースホルダー 2"/>
          <p:cNvSpPr txBox="1">
            <a:spLocks/>
          </p:cNvSpPr>
          <p:nvPr/>
        </p:nvSpPr>
        <p:spPr>
          <a:xfrm>
            <a:off x="612648" y="2832274"/>
            <a:ext cx="8229600" cy="3533001"/>
          </a:xfrm>
          <a:prstGeom prst="rect">
            <a:avLst/>
          </a:prstGeom>
          <a:solidFill>
            <a:schemeClr val="bg1"/>
          </a:solidFill>
          <a:ln>
            <a:solidFill>
              <a:srgbClr val="00009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implicitly[ </a:t>
            </a:r>
            <a:r>
              <a:rPr lang="en-US" altLang="ja-JP" sz="2400" dirty="0" err="1">
                <a:latin typeface="メイリオ"/>
                <a:ea typeface="メイリオ"/>
                <a:cs typeface="メイリオ"/>
              </a:rPr>
              <a:t>Int</a:t>
            </a:r>
            <a:r>
              <a:rPr lang="en-US" altLang="ja-JP" sz="2400" dirty="0">
                <a:latin typeface="メイリオ"/>
                <a:ea typeface="メイリオ"/>
                <a:cs typeface="メイリオ"/>
              </a:rPr>
              <a:t> </a:t>
            </a:r>
            <a:r>
              <a:rPr lang="en-US" altLang="ja-JP" sz="2400" dirty="0" smtClean="0">
                <a:latin typeface="メイリオ"/>
                <a:ea typeface="メイリオ"/>
                <a:cs typeface="メイリオ"/>
              </a:rPr>
              <a:t>&lt;%</a:t>
            </a:r>
            <a:r>
              <a:rPr lang="en-US" altLang="ja-JP" sz="2400" dirty="0">
                <a:latin typeface="メイリオ"/>
                <a:ea typeface="メイリオ"/>
                <a:cs typeface="メイリオ"/>
              </a:rPr>
              <a:t>&lt;</a:t>
            </a:r>
            <a:r>
              <a:rPr lang="en-US" altLang="ja-JP" sz="2400" dirty="0" smtClean="0">
                <a:latin typeface="メイリオ"/>
                <a:ea typeface="メイリオ"/>
                <a:cs typeface="メイリオ"/>
              </a:rPr>
              <a:t> </a:t>
            </a:r>
            <a:r>
              <a:rPr lang="en-US" altLang="ja-JP" sz="2400" dirty="0">
                <a:latin typeface="メイリオ"/>
                <a:ea typeface="メイリオ"/>
                <a:cs typeface="メイリオ"/>
              </a:rPr>
              <a:t>Long ]</a:t>
            </a:r>
          </a:p>
          <a:p>
            <a:pPr marL="0" indent="0">
              <a:buNone/>
            </a:pPr>
            <a:r>
              <a:rPr lang="en-US" altLang="ja-JP" sz="2400" dirty="0">
                <a:latin typeface="メイリオ"/>
                <a:ea typeface="メイリオ"/>
                <a:cs typeface="メイリオ"/>
              </a:rPr>
              <a:t>&lt;console&gt;:12: error: not found: type &gt;%&gt;</a:t>
            </a:r>
          </a:p>
          <a:p>
            <a:pPr marL="0" indent="0">
              <a:buNone/>
            </a:pPr>
            <a:r>
              <a:rPr lang="en-US" altLang="ja-JP" sz="2400" dirty="0">
                <a:latin typeface="メイリオ"/>
                <a:ea typeface="メイリオ"/>
                <a:cs typeface="メイリオ"/>
              </a:rPr>
              <a:t>              implicitly[ </a:t>
            </a:r>
            <a:r>
              <a:rPr lang="en-US" altLang="ja-JP" sz="2400" dirty="0" err="1">
                <a:latin typeface="メイリオ"/>
                <a:ea typeface="メイリオ"/>
                <a:cs typeface="メイリオ"/>
              </a:rPr>
              <a:t>Int</a:t>
            </a:r>
            <a:r>
              <a:rPr lang="en-US" altLang="ja-JP" sz="2400" dirty="0">
                <a:latin typeface="メイリオ"/>
                <a:ea typeface="メイリオ"/>
                <a:cs typeface="メイリオ"/>
              </a:rPr>
              <a:t> </a:t>
            </a:r>
            <a:r>
              <a:rPr lang="en-US" altLang="ja-JP" sz="2400" dirty="0" smtClean="0">
                <a:latin typeface="メイリオ"/>
                <a:ea typeface="メイリオ"/>
                <a:cs typeface="メイリオ"/>
              </a:rPr>
              <a:t>&lt;%&lt; </a:t>
            </a:r>
            <a:r>
              <a:rPr lang="en-US" altLang="ja-JP" sz="2400" dirty="0">
                <a:latin typeface="メイリオ"/>
                <a:ea typeface="メイリオ"/>
                <a:cs typeface="メイリオ"/>
              </a:rPr>
              <a:t>Long ]</a:t>
            </a:r>
          </a:p>
          <a:p>
            <a:pPr marL="0" indent="0">
              <a:buNone/>
            </a:pPr>
            <a:r>
              <a:rPr lang="en-US" altLang="ja-JP" sz="2400" dirty="0">
                <a:latin typeface="メイリオ"/>
                <a:ea typeface="メイリオ"/>
                <a:cs typeface="メイリオ"/>
              </a:rPr>
              <a:t>                              ^</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implicitly[ </a:t>
            </a:r>
            <a:r>
              <a:rPr lang="en-US" altLang="ja-JP" sz="2400" dirty="0" err="1">
                <a:latin typeface="メイリオ"/>
                <a:ea typeface="メイリオ"/>
                <a:cs typeface="メイリオ"/>
              </a:rPr>
              <a:t>Int</a:t>
            </a:r>
            <a:r>
              <a:rPr lang="en-US" altLang="ja-JP" sz="2400" dirty="0">
                <a:latin typeface="メイリオ"/>
                <a:ea typeface="メイリオ"/>
                <a:cs typeface="メイリオ"/>
              </a:rPr>
              <a:t> =&gt; Long ]</a:t>
            </a:r>
          </a:p>
          <a:p>
            <a:pPr marL="0" indent="0">
              <a:buNone/>
            </a:pPr>
            <a:r>
              <a:rPr lang="en-US" altLang="ja-JP" sz="2400" dirty="0">
                <a:latin typeface="メイリオ"/>
                <a:ea typeface="メイリオ"/>
                <a:cs typeface="メイリオ"/>
              </a:rPr>
              <a:t>res5: </a:t>
            </a:r>
            <a:r>
              <a:rPr lang="en-US" altLang="ja-JP" sz="2400" dirty="0" err="1">
                <a:latin typeface="メイリオ"/>
                <a:ea typeface="メイリオ"/>
                <a:cs typeface="メイリオ"/>
              </a:rPr>
              <a:t>Int</a:t>
            </a:r>
            <a:r>
              <a:rPr lang="en-US" altLang="ja-JP" sz="2400" dirty="0">
                <a:latin typeface="メイリオ"/>
                <a:ea typeface="メイリオ"/>
                <a:cs typeface="メイリオ"/>
              </a:rPr>
              <a:t> =&gt; Long = &lt;function1&gt;</a:t>
            </a:r>
          </a:p>
        </p:txBody>
      </p:sp>
    </p:spTree>
    <p:extLst>
      <p:ext uri="{BB962C8B-B14F-4D97-AF65-F5344CB8AC3E}">
        <p14:creationId xmlns:p14="http://schemas.microsoft.com/office/powerpoint/2010/main" val="36448070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332" y="244158"/>
            <a:ext cx="7985261" cy="1339850"/>
          </a:xfrm>
        </p:spPr>
        <p:txBody>
          <a:bodyPr>
            <a:normAutofit fontScale="90000"/>
          </a:bodyPr>
          <a:lstStyle/>
          <a:p>
            <a:r>
              <a:rPr kumimoji="1" lang="en-US" altLang="ja-JP" dirty="0" smtClean="0"/>
              <a:t>&lt;%&lt;</a:t>
            </a:r>
            <a:r>
              <a:rPr kumimoji="1" lang="ja-JP" altLang="en-US" dirty="0" smtClean="0"/>
              <a:t>は</a:t>
            </a:r>
            <a:r>
              <a:rPr lang="ja-JP" altLang="en-US" dirty="0" smtClean="0"/>
              <a:t>、</a:t>
            </a:r>
            <a:r>
              <a:rPr kumimoji="1" lang="ja-JP" altLang="en-US" dirty="0" smtClean="0"/>
              <a:t>なぜなくなったのか</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r>
              <a:rPr lang="en-US" altLang="ja-JP" dirty="0">
                <a:hlinkClick r:id="rId2"/>
              </a:rPr>
              <a:t>SI-2781</a:t>
            </a:r>
            <a:endParaRPr lang="en-US" altLang="ja-JP" dirty="0"/>
          </a:p>
          <a:p>
            <a:r>
              <a:rPr lang="en-US" altLang="ja-JP" b="1" dirty="0">
                <a:hlinkClick r:id="rId2"/>
              </a:rPr>
              <a:t>type inference constraints should be carried along during search for chained implicits</a:t>
            </a:r>
            <a:r>
              <a:rPr lang="en-US" altLang="ja-JP" b="1" dirty="0"/>
              <a:t> </a:t>
            </a:r>
          </a:p>
          <a:p>
            <a:r>
              <a:rPr lang="en-US" altLang="ja-JP" dirty="0" smtClean="0"/>
              <a:t>https</a:t>
            </a:r>
            <a:r>
              <a:rPr lang="en-US" altLang="ja-JP" dirty="0"/>
              <a:t>://</a:t>
            </a:r>
            <a:r>
              <a:rPr lang="en-US" altLang="ja-JP" dirty="0" err="1"/>
              <a:t>issues.scala-lang.org</a:t>
            </a:r>
            <a:r>
              <a:rPr lang="en-US" altLang="ja-JP" dirty="0"/>
              <a:t>/browse/SI-2781</a:t>
            </a:r>
            <a:endParaRPr kumimoji="1" lang="ja-JP" altLang="en-US" dirty="0"/>
          </a:p>
        </p:txBody>
      </p:sp>
    </p:spTree>
    <p:extLst>
      <p:ext uri="{BB962C8B-B14F-4D97-AF65-F5344CB8AC3E}">
        <p14:creationId xmlns:p14="http://schemas.microsoft.com/office/powerpoint/2010/main" val="31321701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About </a:t>
            </a:r>
            <a:r>
              <a:rPr lang="en-US" altLang="ja-JP" dirty="0" err="1" smtClean="0"/>
              <a:t>Phatom</a:t>
            </a:r>
            <a:r>
              <a:rPr lang="en-US" altLang="ja-JP" dirty="0" smtClean="0"/>
              <a:t> Type</a:t>
            </a:r>
            <a:endParaRPr kumimoji="1" lang="ja-JP" altLang="en-US" dirty="0"/>
          </a:p>
        </p:txBody>
      </p:sp>
      <p:sp>
        <p:nvSpPr>
          <p:cNvPr id="5" name="コンテンツ プレースホルダー 4"/>
          <p:cNvSpPr>
            <a:spLocks noGrp="1"/>
          </p:cNvSpPr>
          <p:nvPr>
            <p:ph idx="1"/>
          </p:nvPr>
        </p:nvSpPr>
        <p:spPr>
          <a:xfrm>
            <a:off x="900111" y="2133601"/>
            <a:ext cx="7800465" cy="3931920"/>
          </a:xfrm>
        </p:spPr>
        <p:txBody>
          <a:bodyPr/>
          <a:lstStyle/>
          <a:p>
            <a:pPr marL="0" indent="0">
              <a:buNone/>
            </a:pPr>
            <a:r>
              <a:rPr lang="en-US" altLang="ja-JP" dirty="0"/>
              <a:t>A </a:t>
            </a:r>
            <a:r>
              <a:rPr lang="en-US" altLang="ja-JP" b="1" dirty="0"/>
              <a:t>phantom type</a:t>
            </a:r>
            <a:r>
              <a:rPr lang="en-US" altLang="ja-JP" dirty="0"/>
              <a:t> is a </a:t>
            </a:r>
            <a:r>
              <a:rPr lang="en-US" altLang="ja-JP" dirty="0" err="1"/>
              <a:t>parametrised</a:t>
            </a:r>
            <a:r>
              <a:rPr lang="en-US" altLang="ja-JP" dirty="0"/>
              <a:t> type whose parameters do not all appear on the right-hand side of its definition</a:t>
            </a:r>
            <a:endParaRPr kumimoji="1" lang="en-US" altLang="ja-JP" dirty="0" smtClean="0"/>
          </a:p>
          <a:p>
            <a:pPr marL="0" indent="0">
              <a:buNone/>
            </a:pPr>
            <a:endParaRPr kumimoji="1" lang="en-US" altLang="ja-JP" dirty="0" smtClean="0"/>
          </a:p>
          <a:p>
            <a:pPr marL="0" indent="0">
              <a:buNone/>
            </a:pPr>
            <a:r>
              <a:rPr lang="en-US" altLang="ja-JP" dirty="0" smtClean="0"/>
              <a:t>- Haskell wiki </a:t>
            </a:r>
            <a:r>
              <a:rPr lang="ja-JP" altLang="en-US" dirty="0" smtClean="0"/>
              <a:t>より抜粋</a:t>
            </a:r>
            <a:r>
              <a:rPr lang="en-US" altLang="ja-JP" dirty="0" smtClean="0"/>
              <a:t> -</a:t>
            </a:r>
            <a:endParaRPr kumimoji="1" lang="en-US" altLang="ja-JP" dirty="0" smtClean="0"/>
          </a:p>
          <a:p>
            <a:pPr marL="0" indent="0">
              <a:buNone/>
            </a:pPr>
            <a:r>
              <a:rPr lang="en-US" altLang="ja-JP" dirty="0"/>
              <a:t>http://</a:t>
            </a:r>
            <a:r>
              <a:rPr lang="en-US" altLang="ja-JP" dirty="0" err="1"/>
              <a:t>www.haskell.org</a:t>
            </a:r>
            <a:r>
              <a:rPr lang="en-US" altLang="ja-JP" dirty="0"/>
              <a:t>/</a:t>
            </a:r>
            <a:r>
              <a:rPr lang="en-US" altLang="ja-JP" dirty="0" err="1"/>
              <a:t>haskellwiki</a:t>
            </a:r>
            <a:r>
              <a:rPr lang="en-US" altLang="ja-JP" dirty="0"/>
              <a:t>/</a:t>
            </a:r>
            <a:r>
              <a:rPr lang="en-US" altLang="ja-JP" dirty="0" err="1" smtClean="0"/>
              <a:t>Phantom_type</a:t>
            </a:r>
            <a:endParaRPr lang="en-US" altLang="ja-JP" dirty="0" smtClean="0"/>
          </a:p>
        </p:txBody>
      </p:sp>
    </p:spTree>
    <p:extLst>
      <p:ext uri="{BB962C8B-B14F-4D97-AF65-F5344CB8AC3E}">
        <p14:creationId xmlns:p14="http://schemas.microsoft.com/office/powerpoint/2010/main" val="7521747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演習問題</a:t>
            </a:r>
            <a:r>
              <a:rPr lang="en-US" altLang="ja-JP" dirty="0"/>
              <a:t> </a:t>
            </a:r>
            <a:r>
              <a:rPr lang="en-US" altLang="ja-JP" dirty="0" smtClean="0"/>
              <a:t>1</a:t>
            </a:r>
            <a:endParaRPr kumimoji="1" lang="ja-JP" altLang="en-US" dirty="0"/>
          </a:p>
        </p:txBody>
      </p:sp>
      <p:sp>
        <p:nvSpPr>
          <p:cNvPr id="3" name="コンテンツ プレースホルダー 2"/>
          <p:cNvSpPr>
            <a:spLocks noGrp="1"/>
          </p:cNvSpPr>
          <p:nvPr>
            <p:ph idx="1"/>
          </p:nvPr>
        </p:nvSpPr>
        <p:spPr>
          <a:xfrm>
            <a:off x="458484" y="1724822"/>
            <a:ext cx="8229600" cy="786250"/>
          </a:xfrm>
        </p:spPr>
        <p:txBody>
          <a:bodyPr/>
          <a:lstStyle/>
          <a:p>
            <a:r>
              <a:rPr kumimoji="1" lang="en-US" altLang="ja-JP" dirty="0" smtClean="0"/>
              <a:t>9</a:t>
            </a:r>
            <a:r>
              <a:rPr kumimoji="1" lang="ja-JP" altLang="en-US" dirty="0" smtClean="0"/>
              <a:t>ページの例をコンパイルエラーを出すようにする</a:t>
            </a:r>
            <a:endParaRPr kumimoji="1" lang="ja-JP" altLang="en-US" dirty="0"/>
          </a:p>
        </p:txBody>
      </p:sp>
      <p:sp>
        <p:nvSpPr>
          <p:cNvPr id="4" name="コンテンツ プレースホルダー 2"/>
          <p:cNvSpPr txBox="1">
            <a:spLocks/>
          </p:cNvSpPr>
          <p:nvPr/>
        </p:nvSpPr>
        <p:spPr>
          <a:xfrm>
            <a:off x="458484" y="2511072"/>
            <a:ext cx="8229600" cy="4002286"/>
          </a:xfrm>
          <a:prstGeom prst="rect">
            <a:avLst/>
          </a:prstGeom>
          <a:solidFill>
            <a:schemeClr val="bg1"/>
          </a:solidFill>
          <a:ln>
            <a:solidFill>
              <a:srgbClr val="000090"/>
            </a:solidFill>
          </a:ln>
        </p:spPr>
        <p:txBody>
          <a:bodyPr vert="horz">
            <a:normAutofit fontScale="77500" lnSpcReduction="2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Dinner.start.cookSalad.cookCake.serve</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&lt;console&gt;:8: error: Cannot prove that </a:t>
            </a:r>
            <a:r>
              <a:rPr lang="en-US" altLang="ja-JP" sz="2400" dirty="0" err="1">
                <a:latin typeface="メイリオ"/>
                <a:ea typeface="メイリオ"/>
                <a:cs typeface="メイリオ"/>
              </a:rPr>
              <a:t>Dinner.Empty</a:t>
            </a:r>
            <a:r>
              <a:rPr lang="en-US" altLang="ja-JP" sz="2400" dirty="0">
                <a:latin typeface="メイリオ"/>
                <a:ea typeface="メイリオ"/>
                <a:cs typeface="メイリオ"/>
              </a:rPr>
              <a:t> =:= </a:t>
            </a:r>
            <a:r>
              <a:rPr lang="en-US" altLang="ja-JP" sz="2400" dirty="0" err="1">
                <a:latin typeface="メイリオ"/>
                <a:ea typeface="メイリオ"/>
                <a:cs typeface="メイリオ"/>
              </a:rPr>
              <a:t>Dinner.Ready</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              </a:t>
            </a:r>
            <a:r>
              <a:rPr lang="en-US" altLang="ja-JP" sz="2400" dirty="0" err="1">
                <a:latin typeface="メイリオ"/>
                <a:ea typeface="メイリオ"/>
                <a:cs typeface="メイリオ"/>
              </a:rPr>
              <a:t>Dinner.start.cookSalad.cookCake.serve</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                                                   </a:t>
            </a:r>
            <a:r>
              <a:rPr lang="en-US" altLang="ja-JP" sz="2400" dirty="0" smtClean="0">
                <a:latin typeface="メイリオ"/>
                <a:ea typeface="メイリオ"/>
                <a:cs typeface="メイリオ"/>
              </a:rPr>
              <a:t>^</a:t>
            </a: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Dinner.start.cookSalad.cookCake.cookSalad</a:t>
            </a:r>
            <a:endParaRPr lang="en-US" altLang="ja-JP" sz="2400" dirty="0">
              <a:latin typeface="メイリオ"/>
              <a:ea typeface="メイリオ"/>
              <a:cs typeface="メイリオ"/>
            </a:endParaRPr>
          </a:p>
          <a:p>
            <a:pPr marL="0" indent="0">
              <a:buNone/>
            </a:pPr>
            <a:r>
              <a:rPr lang="en-US" altLang="ja-JP" sz="2400" dirty="0">
                <a:latin typeface="メイリオ"/>
                <a:ea typeface="メイリオ"/>
                <a:cs typeface="メイリオ"/>
              </a:rPr>
              <a:t>&lt;console&gt;:8: error: Cannot prove that </a:t>
            </a:r>
            <a:r>
              <a:rPr lang="en-US" altLang="ja-JP" sz="2400" dirty="0" err="1">
                <a:latin typeface="メイリオ"/>
                <a:ea typeface="メイリオ"/>
                <a:cs typeface="メイリオ"/>
              </a:rPr>
              <a:t>Dinner.Ready</a:t>
            </a:r>
            <a:r>
              <a:rPr lang="en-US" altLang="ja-JP" sz="2400" dirty="0">
                <a:latin typeface="メイリオ"/>
                <a:ea typeface="メイリオ"/>
                <a:cs typeface="メイリオ"/>
              </a:rPr>
              <a:t> =:= </a:t>
            </a:r>
            <a:r>
              <a:rPr lang="en-US" altLang="ja-JP" sz="2400" dirty="0" err="1">
                <a:latin typeface="メイリオ"/>
                <a:ea typeface="メイリオ"/>
                <a:cs typeface="メイリオ"/>
              </a:rPr>
              <a:t>Dinner.Empty</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              </a:t>
            </a:r>
            <a:r>
              <a:rPr lang="en-US" altLang="ja-JP" sz="2400" dirty="0" err="1">
                <a:latin typeface="メイリオ"/>
                <a:ea typeface="メイリオ"/>
                <a:cs typeface="メイリオ"/>
              </a:rPr>
              <a:t>Dinner.start.cookSalad.cookCake.cookSalad</a:t>
            </a:r>
            <a:endParaRPr lang="en-US" altLang="ja-JP" sz="2400" dirty="0">
              <a:latin typeface="メイリオ"/>
              <a:ea typeface="メイリオ"/>
              <a:cs typeface="メイリオ"/>
            </a:endParaRPr>
          </a:p>
          <a:p>
            <a:pPr marL="0" indent="0">
              <a:buNone/>
            </a:pPr>
            <a:r>
              <a:rPr lang="en-US" altLang="ja-JP" sz="2400" dirty="0">
                <a:latin typeface="メイリオ"/>
                <a:ea typeface="メイリオ"/>
                <a:cs typeface="メイリオ"/>
              </a:rPr>
              <a:t>                                              </a:t>
            </a:r>
            <a:r>
              <a:rPr lang="en-US" altLang="ja-JP" sz="2400" dirty="0" smtClean="0">
                <a:latin typeface="メイリオ"/>
                <a:ea typeface="メイリオ"/>
                <a:cs typeface="メイリオ"/>
              </a:rPr>
              <a:t>^</a:t>
            </a:r>
          </a:p>
          <a:p>
            <a:pPr marL="0" indent="0">
              <a:buNone/>
            </a:pPr>
            <a:endParaRPr lang="en-US" altLang="ja-JP" sz="2400" dirty="0" smtClean="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Dinner.start.cookSalad.cookCake.cookSteak.serve</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Now you can eat!</a:t>
            </a:r>
          </a:p>
        </p:txBody>
      </p:sp>
    </p:spTree>
    <p:extLst>
      <p:ext uri="{BB962C8B-B14F-4D97-AF65-F5344CB8AC3E}">
        <p14:creationId xmlns:p14="http://schemas.microsoft.com/office/powerpoint/2010/main" val="18400878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演習問題</a:t>
            </a:r>
            <a:r>
              <a:rPr kumimoji="1" lang="en-US" altLang="ja-JP" dirty="0" smtClean="0"/>
              <a:t> 2</a:t>
            </a:r>
            <a:endParaRPr kumimoji="1" lang="ja-JP" altLang="en-US" dirty="0"/>
          </a:p>
        </p:txBody>
      </p:sp>
      <p:sp>
        <p:nvSpPr>
          <p:cNvPr id="3" name="コンテンツ プレースホルダー 2"/>
          <p:cNvSpPr>
            <a:spLocks noGrp="1"/>
          </p:cNvSpPr>
          <p:nvPr>
            <p:ph idx="1"/>
          </p:nvPr>
        </p:nvSpPr>
        <p:spPr>
          <a:xfrm>
            <a:off x="458484" y="1766511"/>
            <a:ext cx="8229600" cy="554772"/>
          </a:xfrm>
        </p:spPr>
        <p:txBody>
          <a:bodyPr>
            <a:normAutofit fontScale="92500"/>
          </a:bodyPr>
          <a:lstStyle/>
          <a:p>
            <a:r>
              <a:rPr kumimoji="1" lang="en-US" altLang="ja-JP" dirty="0" smtClean="0"/>
              <a:t>A</a:t>
            </a:r>
            <a:r>
              <a:rPr kumimoji="1" lang="ja-JP" altLang="en-US" dirty="0" smtClean="0"/>
              <a:t>が</a:t>
            </a:r>
            <a:r>
              <a:rPr kumimoji="1" lang="en-US" altLang="ja-JP" dirty="0" smtClean="0"/>
              <a:t>B</a:t>
            </a:r>
            <a:r>
              <a:rPr kumimoji="1" lang="ja-JP" altLang="en-US" dirty="0" smtClean="0"/>
              <a:t>の子クラスであるかをチェックする型を考えてみ</a:t>
            </a:r>
            <a:r>
              <a:rPr lang="ja-JP" altLang="en-US" dirty="0" smtClean="0"/>
              <a:t>る</a:t>
            </a:r>
            <a:endParaRPr kumimoji="1" lang="ja-JP" altLang="en-US" dirty="0"/>
          </a:p>
        </p:txBody>
      </p:sp>
      <p:sp>
        <p:nvSpPr>
          <p:cNvPr id="5" name="コンテンツ プレースホルダー 2"/>
          <p:cNvSpPr txBox="1">
            <a:spLocks/>
          </p:cNvSpPr>
          <p:nvPr/>
        </p:nvSpPr>
        <p:spPr>
          <a:xfrm>
            <a:off x="458484" y="2481873"/>
            <a:ext cx="8229600" cy="3963226"/>
          </a:xfrm>
          <a:prstGeom prst="rect">
            <a:avLst/>
          </a:prstGeom>
          <a:solidFill>
            <a:schemeClr val="bg1"/>
          </a:solidFill>
          <a:ln>
            <a:solidFill>
              <a:srgbClr val="000090"/>
            </a:solidFill>
          </a:ln>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trait </a:t>
            </a:r>
            <a:r>
              <a:rPr lang="en-US" altLang="ja-JP" sz="2400" dirty="0" smtClean="0">
                <a:latin typeface="メイリオ"/>
                <a:ea typeface="メイリオ"/>
                <a:cs typeface="メイリオ"/>
              </a:rPr>
              <a:t>A</a:t>
            </a: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trait B with </a:t>
            </a:r>
            <a:r>
              <a:rPr lang="en-US" altLang="ja-JP" sz="2400" dirty="0" smtClean="0">
                <a:latin typeface="メイリオ"/>
                <a:ea typeface="メイリオ"/>
                <a:cs typeface="メイリオ"/>
              </a:rPr>
              <a:t>A</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implicitly[ B &lt;:&lt; A ]</a:t>
            </a:r>
          </a:p>
          <a:p>
            <a:pPr marL="0" indent="0">
              <a:buNone/>
            </a:pPr>
            <a:r>
              <a:rPr lang="en-US" altLang="ja-JP" sz="2400" dirty="0">
                <a:latin typeface="メイリオ"/>
                <a:ea typeface="メイリオ"/>
                <a:cs typeface="メイリオ"/>
              </a:rPr>
              <a:t>res9: &lt;:&lt;[B,A] = &lt;function1&gt;</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implicitly[ A &lt;:&lt; B ]</a:t>
            </a:r>
          </a:p>
          <a:p>
            <a:pPr marL="0" indent="0">
              <a:buNone/>
            </a:pPr>
            <a:r>
              <a:rPr lang="en-US" altLang="ja-JP" sz="2400" dirty="0">
                <a:latin typeface="メイリオ"/>
                <a:ea typeface="メイリオ"/>
                <a:cs typeface="メイリオ"/>
              </a:rPr>
              <a:t>&lt;console&gt;:14: error: Cannot prove that A &lt;:&lt; B.</a:t>
            </a:r>
          </a:p>
          <a:p>
            <a:pPr marL="0" indent="0">
              <a:buNone/>
            </a:pPr>
            <a:r>
              <a:rPr lang="en-US" altLang="ja-JP" sz="2400" dirty="0">
                <a:latin typeface="メイリオ"/>
                <a:ea typeface="メイリオ"/>
                <a:cs typeface="メイリオ"/>
              </a:rPr>
              <a:t>              implicitly[ A &lt;:&lt; B ]</a:t>
            </a:r>
            <a:endParaRPr lang="en-US" altLang="ja-JP" sz="2400" dirty="0" smtClean="0">
              <a:latin typeface="メイリオ"/>
              <a:ea typeface="メイリオ"/>
              <a:cs typeface="メイリオ"/>
            </a:endParaRPr>
          </a:p>
          <a:p>
            <a:pPr marL="0" indent="0">
              <a:buNone/>
            </a:pPr>
            <a:endParaRPr lang="en-US" altLang="ja-JP" sz="2400" dirty="0" smtClean="0">
              <a:latin typeface="メイリオ"/>
              <a:ea typeface="メイリオ"/>
              <a:cs typeface="メイリオ"/>
            </a:endParaRPr>
          </a:p>
          <a:p>
            <a:pPr marL="0" indent="0">
              <a:buNone/>
            </a:pP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30108362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幽霊型の例</a:t>
            </a:r>
            <a:endParaRPr kumimoji="1" lang="ja-JP" altLang="en-US" dirty="0"/>
          </a:p>
        </p:txBody>
      </p:sp>
      <p:sp>
        <p:nvSpPr>
          <p:cNvPr id="3" name="コンテンツ プレースホルダー 2"/>
          <p:cNvSpPr>
            <a:spLocks noGrp="1"/>
          </p:cNvSpPr>
          <p:nvPr>
            <p:ph idx="1"/>
          </p:nvPr>
        </p:nvSpPr>
        <p:spPr>
          <a:xfrm>
            <a:off x="900113" y="1824907"/>
            <a:ext cx="7927846" cy="4773956"/>
          </a:xfrm>
        </p:spPr>
        <p:txBody>
          <a:bodyPr>
            <a:normAutofit lnSpcReduction="10000"/>
          </a:bodyPr>
          <a:lstStyle/>
          <a:p>
            <a:r>
              <a:rPr lang="ja-JP" altLang="en-US" dirty="0" smtClean="0"/>
              <a:t>型パラメータ</a:t>
            </a:r>
            <a:r>
              <a:rPr lang="en-US" altLang="ja-JP" dirty="0" smtClean="0"/>
              <a:t>T</a:t>
            </a:r>
            <a:r>
              <a:rPr lang="ja-JP" altLang="en-US" dirty="0" smtClean="0"/>
              <a:t>は</a:t>
            </a:r>
            <a:r>
              <a:rPr lang="en-US" altLang="ja-JP" dirty="0" smtClean="0"/>
              <a:t>case class</a:t>
            </a:r>
            <a:r>
              <a:rPr lang="ja-JP" altLang="en-US" dirty="0" smtClean="0"/>
              <a:t>のフィールドに使われていない</a:t>
            </a:r>
            <a:r>
              <a:rPr lang="en-US" altLang="ja-JP" dirty="0" smtClean="0"/>
              <a:t> </a:t>
            </a:r>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特に</a:t>
            </a:r>
            <a:r>
              <a:rPr lang="en-US" altLang="ja-JP" dirty="0" err="1" smtClean="0"/>
              <a:t>Scala</a:t>
            </a:r>
            <a:r>
              <a:rPr lang="ja-JP" altLang="en-US" dirty="0" smtClean="0"/>
              <a:t>の場合、</a:t>
            </a:r>
            <a:r>
              <a:rPr lang="en-US" altLang="ja-JP" dirty="0" smtClean="0"/>
              <a:t>Type Erasure</a:t>
            </a:r>
            <a:r>
              <a:rPr lang="ja-JP" altLang="en-US" dirty="0" smtClean="0"/>
              <a:t>により実行時に型パラメータは消える</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pPr marL="0" indent="0">
              <a:buNone/>
            </a:pPr>
            <a:endParaRPr lang="en-US" altLang="ja-JP" dirty="0"/>
          </a:p>
          <a:p>
            <a:endParaRPr lang="en-US" altLang="ja-JP" dirty="0" smtClean="0"/>
          </a:p>
          <a:p>
            <a:pPr marL="0" indent="0">
              <a:buNone/>
            </a:pPr>
            <a:endParaRPr lang="en-US" altLang="ja-JP" dirty="0" smtClean="0"/>
          </a:p>
        </p:txBody>
      </p:sp>
      <p:sp>
        <p:nvSpPr>
          <p:cNvPr id="6" name="コンテンツ プレースホルダー 2"/>
          <p:cNvSpPr txBox="1">
            <a:spLocks/>
          </p:cNvSpPr>
          <p:nvPr/>
        </p:nvSpPr>
        <p:spPr>
          <a:xfrm>
            <a:off x="900113" y="2576817"/>
            <a:ext cx="7927847" cy="2990984"/>
          </a:xfrm>
          <a:prstGeom prst="rect">
            <a:avLst/>
          </a:prstGeom>
          <a:solidFill>
            <a:schemeClr val="bg1"/>
          </a:solidFill>
          <a:ln>
            <a:solidFill>
              <a:srgbClr val="000090"/>
            </a:solidFill>
          </a:ln>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a:latin typeface="メイリオ"/>
                <a:ea typeface="メイリオ"/>
                <a:cs typeface="メイリオ"/>
              </a:rPr>
              <a:t>case class </a:t>
            </a:r>
            <a:r>
              <a:rPr lang="en-US" altLang="ja-JP" sz="2400" b="1" dirty="0">
                <a:solidFill>
                  <a:srgbClr val="0000FF"/>
                </a:solidFill>
                <a:latin typeface="メイリオ"/>
                <a:ea typeface="メイリオ"/>
                <a:cs typeface="メイリオ"/>
              </a:rPr>
              <a:t>A</a:t>
            </a:r>
            <a:r>
              <a:rPr lang="en-US" altLang="ja-JP" sz="2400" dirty="0">
                <a:latin typeface="メイリオ"/>
                <a:ea typeface="メイリオ"/>
                <a:cs typeface="メイリオ"/>
              </a:rPr>
              <a:t>[</a:t>
            </a:r>
            <a:r>
              <a:rPr lang="en-US" altLang="ja-JP" sz="2400" b="1" dirty="0">
                <a:solidFill>
                  <a:srgbClr val="FF0000"/>
                </a:solidFill>
                <a:latin typeface="メイリオ"/>
                <a:ea typeface="メイリオ"/>
                <a:cs typeface="メイリオ"/>
              </a:rPr>
              <a:t>T</a:t>
            </a:r>
            <a:r>
              <a:rPr lang="en-US" altLang="ja-JP" sz="2400" dirty="0">
                <a:latin typeface="メイリオ"/>
                <a:ea typeface="メイリオ"/>
                <a:cs typeface="メイリオ"/>
              </a:rPr>
              <a:t>](x : </a:t>
            </a:r>
            <a:r>
              <a:rPr lang="en-US" altLang="ja-JP" sz="2400" dirty="0" err="1">
                <a:latin typeface="メイリオ"/>
                <a:ea typeface="メイリオ"/>
                <a:cs typeface="メイリオ"/>
              </a:rPr>
              <a:t>Int</a:t>
            </a:r>
            <a:r>
              <a:rPr lang="en-US" altLang="ja-JP" sz="2400" dirty="0">
                <a:latin typeface="メイリオ"/>
                <a:ea typeface="メイリオ"/>
                <a:cs typeface="メイリオ"/>
              </a:rPr>
              <a:t>)</a:t>
            </a:r>
          </a:p>
          <a:p>
            <a:pPr marL="0" indent="0">
              <a:buNone/>
            </a:pPr>
            <a:endParaRPr lang="en-US" altLang="ja-JP" sz="2400" dirty="0" smtClean="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a:latin typeface="メイリオ"/>
                <a:ea typeface="メイリオ"/>
                <a:cs typeface="メイリオ"/>
              </a:rPr>
              <a:t>&gt; </a:t>
            </a:r>
            <a:r>
              <a:rPr lang="en-US" altLang="ja-JP" sz="2400" b="1" dirty="0">
                <a:solidFill>
                  <a:srgbClr val="0000FF"/>
                </a:solidFill>
                <a:latin typeface="メイリオ"/>
                <a:ea typeface="メイリオ"/>
                <a:cs typeface="メイリオ"/>
              </a:rPr>
              <a:t>A</a:t>
            </a:r>
            <a:r>
              <a:rPr lang="en-US" altLang="ja-JP" sz="2400" dirty="0">
                <a:latin typeface="メイリオ"/>
                <a:ea typeface="メイリオ"/>
                <a:cs typeface="メイリオ"/>
              </a:rPr>
              <a:t>[</a:t>
            </a:r>
            <a:r>
              <a:rPr lang="en-US" altLang="ja-JP" sz="2400" b="1" dirty="0">
                <a:solidFill>
                  <a:srgbClr val="FF0000"/>
                </a:solidFill>
                <a:latin typeface="メイリオ"/>
                <a:ea typeface="メイリオ"/>
                <a:cs typeface="メイリオ"/>
              </a:rPr>
              <a:t>String</a:t>
            </a:r>
            <a:r>
              <a:rPr lang="en-US" altLang="ja-JP" sz="2400" dirty="0">
                <a:latin typeface="メイリオ"/>
                <a:ea typeface="メイリオ"/>
                <a:cs typeface="メイリオ"/>
              </a:rPr>
              <a:t>](3)</a:t>
            </a:r>
          </a:p>
          <a:p>
            <a:pPr marL="0" indent="0">
              <a:buNone/>
            </a:pPr>
            <a:r>
              <a:rPr lang="en-US" altLang="ja-JP" sz="2400" dirty="0">
                <a:latin typeface="メイリオ"/>
                <a:ea typeface="メイリオ"/>
                <a:cs typeface="メイリオ"/>
              </a:rPr>
              <a:t>res0: </a:t>
            </a:r>
            <a:r>
              <a:rPr lang="en-US" altLang="ja-JP" sz="2400" b="1" dirty="0">
                <a:solidFill>
                  <a:srgbClr val="0000FF"/>
                </a:solidFill>
                <a:latin typeface="メイリオ"/>
                <a:ea typeface="メイリオ"/>
                <a:cs typeface="メイリオ"/>
              </a:rPr>
              <a:t>A </a:t>
            </a:r>
            <a:r>
              <a:rPr lang="en-US" altLang="ja-JP" sz="2400" dirty="0" smtClean="0">
                <a:latin typeface="メイリオ"/>
                <a:ea typeface="メイリオ"/>
                <a:cs typeface="メイリオ"/>
              </a:rPr>
              <a:t>[</a:t>
            </a:r>
            <a:r>
              <a:rPr lang="en-US" altLang="ja-JP" sz="2400" b="1" dirty="0">
                <a:solidFill>
                  <a:srgbClr val="FF0000"/>
                </a:solidFill>
                <a:latin typeface="メイリオ"/>
                <a:ea typeface="メイリオ"/>
                <a:cs typeface="メイリオ"/>
              </a:rPr>
              <a:t>String</a:t>
            </a:r>
            <a:r>
              <a:rPr lang="en-US" altLang="ja-JP" sz="2400" dirty="0" smtClean="0">
                <a:latin typeface="メイリオ"/>
                <a:ea typeface="メイリオ"/>
                <a:cs typeface="メイリオ"/>
              </a:rPr>
              <a:t>] </a:t>
            </a:r>
            <a:r>
              <a:rPr lang="en-US" altLang="ja-JP" sz="2400" dirty="0">
                <a:latin typeface="メイリオ"/>
                <a:ea typeface="メイリオ"/>
                <a:cs typeface="メイリオ"/>
              </a:rPr>
              <a:t>= A(3)</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b="1" dirty="0">
                <a:solidFill>
                  <a:srgbClr val="0000FF"/>
                </a:solidFill>
                <a:latin typeface="メイリオ"/>
                <a:ea typeface="メイリオ"/>
                <a:cs typeface="メイリオ"/>
              </a:rPr>
              <a:t>A </a:t>
            </a:r>
            <a:r>
              <a:rPr lang="en-US" altLang="ja-JP" sz="2400" dirty="0" smtClean="0">
                <a:latin typeface="メイリオ"/>
                <a:ea typeface="メイリオ"/>
                <a:cs typeface="メイリオ"/>
              </a:rPr>
              <a:t>[</a:t>
            </a:r>
            <a:r>
              <a:rPr lang="en-US" altLang="ja-JP" sz="2400" b="1" dirty="0">
                <a:solidFill>
                  <a:srgbClr val="FF0000"/>
                </a:solidFill>
                <a:latin typeface="メイリオ"/>
                <a:ea typeface="メイリオ"/>
                <a:cs typeface="メイリオ"/>
              </a:rPr>
              <a:t>List[Char]</a:t>
            </a:r>
            <a:r>
              <a:rPr lang="en-US" altLang="ja-JP" sz="2400" dirty="0">
                <a:latin typeface="メイリオ"/>
                <a:ea typeface="メイリオ"/>
                <a:cs typeface="メイリオ"/>
              </a:rPr>
              <a:t>](3)</a:t>
            </a:r>
          </a:p>
          <a:p>
            <a:pPr marL="0" indent="0">
              <a:buNone/>
            </a:pPr>
            <a:r>
              <a:rPr lang="en-US" altLang="ja-JP" sz="2400" dirty="0">
                <a:latin typeface="メイリオ"/>
                <a:ea typeface="メイリオ"/>
                <a:cs typeface="メイリオ"/>
              </a:rPr>
              <a:t>res1: </a:t>
            </a:r>
            <a:r>
              <a:rPr lang="en-US" altLang="ja-JP" sz="2400" b="1" dirty="0">
                <a:solidFill>
                  <a:srgbClr val="0000FF"/>
                </a:solidFill>
                <a:latin typeface="メイリオ"/>
                <a:ea typeface="メイリオ"/>
                <a:cs typeface="メイリオ"/>
              </a:rPr>
              <a:t>A </a:t>
            </a:r>
            <a:r>
              <a:rPr lang="en-US" altLang="ja-JP" sz="2400" dirty="0" smtClean="0">
                <a:latin typeface="メイリオ"/>
                <a:ea typeface="メイリオ"/>
                <a:cs typeface="メイリオ"/>
              </a:rPr>
              <a:t>[</a:t>
            </a:r>
            <a:r>
              <a:rPr lang="en-US" altLang="ja-JP" sz="2400" b="1" dirty="0">
                <a:solidFill>
                  <a:srgbClr val="FF0000"/>
                </a:solidFill>
                <a:latin typeface="メイリオ"/>
                <a:ea typeface="メイリオ"/>
                <a:cs typeface="メイリオ"/>
              </a:rPr>
              <a:t>List[Char]</a:t>
            </a:r>
            <a:r>
              <a:rPr lang="en-US" altLang="ja-JP" sz="2400" dirty="0">
                <a:latin typeface="メイリオ"/>
                <a:ea typeface="メイリオ"/>
                <a:cs typeface="メイリオ"/>
              </a:rPr>
              <a:t>] = A(3)</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res0 == res1</a:t>
            </a:r>
          </a:p>
          <a:p>
            <a:pPr marL="0" indent="0">
              <a:buNone/>
            </a:pPr>
            <a:r>
              <a:rPr lang="en-US" altLang="ja-JP" sz="2400" dirty="0">
                <a:latin typeface="メイリオ"/>
                <a:ea typeface="メイリオ"/>
                <a:cs typeface="メイリオ"/>
              </a:rPr>
              <a:t>res2: Boolean = true</a:t>
            </a:r>
          </a:p>
        </p:txBody>
      </p:sp>
    </p:spTree>
    <p:extLst>
      <p:ext uri="{BB962C8B-B14F-4D97-AF65-F5344CB8AC3E}">
        <p14:creationId xmlns:p14="http://schemas.microsoft.com/office/powerpoint/2010/main" val="37861880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0112" y="244158"/>
            <a:ext cx="7654481" cy="1339850"/>
          </a:xfrm>
        </p:spPr>
        <p:txBody>
          <a:bodyPr>
            <a:normAutofit fontScale="90000"/>
          </a:bodyPr>
          <a:lstStyle/>
          <a:p>
            <a:r>
              <a:rPr kumimoji="1" lang="en-US" altLang="ja-JP" dirty="0" smtClean="0"/>
              <a:t>Phantom Type</a:t>
            </a:r>
            <a:r>
              <a:rPr kumimoji="1" lang="ja-JP" altLang="en-US" dirty="0" smtClean="0"/>
              <a:t>は幽霊なのか？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Phantom Type</a:t>
            </a:r>
            <a:r>
              <a:rPr lang="en-US" altLang="ja-JP" dirty="0" smtClean="0"/>
              <a:t>(</a:t>
            </a:r>
            <a:r>
              <a:rPr lang="ja-JP" altLang="en-US" dirty="0" smtClean="0"/>
              <a:t>幽霊型</a:t>
            </a:r>
            <a:r>
              <a:rPr lang="en-US" altLang="ja-JP" dirty="0" smtClean="0"/>
              <a:t>)</a:t>
            </a:r>
            <a:r>
              <a:rPr kumimoji="1" lang="ja-JP" altLang="en-US" dirty="0" smtClean="0"/>
              <a:t>は</a:t>
            </a:r>
            <a:endParaRPr kumimoji="1" lang="en-US" altLang="ja-JP" dirty="0" smtClean="0"/>
          </a:p>
          <a:p>
            <a:pPr lvl="1"/>
            <a:r>
              <a:rPr lang="ja-JP" altLang="en-US" dirty="0" smtClean="0"/>
              <a:t>実行時ではなく、コンパイル</a:t>
            </a:r>
            <a:r>
              <a:rPr lang="ja-JP" altLang="en-US" dirty="0"/>
              <a:t>時</a:t>
            </a:r>
            <a:r>
              <a:rPr lang="ja-JP" altLang="en-US" dirty="0" smtClean="0"/>
              <a:t>にのみ暗躍</a:t>
            </a:r>
            <a:r>
              <a:rPr lang="ja-JP" altLang="en-US" dirty="0"/>
              <a:t>する。</a:t>
            </a:r>
            <a:endParaRPr kumimoji="1" lang="en-US" altLang="ja-JP" dirty="0" smtClean="0"/>
          </a:p>
          <a:p>
            <a:pPr lvl="1"/>
            <a:r>
              <a:rPr kumimoji="1" lang="ja-JP" altLang="en-US" dirty="0" smtClean="0"/>
              <a:t>条件を満たさないと、コンパイルエラーにして実行できなくする呪いをかける</a:t>
            </a:r>
            <a:endParaRPr kumimoji="1" lang="en-US" altLang="ja-JP" dirty="0" smtClean="0"/>
          </a:p>
          <a:p>
            <a:pPr lvl="1"/>
            <a:r>
              <a:rPr lang="ja-JP" altLang="en-US" dirty="0"/>
              <a:t>コンパイルが通ると成仏</a:t>
            </a:r>
            <a:r>
              <a:rPr lang="ja-JP" altLang="en-US" dirty="0" smtClean="0"/>
              <a:t>していなくなる</a:t>
            </a:r>
            <a:endParaRPr lang="en-US" altLang="ja-JP" dirty="0" smtClean="0"/>
          </a:p>
          <a:p>
            <a:pPr lvl="1"/>
            <a:endParaRPr lang="en-US" altLang="ja-JP" dirty="0"/>
          </a:p>
          <a:p>
            <a:r>
              <a:rPr lang="ja-JP" altLang="en-US" dirty="0" smtClean="0"/>
              <a:t>これは幽霊ですね</a:t>
            </a:r>
            <a:endParaRPr lang="en-US" altLang="ja-JP" dirty="0"/>
          </a:p>
          <a:p>
            <a:pPr lvl="1"/>
            <a:endParaRPr kumimoji="1" lang="ja-JP" altLang="en-US" dirty="0"/>
          </a:p>
        </p:txBody>
      </p:sp>
    </p:spTree>
    <p:extLst>
      <p:ext uri="{BB962C8B-B14F-4D97-AF65-F5344CB8AC3E}">
        <p14:creationId xmlns:p14="http://schemas.microsoft.com/office/powerpoint/2010/main" val="31158727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Phatom</a:t>
            </a:r>
            <a:r>
              <a:rPr kumimoji="1" lang="en-US" altLang="ja-JP" dirty="0" smtClean="0"/>
              <a:t> Type</a:t>
            </a:r>
            <a:r>
              <a:rPr lang="ja-JP" altLang="en-US" dirty="0" smtClean="0"/>
              <a:t>の実用例</a:t>
            </a:r>
            <a:r>
              <a:rPr lang="en-US" altLang="ja-JP" dirty="0" smtClean="0"/>
              <a:t> </a:t>
            </a:r>
            <a:r>
              <a:rPr lang="en-US" altLang="ja-JP" dirty="0"/>
              <a:t>1</a:t>
            </a:r>
            <a:r>
              <a:rPr lang="en-US" altLang="ja-JP" dirty="0" smtClean="0"/>
              <a:t/>
            </a:r>
            <a:br>
              <a:rPr lang="en-US" altLang="ja-JP" dirty="0" smtClean="0"/>
            </a:br>
            <a:r>
              <a:rPr lang="en-US" altLang="ja-JP" dirty="0" smtClean="0"/>
              <a:t>Type Safe</a:t>
            </a:r>
            <a:r>
              <a:rPr lang="ja-JP" altLang="en-US" dirty="0" smtClean="0"/>
              <a:t>な</a:t>
            </a:r>
            <a:r>
              <a:rPr kumimoji="1" lang="ja-JP" altLang="en-US" dirty="0" smtClean="0"/>
              <a:t>構文木</a:t>
            </a:r>
            <a:endParaRPr kumimoji="1" lang="ja-JP" altLang="en-US" dirty="0"/>
          </a:p>
        </p:txBody>
      </p:sp>
      <p:sp>
        <p:nvSpPr>
          <p:cNvPr id="3" name="コンテンツ プレースホルダー 2"/>
          <p:cNvSpPr>
            <a:spLocks noGrp="1"/>
          </p:cNvSpPr>
          <p:nvPr>
            <p:ph idx="1"/>
          </p:nvPr>
        </p:nvSpPr>
        <p:spPr>
          <a:xfrm>
            <a:off x="900112" y="1824907"/>
            <a:ext cx="7345363" cy="4240614"/>
          </a:xfrm>
        </p:spPr>
        <p:txBody>
          <a:bodyPr/>
          <a:lstStyle/>
          <a:p>
            <a:r>
              <a:rPr kumimoji="1" lang="en-US" altLang="ja-JP" dirty="0" err="1" smtClean="0"/>
              <a:t>Expr</a:t>
            </a:r>
            <a:r>
              <a:rPr kumimoji="1" lang="en-US" altLang="ja-JP" dirty="0" smtClean="0"/>
              <a:t>[T]</a:t>
            </a:r>
            <a:r>
              <a:rPr kumimoji="1" lang="ja-JP" altLang="en-US" dirty="0" smtClean="0"/>
              <a:t>は評価結果が</a:t>
            </a:r>
            <a:r>
              <a:rPr kumimoji="1" lang="en-US" altLang="ja-JP" dirty="0" smtClean="0"/>
              <a:t>T</a:t>
            </a:r>
            <a:r>
              <a:rPr kumimoji="1" lang="ja-JP" altLang="en-US" dirty="0" smtClean="0"/>
              <a:t>型となることを表す</a:t>
            </a:r>
            <a:endParaRPr kumimoji="1" lang="ja-JP" altLang="en-US" dirty="0"/>
          </a:p>
        </p:txBody>
      </p:sp>
      <p:sp>
        <p:nvSpPr>
          <p:cNvPr id="4" name="コンテンツ プレースホルダー 2"/>
          <p:cNvSpPr txBox="1">
            <a:spLocks/>
          </p:cNvSpPr>
          <p:nvPr/>
        </p:nvSpPr>
        <p:spPr>
          <a:xfrm>
            <a:off x="364958" y="2306682"/>
            <a:ext cx="8477290" cy="4206676"/>
          </a:xfrm>
          <a:prstGeom prst="rect">
            <a:avLst/>
          </a:prstGeom>
          <a:solidFill>
            <a:schemeClr val="bg1"/>
          </a:solidFill>
          <a:ln>
            <a:solidFill>
              <a:srgbClr val="000090"/>
            </a:solidFill>
          </a:ln>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latin typeface="メイリオ"/>
                <a:ea typeface="メイリオ"/>
                <a:cs typeface="メイリオ"/>
              </a:rPr>
              <a:t>trait </a:t>
            </a:r>
            <a:r>
              <a:rPr lang="en-US" altLang="ja-JP" sz="2400" b="1" dirty="0" err="1">
                <a:solidFill>
                  <a:srgbClr val="0000FF"/>
                </a:solidFill>
                <a:latin typeface="メイリオ"/>
                <a:ea typeface="メイリオ"/>
                <a:cs typeface="メイリオ"/>
              </a:rPr>
              <a:t>Expr</a:t>
            </a:r>
            <a:r>
              <a:rPr lang="en-US" altLang="ja-JP" sz="2400" dirty="0">
                <a:latin typeface="メイリオ"/>
                <a:ea typeface="メイリオ"/>
                <a:cs typeface="メイリオ"/>
              </a:rPr>
              <a:t>[</a:t>
            </a:r>
            <a:r>
              <a:rPr lang="en-US" altLang="ja-JP" sz="2400" b="1" dirty="0">
                <a:solidFill>
                  <a:srgbClr val="FF0000"/>
                </a:solidFill>
                <a:latin typeface="メイリオ"/>
                <a:ea typeface="メイリオ"/>
                <a:cs typeface="メイリオ"/>
              </a:rPr>
              <a:t>T</a:t>
            </a:r>
            <a:r>
              <a:rPr lang="en-US" altLang="ja-JP" sz="2400" dirty="0">
                <a:latin typeface="メイリオ"/>
                <a:ea typeface="メイリオ"/>
                <a:cs typeface="メイリオ"/>
              </a:rPr>
              <a:t>]</a:t>
            </a:r>
          </a:p>
          <a:p>
            <a:pPr marL="0" indent="0">
              <a:buNone/>
            </a:pPr>
            <a:r>
              <a:rPr lang="en-US" altLang="ja-JP" sz="2400" dirty="0" smtClean="0">
                <a:latin typeface="メイリオ"/>
                <a:ea typeface="メイリオ"/>
                <a:cs typeface="メイリオ"/>
              </a:rPr>
              <a:t>case </a:t>
            </a:r>
            <a:r>
              <a:rPr lang="en-US" altLang="ja-JP" sz="2400" dirty="0">
                <a:latin typeface="メイリオ"/>
                <a:ea typeface="メイリオ"/>
                <a:cs typeface="メイリオ"/>
              </a:rPr>
              <a:t>object </a:t>
            </a:r>
            <a:r>
              <a:rPr lang="en-US" altLang="ja-JP" sz="2400" b="1" dirty="0">
                <a:solidFill>
                  <a:srgbClr val="0000FF"/>
                </a:solidFill>
                <a:latin typeface="メイリオ"/>
                <a:ea typeface="メイリオ"/>
                <a:cs typeface="メイリオ"/>
              </a:rPr>
              <a:t>True</a:t>
            </a:r>
            <a:r>
              <a:rPr lang="en-US" altLang="ja-JP" sz="2400" dirty="0">
                <a:latin typeface="メイリオ"/>
                <a:ea typeface="メイリオ"/>
                <a:cs typeface="メイリオ"/>
              </a:rPr>
              <a:t> extends </a:t>
            </a:r>
            <a:r>
              <a:rPr lang="en-US" altLang="ja-JP" sz="2400" b="1" dirty="0" err="1">
                <a:solidFill>
                  <a:srgbClr val="0000FF"/>
                </a:solidFill>
                <a:latin typeface="メイリオ"/>
                <a:ea typeface="メイリオ"/>
                <a:cs typeface="メイリオ"/>
              </a:rPr>
              <a:t>Expr</a:t>
            </a:r>
            <a:r>
              <a:rPr lang="en-US" altLang="ja-JP" sz="2400" dirty="0">
                <a:latin typeface="メイリオ"/>
                <a:ea typeface="メイリオ"/>
                <a:cs typeface="メイリオ"/>
              </a:rPr>
              <a:t>[</a:t>
            </a:r>
            <a:r>
              <a:rPr lang="en-US" altLang="ja-JP" sz="2400" b="1" dirty="0">
                <a:solidFill>
                  <a:srgbClr val="FF0000"/>
                </a:solidFill>
                <a:latin typeface="メイリオ"/>
                <a:ea typeface="メイリオ"/>
                <a:cs typeface="メイリオ"/>
              </a:rPr>
              <a:t>Boolean</a:t>
            </a:r>
            <a:r>
              <a:rPr lang="en-US" altLang="ja-JP" sz="2400" dirty="0">
                <a:latin typeface="メイリオ"/>
                <a:ea typeface="メイリオ"/>
                <a:cs typeface="メイリオ"/>
              </a:rPr>
              <a:t>]</a:t>
            </a:r>
          </a:p>
          <a:p>
            <a:pPr marL="0" indent="0">
              <a:buNone/>
            </a:pPr>
            <a:r>
              <a:rPr lang="en-US" altLang="ja-JP" sz="2400" dirty="0" smtClean="0">
                <a:latin typeface="メイリオ"/>
                <a:ea typeface="メイリオ"/>
                <a:cs typeface="メイリオ"/>
              </a:rPr>
              <a:t>case </a:t>
            </a:r>
            <a:r>
              <a:rPr lang="en-US" altLang="ja-JP" sz="2400" dirty="0">
                <a:latin typeface="メイリオ"/>
                <a:ea typeface="メイリオ"/>
                <a:cs typeface="メイリオ"/>
              </a:rPr>
              <a:t>object </a:t>
            </a:r>
            <a:r>
              <a:rPr lang="en-US" altLang="ja-JP" sz="2400" b="1" dirty="0">
                <a:solidFill>
                  <a:srgbClr val="0000FF"/>
                </a:solidFill>
                <a:latin typeface="メイリオ"/>
                <a:ea typeface="メイリオ"/>
                <a:cs typeface="メイリオ"/>
              </a:rPr>
              <a:t>False</a:t>
            </a:r>
            <a:r>
              <a:rPr lang="en-US" altLang="ja-JP" sz="2400" dirty="0">
                <a:latin typeface="メイリオ"/>
                <a:ea typeface="メイリオ"/>
                <a:cs typeface="メイリオ"/>
              </a:rPr>
              <a:t> extends </a:t>
            </a:r>
            <a:r>
              <a:rPr lang="en-US" altLang="ja-JP" sz="2400" b="1" dirty="0" err="1">
                <a:solidFill>
                  <a:srgbClr val="0000FF"/>
                </a:solidFill>
                <a:latin typeface="メイリオ"/>
                <a:ea typeface="メイリオ"/>
                <a:cs typeface="メイリオ"/>
              </a:rPr>
              <a:t>Expr</a:t>
            </a:r>
            <a:r>
              <a:rPr lang="en-US" altLang="ja-JP" sz="2400" b="1" dirty="0">
                <a:solidFill>
                  <a:srgbClr val="0000FF"/>
                </a:solidFill>
                <a:latin typeface="メイリオ"/>
                <a:ea typeface="メイリオ"/>
                <a:cs typeface="メイリオ"/>
              </a:rPr>
              <a:t> </a:t>
            </a:r>
            <a:r>
              <a:rPr lang="en-US" altLang="ja-JP" sz="2400" dirty="0" smtClean="0">
                <a:latin typeface="メイリオ"/>
                <a:ea typeface="メイリオ"/>
                <a:cs typeface="メイリオ"/>
              </a:rPr>
              <a:t>[</a:t>
            </a:r>
            <a:r>
              <a:rPr lang="en-US" altLang="ja-JP" sz="2400" b="1" dirty="0">
                <a:solidFill>
                  <a:srgbClr val="FF0000"/>
                </a:solidFill>
                <a:latin typeface="メイリオ"/>
                <a:ea typeface="メイリオ"/>
                <a:cs typeface="メイリオ"/>
              </a:rPr>
              <a:t>Boolean</a:t>
            </a:r>
            <a:r>
              <a:rPr lang="en-US" altLang="ja-JP" sz="2400" dirty="0">
                <a:latin typeface="メイリオ"/>
                <a:ea typeface="メイリオ"/>
                <a:cs typeface="メイリオ"/>
              </a:rPr>
              <a:t>]</a:t>
            </a:r>
          </a:p>
          <a:p>
            <a:pPr marL="0" indent="0">
              <a:buNone/>
            </a:pPr>
            <a:r>
              <a:rPr lang="en-US" altLang="ja-JP" sz="2400" dirty="0" smtClean="0">
                <a:latin typeface="メイリオ"/>
                <a:ea typeface="メイリオ"/>
                <a:cs typeface="メイリオ"/>
              </a:rPr>
              <a:t>case </a:t>
            </a:r>
            <a:r>
              <a:rPr lang="en-US" altLang="ja-JP" sz="2400" dirty="0">
                <a:latin typeface="メイリオ"/>
                <a:ea typeface="メイリオ"/>
                <a:cs typeface="メイリオ"/>
              </a:rPr>
              <a:t>class </a:t>
            </a:r>
            <a:r>
              <a:rPr lang="en-US" altLang="ja-JP" sz="2400" b="1" dirty="0">
                <a:solidFill>
                  <a:srgbClr val="0000FF"/>
                </a:solidFill>
                <a:latin typeface="メイリオ"/>
                <a:ea typeface="メイリオ"/>
                <a:cs typeface="メイリオ"/>
              </a:rPr>
              <a:t>Number</a:t>
            </a:r>
            <a:r>
              <a:rPr lang="en-US" altLang="ja-JP" sz="2400" dirty="0">
                <a:latin typeface="メイリオ"/>
                <a:ea typeface="メイリオ"/>
                <a:cs typeface="メイリオ"/>
              </a:rPr>
              <a:t>(x: </a:t>
            </a:r>
            <a:r>
              <a:rPr lang="en-US" altLang="ja-JP" sz="2400" dirty="0" err="1" smtClean="0">
                <a:latin typeface="メイリオ"/>
                <a:ea typeface="メイリオ"/>
                <a:cs typeface="メイリオ"/>
              </a:rPr>
              <a:t>Int</a:t>
            </a: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extends</a:t>
            </a:r>
            <a:r>
              <a:rPr lang="en-US" altLang="ja-JP" sz="2400" b="1" dirty="0" err="1">
                <a:solidFill>
                  <a:srgbClr val="0000FF"/>
                </a:solidFill>
                <a:latin typeface="メイリオ"/>
                <a:ea typeface="メイリオ"/>
                <a:cs typeface="メイリオ"/>
              </a:rPr>
              <a:t>Expr</a:t>
            </a:r>
            <a:r>
              <a:rPr lang="en-US" altLang="ja-JP" sz="2400" b="1" dirty="0">
                <a:solidFill>
                  <a:srgbClr val="0000FF"/>
                </a:solidFill>
                <a:latin typeface="メイリオ"/>
                <a:ea typeface="メイリオ"/>
                <a:cs typeface="メイリオ"/>
              </a:rPr>
              <a:t> </a:t>
            </a:r>
            <a:r>
              <a:rPr lang="en-US" altLang="ja-JP" sz="2400" dirty="0" smtClean="0">
                <a:latin typeface="メイリオ"/>
                <a:ea typeface="メイリオ"/>
                <a:cs typeface="メイリオ"/>
              </a:rPr>
              <a:t>[</a:t>
            </a:r>
            <a:r>
              <a:rPr lang="en-US" altLang="ja-JP" sz="2400" b="1" dirty="0" err="1">
                <a:solidFill>
                  <a:srgbClr val="FF0000"/>
                </a:solidFill>
                <a:latin typeface="メイリオ"/>
                <a:ea typeface="メイリオ"/>
                <a:cs typeface="メイリオ"/>
              </a:rPr>
              <a:t>Int</a:t>
            </a:r>
            <a:r>
              <a:rPr lang="en-US" altLang="ja-JP" sz="2400" dirty="0">
                <a:latin typeface="メイリオ"/>
                <a:ea typeface="メイリオ"/>
                <a:cs typeface="メイリオ"/>
              </a:rPr>
              <a:t>]</a:t>
            </a:r>
          </a:p>
          <a:p>
            <a:pPr marL="0" indent="0">
              <a:buNone/>
            </a:pPr>
            <a:r>
              <a:rPr lang="en-US" altLang="ja-JP" sz="2400" dirty="0" smtClean="0">
                <a:latin typeface="メイリオ"/>
                <a:ea typeface="メイリオ"/>
                <a:cs typeface="メイリオ"/>
              </a:rPr>
              <a:t>case </a:t>
            </a:r>
            <a:r>
              <a:rPr lang="en-US" altLang="ja-JP" sz="2400" dirty="0">
                <a:latin typeface="メイリオ"/>
                <a:ea typeface="メイリオ"/>
                <a:cs typeface="メイリオ"/>
              </a:rPr>
              <a:t>class </a:t>
            </a:r>
            <a:r>
              <a:rPr lang="en-US" altLang="ja-JP" sz="2400" b="1" dirty="0">
                <a:solidFill>
                  <a:srgbClr val="0000FF"/>
                </a:solidFill>
                <a:latin typeface="メイリオ"/>
                <a:ea typeface="メイリオ"/>
                <a:cs typeface="メイリオ"/>
              </a:rPr>
              <a:t>Plus</a:t>
            </a:r>
            <a:r>
              <a:rPr lang="en-US" altLang="ja-JP" sz="2400" dirty="0">
                <a:latin typeface="メイリオ"/>
                <a:ea typeface="メイリオ"/>
                <a:cs typeface="メイリオ"/>
              </a:rPr>
              <a:t>(x1</a:t>
            </a:r>
            <a:r>
              <a:rPr lang="en-US" altLang="ja-JP" sz="2400" dirty="0" smtClean="0">
                <a:latin typeface="メイリオ"/>
                <a:ea typeface="メイリオ"/>
                <a:cs typeface="メイリオ"/>
              </a:rPr>
              <a:t>: </a:t>
            </a:r>
            <a:r>
              <a:rPr lang="en-US" altLang="ja-JP" sz="2400" b="1" dirty="0" err="1">
                <a:solidFill>
                  <a:srgbClr val="0000FF"/>
                </a:solidFill>
                <a:latin typeface="メイリオ"/>
                <a:ea typeface="メイリオ"/>
                <a:cs typeface="メイリオ"/>
              </a:rPr>
              <a:t>Expr</a:t>
            </a:r>
            <a:r>
              <a:rPr lang="en-US" altLang="ja-JP" sz="2400" b="1" dirty="0">
                <a:solidFill>
                  <a:srgbClr val="0000FF"/>
                </a:solidFill>
                <a:latin typeface="メイリオ"/>
                <a:ea typeface="メイリオ"/>
                <a:cs typeface="メイリオ"/>
              </a:rPr>
              <a:t> </a:t>
            </a:r>
            <a:r>
              <a:rPr lang="en-US" altLang="ja-JP" sz="2400" dirty="0" smtClean="0">
                <a:latin typeface="メイリオ"/>
                <a:ea typeface="メイリオ"/>
                <a:cs typeface="メイリオ"/>
              </a:rPr>
              <a:t>[</a:t>
            </a:r>
            <a:r>
              <a:rPr lang="en-US" altLang="ja-JP" sz="2400" b="1" dirty="0" err="1">
                <a:solidFill>
                  <a:srgbClr val="FF0000"/>
                </a:solidFill>
                <a:latin typeface="メイリオ"/>
                <a:ea typeface="メイリオ"/>
                <a:cs typeface="メイリオ"/>
              </a:rPr>
              <a:t>Int</a:t>
            </a:r>
            <a:r>
              <a:rPr lang="en-US" altLang="ja-JP" sz="2400" dirty="0">
                <a:latin typeface="メイリオ"/>
                <a:ea typeface="メイリオ"/>
                <a:cs typeface="メイリオ"/>
              </a:rPr>
              <a:t>], x2</a:t>
            </a:r>
            <a:r>
              <a:rPr lang="en-US" altLang="ja-JP" sz="2400" dirty="0" smtClean="0">
                <a:latin typeface="メイリオ"/>
                <a:ea typeface="メイリオ"/>
                <a:cs typeface="メイリオ"/>
              </a:rPr>
              <a:t>:</a:t>
            </a:r>
            <a:r>
              <a:rPr lang="en-US" altLang="ja-JP" sz="2400" b="1" dirty="0">
                <a:solidFill>
                  <a:srgbClr val="0000FF"/>
                </a:solidFill>
                <a:latin typeface="メイリオ"/>
                <a:ea typeface="メイリオ"/>
                <a:cs typeface="メイリオ"/>
              </a:rPr>
              <a:t>Expr </a:t>
            </a:r>
            <a:r>
              <a:rPr lang="en-US" altLang="ja-JP" sz="2400" dirty="0" smtClean="0">
                <a:latin typeface="メイリオ"/>
                <a:ea typeface="メイリオ"/>
                <a:cs typeface="メイリオ"/>
              </a:rPr>
              <a:t>[</a:t>
            </a:r>
            <a:r>
              <a:rPr lang="en-US" altLang="ja-JP" sz="2400" b="1" dirty="0" err="1">
                <a:solidFill>
                  <a:srgbClr val="FF0000"/>
                </a:solidFill>
                <a:latin typeface="メイリオ"/>
                <a:ea typeface="メイリオ"/>
                <a:cs typeface="メイリオ"/>
              </a:rPr>
              <a:t>Int</a:t>
            </a:r>
            <a:r>
              <a:rPr lang="en-US" altLang="ja-JP" sz="2400" dirty="0">
                <a:latin typeface="メイリオ"/>
                <a:ea typeface="メイリオ"/>
                <a:cs typeface="メイリオ"/>
              </a:rPr>
              <a:t>]) extends </a:t>
            </a:r>
            <a:r>
              <a:rPr lang="en-US" altLang="ja-JP" sz="2400" b="1" dirty="0" err="1">
                <a:solidFill>
                  <a:srgbClr val="0000FF"/>
                </a:solidFill>
                <a:latin typeface="メイリオ"/>
                <a:ea typeface="メイリオ"/>
                <a:cs typeface="メイリオ"/>
              </a:rPr>
              <a:t>Expr</a:t>
            </a:r>
            <a:r>
              <a:rPr lang="en-US" altLang="ja-JP" sz="2400" b="1" dirty="0">
                <a:solidFill>
                  <a:srgbClr val="0000FF"/>
                </a:solidFill>
                <a:latin typeface="メイリオ"/>
                <a:ea typeface="メイリオ"/>
                <a:cs typeface="メイリオ"/>
              </a:rPr>
              <a:t> </a:t>
            </a:r>
            <a:r>
              <a:rPr lang="en-US" altLang="ja-JP" sz="2400" dirty="0" smtClean="0">
                <a:latin typeface="メイリオ"/>
                <a:ea typeface="メイリオ"/>
                <a:cs typeface="メイリオ"/>
              </a:rPr>
              <a:t>[</a:t>
            </a:r>
            <a:r>
              <a:rPr lang="en-US" altLang="ja-JP" sz="2400" b="1" dirty="0" err="1">
                <a:solidFill>
                  <a:srgbClr val="FF0000"/>
                </a:solidFill>
                <a:latin typeface="メイリオ"/>
                <a:ea typeface="メイリオ"/>
                <a:cs typeface="メイリオ"/>
              </a:rPr>
              <a:t>Int</a:t>
            </a:r>
            <a:r>
              <a:rPr lang="en-US" altLang="ja-JP" sz="2400" dirty="0">
                <a:latin typeface="メイリオ"/>
                <a:ea typeface="メイリオ"/>
                <a:cs typeface="メイリオ"/>
              </a:rPr>
              <a:t>]</a:t>
            </a:r>
          </a:p>
          <a:p>
            <a:pPr marL="0" indent="0">
              <a:buNone/>
            </a:pPr>
            <a:endParaRPr lang="en-US" altLang="ja-JP" sz="2400" dirty="0" smtClean="0">
              <a:latin typeface="メイリオ"/>
              <a:ea typeface="メイリオ"/>
              <a:cs typeface="メイリオ"/>
            </a:endParaRPr>
          </a:p>
          <a:p>
            <a:pPr marL="0" indent="0">
              <a:buNone/>
            </a:pPr>
            <a:r>
              <a:rPr lang="en-US" altLang="ja-JP" sz="2400" dirty="0" err="1" smtClean="0">
                <a:latin typeface="メイリオ"/>
                <a:ea typeface="メイリオ"/>
                <a:cs typeface="メイリオ"/>
              </a:rPr>
              <a:t>scala</a:t>
            </a:r>
            <a:r>
              <a:rPr lang="en-US" altLang="ja-JP" sz="2400" dirty="0" smtClean="0">
                <a:latin typeface="メイリオ"/>
                <a:ea typeface="メイリオ"/>
                <a:cs typeface="メイリオ"/>
              </a:rPr>
              <a:t>&gt; </a:t>
            </a:r>
            <a:r>
              <a:rPr lang="en-US" altLang="ja-JP" sz="2400" dirty="0">
                <a:latin typeface="メイリオ"/>
                <a:ea typeface="メイリオ"/>
                <a:cs typeface="メイリオ"/>
              </a:rPr>
              <a:t>Plus(Plus(Number(3),Number(4)),Number(5)</a:t>
            </a:r>
            <a:r>
              <a:rPr lang="en-US" altLang="ja-JP" sz="2400" dirty="0" smtClean="0">
                <a:latin typeface="メイリオ"/>
                <a:ea typeface="メイリオ"/>
                <a:cs typeface="メイリオ"/>
              </a:rPr>
              <a:t>)</a:t>
            </a:r>
            <a:endParaRPr lang="en-US" altLang="ja-JP" sz="2400" dirty="0">
              <a:latin typeface="メイリオ"/>
              <a:ea typeface="メイリオ"/>
              <a:cs typeface="メイリオ"/>
            </a:endParaRPr>
          </a:p>
          <a:p>
            <a:pPr marL="0" indent="0">
              <a:buNone/>
            </a:pPr>
            <a:r>
              <a:rPr lang="en-US" altLang="ja-JP" sz="2400" dirty="0" smtClean="0">
                <a:latin typeface="メイリオ"/>
                <a:ea typeface="メイリオ"/>
                <a:cs typeface="メイリオ"/>
              </a:rPr>
              <a:t>res4</a:t>
            </a:r>
            <a:r>
              <a:rPr lang="en-US" altLang="ja-JP" sz="2400" dirty="0">
                <a:latin typeface="メイリオ"/>
                <a:ea typeface="メイリオ"/>
                <a:cs typeface="メイリオ"/>
              </a:rPr>
              <a:t>: Plus = Plus(Plus(Number(3),Number(4)),Number(5))</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b="1" dirty="0">
                <a:solidFill>
                  <a:srgbClr val="0000FF"/>
                </a:solidFill>
                <a:latin typeface="メイリオ"/>
                <a:ea typeface="メイリオ"/>
                <a:cs typeface="メイリオ"/>
              </a:rPr>
              <a:t>Plus</a:t>
            </a:r>
            <a:r>
              <a:rPr lang="en-US" altLang="ja-JP" sz="2400" b="1" dirty="0">
                <a:solidFill>
                  <a:srgbClr val="FF0000"/>
                </a:solidFill>
                <a:latin typeface="メイリオ"/>
                <a:ea typeface="メイリオ"/>
                <a:cs typeface="メイリオ"/>
              </a:rPr>
              <a:t>(</a:t>
            </a:r>
            <a:r>
              <a:rPr lang="en-US" altLang="ja-JP" sz="2400" dirty="0">
                <a:latin typeface="メイリオ"/>
                <a:ea typeface="メイリオ"/>
                <a:cs typeface="メイリオ"/>
              </a:rPr>
              <a:t>Plus(Number(3), Number(4)), </a:t>
            </a:r>
            <a:r>
              <a:rPr lang="en-US" altLang="ja-JP" sz="2400" b="1" dirty="0">
                <a:solidFill>
                  <a:srgbClr val="0000FF"/>
                </a:solidFill>
                <a:latin typeface="メイリオ"/>
                <a:ea typeface="メイリオ"/>
                <a:cs typeface="メイリオ"/>
              </a:rPr>
              <a:t>True</a:t>
            </a:r>
            <a:r>
              <a:rPr lang="en-US" altLang="ja-JP" sz="2400" dirty="0" smtClean="0">
                <a:latin typeface="メイリオ"/>
                <a:ea typeface="メイリオ"/>
                <a:cs typeface="メイリオ"/>
              </a:rPr>
              <a:t>)  // Plus</a:t>
            </a:r>
            <a:r>
              <a:rPr lang="ja-JP" altLang="en-US" sz="2400" dirty="0" smtClean="0">
                <a:latin typeface="メイリオ"/>
                <a:ea typeface="メイリオ"/>
                <a:cs typeface="メイリオ"/>
              </a:rPr>
              <a:t>に</a:t>
            </a:r>
            <a:r>
              <a:rPr lang="en-US" altLang="ja-JP" sz="2400" dirty="0" smtClean="0">
                <a:latin typeface="メイリオ"/>
                <a:ea typeface="メイリオ"/>
                <a:cs typeface="メイリオ"/>
              </a:rPr>
              <a:t>Boolean</a:t>
            </a:r>
            <a:r>
              <a:rPr lang="ja-JP" altLang="en-US" sz="2400" dirty="0" smtClean="0">
                <a:latin typeface="メイリオ"/>
                <a:ea typeface="メイリオ"/>
                <a:cs typeface="メイリオ"/>
              </a:rPr>
              <a:t>は渡せない</a:t>
            </a:r>
            <a:endParaRPr lang="en-US" altLang="ja-JP" sz="2400" dirty="0">
              <a:latin typeface="メイリオ"/>
              <a:ea typeface="メイリオ"/>
              <a:cs typeface="メイリオ"/>
            </a:endParaRPr>
          </a:p>
          <a:p>
            <a:pPr marL="0" indent="0">
              <a:buNone/>
            </a:pPr>
            <a:r>
              <a:rPr lang="en-US" altLang="ja-JP" sz="2400" dirty="0">
                <a:latin typeface="メイリオ"/>
                <a:ea typeface="メイリオ"/>
                <a:cs typeface="メイリオ"/>
              </a:rPr>
              <a:t>&lt;console&gt;:14: error: type mismatch;</a:t>
            </a:r>
          </a:p>
          <a:p>
            <a:pPr marL="0" indent="0">
              <a:buNone/>
            </a:pPr>
            <a:r>
              <a:rPr lang="en-US" altLang="ja-JP" sz="2400" dirty="0">
                <a:latin typeface="メイリオ"/>
                <a:ea typeface="メイリオ"/>
                <a:cs typeface="メイリオ"/>
              </a:rPr>
              <a:t> found   : </a:t>
            </a:r>
            <a:r>
              <a:rPr lang="en-US" altLang="ja-JP" sz="2400" dirty="0" err="1">
                <a:latin typeface="メイリオ"/>
                <a:ea typeface="メイリオ"/>
                <a:cs typeface="メイリオ"/>
              </a:rPr>
              <a:t>True.type</a:t>
            </a:r>
            <a:endParaRPr lang="en-US" altLang="ja-JP" sz="2400" dirty="0">
              <a:latin typeface="メイリオ"/>
              <a:ea typeface="メイリオ"/>
              <a:cs typeface="メイリオ"/>
            </a:endParaRPr>
          </a:p>
          <a:p>
            <a:pPr marL="0" indent="0">
              <a:buNone/>
            </a:pPr>
            <a:r>
              <a:rPr lang="en-US" altLang="ja-JP" sz="2400" dirty="0">
                <a:latin typeface="メイリオ"/>
                <a:ea typeface="メイリオ"/>
                <a:cs typeface="メイリオ"/>
              </a:rPr>
              <a:t> required: </a:t>
            </a:r>
            <a:r>
              <a:rPr lang="en-US" altLang="ja-JP" sz="2400" dirty="0" err="1">
                <a:latin typeface="メイリオ"/>
                <a:ea typeface="メイリオ"/>
                <a:cs typeface="メイリオ"/>
              </a:rPr>
              <a:t>Expr</a:t>
            </a:r>
            <a:r>
              <a:rPr lang="en-US" altLang="ja-JP" sz="2400" dirty="0">
                <a:latin typeface="メイリオ"/>
                <a:ea typeface="メイリオ"/>
                <a:cs typeface="メイリオ"/>
              </a:rPr>
              <a:t>[</a:t>
            </a:r>
            <a:r>
              <a:rPr lang="en-US" altLang="ja-JP" sz="2400" dirty="0" err="1">
                <a:latin typeface="メイリオ"/>
                <a:ea typeface="メイリオ"/>
                <a:cs typeface="メイリオ"/>
              </a:rPr>
              <a:t>Int</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              Plus(Plus(Number(3), Number(4)), True)</a:t>
            </a:r>
          </a:p>
        </p:txBody>
      </p:sp>
    </p:spTree>
    <p:extLst>
      <p:ext uri="{BB962C8B-B14F-4D97-AF65-F5344CB8AC3E}">
        <p14:creationId xmlns:p14="http://schemas.microsoft.com/office/powerpoint/2010/main" val="5424155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Phatom</a:t>
            </a:r>
            <a:r>
              <a:rPr kumimoji="1" lang="en-US" altLang="ja-JP" dirty="0" smtClean="0"/>
              <a:t> Type</a:t>
            </a:r>
            <a:r>
              <a:rPr lang="ja-JP" altLang="en-US" dirty="0" smtClean="0"/>
              <a:t>の実用例</a:t>
            </a:r>
            <a:r>
              <a:rPr lang="en-US" altLang="ja-JP" dirty="0" smtClean="0"/>
              <a:t> </a:t>
            </a:r>
            <a:r>
              <a:rPr lang="en-US" altLang="ja-JP" dirty="0"/>
              <a:t>2</a:t>
            </a:r>
            <a:r>
              <a:rPr lang="en-US" altLang="ja-JP" dirty="0" smtClean="0"/>
              <a:t/>
            </a:r>
            <a:br>
              <a:rPr lang="en-US" altLang="ja-JP" dirty="0" smtClean="0"/>
            </a:br>
            <a:r>
              <a:rPr lang="ja-JP" altLang="en-US" dirty="0" smtClean="0"/>
              <a:t>状態を表す</a:t>
            </a:r>
            <a:r>
              <a:rPr lang="en-US" altLang="ja-JP" dirty="0" smtClean="0"/>
              <a:t>(</a:t>
            </a:r>
            <a:r>
              <a:rPr lang="ja-JP" altLang="en-US" dirty="0" smtClean="0"/>
              <a:t>定義</a:t>
            </a:r>
            <a:r>
              <a:rPr lang="en-US" altLang="ja-JP" dirty="0" smtClean="0"/>
              <a:t>)</a:t>
            </a:r>
            <a:endParaRPr kumimoji="1" lang="ja-JP" altLang="en-US" dirty="0"/>
          </a:p>
        </p:txBody>
      </p:sp>
      <p:sp>
        <p:nvSpPr>
          <p:cNvPr id="4" name="コンテンツ プレースホルダー 2"/>
          <p:cNvSpPr txBox="1">
            <a:spLocks/>
          </p:cNvSpPr>
          <p:nvPr/>
        </p:nvSpPr>
        <p:spPr>
          <a:xfrm>
            <a:off x="364958" y="1766510"/>
            <a:ext cx="8477290" cy="4746848"/>
          </a:xfrm>
          <a:prstGeom prst="rect">
            <a:avLst/>
          </a:prstGeom>
          <a:solidFill>
            <a:schemeClr val="bg1"/>
          </a:solidFill>
          <a:ln>
            <a:solidFill>
              <a:srgbClr val="000090"/>
            </a:solidFill>
          </a:ln>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smtClean="0">
                <a:latin typeface="メイリオ"/>
                <a:ea typeface="メイリオ"/>
                <a:cs typeface="メイリオ"/>
              </a:rPr>
              <a:t>sealed </a:t>
            </a:r>
            <a:r>
              <a:rPr lang="en-US" altLang="ja-JP" sz="2400" dirty="0">
                <a:latin typeface="メイリオ"/>
                <a:ea typeface="メイリオ"/>
                <a:cs typeface="メイリオ"/>
              </a:rPr>
              <a:t>trait </a:t>
            </a:r>
            <a:r>
              <a:rPr lang="en-US" altLang="ja-JP" sz="2400" b="1" dirty="0">
                <a:solidFill>
                  <a:srgbClr val="008000"/>
                </a:solidFill>
                <a:latin typeface="メイリオ"/>
                <a:ea typeface="メイリオ"/>
                <a:cs typeface="メイリオ"/>
              </a:rPr>
              <a:t>State</a:t>
            </a:r>
            <a:endParaRPr lang="en-US" altLang="ja-JP" sz="2400" dirty="0">
              <a:latin typeface="メイリオ"/>
              <a:ea typeface="メイリオ"/>
              <a:cs typeface="メイリオ"/>
            </a:endParaRPr>
          </a:p>
          <a:p>
            <a:pPr marL="0" indent="0">
              <a:buNone/>
            </a:pPr>
            <a:r>
              <a:rPr lang="en-US" altLang="ja-JP" sz="2400" dirty="0" smtClean="0">
                <a:latin typeface="メイリオ"/>
                <a:ea typeface="メイリオ"/>
                <a:cs typeface="メイリオ"/>
              </a:rPr>
              <a:t>class </a:t>
            </a:r>
            <a:r>
              <a:rPr lang="en-US" altLang="ja-JP" sz="2400" b="1" dirty="0">
                <a:solidFill>
                  <a:srgbClr val="0000FF"/>
                </a:solidFill>
                <a:latin typeface="メイリオ"/>
                <a:ea typeface="メイリオ"/>
                <a:cs typeface="メイリオ"/>
              </a:rPr>
              <a:t>Empty</a:t>
            </a:r>
            <a:r>
              <a:rPr lang="en-US" altLang="ja-JP" sz="2400" dirty="0">
                <a:latin typeface="メイリオ"/>
                <a:ea typeface="メイリオ"/>
                <a:cs typeface="メイリオ"/>
              </a:rPr>
              <a:t> private () extends </a:t>
            </a:r>
            <a:r>
              <a:rPr lang="en-US" altLang="ja-JP" sz="2400" b="1" dirty="0">
                <a:solidFill>
                  <a:srgbClr val="008000"/>
                </a:solidFill>
                <a:latin typeface="メイリオ"/>
                <a:ea typeface="メイリオ"/>
                <a:cs typeface="メイリオ"/>
              </a:rPr>
              <a:t>State</a:t>
            </a:r>
          </a:p>
          <a:p>
            <a:pPr marL="0" indent="0">
              <a:buNone/>
            </a:pPr>
            <a:r>
              <a:rPr lang="en-US" altLang="ja-JP" sz="2400" dirty="0" smtClean="0">
                <a:latin typeface="メイリオ"/>
                <a:ea typeface="メイリオ"/>
                <a:cs typeface="メイリオ"/>
              </a:rPr>
              <a:t>class </a:t>
            </a:r>
            <a:r>
              <a:rPr lang="en-US" altLang="ja-JP" sz="2400" b="1" dirty="0">
                <a:solidFill>
                  <a:srgbClr val="0000FF"/>
                </a:solidFill>
                <a:latin typeface="メイリオ"/>
                <a:ea typeface="メイリオ"/>
                <a:cs typeface="メイリオ"/>
              </a:rPr>
              <a:t>Ready</a:t>
            </a:r>
            <a:r>
              <a:rPr lang="en-US" altLang="ja-JP" sz="2400" dirty="0">
                <a:latin typeface="メイリオ"/>
                <a:ea typeface="メイリオ"/>
                <a:cs typeface="メイリオ"/>
              </a:rPr>
              <a:t> private () extends </a:t>
            </a:r>
            <a:r>
              <a:rPr lang="en-US" altLang="ja-JP" sz="2400" b="1" dirty="0">
                <a:solidFill>
                  <a:srgbClr val="008000"/>
                </a:solidFill>
                <a:latin typeface="メイリオ"/>
                <a:ea typeface="メイリオ"/>
                <a:cs typeface="メイリオ"/>
              </a:rPr>
              <a:t>State</a:t>
            </a:r>
            <a:endParaRPr lang="en-US" altLang="ja-JP" sz="2400" dirty="0" smtClean="0">
              <a:latin typeface="メイリオ"/>
              <a:ea typeface="メイリオ"/>
              <a:cs typeface="メイリオ"/>
            </a:endParaRPr>
          </a:p>
          <a:p>
            <a:pPr marL="0" indent="0">
              <a:buNone/>
            </a:pPr>
            <a:endParaRPr lang="en-US" altLang="ja-JP" sz="2400" dirty="0" smtClean="0">
              <a:latin typeface="メイリオ"/>
              <a:ea typeface="メイリオ"/>
              <a:cs typeface="メイリオ"/>
            </a:endParaRPr>
          </a:p>
          <a:p>
            <a:pPr marL="0" indent="0">
              <a:buNone/>
            </a:pPr>
            <a:r>
              <a:rPr lang="en-US" altLang="ja-JP" sz="2400" dirty="0" smtClean="0">
                <a:latin typeface="メイリオ"/>
                <a:ea typeface="メイリオ"/>
                <a:cs typeface="メイリオ"/>
              </a:rPr>
              <a:t>class </a:t>
            </a:r>
            <a:r>
              <a:rPr lang="en-US" altLang="ja-JP" sz="2400" dirty="0">
                <a:latin typeface="メイリオ"/>
                <a:ea typeface="メイリオ"/>
                <a:cs typeface="メイリオ"/>
              </a:rPr>
              <a:t>Dinner[</a:t>
            </a:r>
            <a:r>
              <a:rPr lang="en-US" altLang="ja-JP" sz="2400" b="1" dirty="0" smtClean="0">
                <a:solidFill>
                  <a:srgbClr val="008000"/>
                </a:solidFill>
                <a:latin typeface="メイリオ"/>
                <a:ea typeface="メイリオ"/>
                <a:cs typeface="メイリオ"/>
              </a:rPr>
              <a:t>Oeuvre &lt;: State, </a:t>
            </a:r>
            <a:r>
              <a:rPr lang="en-US" altLang="ja-JP" sz="2400" b="1" dirty="0" err="1" smtClean="0">
                <a:solidFill>
                  <a:srgbClr val="008000"/>
                </a:solidFill>
                <a:latin typeface="メイリオ"/>
                <a:ea typeface="メイリオ"/>
                <a:cs typeface="メイリオ"/>
              </a:rPr>
              <a:t>MainDish</a:t>
            </a:r>
            <a:r>
              <a:rPr lang="en-US" altLang="ja-JP" sz="2400" b="1" dirty="0">
                <a:solidFill>
                  <a:srgbClr val="008000"/>
                </a:solidFill>
                <a:latin typeface="メイリオ"/>
                <a:ea typeface="メイリオ"/>
                <a:cs typeface="メイリオ"/>
              </a:rPr>
              <a:t> &lt;: State</a:t>
            </a:r>
            <a:r>
              <a:rPr lang="en-US" altLang="ja-JP" sz="2400" b="1" dirty="0" smtClean="0">
                <a:solidFill>
                  <a:srgbClr val="008000"/>
                </a:solidFill>
                <a:latin typeface="メイリオ"/>
                <a:ea typeface="メイリオ"/>
                <a:cs typeface="メイリオ"/>
              </a:rPr>
              <a:t>, Dessert</a:t>
            </a:r>
            <a:r>
              <a:rPr lang="en-US" altLang="ja-JP" sz="2400" b="1" dirty="0">
                <a:solidFill>
                  <a:srgbClr val="008000"/>
                </a:solidFill>
                <a:latin typeface="メイリオ"/>
                <a:ea typeface="メイリオ"/>
                <a:cs typeface="メイリオ"/>
              </a:rPr>
              <a:t> &lt;: State</a:t>
            </a:r>
            <a:r>
              <a:rPr lang="en-US" altLang="ja-JP" sz="2400" dirty="0" smtClean="0">
                <a:latin typeface="メイリオ"/>
                <a:ea typeface="メイリオ"/>
                <a:cs typeface="メイリオ"/>
              </a:rPr>
              <a:t>] </a:t>
            </a:r>
            <a:r>
              <a:rPr lang="en-US" altLang="ja-JP" sz="2400" dirty="0">
                <a:latin typeface="メイリオ"/>
                <a:ea typeface="メイリオ"/>
                <a:cs typeface="メイリオ"/>
              </a:rPr>
              <a:t>(){</a:t>
            </a:r>
          </a:p>
          <a:p>
            <a:pPr marL="0" indent="0">
              <a:buNone/>
            </a:pPr>
            <a:r>
              <a:rPr lang="en-US" altLang="ja-JP" sz="2400" dirty="0" smtClean="0">
                <a:latin typeface="メイリオ"/>
                <a:ea typeface="メイリオ"/>
                <a:cs typeface="メイリオ"/>
              </a:rPr>
              <a: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a:latin typeface="メイリオ"/>
                <a:ea typeface="メイリオ"/>
                <a:cs typeface="メイリオ"/>
              </a:rPr>
              <a:t>cookSalad</a:t>
            </a:r>
            <a:r>
              <a:rPr lang="en-US" altLang="ja-JP" sz="2400" dirty="0">
                <a:latin typeface="メイリオ"/>
                <a:ea typeface="メイリオ"/>
                <a:cs typeface="メイリオ"/>
              </a:rPr>
              <a:t> = new Dinner[</a:t>
            </a:r>
            <a:r>
              <a:rPr lang="en-US" altLang="ja-JP" sz="2400" b="1" dirty="0">
                <a:solidFill>
                  <a:srgbClr val="FF0000"/>
                </a:solidFill>
                <a:latin typeface="メイリオ"/>
                <a:ea typeface="メイリオ"/>
                <a:cs typeface="メイリオ"/>
              </a:rPr>
              <a:t>Ready</a:t>
            </a:r>
            <a:r>
              <a:rPr lang="en-US" altLang="ja-JP" sz="2400" dirty="0">
                <a:latin typeface="メイリオ"/>
                <a:ea typeface="メイリオ"/>
                <a:cs typeface="メイリオ"/>
              </a:rPr>
              <a:t>, </a:t>
            </a:r>
            <a:r>
              <a:rPr lang="en-US" altLang="ja-JP" sz="2400" dirty="0" err="1">
                <a:latin typeface="メイリオ"/>
                <a:ea typeface="メイリオ"/>
                <a:cs typeface="メイリオ"/>
              </a:rPr>
              <a:t>MainDish</a:t>
            </a:r>
            <a:r>
              <a:rPr lang="en-US" altLang="ja-JP" sz="2400" dirty="0">
                <a:latin typeface="メイリオ"/>
                <a:ea typeface="メイリオ"/>
                <a:cs typeface="メイリオ"/>
              </a:rPr>
              <a:t>, Dessert]</a:t>
            </a:r>
          </a:p>
          <a:p>
            <a:pPr marL="0" indent="0">
              <a:buNone/>
            </a:pPr>
            <a:r>
              <a:rPr lang="en-US" altLang="ja-JP" sz="2400" dirty="0">
                <a:latin typeface="メイリオ"/>
                <a:ea typeface="メイリオ"/>
                <a:cs typeface="メイリオ"/>
              </a:rPr>
              <a: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a:latin typeface="メイリオ"/>
                <a:ea typeface="メイリオ"/>
                <a:cs typeface="メイリオ"/>
              </a:rPr>
              <a:t>cookSoup</a:t>
            </a:r>
            <a:r>
              <a:rPr lang="en-US" altLang="ja-JP" sz="2400" dirty="0">
                <a:latin typeface="メイリオ"/>
                <a:ea typeface="メイリオ"/>
                <a:cs typeface="メイリオ"/>
              </a:rPr>
              <a:t>  = new Dinner[</a:t>
            </a:r>
            <a:r>
              <a:rPr lang="en-US" altLang="ja-JP" sz="2400" b="1" dirty="0">
                <a:solidFill>
                  <a:srgbClr val="FF0000"/>
                </a:solidFill>
                <a:latin typeface="メイリオ"/>
                <a:ea typeface="メイリオ"/>
                <a:cs typeface="メイリオ"/>
              </a:rPr>
              <a:t>Ready</a:t>
            </a:r>
            <a:r>
              <a:rPr lang="en-US" altLang="ja-JP" sz="2400" dirty="0">
                <a:latin typeface="メイリオ"/>
                <a:ea typeface="メイリオ"/>
                <a:cs typeface="メイリオ"/>
              </a:rPr>
              <a:t>, </a:t>
            </a:r>
            <a:r>
              <a:rPr lang="en-US" altLang="ja-JP" sz="2400" dirty="0" err="1">
                <a:latin typeface="メイリオ"/>
                <a:ea typeface="メイリオ"/>
                <a:cs typeface="メイリオ"/>
              </a:rPr>
              <a:t>MainDish</a:t>
            </a:r>
            <a:r>
              <a:rPr lang="en-US" altLang="ja-JP" sz="2400" dirty="0">
                <a:latin typeface="メイリオ"/>
                <a:ea typeface="メイリオ"/>
                <a:cs typeface="メイリオ"/>
              </a:rPr>
              <a:t>, Dessert]</a:t>
            </a:r>
          </a:p>
          <a:p>
            <a:pPr marL="0" indent="0">
              <a:buNone/>
            </a:pPr>
            <a:r>
              <a:rPr lang="en-US" altLang="ja-JP" sz="2400" dirty="0">
                <a:latin typeface="メイリオ"/>
                <a:ea typeface="メイリオ"/>
                <a:cs typeface="メイリオ"/>
              </a:rPr>
              <a: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a:latin typeface="メイリオ"/>
                <a:ea typeface="メイリオ"/>
                <a:cs typeface="メイリオ"/>
              </a:rPr>
              <a:t>cookSteak</a:t>
            </a:r>
            <a:r>
              <a:rPr lang="en-US" altLang="ja-JP" sz="2400" dirty="0">
                <a:latin typeface="メイリオ"/>
                <a:ea typeface="メイリオ"/>
                <a:cs typeface="メイリオ"/>
              </a:rPr>
              <a:t> = new Dinner[Oeuvre, </a:t>
            </a:r>
            <a:r>
              <a:rPr lang="en-US" altLang="ja-JP" sz="2400" b="1" dirty="0">
                <a:solidFill>
                  <a:srgbClr val="FF0000"/>
                </a:solidFill>
                <a:latin typeface="メイリオ"/>
                <a:ea typeface="メイリオ"/>
                <a:cs typeface="メイリオ"/>
              </a:rPr>
              <a:t>Ready</a:t>
            </a:r>
            <a:r>
              <a:rPr lang="en-US" altLang="ja-JP" sz="2400" dirty="0">
                <a:latin typeface="メイリオ"/>
                <a:ea typeface="メイリオ"/>
                <a:cs typeface="メイリオ"/>
              </a:rPr>
              <a:t>, Dessert]</a:t>
            </a:r>
          </a:p>
          <a:p>
            <a:pPr marL="0" indent="0">
              <a:buNone/>
            </a:pPr>
            <a:r>
              <a:rPr lang="en-US" altLang="ja-JP" sz="2400" dirty="0">
                <a:latin typeface="メイリオ"/>
                <a:ea typeface="メイリオ"/>
                <a:cs typeface="メイリオ"/>
              </a:rPr>
              <a: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err="1">
                <a:latin typeface="メイリオ"/>
                <a:ea typeface="メイリオ"/>
                <a:cs typeface="メイリオ"/>
              </a:rPr>
              <a:t>cookCake</a:t>
            </a:r>
            <a:r>
              <a:rPr lang="en-US" altLang="ja-JP" sz="2400" dirty="0">
                <a:latin typeface="メイリオ"/>
                <a:ea typeface="メイリオ"/>
                <a:cs typeface="メイリオ"/>
              </a:rPr>
              <a:t> = new Dinner[Oeuvre, </a:t>
            </a:r>
            <a:r>
              <a:rPr lang="en-US" altLang="ja-JP" sz="2400" dirty="0" err="1">
                <a:latin typeface="メイリオ"/>
                <a:ea typeface="メイリオ"/>
                <a:cs typeface="メイリオ"/>
              </a:rPr>
              <a:t>MainDish</a:t>
            </a:r>
            <a:r>
              <a:rPr lang="en-US" altLang="ja-JP" sz="2400" dirty="0">
                <a:latin typeface="メイリオ"/>
                <a:ea typeface="メイリオ"/>
                <a:cs typeface="メイリオ"/>
              </a:rPr>
              <a:t>, </a:t>
            </a:r>
            <a:r>
              <a:rPr lang="en-US" altLang="ja-JP" sz="2400" b="1" dirty="0">
                <a:solidFill>
                  <a:srgbClr val="FF0000"/>
                </a:solidFill>
                <a:latin typeface="メイリオ"/>
                <a:ea typeface="メイリオ"/>
                <a:cs typeface="メイリオ"/>
              </a:rPr>
              <a:t>Ready</a:t>
            </a:r>
            <a:r>
              <a:rPr lang="en-US" altLang="ja-JP" sz="2400" dirty="0">
                <a:latin typeface="メイリオ"/>
                <a:ea typeface="メイリオ"/>
                <a:cs typeface="メイリオ"/>
              </a:rPr>
              <a:t>]</a:t>
            </a:r>
          </a:p>
          <a:p>
            <a:pPr marL="0" indent="0">
              <a:buNone/>
            </a:pPr>
            <a:endParaRPr lang="en-US" altLang="ja-JP" sz="2400" dirty="0">
              <a:latin typeface="メイリオ"/>
              <a:ea typeface="メイリオ"/>
              <a:cs typeface="メイリオ"/>
            </a:endParaRPr>
          </a:p>
          <a:p>
            <a:pPr marL="0" indent="0">
              <a:buNone/>
            </a:pPr>
            <a:r>
              <a:rPr lang="en-US" altLang="ja-JP" sz="2400" dirty="0">
                <a:latin typeface="メイリオ"/>
                <a:ea typeface="メイリオ"/>
                <a:cs typeface="メイリオ"/>
              </a:rPr>
              <a:t>    </a:t>
            </a:r>
            <a:r>
              <a:rPr lang="en-US" altLang="ja-JP" sz="2400" dirty="0" err="1" smtClean="0">
                <a:latin typeface="メイリオ"/>
                <a:ea typeface="メイリオ"/>
                <a:cs typeface="メイリオ"/>
              </a:rPr>
              <a:t>def</a:t>
            </a:r>
            <a:r>
              <a:rPr lang="en-US" altLang="ja-JP" sz="2400" dirty="0" smtClean="0">
                <a:latin typeface="メイリオ"/>
                <a:ea typeface="メイリオ"/>
                <a:cs typeface="メイリオ"/>
              </a:rPr>
              <a:t> </a:t>
            </a:r>
            <a:r>
              <a:rPr lang="en-US" altLang="ja-JP" sz="2400" dirty="0">
                <a:latin typeface="メイリオ"/>
                <a:ea typeface="メイリオ"/>
                <a:cs typeface="メイリオ"/>
              </a:rPr>
              <a:t>serve() = </a:t>
            </a:r>
            <a:r>
              <a:rPr lang="en-US" altLang="ja-JP" sz="2400" dirty="0" err="1">
                <a:latin typeface="メイリオ"/>
                <a:ea typeface="メイリオ"/>
                <a:cs typeface="メイリオ"/>
              </a:rPr>
              <a:t>println</a:t>
            </a:r>
            <a:r>
              <a:rPr lang="en-US" altLang="ja-JP" sz="2400" dirty="0">
                <a:latin typeface="メイリオ"/>
                <a:ea typeface="メイリオ"/>
                <a:cs typeface="メイリオ"/>
              </a:rPr>
              <a:t>("Now you can eat!")</a:t>
            </a:r>
          </a:p>
          <a:p>
            <a:pPr marL="0" indent="0">
              <a:buNone/>
            </a:pPr>
            <a:r>
              <a:rPr lang="en-US" altLang="ja-JP" sz="2400" dirty="0" smtClean="0">
                <a:latin typeface="メイリオ"/>
                <a:ea typeface="メイリオ"/>
                <a:cs typeface="メイリオ"/>
              </a:rPr>
              <a:t>}</a:t>
            </a:r>
          </a:p>
          <a:p>
            <a:pPr marL="0" indent="0">
              <a:buNone/>
            </a:pPr>
            <a:r>
              <a:rPr lang="en-US" altLang="ja-JP" sz="2400" dirty="0">
                <a:latin typeface="メイリオ"/>
                <a:ea typeface="メイリオ"/>
                <a:cs typeface="メイリオ"/>
              </a:rPr>
              <a:t>object Dinner{</a:t>
            </a:r>
          </a:p>
          <a:p>
            <a:pPr marL="0" indent="0">
              <a:buNone/>
            </a:pPr>
            <a:r>
              <a:rPr lang="en-US" altLang="ja-JP" sz="2400" dirty="0">
                <a:latin typeface="メイリオ"/>
                <a:ea typeface="メイリオ"/>
                <a:cs typeface="メイリオ"/>
              </a:rPr>
              <a:t>    </a:t>
            </a:r>
            <a:r>
              <a:rPr lang="en-US" altLang="ja-JP" sz="2400" dirty="0" err="1">
                <a:latin typeface="メイリオ"/>
                <a:ea typeface="メイリオ"/>
                <a:cs typeface="メイリオ"/>
              </a:rPr>
              <a:t>def</a:t>
            </a:r>
            <a:r>
              <a:rPr lang="en-US" altLang="ja-JP" sz="2400" dirty="0">
                <a:latin typeface="メイリオ"/>
                <a:ea typeface="メイリオ"/>
                <a:cs typeface="メイリオ"/>
              </a:rPr>
              <a:t> start = new Dinner[</a:t>
            </a:r>
            <a:r>
              <a:rPr lang="en-US" altLang="ja-JP" sz="2400" b="1" dirty="0">
                <a:solidFill>
                  <a:srgbClr val="0000FF"/>
                </a:solidFill>
                <a:latin typeface="メイリオ"/>
                <a:ea typeface="メイリオ"/>
                <a:cs typeface="メイリオ"/>
              </a:rPr>
              <a:t>Empty</a:t>
            </a:r>
            <a:r>
              <a:rPr lang="en-US" altLang="ja-JP" sz="2400" dirty="0">
                <a:latin typeface="メイリオ"/>
                <a:ea typeface="メイリオ"/>
                <a:cs typeface="メイリオ"/>
              </a:rPr>
              <a:t>, </a:t>
            </a:r>
            <a:r>
              <a:rPr lang="en-US" altLang="ja-JP" sz="2400" b="1" dirty="0">
                <a:solidFill>
                  <a:srgbClr val="0000FF"/>
                </a:solidFill>
                <a:latin typeface="メイリオ"/>
                <a:ea typeface="メイリオ"/>
                <a:cs typeface="メイリオ"/>
              </a:rPr>
              <a:t>Empty</a:t>
            </a:r>
            <a:r>
              <a:rPr lang="en-US" altLang="ja-JP" sz="2400" dirty="0">
                <a:latin typeface="メイリオ"/>
                <a:ea typeface="メイリオ"/>
                <a:cs typeface="メイリオ"/>
              </a:rPr>
              <a:t>, </a:t>
            </a:r>
            <a:r>
              <a:rPr lang="en-US" altLang="ja-JP" sz="2400" b="1" dirty="0">
                <a:solidFill>
                  <a:srgbClr val="0000FF"/>
                </a:solidFill>
                <a:latin typeface="メイリオ"/>
                <a:ea typeface="メイリオ"/>
                <a:cs typeface="メイリオ"/>
              </a:rPr>
              <a:t>Empty</a:t>
            </a:r>
            <a:r>
              <a:rPr lang="en-US" altLang="ja-JP" sz="2400" dirty="0">
                <a:latin typeface="メイリオ"/>
                <a:ea typeface="メイリオ"/>
                <a:cs typeface="メイリオ"/>
              </a:rPr>
              <a:t>]</a:t>
            </a:r>
          </a:p>
          <a:p>
            <a:pPr marL="0" indent="0">
              <a:buNone/>
            </a:pPr>
            <a:r>
              <a:rPr lang="en-US" altLang="ja-JP" sz="2400" dirty="0" smtClean="0">
                <a:latin typeface="メイリオ"/>
                <a:ea typeface="メイリオ"/>
                <a:cs typeface="メイリオ"/>
              </a:rPr>
              <a:t>}</a:t>
            </a:r>
            <a:endParaRPr lang="en-US" altLang="ja-JP" sz="2400" dirty="0">
              <a:latin typeface="メイリオ"/>
              <a:ea typeface="メイリオ"/>
              <a:cs typeface="メイリオ"/>
            </a:endParaRPr>
          </a:p>
        </p:txBody>
      </p:sp>
    </p:spTree>
    <p:extLst>
      <p:ext uri="{BB962C8B-B14F-4D97-AF65-F5344CB8AC3E}">
        <p14:creationId xmlns:p14="http://schemas.microsoft.com/office/powerpoint/2010/main" val="31381007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8530" y="244158"/>
            <a:ext cx="7926867" cy="1339850"/>
          </a:xfrm>
        </p:spPr>
        <p:txBody>
          <a:bodyPr>
            <a:normAutofit fontScale="90000"/>
          </a:bodyPr>
          <a:lstStyle/>
          <a:p>
            <a:r>
              <a:rPr kumimoji="1" lang="en-US" altLang="ja-JP" dirty="0" err="1" smtClean="0"/>
              <a:t>Phatom</a:t>
            </a:r>
            <a:r>
              <a:rPr kumimoji="1" lang="en-US" altLang="ja-JP" dirty="0" smtClean="0"/>
              <a:t> Type</a:t>
            </a:r>
            <a:r>
              <a:rPr lang="ja-JP" altLang="en-US" dirty="0" smtClean="0"/>
              <a:t>の実用例</a:t>
            </a:r>
            <a:r>
              <a:rPr lang="en-US" altLang="ja-JP" dirty="0" smtClean="0"/>
              <a:t> </a:t>
            </a:r>
            <a:r>
              <a:rPr lang="en-US" altLang="ja-JP" dirty="0"/>
              <a:t>2</a:t>
            </a:r>
            <a:r>
              <a:rPr lang="en-US" altLang="ja-JP" dirty="0" smtClean="0"/>
              <a:t/>
            </a:r>
            <a:br>
              <a:rPr lang="en-US" altLang="ja-JP" dirty="0" smtClean="0"/>
            </a:br>
            <a:r>
              <a:rPr lang="ja-JP" altLang="en-US" dirty="0" smtClean="0"/>
              <a:t>状態を表す</a:t>
            </a:r>
            <a:r>
              <a:rPr lang="en-US" altLang="ja-JP" dirty="0" smtClean="0"/>
              <a:t>(</a:t>
            </a:r>
            <a:r>
              <a:rPr lang="ja-JP" altLang="en-US" dirty="0" smtClean="0"/>
              <a:t>実行例</a:t>
            </a:r>
            <a:r>
              <a:rPr lang="en-US" altLang="ja-JP" dirty="0" smtClean="0"/>
              <a:t>)</a:t>
            </a:r>
            <a:endParaRPr kumimoji="1" lang="ja-JP" altLang="en-US" dirty="0"/>
          </a:p>
        </p:txBody>
      </p:sp>
      <p:sp>
        <p:nvSpPr>
          <p:cNvPr id="4" name="コンテンツ プレースホルダー 2"/>
          <p:cNvSpPr txBox="1">
            <a:spLocks/>
          </p:cNvSpPr>
          <p:nvPr/>
        </p:nvSpPr>
        <p:spPr>
          <a:xfrm>
            <a:off x="364958" y="1766510"/>
            <a:ext cx="8477290" cy="4746848"/>
          </a:xfrm>
          <a:prstGeom prst="rect">
            <a:avLst/>
          </a:prstGeom>
          <a:solidFill>
            <a:schemeClr val="bg1"/>
          </a:solidFill>
          <a:ln>
            <a:solidFill>
              <a:srgbClr val="000090"/>
            </a:solidFill>
          </a:ln>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kumimoji="1"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1"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1"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a:lstStyle>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a:latin typeface="メイリオ"/>
                <a:ea typeface="メイリオ"/>
                <a:cs typeface="メイリオ"/>
              </a:rPr>
              <a:t>Dinner.start</a:t>
            </a:r>
            <a:endParaRPr lang="en-US" altLang="ja-JP" sz="2400" dirty="0">
              <a:latin typeface="メイリオ"/>
              <a:ea typeface="メイリオ"/>
              <a:cs typeface="メイリオ"/>
            </a:endParaRPr>
          </a:p>
          <a:p>
            <a:pPr marL="0" indent="0">
              <a:buNone/>
            </a:pPr>
            <a:r>
              <a:rPr lang="en-US" altLang="ja-JP" sz="2400" dirty="0">
                <a:latin typeface="メイリオ"/>
                <a:ea typeface="メイリオ"/>
                <a:cs typeface="メイリオ"/>
              </a:rPr>
              <a:t>res0: Dinner</a:t>
            </a:r>
            <a:r>
              <a:rPr lang="en-US" altLang="ja-JP" sz="2400" dirty="0" smtClean="0">
                <a:latin typeface="メイリオ"/>
                <a:ea typeface="メイリオ"/>
                <a:cs typeface="メイリオ"/>
              </a:rPr>
              <a:t>[</a:t>
            </a:r>
            <a:r>
              <a:rPr lang="en-US" altLang="ja-JP" sz="2400" b="1" dirty="0" smtClean="0">
                <a:solidFill>
                  <a:srgbClr val="0000FF"/>
                </a:solidFill>
                <a:latin typeface="メイリオ"/>
                <a:ea typeface="メイリオ"/>
                <a:cs typeface="メイリオ"/>
              </a:rPr>
              <a:t>Empty</a:t>
            </a:r>
            <a:r>
              <a:rPr lang="en-US" altLang="ja-JP" sz="2400" dirty="0" smtClean="0">
                <a:latin typeface="メイリオ"/>
                <a:ea typeface="メイリオ"/>
                <a:cs typeface="メイリオ"/>
              </a:rPr>
              <a:t>, </a:t>
            </a:r>
            <a:r>
              <a:rPr lang="en-US" altLang="ja-JP" sz="2400" b="1" dirty="0" smtClean="0">
                <a:solidFill>
                  <a:srgbClr val="0000FF"/>
                </a:solidFill>
                <a:latin typeface="メイリオ"/>
                <a:ea typeface="メイリオ"/>
                <a:cs typeface="メイリオ"/>
              </a:rPr>
              <a:t>Empty</a:t>
            </a:r>
            <a:r>
              <a:rPr lang="en-US" altLang="ja-JP" sz="2400" dirty="0" smtClean="0">
                <a:latin typeface="メイリオ"/>
                <a:ea typeface="メイリオ"/>
                <a:cs typeface="メイリオ"/>
              </a:rPr>
              <a:t>, </a:t>
            </a:r>
            <a:r>
              <a:rPr lang="en-US" altLang="ja-JP" sz="2400" b="1" dirty="0" smtClean="0">
                <a:solidFill>
                  <a:srgbClr val="0000FF"/>
                </a:solidFill>
                <a:latin typeface="メイリオ"/>
                <a:ea typeface="メイリオ"/>
                <a:cs typeface="メイリオ"/>
              </a:rPr>
              <a:t>Empty</a:t>
            </a:r>
            <a:r>
              <a:rPr lang="en-US" altLang="ja-JP" sz="2400" dirty="0" smtClean="0">
                <a:latin typeface="メイリオ"/>
                <a:ea typeface="メイリオ"/>
                <a:cs typeface="メイリオ"/>
              </a:rPr>
              <a:t>] </a:t>
            </a:r>
            <a:r>
              <a:rPr lang="en-US" altLang="ja-JP" sz="2400" dirty="0">
                <a:latin typeface="メイリオ"/>
                <a:ea typeface="メイリオ"/>
                <a:cs typeface="メイリオ"/>
              </a:rPr>
              <a:t>= Dinner@4b401150</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smtClean="0">
                <a:latin typeface="メイリオ"/>
                <a:ea typeface="メイリオ"/>
                <a:cs typeface="メイリオ"/>
              </a:rPr>
              <a:t>Dinner.start.cook</a:t>
            </a:r>
            <a:r>
              <a:rPr lang="en-US" altLang="ja-JP" sz="2400" b="1" dirty="0" err="1" smtClean="0">
                <a:solidFill>
                  <a:srgbClr val="FF0000"/>
                </a:solidFill>
                <a:latin typeface="メイリオ"/>
                <a:ea typeface="メイリオ"/>
                <a:cs typeface="メイリオ"/>
              </a:rPr>
              <a:t>Salad</a:t>
            </a:r>
            <a:r>
              <a:rPr lang="en-US" altLang="ja-JP" sz="2400" dirty="0" err="1" smtClean="0">
                <a:latin typeface="メイリオ"/>
                <a:ea typeface="メイリオ"/>
                <a:cs typeface="メイリオ"/>
              </a:rPr>
              <a:t>.cook</a:t>
            </a:r>
            <a:r>
              <a:rPr lang="en-US" altLang="ja-JP" sz="2400" b="1" dirty="0" err="1" smtClean="0">
                <a:solidFill>
                  <a:srgbClr val="FF0000"/>
                </a:solidFill>
                <a:latin typeface="メイリオ"/>
                <a:ea typeface="メイリオ"/>
                <a:cs typeface="メイリオ"/>
              </a:rPr>
              <a:t>Cake</a:t>
            </a:r>
            <a:endParaRPr lang="en-US" altLang="ja-JP" sz="2400" b="1" dirty="0">
              <a:solidFill>
                <a:srgbClr val="FF0000"/>
              </a:solidFill>
              <a:latin typeface="メイリオ"/>
              <a:ea typeface="メイリオ"/>
              <a:cs typeface="メイリオ"/>
            </a:endParaRPr>
          </a:p>
          <a:p>
            <a:pPr marL="0" indent="0">
              <a:buNone/>
            </a:pPr>
            <a:r>
              <a:rPr lang="en-US" altLang="ja-JP" sz="2400" dirty="0">
                <a:latin typeface="メイリオ"/>
                <a:ea typeface="メイリオ"/>
                <a:cs typeface="メイリオ"/>
              </a:rPr>
              <a:t>res1: Dinner</a:t>
            </a:r>
            <a:r>
              <a:rPr lang="en-US" altLang="ja-JP" sz="2400" dirty="0" smtClean="0">
                <a:latin typeface="メイリオ"/>
                <a:ea typeface="メイリオ"/>
                <a:cs typeface="メイリオ"/>
              </a:rPr>
              <a:t>[</a:t>
            </a:r>
            <a:r>
              <a:rPr lang="en-US" altLang="ja-JP" sz="2400" b="1" dirty="0" smtClean="0">
                <a:solidFill>
                  <a:srgbClr val="FF0000"/>
                </a:solidFill>
                <a:latin typeface="メイリオ"/>
                <a:ea typeface="メイリオ"/>
                <a:cs typeface="メイリオ"/>
              </a:rPr>
              <a:t>Ready</a:t>
            </a:r>
            <a:r>
              <a:rPr lang="en-US" altLang="ja-JP" sz="2400" dirty="0" smtClean="0">
                <a:latin typeface="メイリオ"/>
                <a:ea typeface="メイリオ"/>
                <a:cs typeface="メイリオ"/>
              </a:rPr>
              <a:t>,</a:t>
            </a:r>
            <a:r>
              <a:rPr lang="en-US" altLang="ja-JP" sz="2400" b="1" dirty="0">
                <a:solidFill>
                  <a:srgbClr val="0000FF"/>
                </a:solidFill>
                <a:latin typeface="メイリオ"/>
                <a:ea typeface="メイリオ"/>
                <a:cs typeface="メイリオ"/>
              </a:rPr>
              <a:t> Empty</a:t>
            </a:r>
            <a:r>
              <a:rPr lang="en-US" altLang="ja-JP" sz="2400" dirty="0" smtClean="0">
                <a:latin typeface="メイリオ"/>
                <a:ea typeface="メイリオ"/>
                <a:cs typeface="メイリオ"/>
              </a:rPr>
              <a:t>, </a:t>
            </a:r>
            <a:r>
              <a:rPr lang="en-US" altLang="ja-JP" sz="2400" b="1" dirty="0" smtClean="0">
                <a:solidFill>
                  <a:srgbClr val="FF0000"/>
                </a:solidFill>
                <a:latin typeface="メイリオ"/>
                <a:ea typeface="メイリオ"/>
                <a:cs typeface="メイリオ"/>
              </a:rPr>
              <a:t>Ready</a:t>
            </a:r>
            <a:r>
              <a:rPr lang="en-US" altLang="ja-JP" sz="2400" dirty="0">
                <a:latin typeface="メイリオ"/>
                <a:ea typeface="メイリオ"/>
                <a:cs typeface="メイリオ"/>
              </a:rPr>
              <a:t>] = Dinner@6d9e4f58</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smtClean="0">
                <a:latin typeface="メイリオ"/>
                <a:ea typeface="メイリオ"/>
                <a:cs typeface="メイリオ"/>
              </a:rPr>
              <a:t>Dinner.start.cook</a:t>
            </a:r>
            <a:r>
              <a:rPr lang="en-US" altLang="ja-JP" sz="2400" b="1" dirty="0" err="1" smtClean="0">
                <a:solidFill>
                  <a:srgbClr val="FF0000"/>
                </a:solidFill>
                <a:latin typeface="メイリオ"/>
                <a:ea typeface="メイリオ"/>
                <a:cs typeface="メイリオ"/>
              </a:rPr>
              <a:t>Salad</a:t>
            </a:r>
            <a:r>
              <a:rPr lang="en-US" altLang="ja-JP" sz="2400" dirty="0" err="1" smtClean="0">
                <a:latin typeface="メイリオ"/>
                <a:ea typeface="メイリオ"/>
                <a:cs typeface="メイリオ"/>
              </a:rPr>
              <a:t>.cook</a:t>
            </a:r>
            <a:r>
              <a:rPr lang="en-US" altLang="ja-JP" sz="2400" b="1" dirty="0" err="1" smtClean="0">
                <a:solidFill>
                  <a:srgbClr val="FF0000"/>
                </a:solidFill>
                <a:latin typeface="メイリオ"/>
                <a:ea typeface="メイリオ"/>
                <a:cs typeface="メイリオ"/>
              </a:rPr>
              <a:t>Cake</a:t>
            </a:r>
            <a:r>
              <a:rPr lang="en-US" altLang="ja-JP" sz="2400" dirty="0" err="1" smtClean="0">
                <a:latin typeface="メイリオ"/>
                <a:ea typeface="メイリオ"/>
                <a:cs typeface="メイリオ"/>
              </a:rPr>
              <a:t>.serve</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Now you can eat!</a:t>
            </a:r>
          </a:p>
          <a:p>
            <a:pPr marL="0" indent="0">
              <a:buNone/>
            </a:pPr>
            <a:endParaRPr lang="en-US" altLang="ja-JP" sz="2400" dirty="0">
              <a:latin typeface="メイリオ"/>
              <a:ea typeface="メイリオ"/>
              <a:cs typeface="メイリオ"/>
            </a:endParaRPr>
          </a:p>
          <a:p>
            <a:pPr marL="0" indent="0">
              <a:buNone/>
            </a:pPr>
            <a:r>
              <a:rPr lang="en-US" altLang="ja-JP" sz="2400" dirty="0" err="1">
                <a:latin typeface="メイリオ"/>
                <a:ea typeface="メイリオ"/>
                <a:cs typeface="メイリオ"/>
              </a:rPr>
              <a:t>scala</a:t>
            </a:r>
            <a:r>
              <a:rPr lang="en-US" altLang="ja-JP" sz="2400" dirty="0">
                <a:latin typeface="メイリオ"/>
                <a:ea typeface="メイリオ"/>
                <a:cs typeface="メイリオ"/>
              </a:rPr>
              <a:t>&gt; </a:t>
            </a:r>
            <a:r>
              <a:rPr lang="en-US" altLang="ja-JP" sz="2400" dirty="0" err="1" smtClean="0">
                <a:latin typeface="メイリオ"/>
                <a:ea typeface="メイリオ"/>
                <a:cs typeface="メイリオ"/>
              </a:rPr>
              <a:t>Dinner.start.cook</a:t>
            </a:r>
            <a:r>
              <a:rPr lang="en-US" altLang="ja-JP" sz="2400" b="1" dirty="0" err="1" smtClean="0">
                <a:solidFill>
                  <a:srgbClr val="FF0000"/>
                </a:solidFill>
                <a:latin typeface="メイリオ"/>
                <a:ea typeface="メイリオ"/>
                <a:cs typeface="メイリオ"/>
              </a:rPr>
              <a:t>Salad</a:t>
            </a:r>
            <a:r>
              <a:rPr lang="en-US" altLang="ja-JP" sz="2400" dirty="0" err="1" smtClean="0">
                <a:latin typeface="メイリオ"/>
                <a:ea typeface="メイリオ"/>
                <a:cs typeface="メイリオ"/>
              </a:rPr>
              <a:t>.cook</a:t>
            </a:r>
            <a:r>
              <a:rPr lang="en-US" altLang="ja-JP" sz="2400" b="1" dirty="0" err="1" smtClean="0">
                <a:solidFill>
                  <a:srgbClr val="FF0000"/>
                </a:solidFill>
                <a:latin typeface="メイリオ"/>
                <a:ea typeface="メイリオ"/>
                <a:cs typeface="メイリオ"/>
              </a:rPr>
              <a:t>Steak</a:t>
            </a:r>
            <a:r>
              <a:rPr lang="en-US" altLang="ja-JP" sz="2400" dirty="0" err="1" smtClean="0">
                <a:latin typeface="メイリオ"/>
                <a:ea typeface="メイリオ"/>
                <a:cs typeface="メイリオ"/>
              </a:rPr>
              <a:t>.cook</a:t>
            </a:r>
            <a:r>
              <a:rPr lang="en-US" altLang="ja-JP" sz="2400" b="1" dirty="0" err="1" smtClean="0">
                <a:solidFill>
                  <a:srgbClr val="FF0000"/>
                </a:solidFill>
                <a:latin typeface="メイリオ"/>
                <a:ea typeface="メイリオ"/>
                <a:cs typeface="メイリオ"/>
              </a:rPr>
              <a:t>Soup</a:t>
            </a:r>
            <a:r>
              <a:rPr lang="en-US" altLang="ja-JP" sz="2400" dirty="0" err="1" smtClean="0">
                <a:latin typeface="メイリオ"/>
                <a:ea typeface="メイリオ"/>
                <a:cs typeface="メイリオ"/>
              </a:rPr>
              <a:t>.serve</a:t>
            </a:r>
            <a:r>
              <a:rPr lang="en-US" altLang="ja-JP" sz="2400" dirty="0">
                <a:latin typeface="メイリオ"/>
                <a:ea typeface="メイリオ"/>
                <a:cs typeface="メイリオ"/>
              </a:rPr>
              <a:t>()</a:t>
            </a:r>
          </a:p>
          <a:p>
            <a:pPr marL="0" indent="0">
              <a:buNone/>
            </a:pPr>
            <a:r>
              <a:rPr lang="en-US" altLang="ja-JP" sz="2400" dirty="0">
                <a:latin typeface="メイリオ"/>
                <a:ea typeface="メイリオ"/>
                <a:cs typeface="メイリオ"/>
              </a:rPr>
              <a:t>Now you can eat!</a:t>
            </a:r>
          </a:p>
        </p:txBody>
      </p:sp>
      <p:sp>
        <p:nvSpPr>
          <p:cNvPr id="5" name="正方形/長方形 4"/>
          <p:cNvSpPr/>
          <p:nvPr/>
        </p:nvSpPr>
        <p:spPr>
          <a:xfrm>
            <a:off x="3970733" y="6044093"/>
            <a:ext cx="4554664" cy="38807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latin typeface="メイリオ"/>
                <a:ea typeface="メイリオ"/>
                <a:cs typeface="メイリオ"/>
              </a:rPr>
              <a:t>前菜２つも要らない</a:t>
            </a:r>
            <a:r>
              <a:rPr kumimoji="1" lang="en-US" altLang="ja-JP" dirty="0" smtClean="0">
                <a:solidFill>
                  <a:schemeClr val="tx1"/>
                </a:solidFill>
                <a:latin typeface="メイリオ"/>
                <a:ea typeface="メイリオ"/>
                <a:cs typeface="メイリオ"/>
              </a:rPr>
              <a:t>!</a:t>
            </a:r>
            <a:endParaRPr kumimoji="1" lang="ja-JP" altLang="en-US" dirty="0">
              <a:solidFill>
                <a:schemeClr val="tx1"/>
              </a:solidFill>
              <a:latin typeface="メイリオ"/>
              <a:ea typeface="メイリオ"/>
              <a:cs typeface="メイリオ"/>
            </a:endParaRPr>
          </a:p>
        </p:txBody>
      </p:sp>
      <p:sp>
        <p:nvSpPr>
          <p:cNvPr id="6" name="正方形/長方形 5"/>
          <p:cNvSpPr/>
          <p:nvPr/>
        </p:nvSpPr>
        <p:spPr>
          <a:xfrm>
            <a:off x="3970733" y="4809564"/>
            <a:ext cx="4554664" cy="38807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latin typeface="メイリオ"/>
                <a:ea typeface="メイリオ"/>
                <a:cs typeface="メイリオ"/>
              </a:rPr>
              <a:t>メインディッシュがない！</a:t>
            </a:r>
            <a:endParaRPr kumimoji="1" lang="ja-JP" altLang="en-US" dirty="0">
              <a:solidFill>
                <a:schemeClr val="tx1"/>
              </a:solidFill>
              <a:latin typeface="メイリオ"/>
              <a:ea typeface="メイリオ"/>
              <a:cs typeface="メイリオ"/>
            </a:endParaRPr>
          </a:p>
        </p:txBody>
      </p:sp>
    </p:spTree>
    <p:extLst>
      <p:ext uri="{BB962C8B-B14F-4D97-AF65-F5344CB8AC3E}">
        <p14:creationId xmlns:p14="http://schemas.microsoft.com/office/powerpoint/2010/main" val="37433191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900113" y="2641450"/>
            <a:ext cx="7345362" cy="1676400"/>
          </a:xfrm>
        </p:spPr>
        <p:txBody>
          <a:bodyPr/>
          <a:lstStyle/>
          <a:p>
            <a:r>
              <a:rPr lang="ja-JP" altLang="en-US" sz="4400" dirty="0" smtClean="0"/>
              <a:t>ただのタグじゃなくて、</a:t>
            </a:r>
            <a:r>
              <a:rPr lang="en-US" altLang="ja-JP" sz="4400" dirty="0" smtClean="0"/>
              <a:t/>
            </a:r>
            <a:br>
              <a:rPr lang="en-US" altLang="ja-JP" sz="4400" dirty="0" smtClean="0"/>
            </a:br>
            <a:r>
              <a:rPr lang="ja-JP" altLang="en-US" sz="4400" dirty="0" smtClean="0"/>
              <a:t>コンパイルエラーにしたい</a:t>
            </a:r>
            <a:endParaRPr kumimoji="1" lang="ja-JP" altLang="en-US" sz="4400" dirty="0"/>
          </a:p>
        </p:txBody>
      </p:sp>
    </p:spTree>
    <p:extLst>
      <p:ext uri="{BB962C8B-B14F-4D97-AF65-F5344CB8AC3E}">
        <p14:creationId xmlns:p14="http://schemas.microsoft.com/office/powerpoint/2010/main" val="92002761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都市">
  <a:themeElements>
    <a:clrScheme name="都市">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都市">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都市">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都市.thmx</Template>
  <TotalTime>5333</TotalTime>
  <Words>1854</Words>
  <Application>Microsoft Macintosh PowerPoint</Application>
  <PresentationFormat>画面に合わせる (4:3)</PresentationFormat>
  <Paragraphs>262</Paragraphs>
  <Slides>31</Slides>
  <Notes>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都市</vt:lpstr>
      <vt:lpstr>Phantom Type in Scala</vt:lpstr>
      <vt:lpstr>自己紹介</vt:lpstr>
      <vt:lpstr>About Phatom Type</vt:lpstr>
      <vt:lpstr>幽霊型の例</vt:lpstr>
      <vt:lpstr>Phantom Typeは幽霊なのか？</vt:lpstr>
      <vt:lpstr>Phatom Typeの実用例 1 Type Safeな構文木</vt:lpstr>
      <vt:lpstr>Phatom Typeの実用例 2 状態を表す(定義)</vt:lpstr>
      <vt:lpstr>Phatom Typeの実用例 2 状態を表す(実行例)</vt:lpstr>
      <vt:lpstr>ただのタグじゃなくて、 コンパイルエラーにしたい</vt:lpstr>
      <vt:lpstr>そこで Implicit Parameter （暗黙のパラメータ） ですよ</vt:lpstr>
      <vt:lpstr>implicit parameterの例</vt:lpstr>
      <vt:lpstr>多相的なimplicit parameter</vt:lpstr>
      <vt:lpstr>もう少しお行儀よく</vt:lpstr>
      <vt:lpstr>型パラメータを２つにする</vt:lpstr>
      <vt:lpstr>任意の２つの型が同じであることを表現したい</vt:lpstr>
      <vt:lpstr>２つの型が同じ場合 呼び出し可能な関数</vt:lpstr>
      <vt:lpstr>インスタンス生成の無駄を省く</vt:lpstr>
      <vt:lpstr>２つの型パラメータをとる型の シンタックスシュガー</vt:lpstr>
      <vt:lpstr>Scala 2.10-M7の実装</vt:lpstr>
      <vt:lpstr>generalized type constraints</vt:lpstr>
      <vt:lpstr>Prove?</vt:lpstr>
      <vt:lpstr>証明は身近な存在</vt:lpstr>
      <vt:lpstr>定理証明支援器 Coq</vt:lpstr>
      <vt:lpstr>一方、Scalaは</vt:lpstr>
      <vt:lpstr>まとめ</vt:lpstr>
      <vt:lpstr>もっと型の力を知りたい人は</vt:lpstr>
      <vt:lpstr>その他</vt:lpstr>
      <vt:lpstr>&lt;%&lt; はなくなった (2.10から)</vt:lpstr>
      <vt:lpstr>&lt;%&lt;は、なぜなくなったのか</vt:lpstr>
      <vt:lpstr>演習問題 1</vt:lpstr>
      <vt:lpstr>演習問題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(株)ファントムタイプ社長にPhatom Typeを教える</dc:title>
  <dc:creator>前田 康行</dc:creator>
  <cp:lastModifiedBy>前田 康行</cp:lastModifiedBy>
  <cp:revision>129</cp:revision>
  <dcterms:created xsi:type="dcterms:W3CDTF">2012-10-03T12:42:54Z</dcterms:created>
  <dcterms:modified xsi:type="dcterms:W3CDTF">2012-10-11T11:55:34Z</dcterms:modified>
</cp:coreProperties>
</file>