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3ad22d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3ad22d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3fa41b4a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3fa41b4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104 people answered the survey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3fa41b4a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3fa41b4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104 people answered the survey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3ad22dc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3ad22dc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104 people answered the survey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3ad22dc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3ad22dc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104 people answered the survey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3ad22dca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3ad22dca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104 people answered the survey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3ad22dca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3ad22dca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Some parents who did not enroll at MIT daycare were on the waitlist for longer than 12 months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Majority of respondents currently on waitlist have been on list for 4-6 months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Of those whose child/children are in the daycare, some were waiting less than a </a:t>
            </a:r>
            <a:r>
              <a:rPr lang="en">
                <a:solidFill>
                  <a:schemeClr val="dk1"/>
                </a:solidFill>
              </a:rPr>
              <a:t>months</a:t>
            </a:r>
            <a:r>
              <a:rPr lang="en">
                <a:solidFill>
                  <a:schemeClr val="dk1"/>
                </a:solidFill>
              </a:rPr>
              <a:t> while some were waiting for over a year - lots of variability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Majority of respondents currently on waitlist have been on waitlist for longer than 4 months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3ad22dca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3ad22dca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Of those on the waitlist, the majority have MIT daycare as their top choice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ad22dc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3ad22dc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Those taking longer than 24 weeks did so in other institutions other than MIT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3ad22dca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3ad22dca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104 people answered the survey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3ad22dca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3ad22dca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104 people answered the survey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35825" y="1678950"/>
            <a:ext cx="5450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222222"/>
                </a:solidFill>
                <a:highlight>
                  <a:srgbClr val="FFFFFF"/>
                </a:highlight>
              </a:rPr>
              <a:t>Results from the 2023 POWER Survey on Parental Leave and Childcare at MIT</a:t>
            </a:r>
            <a:endParaRPr b="1" i="1" sz="2300"/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2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2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2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Policies that MIT could adopt for postdoc parents</a:t>
            </a:r>
            <a:endParaRPr i="1" sz="2400">
              <a:solidFill>
                <a:srgbClr val="000000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25" y="1380125"/>
            <a:ext cx="381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4659600" y="1040625"/>
            <a:ext cx="29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More accessible daycare</a:t>
            </a:r>
            <a:endParaRPr b="1" i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572000" y="1707250"/>
            <a:ext cx="38829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Transparency about leave policies between associates and fellows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869850" y="713675"/>
            <a:ext cx="29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More affordable daycare</a:t>
            </a:r>
            <a:endParaRPr b="1" i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980500" y="2177950"/>
            <a:ext cx="285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Longer parental leave for non-birthing parent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572000" y="2536775"/>
            <a:ext cx="285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Option to take longer maternity leave 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897150" y="2834838"/>
            <a:ext cx="285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More support for family housing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589850" y="3213500"/>
            <a:ext cx="354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More institutional support for navigating leave policies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5584800" y="3592150"/>
            <a:ext cx="32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Better financial support (e.g., 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salary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, child support)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953200" y="1374400"/>
            <a:ext cx="29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Transparency about daycare waitlist</a:t>
            </a:r>
            <a:endParaRPr b="1" i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23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3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209100" y="66825"/>
            <a:ext cx="8934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993333"/>
                </a:solidFill>
              </a:rPr>
              <a:t>What else should leadership know about being a postdoc parent?</a:t>
            </a:r>
            <a:endParaRPr i="1" sz="2200">
              <a:solidFill>
                <a:srgbClr val="000000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88" y="1380744"/>
            <a:ext cx="381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4524825" y="742025"/>
            <a:ext cx="444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The cost of childcare makes it hard to continue to be a postdoc at MIT”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524825" y="1240675"/>
            <a:ext cx="4257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There are a large number of postdocs who want to have a family but put it off because of the conditions”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4553025" y="1925325"/>
            <a:ext cx="4200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Having a child in the Boston area is incredibly expensive and the salary at MIT does not allow for a comfortable position as a parent.”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581250" y="2609975"/>
            <a:ext cx="3949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1 bedroom apartment in the Boston area is around $2500-$3000, 5-days daycare at MIT is $3000. Life of a postdoc (even with a partner who is working) is miserable.”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581250" y="3392275"/>
            <a:ext cx="4257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Foreign postdocs don't have their families to help them with a newborn or take care of the other child when there is a new baby.”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8" y="628175"/>
            <a:ext cx="3124124" cy="281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3001249" y="733725"/>
            <a:ext cx="3299449" cy="3236925"/>
            <a:chOff x="3001249" y="733725"/>
            <a:chExt cx="3299449" cy="3236925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01249" y="733725"/>
              <a:ext cx="3299449" cy="232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3564825" y="3416550"/>
              <a:ext cx="2157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Respondents are from 40 unique departments</a:t>
              </a:r>
              <a:endParaRPr i="1" sz="1200"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522738" y="3416550"/>
            <a:ext cx="215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Majority of respondents are postdoc. associates</a:t>
            </a:r>
            <a:endParaRPr i="1" sz="120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5935837" y="628174"/>
            <a:ext cx="3124137" cy="3371938"/>
            <a:chOff x="5935837" y="628174"/>
            <a:chExt cx="3124137" cy="3371938"/>
          </a:xfrm>
        </p:grpSpPr>
        <p:sp>
          <p:nvSpPr>
            <p:cNvPr id="71" name="Google Shape;71;p14"/>
            <p:cNvSpPr txBox="1"/>
            <p:nvPr/>
          </p:nvSpPr>
          <p:spPr>
            <a:xfrm rot="-2700000">
              <a:off x="6250285" y="2955371"/>
              <a:ext cx="733128" cy="338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Internal</a:t>
              </a:r>
              <a:endParaRPr sz="1000"/>
            </a:p>
          </p:txBody>
        </p:sp>
        <p:sp>
          <p:nvSpPr>
            <p:cNvPr id="72" name="Google Shape;72;p14"/>
            <p:cNvSpPr txBox="1"/>
            <p:nvPr/>
          </p:nvSpPr>
          <p:spPr>
            <a:xfrm rot="-2700000">
              <a:off x="7171049" y="2892244"/>
              <a:ext cx="777252" cy="338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External</a:t>
              </a:r>
              <a:endParaRPr sz="1000"/>
            </a:p>
          </p:txBody>
        </p:sp>
        <p:sp>
          <p:nvSpPr>
            <p:cNvPr id="73" name="Google Shape;73;p14"/>
            <p:cNvSpPr txBox="1"/>
            <p:nvPr/>
          </p:nvSpPr>
          <p:spPr>
            <a:xfrm rot="-2700000">
              <a:off x="7971442" y="2878370"/>
              <a:ext cx="1071267" cy="492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Combination 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Of Both</a:t>
              </a:r>
              <a:endParaRPr sz="1000"/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5935837" y="628174"/>
              <a:ext cx="3124126" cy="3371938"/>
              <a:chOff x="5935837" y="628174"/>
              <a:chExt cx="3124126" cy="3371938"/>
            </a:xfrm>
          </p:grpSpPr>
          <p:pic>
            <p:nvPicPr>
              <p:cNvPr id="75" name="Google Shape;75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935837" y="628174"/>
                <a:ext cx="3124126" cy="22090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Google Shape;76;p14"/>
              <p:cNvSpPr txBox="1"/>
              <p:nvPr/>
            </p:nvSpPr>
            <p:spPr>
              <a:xfrm>
                <a:off x="6419250" y="3446013"/>
                <a:ext cx="21573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/>
                  <a:t>Majority of respondents receive internal MIT funding</a:t>
                </a:r>
                <a:endParaRPr i="1" sz="1200"/>
              </a:p>
            </p:txBody>
          </p:sp>
        </p:grpSp>
      </p:grpSp>
      <p:sp>
        <p:nvSpPr>
          <p:cNvPr id="77" name="Google Shape;77;p14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Who responded to the survey?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22738" y="3989400"/>
            <a:ext cx="21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n=104 respondents</a:t>
            </a:r>
            <a:endParaRPr b="1" i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17475"/>
            <a:ext cx="3172849" cy="220701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22000" y="3035500"/>
            <a:ext cx="6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Yes</a:t>
            </a:r>
            <a:endParaRPr i="1" sz="1200"/>
          </a:p>
        </p:txBody>
      </p:sp>
      <p:sp>
        <p:nvSpPr>
          <p:cNvPr id="88" name="Google Shape;88;p15"/>
          <p:cNvSpPr txBox="1"/>
          <p:nvPr/>
        </p:nvSpPr>
        <p:spPr>
          <a:xfrm>
            <a:off x="1572175" y="3035500"/>
            <a:ext cx="6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No</a:t>
            </a:r>
            <a:endParaRPr i="1"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2253775" y="3035500"/>
            <a:ext cx="115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Expecting a baby</a:t>
            </a:r>
            <a:endParaRPr i="1"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Which postdocs are parents?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22022" y="3565651"/>
            <a:ext cx="226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Majority of respondents are parents</a:t>
            </a:r>
            <a:endParaRPr i="1" sz="120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3112563" y="817500"/>
            <a:ext cx="2916107" cy="3449696"/>
            <a:chOff x="4931863" y="631057"/>
            <a:chExt cx="3681023" cy="4137318"/>
          </a:xfrm>
        </p:grpSpPr>
        <p:grpSp>
          <p:nvGrpSpPr>
            <p:cNvPr id="93" name="Google Shape;93;p15"/>
            <p:cNvGrpSpPr/>
            <p:nvPr/>
          </p:nvGrpSpPr>
          <p:grpSpPr>
            <a:xfrm>
              <a:off x="4931863" y="631057"/>
              <a:ext cx="3681023" cy="3345293"/>
              <a:chOff x="4931863" y="631057"/>
              <a:chExt cx="3681023" cy="3345293"/>
            </a:xfrm>
          </p:grpSpPr>
          <p:pic>
            <p:nvPicPr>
              <p:cNvPr id="94" name="Google Shape;94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931863" y="631057"/>
                <a:ext cx="3681023" cy="26469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15"/>
              <p:cNvSpPr txBox="1"/>
              <p:nvPr/>
            </p:nvSpPr>
            <p:spPr>
              <a:xfrm>
                <a:off x="5588825" y="3311850"/>
                <a:ext cx="681600" cy="4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/>
                  <a:t>Yes</a:t>
                </a:r>
                <a:endParaRPr i="1" sz="1200"/>
              </a:p>
            </p:txBody>
          </p:sp>
          <p:sp>
            <p:nvSpPr>
              <p:cNvPr id="96" name="Google Shape;96;p15"/>
              <p:cNvSpPr txBox="1"/>
              <p:nvPr/>
            </p:nvSpPr>
            <p:spPr>
              <a:xfrm>
                <a:off x="6674725" y="3311850"/>
                <a:ext cx="681600" cy="4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/>
                  <a:t>No</a:t>
                </a:r>
                <a:endParaRPr i="1" sz="1200"/>
              </a:p>
            </p:txBody>
          </p:sp>
          <p:sp>
            <p:nvSpPr>
              <p:cNvPr id="97" name="Google Shape;97;p15"/>
              <p:cNvSpPr txBox="1"/>
              <p:nvPr/>
            </p:nvSpPr>
            <p:spPr>
              <a:xfrm>
                <a:off x="7433950" y="3311850"/>
                <a:ext cx="1151400" cy="6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/>
                  <a:t>Expecting a baby</a:t>
                </a:r>
                <a:endParaRPr i="1" sz="1200"/>
              </a:p>
            </p:txBody>
          </p:sp>
        </p:grpSp>
        <p:sp>
          <p:nvSpPr>
            <p:cNvPr id="98" name="Google Shape;98;p15"/>
            <p:cNvSpPr txBox="1"/>
            <p:nvPr/>
          </p:nvSpPr>
          <p:spPr>
            <a:xfrm>
              <a:off x="5354978" y="3882175"/>
              <a:ext cx="2723100" cy="8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More postdoc. associates are parents compared to fellows</a:t>
              </a:r>
              <a:endParaRPr i="1" sz="1200"/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5971150" y="817488"/>
            <a:ext cx="3172850" cy="3487051"/>
            <a:chOff x="5971150" y="817488"/>
            <a:chExt cx="3172850" cy="3487051"/>
          </a:xfrm>
        </p:grpSpPr>
        <p:pic>
          <p:nvPicPr>
            <p:cNvPr id="100" name="Google Shape;100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71150" y="817488"/>
              <a:ext cx="3172850" cy="2298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6250624" y="3565639"/>
              <a:ext cx="2793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Majority of respondents do not have children followed closely by respondents who have 1 child</a:t>
              </a:r>
              <a:endParaRPr i="1"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6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8020" l="0" r="0" t="0"/>
          <a:stretch/>
        </p:blipFill>
        <p:spPr>
          <a:xfrm>
            <a:off x="0" y="948425"/>
            <a:ext cx="3889599" cy="272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753775" y="3590925"/>
            <a:ext cx="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Yes</a:t>
            </a:r>
            <a:endParaRPr i="1"/>
          </a:p>
        </p:txBody>
      </p:sp>
      <p:sp>
        <p:nvSpPr>
          <p:cNvPr id="111" name="Google Shape;111;p16"/>
          <p:cNvSpPr txBox="1"/>
          <p:nvPr/>
        </p:nvSpPr>
        <p:spPr>
          <a:xfrm>
            <a:off x="1039225" y="3590925"/>
            <a:ext cx="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</a:t>
            </a:r>
            <a:endParaRPr i="1"/>
          </a:p>
        </p:txBody>
      </p:sp>
      <p:sp>
        <p:nvSpPr>
          <p:cNvPr id="112" name="Google Shape;112;p16"/>
          <p:cNvSpPr txBox="1"/>
          <p:nvPr/>
        </p:nvSpPr>
        <p:spPr>
          <a:xfrm>
            <a:off x="883403" y="3882175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Majority of respondents are not the birthing parent</a:t>
            </a:r>
            <a:endParaRPr i="1" sz="1200"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3841797" y="948425"/>
            <a:ext cx="5345830" cy="3487850"/>
            <a:chOff x="3841797" y="948425"/>
            <a:chExt cx="5345830" cy="3487850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3841797" y="948425"/>
              <a:ext cx="5345830" cy="3042700"/>
              <a:chOff x="3841797" y="948425"/>
              <a:chExt cx="5345830" cy="3042700"/>
            </a:xfrm>
          </p:grpSpPr>
          <p:pic>
            <p:nvPicPr>
              <p:cNvPr id="115" name="Google Shape;115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841797" y="948425"/>
                <a:ext cx="5345830" cy="2720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16"/>
              <p:cNvSpPr txBox="1"/>
              <p:nvPr/>
            </p:nvSpPr>
            <p:spPr>
              <a:xfrm>
                <a:off x="6556100" y="3590925"/>
                <a:ext cx="68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/>
                  <a:t>Yes</a:t>
                </a:r>
                <a:endParaRPr i="1"/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4953575" y="3590925"/>
                <a:ext cx="68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/>
                  <a:t>No</a:t>
                </a:r>
                <a:endParaRPr i="1"/>
              </a:p>
            </p:txBody>
          </p:sp>
        </p:grpSp>
        <p:sp>
          <p:nvSpPr>
            <p:cNvPr id="118" name="Google Shape;118;p16"/>
            <p:cNvSpPr txBox="1"/>
            <p:nvPr/>
          </p:nvSpPr>
          <p:spPr>
            <a:xfrm>
              <a:off x="4616499" y="3882175"/>
              <a:ext cx="3291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Proportion of associate/fellow respondents is similar across birthing parent and partner</a:t>
              </a:r>
              <a:endParaRPr i="1" sz="1200"/>
            </a:p>
          </p:txBody>
        </p:sp>
      </p:grpSp>
      <p:sp>
        <p:nvSpPr>
          <p:cNvPr id="119" name="Google Shape;119;p16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Which postdocs are birthing parents?</a:t>
            </a:r>
            <a:endParaRPr i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7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7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00" y="615675"/>
            <a:ext cx="3724151" cy="332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883403" y="3882175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Majority of respondents do not have children enrolled at MIT daycare</a:t>
            </a:r>
            <a:endParaRPr i="1" sz="1200"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4154675" y="905475"/>
            <a:ext cx="4989325" cy="3537525"/>
            <a:chOff x="4154675" y="905475"/>
            <a:chExt cx="4989325" cy="3537525"/>
          </a:xfrm>
        </p:grpSpPr>
        <p:pic>
          <p:nvPicPr>
            <p:cNvPr id="130" name="Google Shape;13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54675" y="905475"/>
              <a:ext cx="4989325" cy="26592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7"/>
            <p:cNvSpPr txBox="1"/>
            <p:nvPr/>
          </p:nvSpPr>
          <p:spPr>
            <a:xfrm>
              <a:off x="4728124" y="3888900"/>
              <a:ext cx="3305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Majority of respondents currently on the waitlist have been on list for 4-6 months</a:t>
              </a:r>
              <a:endParaRPr i="1" sz="1200"/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What are the rates of daycare enrollment?</a:t>
            </a:r>
            <a:endParaRPr i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8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38850"/>
            <a:ext cx="4233125" cy="315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883403" y="3882175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Vast majority of respondents have MIT daycare as their first choice</a:t>
            </a:r>
            <a:endParaRPr i="1" sz="1200"/>
          </a:p>
        </p:txBody>
      </p:sp>
      <p:grpSp>
        <p:nvGrpSpPr>
          <p:cNvPr id="142" name="Google Shape;142;p18"/>
          <p:cNvGrpSpPr/>
          <p:nvPr/>
        </p:nvGrpSpPr>
        <p:grpSpPr>
          <a:xfrm>
            <a:off x="4008075" y="1173625"/>
            <a:ext cx="5135925" cy="3262650"/>
            <a:chOff x="4008075" y="1173625"/>
            <a:chExt cx="5135925" cy="3262650"/>
          </a:xfrm>
        </p:grpSpPr>
        <p:pic>
          <p:nvPicPr>
            <p:cNvPr id="143" name="Google Shape;14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08075" y="1173625"/>
              <a:ext cx="5135925" cy="2737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8"/>
            <p:cNvSpPr txBox="1"/>
            <p:nvPr/>
          </p:nvSpPr>
          <p:spPr>
            <a:xfrm>
              <a:off x="4734374" y="3882175"/>
              <a:ext cx="3579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Of those whose child was not enrolled, MIT daycare was still their top choice</a:t>
              </a:r>
              <a:endParaRPr i="1" sz="1200"/>
            </a:p>
          </p:txBody>
        </p:sp>
      </p:grpSp>
      <p:sp>
        <p:nvSpPr>
          <p:cNvPr id="145" name="Google Shape;145;p18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Is MIT daycare the top choice of postdocs?</a:t>
            </a:r>
            <a:endParaRPr i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9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375" y="636675"/>
            <a:ext cx="5261925" cy="330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2682202" y="3871375"/>
            <a:ext cx="32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Majority of respondents take 12 weeks leave</a:t>
            </a:r>
            <a:endParaRPr i="1" sz="1200"/>
          </a:p>
        </p:txBody>
      </p:sp>
      <p:sp>
        <p:nvSpPr>
          <p:cNvPr id="155" name="Google Shape;155;p19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How long are postdocs taking parental leave?</a:t>
            </a:r>
            <a:endParaRPr i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0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0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754175"/>
            <a:ext cx="3425874" cy="23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Do postdocs feel financially secure? 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926138" y="3416550"/>
            <a:ext cx="215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Majority of respondents do not feel financially secure </a:t>
            </a:r>
            <a:endParaRPr i="1" sz="1200"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3977425" y="716825"/>
            <a:ext cx="4825224" cy="3786525"/>
            <a:chOff x="3977425" y="716825"/>
            <a:chExt cx="4825224" cy="3786525"/>
          </a:xfrm>
        </p:grpSpPr>
        <p:pic>
          <p:nvPicPr>
            <p:cNvPr id="167" name="Google Shape;167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77425" y="716825"/>
              <a:ext cx="4825224" cy="3316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0"/>
            <p:cNvSpPr txBox="1"/>
            <p:nvPr/>
          </p:nvSpPr>
          <p:spPr>
            <a:xfrm>
              <a:off x="4967853" y="3949250"/>
              <a:ext cx="2686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Majority of respondents do not receive any support from family </a:t>
              </a:r>
              <a:endParaRPr i="1"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1"/>
          <p:cNvCxnSpPr/>
          <p:nvPr/>
        </p:nvCxnSpPr>
        <p:spPr>
          <a:xfrm flipH="1" rot="10800000">
            <a:off x="414175" y="556725"/>
            <a:ext cx="8093700" cy="246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660900"/>
            <a:ext cx="2034450" cy="2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1"/>
          <p:cNvCxnSpPr/>
          <p:nvPr/>
        </p:nvCxnSpPr>
        <p:spPr>
          <a:xfrm flipH="1" rot="10800000">
            <a:off x="476361" y="4503350"/>
            <a:ext cx="81090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3450"/>
            <a:ext cx="4572002" cy="233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438000" y="66825"/>
            <a:ext cx="8423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93333"/>
                </a:solidFill>
              </a:rPr>
              <a:t>Do postdocs feel supported by their PI and MIT?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122703" y="3769625"/>
            <a:ext cx="269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Majority of respondents feel their PI was supportive during their </a:t>
            </a:r>
            <a:r>
              <a:rPr i="1" lang="en" sz="1200"/>
              <a:t>pregnancy</a:t>
            </a:r>
            <a:r>
              <a:rPr i="1" lang="en" sz="1200"/>
              <a:t> and leave</a:t>
            </a:r>
            <a:r>
              <a:rPr i="1" lang="en" sz="1200"/>
              <a:t> </a:t>
            </a:r>
            <a:endParaRPr i="1" sz="1200"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4720725" y="1221000"/>
            <a:ext cx="4423275" cy="3195138"/>
            <a:chOff x="4720725" y="1221000"/>
            <a:chExt cx="4423275" cy="3195138"/>
          </a:xfrm>
        </p:grpSpPr>
        <p:pic>
          <p:nvPicPr>
            <p:cNvPr id="180" name="Google Shape;18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20725" y="1221000"/>
              <a:ext cx="4423275" cy="2369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1"/>
            <p:cNvSpPr txBox="1"/>
            <p:nvPr/>
          </p:nvSpPr>
          <p:spPr>
            <a:xfrm>
              <a:off x="5585216" y="3677238"/>
              <a:ext cx="2694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Majority of respondents feel neutral about MIT’s support during their pregnancy and leave</a:t>
              </a:r>
              <a:endParaRPr i="1"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