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61" r:id="rId7"/>
    <p:sldId id="267" r:id="rId8"/>
    <p:sldId id="264" r:id="rId9"/>
    <p:sldId id="265" r:id="rId10"/>
    <p:sldId id="266" r:id="rId11"/>
    <p:sldId id="269" r:id="rId12"/>
    <p:sldId id="271" r:id="rId13"/>
    <p:sldId id="272" r:id="rId14"/>
    <p:sldId id="273" r:id="rId15"/>
    <p:sldId id="274" r:id="rId16"/>
    <p:sldId id="275" r:id="rId17"/>
    <p:sldId id="276" r:id="rId18"/>
    <p:sldId id="277" r:id="rId19"/>
    <p:sldId id="280" r:id="rId20"/>
    <p:sldId id="289" r:id="rId21"/>
    <p:sldId id="288" r:id="rId22"/>
    <p:sldId id="281" r:id="rId23"/>
    <p:sldId id="278" r:id="rId24"/>
    <p:sldId id="290" r:id="rId25"/>
    <p:sldId id="279" r:id="rId26"/>
    <p:sldId id="287" r:id="rId27"/>
    <p:sldId id="285" r:id="rId28"/>
    <p:sldId id="286" r:id="rId29"/>
    <p:sldId id="282" r:id="rId30"/>
    <p:sldId id="283" r:id="rId31"/>
    <p:sldId id="284" r:id="rId32"/>
    <p:sldId id="26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E98A9A-8C02-48BB-A14D-D7B0F215C42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400381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E98A9A-8C02-48BB-A14D-D7B0F215C42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41515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E98A9A-8C02-48BB-A14D-D7B0F215C42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69221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E98A9A-8C02-48BB-A14D-D7B0F215C42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184223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E98A9A-8C02-48BB-A14D-D7B0F215C42B}"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3880075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E98A9A-8C02-48BB-A14D-D7B0F215C42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250968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E98A9A-8C02-48BB-A14D-D7B0F215C42B}"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3717237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E98A9A-8C02-48BB-A14D-D7B0F215C42B}"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4112279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98A9A-8C02-48BB-A14D-D7B0F215C42B}"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315461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98A9A-8C02-48BB-A14D-D7B0F215C42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177980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E98A9A-8C02-48BB-A14D-D7B0F215C42B}"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7A585-0053-42F9-AF6E-399E9A40761A}" type="slidenum">
              <a:rPr lang="en-US" smtClean="0"/>
              <a:t>‹#›</a:t>
            </a:fld>
            <a:endParaRPr lang="en-US"/>
          </a:p>
        </p:txBody>
      </p:sp>
    </p:spTree>
    <p:extLst>
      <p:ext uri="{BB962C8B-B14F-4D97-AF65-F5344CB8AC3E}">
        <p14:creationId xmlns:p14="http://schemas.microsoft.com/office/powerpoint/2010/main" val="312767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auto">
          <a:xfrm>
            <a:off x="0" y="0"/>
            <a:ext cx="9235440" cy="6926580"/>
          </a:xfrm>
          <a:prstGeom prst="rect">
            <a:avLst/>
          </a:prstGeom>
          <a:noFill/>
          <a:ln w="9525">
            <a:noFill/>
            <a:miter lim="800000"/>
            <a:headEnd/>
            <a:tailEnd/>
          </a:ln>
          <a:effec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E98A9A-8C02-48BB-A14D-D7B0F215C42B}" type="datetimeFigureOut">
              <a:rPr lang="en-US" smtClean="0"/>
              <a:t>2/23/2018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7A585-0053-42F9-AF6E-399E9A40761A}" type="slidenum">
              <a:rPr lang="en-US" smtClean="0"/>
              <a:t>‹#›</a:t>
            </a:fld>
            <a:endParaRPr lang="en-US"/>
          </a:p>
        </p:txBody>
      </p:sp>
    </p:spTree>
    <p:extLst>
      <p:ext uri="{BB962C8B-B14F-4D97-AF65-F5344CB8AC3E}">
        <p14:creationId xmlns:p14="http://schemas.microsoft.com/office/powerpoint/2010/main" val="3279060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bing.com/HPImageArchive.aspx?format=js&amp;idx=0&amp;n=5" TargetMode="External"/><Relationship Id="rId2" Type="http://schemas.openxmlformats.org/officeDocument/2006/relationships/hyperlink" Target="https://www.bing.com/HPImageArchive.aspx?format=js&amp;idx=0&amp;n=1"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bing.com/HPImageArchive.aspx?format=js&amp;idx=0&amp;n=5" TargetMode="External"/><Relationship Id="rId2" Type="http://schemas.openxmlformats.org/officeDocument/2006/relationships/hyperlink" Target="https://www.bing.com/HPImageArchive.aspx?format=js&amp;idx=0&amp;n=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JS</a:t>
            </a:r>
            <a:br>
              <a:rPr lang="en-US" dirty="0"/>
            </a:br>
            <a:r>
              <a:rPr lang="en-US" sz="2800" dirty="0"/>
              <a:t>(JavaScript)</a:t>
            </a:r>
            <a:endParaRPr lang="en-US" dirty="0"/>
          </a:p>
        </p:txBody>
      </p:sp>
      <p:sp>
        <p:nvSpPr>
          <p:cNvPr id="3" name="Subtitle 2"/>
          <p:cNvSpPr>
            <a:spLocks noGrp="1"/>
          </p:cNvSpPr>
          <p:nvPr>
            <p:ph type="subTitle" idx="1"/>
          </p:nvPr>
        </p:nvSpPr>
        <p:spPr/>
        <p:txBody>
          <a:bodyPr>
            <a:normAutofit/>
          </a:bodyPr>
          <a:lstStyle/>
          <a:p>
            <a:r>
              <a:rPr lang="en-US" sz="2100" dirty="0"/>
              <a:t>Dr. Denise Case</a:t>
            </a:r>
          </a:p>
          <a:p>
            <a:r>
              <a:rPr lang="en-US" sz="2100" dirty="0"/>
              <a:t>Dr. Doug Hawley</a:t>
            </a:r>
          </a:p>
          <a:p>
            <a:r>
              <a:rPr lang="en-US" sz="2100" dirty="0"/>
              <a:t>Northwest Missouri State University</a:t>
            </a:r>
          </a:p>
          <a:p>
            <a:r>
              <a:rPr lang="en-US" sz="2100" dirty="0"/>
              <a:t>Maryville, MO</a:t>
            </a:r>
          </a:p>
          <a:p>
            <a:endParaRPr lang="en-US" sz="2100" dirty="0"/>
          </a:p>
        </p:txBody>
      </p:sp>
    </p:spTree>
    <p:extLst>
      <p:ext uri="{BB962C8B-B14F-4D97-AF65-F5344CB8AC3E}">
        <p14:creationId xmlns:p14="http://schemas.microsoft.com/office/powerpoint/2010/main" val="3553237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066800"/>
            <a:ext cx="8229600" cy="1143000"/>
          </a:xfrm>
        </p:spPr>
        <p:txBody>
          <a:bodyPr/>
          <a:lstStyle/>
          <a:p>
            <a:r>
              <a:rPr lang="en-US" dirty="0"/>
              <a:t>Adding JS to a Web Page</a:t>
            </a:r>
          </a:p>
        </p:txBody>
      </p:sp>
      <p:sp>
        <p:nvSpPr>
          <p:cNvPr id="3" name="Content Placeholder 2"/>
          <p:cNvSpPr>
            <a:spLocks noGrp="1"/>
          </p:cNvSpPr>
          <p:nvPr>
            <p:ph idx="1"/>
          </p:nvPr>
        </p:nvSpPr>
        <p:spPr>
          <a:xfrm>
            <a:off x="431800" y="2209800"/>
            <a:ext cx="8483600" cy="3124200"/>
          </a:xfrm>
        </p:spPr>
        <p:txBody>
          <a:bodyPr>
            <a:normAutofit lnSpcReduction="10000"/>
          </a:bodyPr>
          <a:lstStyle/>
          <a:p>
            <a:r>
              <a:rPr lang="en-US" dirty="0"/>
              <a:t>To add logic to a web page, we need to let the HTML page know about the JavaScript file.</a:t>
            </a:r>
          </a:p>
          <a:p>
            <a:r>
              <a:rPr lang="en-US" dirty="0"/>
              <a:t>Use the &lt;script&gt; tag with closing &lt;/script&gt; </a:t>
            </a:r>
          </a:p>
          <a:p>
            <a:r>
              <a:rPr lang="en-US" dirty="0"/>
              <a:t>Set the src attribute to the relative path of your file.</a:t>
            </a:r>
          </a:p>
          <a:p>
            <a:r>
              <a:rPr lang="en-US" dirty="0"/>
              <a:t>Typically added at the end of body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152400" y="5473005"/>
            <a:ext cx="8991600" cy="1384995"/>
          </a:xfrm>
          <a:prstGeom prst="rect">
            <a:avLst/>
          </a:prstGeom>
          <a:solidFill>
            <a:schemeClr val="bg1">
              <a:lumMod val="95000"/>
            </a:schemeClr>
          </a:solidFill>
        </p:spPr>
        <p:txBody>
          <a:bodyPr wrap="square" rtlCol="0">
            <a:spAutoFit/>
          </a:bodyPr>
          <a:lstStyle/>
          <a:p>
            <a:r>
              <a:rPr lang="en-US" sz="2800" dirty="0">
                <a:latin typeface="Consolas" panose="020B0609020204030204" pitchFamily="49" charset="0"/>
              </a:rPr>
              <a:t>     &lt;script src="</a:t>
            </a:r>
            <a:r>
              <a:rPr lang="en-US" sz="2800" b="1" dirty="0">
                <a:latin typeface="Consolas" panose="020B0609020204030204" pitchFamily="49" charset="0"/>
              </a:rPr>
              <a:t>tab.js</a:t>
            </a:r>
            <a:r>
              <a:rPr lang="en-US" sz="2800" dirty="0">
                <a:latin typeface="Consolas" panose="020B0609020204030204" pitchFamily="49" charset="0"/>
              </a:rPr>
              <a:t>"&gt;&lt;/script&gt;</a:t>
            </a:r>
          </a:p>
          <a:p>
            <a:r>
              <a:rPr lang="en-US" sz="2800" dirty="0">
                <a:latin typeface="Consolas" panose="020B0609020204030204" pitchFamily="49" charset="0"/>
              </a:rPr>
              <a:t>  &lt;/body&gt;</a:t>
            </a:r>
          </a:p>
          <a:p>
            <a:r>
              <a:rPr lang="en-US" sz="2800" dirty="0">
                <a:latin typeface="Consolas" panose="020B0609020204030204" pitchFamily="49" charset="0"/>
              </a:rPr>
              <a:t>&lt;/html&gt;</a:t>
            </a:r>
          </a:p>
        </p:txBody>
      </p:sp>
    </p:spTree>
    <p:extLst>
      <p:ext uri="{BB962C8B-B14F-4D97-AF65-F5344CB8AC3E}">
        <p14:creationId xmlns:p14="http://schemas.microsoft.com/office/powerpoint/2010/main" val="387958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838200"/>
            <a:ext cx="8229600" cy="1143000"/>
          </a:xfrm>
        </p:spPr>
        <p:txBody>
          <a:bodyPr/>
          <a:lstStyle/>
          <a:p>
            <a:r>
              <a:rPr lang="en-US" dirty="0"/>
              <a:t>tab.js</a:t>
            </a:r>
          </a:p>
        </p:txBody>
      </p:sp>
      <p:sp>
        <p:nvSpPr>
          <p:cNvPr id="3" name="Content Placeholder 2"/>
          <p:cNvSpPr>
            <a:spLocks noGrp="1"/>
          </p:cNvSpPr>
          <p:nvPr>
            <p:ph idx="1"/>
          </p:nvPr>
        </p:nvSpPr>
        <p:spPr>
          <a:xfrm>
            <a:off x="482600" y="1981200"/>
            <a:ext cx="8216900" cy="2362200"/>
          </a:xfrm>
        </p:spPr>
        <p:txBody>
          <a:bodyPr>
            <a:normAutofit/>
          </a:bodyPr>
          <a:lstStyle/>
          <a:p>
            <a:r>
              <a:rPr lang="en-US" dirty="0"/>
              <a:t>Notice the two constant arrays defined</a:t>
            </a:r>
          </a:p>
          <a:p>
            <a:r>
              <a:rPr lang="en-US" dirty="0"/>
              <a:t>What are these associated with?</a:t>
            </a:r>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444500" y="4016971"/>
            <a:ext cx="8229600" cy="1323439"/>
          </a:xfrm>
          <a:prstGeom prst="rect">
            <a:avLst/>
          </a:prstGeom>
          <a:solidFill>
            <a:schemeClr val="bg1">
              <a:lumMod val="95000"/>
            </a:schemeClr>
          </a:solidFill>
        </p:spPr>
        <p:txBody>
          <a:bodyPr wrap="square" rtlCol="0">
            <a:spAutoFit/>
          </a:bodyPr>
          <a:lstStyle/>
          <a:p>
            <a:r>
              <a:rPr lang="en-US" sz="2000" dirty="0" err="1"/>
              <a:t>const</a:t>
            </a:r>
            <a:r>
              <a:rPr lang="en-US" sz="2000" dirty="0"/>
              <a:t> </a:t>
            </a:r>
            <a:r>
              <a:rPr lang="en-US" sz="2000" dirty="0" err="1"/>
              <a:t>tday</a:t>
            </a:r>
            <a:r>
              <a:rPr lang="en-US" sz="2000" dirty="0"/>
              <a:t> = ['Sun', 'Mon', 'Tue', 'Wed', 'Thu', 'Fri', 'Sat’]</a:t>
            </a:r>
          </a:p>
          <a:p>
            <a:endParaRPr lang="en-US" sz="2000" dirty="0"/>
          </a:p>
          <a:p>
            <a:r>
              <a:rPr lang="en-US" sz="2000" dirty="0" err="1"/>
              <a:t>const</a:t>
            </a:r>
            <a:r>
              <a:rPr lang="en-US" sz="2000" dirty="0"/>
              <a:t> </a:t>
            </a:r>
            <a:r>
              <a:rPr lang="en-US" sz="2000" dirty="0" err="1"/>
              <a:t>tmonth</a:t>
            </a:r>
            <a:r>
              <a:rPr lang="en-US" sz="2000" dirty="0"/>
              <a:t> = ['Jan', 'Feb', 'Mar', 'Apr', 'May', 'Jun', 'Jul', 'Aug', 'Sep', 'Oct', 'Nov', 'Dec']</a:t>
            </a:r>
          </a:p>
        </p:txBody>
      </p:sp>
    </p:spTree>
    <p:extLst>
      <p:ext uri="{BB962C8B-B14F-4D97-AF65-F5344CB8AC3E}">
        <p14:creationId xmlns:p14="http://schemas.microsoft.com/office/powerpoint/2010/main" val="160592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990600"/>
            <a:ext cx="8229600" cy="1143000"/>
          </a:xfrm>
        </p:spPr>
        <p:txBody>
          <a:bodyPr/>
          <a:lstStyle/>
          <a:p>
            <a:r>
              <a:rPr lang="en-US" dirty="0" err="1"/>
              <a:t>GetClock</a:t>
            </a:r>
            <a:r>
              <a:rPr lang="en-US" dirty="0"/>
              <a:t>()</a:t>
            </a:r>
          </a:p>
        </p:txBody>
      </p:sp>
      <p:sp>
        <p:nvSpPr>
          <p:cNvPr id="3" name="Content Placeholder 2"/>
          <p:cNvSpPr>
            <a:spLocks noGrp="1"/>
          </p:cNvSpPr>
          <p:nvPr>
            <p:ph idx="1"/>
          </p:nvPr>
        </p:nvSpPr>
        <p:spPr>
          <a:xfrm>
            <a:off x="495300" y="2133600"/>
            <a:ext cx="8216900" cy="2362200"/>
          </a:xfrm>
        </p:spPr>
        <p:txBody>
          <a:bodyPr>
            <a:normAutofit/>
          </a:bodyPr>
          <a:lstStyle/>
          <a:p>
            <a:r>
              <a:rPr lang="en-US" dirty="0"/>
              <a:t>Find the </a:t>
            </a:r>
            <a:r>
              <a:rPr lang="en-US" dirty="0" err="1"/>
              <a:t>GetClock</a:t>
            </a:r>
            <a:r>
              <a:rPr lang="en-US" dirty="0"/>
              <a:t>() function</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457200" y="3618637"/>
            <a:ext cx="8229600" cy="1200329"/>
          </a:xfrm>
          <a:prstGeom prst="rect">
            <a:avLst/>
          </a:prstGeom>
          <a:solidFill>
            <a:schemeClr val="bg1">
              <a:lumMod val="95000"/>
            </a:schemeClr>
          </a:solidFill>
        </p:spPr>
        <p:txBody>
          <a:bodyPr wrap="square" rtlCol="0">
            <a:spAutoFit/>
          </a:bodyPr>
          <a:lstStyle/>
          <a:p>
            <a:r>
              <a:rPr lang="en-US" sz="2400" dirty="0"/>
              <a:t>function </a:t>
            </a:r>
            <a:r>
              <a:rPr lang="en-US" sz="2400" dirty="0" err="1"/>
              <a:t>GetClock</a:t>
            </a:r>
            <a:r>
              <a:rPr lang="en-US" sz="2400" dirty="0"/>
              <a:t>() {</a:t>
            </a:r>
          </a:p>
          <a:p>
            <a:endParaRPr lang="en-US" sz="2400" dirty="0"/>
          </a:p>
          <a:p>
            <a:r>
              <a:rPr lang="en-US" sz="2400" dirty="0"/>
              <a:t>}</a:t>
            </a:r>
          </a:p>
        </p:txBody>
      </p:sp>
    </p:spTree>
    <p:extLst>
      <p:ext uri="{BB962C8B-B14F-4D97-AF65-F5344CB8AC3E}">
        <p14:creationId xmlns:p14="http://schemas.microsoft.com/office/powerpoint/2010/main" val="346683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838200"/>
            <a:ext cx="8229600" cy="1143000"/>
          </a:xfrm>
        </p:spPr>
        <p:txBody>
          <a:bodyPr/>
          <a:lstStyle/>
          <a:p>
            <a:r>
              <a:rPr lang="en-US" dirty="0" err="1"/>
              <a:t>GetClock</a:t>
            </a:r>
            <a:r>
              <a:rPr lang="en-US" dirty="0"/>
              <a:t>()</a:t>
            </a:r>
          </a:p>
        </p:txBody>
      </p:sp>
      <p:sp>
        <p:nvSpPr>
          <p:cNvPr id="3" name="Content Placeholder 2"/>
          <p:cNvSpPr>
            <a:spLocks noGrp="1"/>
          </p:cNvSpPr>
          <p:nvPr>
            <p:ph idx="1"/>
          </p:nvPr>
        </p:nvSpPr>
        <p:spPr>
          <a:xfrm>
            <a:off x="457200" y="1803400"/>
            <a:ext cx="8216900" cy="1524000"/>
          </a:xfrm>
        </p:spPr>
        <p:txBody>
          <a:bodyPr>
            <a:normAutofit fontScale="77500" lnSpcReduction="20000"/>
          </a:bodyPr>
          <a:lstStyle/>
          <a:p>
            <a:r>
              <a:rPr lang="en-US" dirty="0"/>
              <a:t>JavaScript has a built-in Date object.</a:t>
            </a:r>
          </a:p>
          <a:p>
            <a:r>
              <a:rPr lang="en-US" dirty="0"/>
              <a:t>Instantiating a new one with no arguments creates it at the current time. </a:t>
            </a:r>
          </a:p>
          <a:p>
            <a:r>
              <a:rPr lang="en-US" dirty="0"/>
              <a:t>We can use built-in functions to get each part.</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254000" y="3429000"/>
            <a:ext cx="8890000" cy="3416320"/>
          </a:xfrm>
          <a:prstGeom prst="rect">
            <a:avLst/>
          </a:prstGeom>
          <a:solidFill>
            <a:schemeClr val="bg1">
              <a:lumMod val="95000"/>
            </a:schemeClr>
          </a:solidFill>
        </p:spPr>
        <p:txBody>
          <a:bodyPr wrap="square" rtlCol="0">
            <a:spAutoFit/>
          </a:bodyPr>
          <a:lstStyle/>
          <a:p>
            <a:r>
              <a:rPr lang="en-US" sz="2400" dirty="0" err="1"/>
              <a:t>const</a:t>
            </a:r>
            <a:r>
              <a:rPr lang="en-US" sz="2400" dirty="0"/>
              <a:t> d = new Date() </a:t>
            </a:r>
          </a:p>
          <a:p>
            <a:endParaRPr lang="en-US" sz="2400" dirty="0"/>
          </a:p>
          <a:p>
            <a:r>
              <a:rPr lang="en-US" sz="2400" dirty="0"/>
              <a:t>// use the date functions to get each part</a:t>
            </a:r>
          </a:p>
          <a:p>
            <a:r>
              <a:rPr lang="en-US" sz="2400" dirty="0" err="1"/>
              <a:t>const</a:t>
            </a:r>
            <a:r>
              <a:rPr lang="en-US" sz="2400" dirty="0"/>
              <a:t> </a:t>
            </a:r>
            <a:r>
              <a:rPr lang="en-US" sz="2400" dirty="0" err="1"/>
              <a:t>nday</a:t>
            </a:r>
            <a:r>
              <a:rPr lang="en-US" sz="2400" dirty="0"/>
              <a:t> = </a:t>
            </a:r>
            <a:r>
              <a:rPr lang="en-US" sz="2400" dirty="0" err="1"/>
              <a:t>d.getDay</a:t>
            </a:r>
            <a:r>
              <a:rPr lang="en-US" sz="2400" dirty="0"/>
              <a:t>()</a:t>
            </a:r>
          </a:p>
          <a:p>
            <a:r>
              <a:rPr lang="en-US" sz="2400" dirty="0" err="1"/>
              <a:t>const</a:t>
            </a:r>
            <a:r>
              <a:rPr lang="en-US" sz="2400" dirty="0"/>
              <a:t> </a:t>
            </a:r>
            <a:r>
              <a:rPr lang="en-US" sz="2400" dirty="0" err="1"/>
              <a:t>nmonth</a:t>
            </a:r>
            <a:r>
              <a:rPr lang="en-US" sz="2400" dirty="0"/>
              <a:t> = </a:t>
            </a:r>
            <a:r>
              <a:rPr lang="en-US" sz="2400" dirty="0" err="1"/>
              <a:t>d.getMonth</a:t>
            </a:r>
            <a:r>
              <a:rPr lang="en-US" sz="2400" dirty="0"/>
              <a:t>()</a:t>
            </a:r>
          </a:p>
          <a:p>
            <a:r>
              <a:rPr lang="en-US" sz="2400" dirty="0" err="1"/>
              <a:t>const</a:t>
            </a:r>
            <a:r>
              <a:rPr lang="en-US" sz="2400" dirty="0"/>
              <a:t> </a:t>
            </a:r>
            <a:r>
              <a:rPr lang="en-US" sz="2400" dirty="0" err="1"/>
              <a:t>ndate</a:t>
            </a:r>
            <a:r>
              <a:rPr lang="en-US" sz="2400" dirty="0"/>
              <a:t> = </a:t>
            </a:r>
            <a:r>
              <a:rPr lang="en-US" sz="2400" dirty="0" err="1"/>
              <a:t>d.getDate</a:t>
            </a:r>
            <a:r>
              <a:rPr lang="en-US" sz="2400" dirty="0"/>
              <a:t>()</a:t>
            </a:r>
          </a:p>
          <a:p>
            <a:r>
              <a:rPr lang="en-US" sz="2400" dirty="0" err="1"/>
              <a:t>const</a:t>
            </a:r>
            <a:r>
              <a:rPr lang="en-US" sz="2400" dirty="0"/>
              <a:t> </a:t>
            </a:r>
            <a:r>
              <a:rPr lang="en-US" sz="2400" dirty="0" err="1"/>
              <a:t>nyear</a:t>
            </a:r>
            <a:r>
              <a:rPr lang="en-US" sz="2400" dirty="0"/>
              <a:t> = </a:t>
            </a:r>
            <a:r>
              <a:rPr lang="en-US" sz="2400" dirty="0" err="1"/>
              <a:t>d.getFullYear</a:t>
            </a:r>
            <a:r>
              <a:rPr lang="en-US" sz="2400" dirty="0"/>
              <a:t>()</a:t>
            </a:r>
          </a:p>
          <a:p>
            <a:r>
              <a:rPr lang="en-US" sz="2400" dirty="0"/>
              <a:t>let </a:t>
            </a:r>
            <a:r>
              <a:rPr lang="en-US" sz="2400" dirty="0" err="1"/>
              <a:t>nhour</a:t>
            </a:r>
            <a:r>
              <a:rPr lang="en-US" sz="2400" dirty="0"/>
              <a:t> = </a:t>
            </a:r>
            <a:r>
              <a:rPr lang="en-US" sz="2400" dirty="0" err="1"/>
              <a:t>d.getHours</a:t>
            </a:r>
            <a:r>
              <a:rPr lang="en-US" sz="2400" dirty="0"/>
              <a:t>()</a:t>
            </a:r>
          </a:p>
          <a:p>
            <a:r>
              <a:rPr lang="en-US" sz="2400" dirty="0"/>
              <a:t>let </a:t>
            </a:r>
            <a:r>
              <a:rPr lang="en-US" sz="2400" dirty="0" err="1"/>
              <a:t>nmin</a:t>
            </a:r>
            <a:r>
              <a:rPr lang="en-US" sz="2400" dirty="0"/>
              <a:t> = </a:t>
            </a:r>
            <a:r>
              <a:rPr lang="en-US" sz="2400" dirty="0" err="1"/>
              <a:t>d.getMinutes</a:t>
            </a:r>
            <a:r>
              <a:rPr lang="en-US" sz="2400" dirty="0"/>
              <a:t>()</a:t>
            </a:r>
          </a:p>
        </p:txBody>
      </p:sp>
    </p:spTree>
    <p:extLst>
      <p:ext uri="{BB962C8B-B14F-4D97-AF65-F5344CB8AC3E}">
        <p14:creationId xmlns:p14="http://schemas.microsoft.com/office/powerpoint/2010/main" val="778030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80192"/>
            <a:ext cx="8229600" cy="1143000"/>
          </a:xfrm>
        </p:spPr>
        <p:txBody>
          <a:bodyPr/>
          <a:lstStyle/>
          <a:p>
            <a:r>
              <a:rPr lang="en-US" dirty="0" err="1"/>
              <a:t>GetClock</a:t>
            </a:r>
            <a:r>
              <a:rPr lang="en-US" dirty="0"/>
              <a:t>()</a:t>
            </a:r>
          </a:p>
        </p:txBody>
      </p:sp>
      <p:sp>
        <p:nvSpPr>
          <p:cNvPr id="3" name="Content Placeholder 2"/>
          <p:cNvSpPr>
            <a:spLocks noGrp="1"/>
          </p:cNvSpPr>
          <p:nvPr>
            <p:ph idx="1"/>
          </p:nvPr>
        </p:nvSpPr>
        <p:spPr>
          <a:xfrm>
            <a:off x="425450" y="2667000"/>
            <a:ext cx="8597900" cy="1524000"/>
          </a:xfrm>
        </p:spPr>
        <p:txBody>
          <a:bodyPr>
            <a:normAutofit fontScale="92500" lnSpcReduction="10000"/>
          </a:bodyPr>
          <a:lstStyle/>
          <a:p>
            <a:r>
              <a:rPr lang="en-US" dirty="0"/>
              <a:t>In the US, we use 12 hours with AM/PM.</a:t>
            </a:r>
          </a:p>
          <a:p>
            <a:r>
              <a:rPr lang="en-US" dirty="0"/>
              <a:t>Use the date information to determine AM/PM.</a:t>
            </a:r>
          </a:p>
          <a:p>
            <a:r>
              <a:rPr lang="en-US" dirty="0"/>
              <a:t>If PM, update the hour value by subtracting 12.</a:t>
            </a:r>
          </a:p>
          <a:p>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304800" y="4906308"/>
            <a:ext cx="8839200" cy="1938992"/>
          </a:xfrm>
          <a:prstGeom prst="rect">
            <a:avLst/>
          </a:prstGeom>
          <a:solidFill>
            <a:schemeClr val="bg1">
              <a:lumMod val="95000"/>
            </a:schemeClr>
          </a:solidFill>
        </p:spPr>
        <p:txBody>
          <a:bodyPr wrap="square" rtlCol="0">
            <a:spAutoFit/>
          </a:bodyPr>
          <a:lstStyle/>
          <a:p>
            <a:r>
              <a:rPr lang="en-US" sz="2000" dirty="0"/>
              <a:t>let </a:t>
            </a:r>
            <a:r>
              <a:rPr lang="en-US" sz="2000" dirty="0" err="1"/>
              <a:t>ampm</a:t>
            </a:r>
            <a:r>
              <a:rPr lang="en-US" sz="2000" dirty="0"/>
              <a:t> // variable that will be assigned either AM or PM</a:t>
            </a:r>
          </a:p>
          <a:p>
            <a:r>
              <a:rPr lang="en-US" sz="2000" dirty="0"/>
              <a:t/>
            </a:r>
            <a:br>
              <a:rPr lang="en-US" sz="2000" dirty="0"/>
            </a:br>
            <a:r>
              <a:rPr lang="en-US" sz="2000" dirty="0"/>
              <a:t>if (</a:t>
            </a:r>
            <a:r>
              <a:rPr lang="en-US" sz="2000" dirty="0" err="1"/>
              <a:t>nhour</a:t>
            </a:r>
            <a:r>
              <a:rPr lang="en-US" sz="2000" dirty="0"/>
              <a:t> === 0) { </a:t>
            </a:r>
            <a:r>
              <a:rPr lang="en-US" sz="2000" dirty="0" err="1"/>
              <a:t>ampm</a:t>
            </a:r>
            <a:r>
              <a:rPr lang="en-US" sz="2000" dirty="0"/>
              <a:t> = ' AM'; </a:t>
            </a:r>
            <a:r>
              <a:rPr lang="en-US" sz="2000" dirty="0" err="1"/>
              <a:t>nhour</a:t>
            </a:r>
            <a:r>
              <a:rPr lang="en-US" sz="2000" dirty="0"/>
              <a:t> = 12 } </a:t>
            </a:r>
          </a:p>
          <a:p>
            <a:r>
              <a:rPr lang="en-US" sz="2000" dirty="0"/>
              <a:t>else if (</a:t>
            </a:r>
            <a:r>
              <a:rPr lang="en-US" sz="2000" dirty="0" err="1"/>
              <a:t>nhour</a:t>
            </a:r>
            <a:r>
              <a:rPr lang="en-US" sz="2000" dirty="0"/>
              <a:t> &lt; 12) { </a:t>
            </a:r>
            <a:r>
              <a:rPr lang="en-US" sz="2000" dirty="0" err="1"/>
              <a:t>ampm</a:t>
            </a:r>
            <a:r>
              <a:rPr lang="en-US" sz="2000" dirty="0"/>
              <a:t> = ' AM' } </a:t>
            </a:r>
          </a:p>
          <a:p>
            <a:r>
              <a:rPr lang="en-US" sz="2000" dirty="0"/>
              <a:t>else if (</a:t>
            </a:r>
            <a:r>
              <a:rPr lang="en-US" sz="2000" dirty="0" err="1"/>
              <a:t>nhour</a:t>
            </a:r>
            <a:r>
              <a:rPr lang="en-US" sz="2000" dirty="0"/>
              <a:t> === 12) { </a:t>
            </a:r>
            <a:r>
              <a:rPr lang="en-US" sz="2000" dirty="0" err="1"/>
              <a:t>ampm</a:t>
            </a:r>
            <a:r>
              <a:rPr lang="en-US" sz="2000" dirty="0"/>
              <a:t> = ' PM' } </a:t>
            </a:r>
          </a:p>
          <a:p>
            <a:r>
              <a:rPr lang="en-US" sz="2000" dirty="0"/>
              <a:t>else if (</a:t>
            </a:r>
            <a:r>
              <a:rPr lang="en-US" sz="2000" dirty="0" err="1"/>
              <a:t>nhour</a:t>
            </a:r>
            <a:r>
              <a:rPr lang="en-US" sz="2000" dirty="0"/>
              <a:t> &gt; 12) { </a:t>
            </a:r>
            <a:r>
              <a:rPr lang="en-US" sz="2000" dirty="0" err="1"/>
              <a:t>ampm</a:t>
            </a:r>
            <a:r>
              <a:rPr lang="en-US" sz="2000" dirty="0"/>
              <a:t> = ' PM'; </a:t>
            </a:r>
            <a:r>
              <a:rPr lang="en-US" sz="2000" dirty="0" err="1"/>
              <a:t>nhour</a:t>
            </a:r>
            <a:r>
              <a:rPr lang="en-US" sz="2000" dirty="0"/>
              <a:t> -= 12 } // subtract 12 for after noon hours</a:t>
            </a:r>
          </a:p>
        </p:txBody>
      </p:sp>
    </p:spTree>
    <p:extLst>
      <p:ext uri="{BB962C8B-B14F-4D97-AF65-F5344CB8AC3E}">
        <p14:creationId xmlns:p14="http://schemas.microsoft.com/office/powerpoint/2010/main" val="625278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450" y="995064"/>
            <a:ext cx="8229600" cy="1143000"/>
          </a:xfrm>
        </p:spPr>
        <p:txBody>
          <a:bodyPr/>
          <a:lstStyle/>
          <a:p>
            <a:r>
              <a:rPr lang="en-US" dirty="0" err="1"/>
              <a:t>GetClock</a:t>
            </a:r>
            <a:r>
              <a:rPr lang="en-US" dirty="0"/>
              <a:t>()</a:t>
            </a:r>
          </a:p>
        </p:txBody>
      </p:sp>
      <p:sp>
        <p:nvSpPr>
          <p:cNvPr id="3" name="Content Placeholder 2"/>
          <p:cNvSpPr>
            <a:spLocks noGrp="1"/>
          </p:cNvSpPr>
          <p:nvPr>
            <p:ph idx="1"/>
          </p:nvPr>
        </p:nvSpPr>
        <p:spPr>
          <a:xfrm>
            <a:off x="438150" y="2138064"/>
            <a:ext cx="8597900" cy="1524000"/>
          </a:xfrm>
        </p:spPr>
        <p:txBody>
          <a:bodyPr>
            <a:normAutofit/>
          </a:bodyPr>
          <a:lstStyle/>
          <a:p>
            <a:r>
              <a:rPr lang="en-US" dirty="0"/>
              <a:t>If the minutes are less than 10, add a leading 0 to the display.</a:t>
            </a:r>
          </a:p>
          <a:p>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2514600" y="3810000"/>
            <a:ext cx="4445000" cy="461665"/>
          </a:xfrm>
          <a:prstGeom prst="rect">
            <a:avLst/>
          </a:prstGeom>
          <a:solidFill>
            <a:schemeClr val="bg1">
              <a:lumMod val="95000"/>
            </a:schemeClr>
          </a:solidFill>
        </p:spPr>
        <p:txBody>
          <a:bodyPr wrap="square" rtlCol="0">
            <a:spAutoFit/>
          </a:bodyPr>
          <a:lstStyle/>
          <a:p>
            <a:r>
              <a:rPr lang="en-US" sz="2400" dirty="0"/>
              <a:t>if (</a:t>
            </a:r>
            <a:r>
              <a:rPr lang="en-US" sz="2400" dirty="0" err="1"/>
              <a:t>nmin</a:t>
            </a:r>
            <a:r>
              <a:rPr lang="en-US" sz="2400" dirty="0"/>
              <a:t> &lt; 10) </a:t>
            </a:r>
            <a:r>
              <a:rPr lang="en-US" sz="2400" dirty="0" err="1"/>
              <a:t>nmin</a:t>
            </a:r>
            <a:r>
              <a:rPr lang="en-US" sz="2400" dirty="0"/>
              <a:t> = '0' + </a:t>
            </a:r>
            <a:r>
              <a:rPr lang="en-US" sz="2400" dirty="0" err="1"/>
              <a:t>nmin</a:t>
            </a:r>
            <a:endParaRPr lang="en-US" sz="2400" dirty="0"/>
          </a:p>
        </p:txBody>
      </p:sp>
    </p:spTree>
    <p:extLst>
      <p:ext uri="{BB962C8B-B14F-4D97-AF65-F5344CB8AC3E}">
        <p14:creationId xmlns:p14="http://schemas.microsoft.com/office/powerpoint/2010/main" val="1253038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762000"/>
            <a:ext cx="8229600" cy="1143000"/>
          </a:xfrm>
        </p:spPr>
        <p:txBody>
          <a:bodyPr/>
          <a:lstStyle/>
          <a:p>
            <a:r>
              <a:rPr lang="en-US" dirty="0" err="1"/>
              <a:t>GetClock</a:t>
            </a:r>
            <a:r>
              <a:rPr lang="en-US" dirty="0"/>
              <a:t>()</a:t>
            </a:r>
          </a:p>
        </p:txBody>
      </p:sp>
      <p:sp>
        <p:nvSpPr>
          <p:cNvPr id="3" name="Content Placeholder 2"/>
          <p:cNvSpPr>
            <a:spLocks noGrp="1"/>
          </p:cNvSpPr>
          <p:nvPr>
            <p:ph idx="1"/>
          </p:nvPr>
        </p:nvSpPr>
        <p:spPr>
          <a:xfrm>
            <a:off x="406400" y="1905000"/>
            <a:ext cx="8597900" cy="2181592"/>
          </a:xfrm>
        </p:spPr>
        <p:txBody>
          <a:bodyPr>
            <a:normAutofit fontScale="92500" lnSpcReduction="10000"/>
          </a:bodyPr>
          <a:lstStyle/>
          <a:p>
            <a:r>
              <a:rPr lang="en-US" dirty="0"/>
              <a:t>Once we have all the parts, use document.getElementById() function to find the correct HTML element and set it’s inner HTML (the part between the opening and closing tags) to the display we want. </a:t>
            </a:r>
          </a:p>
          <a:p>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165100" y="4343400"/>
            <a:ext cx="8813800" cy="830997"/>
          </a:xfrm>
          <a:prstGeom prst="rect">
            <a:avLst/>
          </a:prstGeom>
          <a:solidFill>
            <a:schemeClr val="bg1">
              <a:lumMod val="95000"/>
            </a:schemeClr>
          </a:solidFill>
        </p:spPr>
        <p:txBody>
          <a:bodyPr wrap="square" rtlCol="0">
            <a:spAutoFit/>
          </a:bodyPr>
          <a:lstStyle/>
          <a:p>
            <a:r>
              <a:rPr lang="en-US" sz="2400" dirty="0"/>
              <a:t>document.getElementById('</a:t>
            </a:r>
            <a:r>
              <a:rPr lang="en-US" sz="2400" dirty="0" err="1"/>
              <a:t>clockbox</a:t>
            </a:r>
            <a:r>
              <a:rPr lang="en-US" sz="2400" dirty="0"/>
              <a:t>').</a:t>
            </a:r>
            <a:r>
              <a:rPr lang="en-US" sz="2400" dirty="0" err="1"/>
              <a:t>innerHTML</a:t>
            </a:r>
            <a:r>
              <a:rPr lang="en-US" sz="2400" dirty="0"/>
              <a:t> = '' + </a:t>
            </a:r>
            <a:r>
              <a:rPr lang="en-US" sz="2400" dirty="0" err="1"/>
              <a:t>tday</a:t>
            </a:r>
            <a:r>
              <a:rPr lang="en-US" sz="2400" dirty="0"/>
              <a:t>[</a:t>
            </a:r>
            <a:r>
              <a:rPr lang="en-US" sz="2400" dirty="0" err="1"/>
              <a:t>nday</a:t>
            </a:r>
            <a:r>
              <a:rPr lang="en-US" sz="2400" dirty="0"/>
              <a:t>] + </a:t>
            </a:r>
          </a:p>
          <a:p>
            <a:r>
              <a:rPr lang="en-US" sz="2400" dirty="0"/>
              <a:t>' ' + </a:t>
            </a:r>
            <a:r>
              <a:rPr lang="en-US" sz="2400" dirty="0" err="1"/>
              <a:t>tmonth</a:t>
            </a:r>
            <a:r>
              <a:rPr lang="en-US" sz="2400" dirty="0"/>
              <a:t>[</a:t>
            </a:r>
            <a:r>
              <a:rPr lang="en-US" sz="2400" dirty="0" err="1"/>
              <a:t>nmonth</a:t>
            </a:r>
            <a:r>
              <a:rPr lang="en-US" sz="2400" dirty="0"/>
              <a:t>] + ' ' + </a:t>
            </a:r>
            <a:r>
              <a:rPr lang="en-US" sz="2400" dirty="0" err="1"/>
              <a:t>ndate</a:t>
            </a:r>
            <a:r>
              <a:rPr lang="en-US" sz="2400" dirty="0"/>
              <a:t> + ' ' + </a:t>
            </a:r>
            <a:r>
              <a:rPr lang="en-US" sz="2400" dirty="0" err="1"/>
              <a:t>nhour</a:t>
            </a:r>
            <a:r>
              <a:rPr lang="en-US" sz="2400" dirty="0"/>
              <a:t> + ':' + </a:t>
            </a:r>
            <a:r>
              <a:rPr lang="en-US" sz="2400" dirty="0" err="1"/>
              <a:t>nmin</a:t>
            </a:r>
            <a:r>
              <a:rPr lang="en-US" sz="2400" dirty="0"/>
              <a:t> + </a:t>
            </a:r>
            <a:r>
              <a:rPr lang="en-US" sz="2400" dirty="0" err="1"/>
              <a:t>ampm</a:t>
            </a:r>
            <a:r>
              <a:rPr lang="en-US" sz="2400" dirty="0"/>
              <a:t> + ''</a:t>
            </a:r>
          </a:p>
        </p:txBody>
      </p:sp>
    </p:spTree>
    <p:extLst>
      <p:ext uri="{BB962C8B-B14F-4D97-AF65-F5344CB8AC3E}">
        <p14:creationId xmlns:p14="http://schemas.microsoft.com/office/powerpoint/2010/main" val="25272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965200"/>
            <a:ext cx="8229600" cy="1143000"/>
          </a:xfrm>
        </p:spPr>
        <p:txBody>
          <a:bodyPr/>
          <a:lstStyle/>
          <a:p>
            <a:r>
              <a:rPr lang="en-US" dirty="0" err="1"/>
              <a:t>GetGreeting</a:t>
            </a:r>
            <a:r>
              <a:rPr lang="en-US" dirty="0"/>
              <a:t>()</a:t>
            </a:r>
          </a:p>
        </p:txBody>
      </p:sp>
      <p:sp>
        <p:nvSpPr>
          <p:cNvPr id="3" name="Content Placeholder 2"/>
          <p:cNvSpPr>
            <a:spLocks noGrp="1"/>
          </p:cNvSpPr>
          <p:nvPr>
            <p:ph idx="1"/>
          </p:nvPr>
        </p:nvSpPr>
        <p:spPr>
          <a:xfrm>
            <a:off x="444500" y="2108200"/>
            <a:ext cx="8597900" cy="1295400"/>
          </a:xfrm>
        </p:spPr>
        <p:txBody>
          <a:bodyPr>
            <a:normAutofit/>
          </a:bodyPr>
          <a:lstStyle/>
          <a:p>
            <a:r>
              <a:rPr lang="en-US" dirty="0"/>
              <a:t>Find the </a:t>
            </a:r>
            <a:r>
              <a:rPr lang="en-US" dirty="0" err="1"/>
              <a:t>GetGreeting</a:t>
            </a:r>
            <a:r>
              <a:rPr lang="en-US" dirty="0"/>
              <a:t> function used to create a custom greeting</a:t>
            </a:r>
          </a:p>
          <a:p>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0" y="3682495"/>
            <a:ext cx="9144000" cy="3046988"/>
          </a:xfrm>
          <a:prstGeom prst="rect">
            <a:avLst/>
          </a:prstGeom>
          <a:solidFill>
            <a:schemeClr val="bg1">
              <a:lumMod val="95000"/>
            </a:schemeClr>
          </a:solidFill>
        </p:spPr>
        <p:txBody>
          <a:bodyPr wrap="square" rtlCol="0">
            <a:spAutoFit/>
          </a:bodyPr>
          <a:lstStyle/>
          <a:p>
            <a:r>
              <a:rPr lang="en-US" sz="2400" dirty="0"/>
              <a:t>function </a:t>
            </a:r>
            <a:r>
              <a:rPr lang="en-US" sz="2400" dirty="0" err="1"/>
              <a:t>GetGreeting</a:t>
            </a:r>
            <a:r>
              <a:rPr lang="en-US" sz="2400" dirty="0"/>
              <a:t>() {</a:t>
            </a:r>
          </a:p>
          <a:p>
            <a:r>
              <a:rPr lang="en-US" sz="2400" dirty="0"/>
              <a:t>    </a:t>
            </a:r>
            <a:r>
              <a:rPr lang="en-US" sz="2400" dirty="0" err="1"/>
              <a:t>const</a:t>
            </a:r>
            <a:r>
              <a:rPr lang="en-US" sz="2400" dirty="0"/>
              <a:t> d = new Date()</a:t>
            </a:r>
          </a:p>
          <a:p>
            <a:r>
              <a:rPr lang="en-US" sz="2400" dirty="0"/>
              <a:t>    </a:t>
            </a:r>
            <a:r>
              <a:rPr lang="en-US" sz="2400" dirty="0" err="1"/>
              <a:t>const</a:t>
            </a:r>
            <a:r>
              <a:rPr lang="en-US" sz="2400" dirty="0"/>
              <a:t> </a:t>
            </a:r>
            <a:r>
              <a:rPr lang="en-US" sz="2400" dirty="0" err="1"/>
              <a:t>nhour</a:t>
            </a:r>
            <a:r>
              <a:rPr lang="en-US" sz="2400" dirty="0"/>
              <a:t> = </a:t>
            </a:r>
            <a:r>
              <a:rPr lang="en-US" sz="2400" dirty="0" err="1"/>
              <a:t>d.getHours</a:t>
            </a:r>
            <a:r>
              <a:rPr lang="en-US" sz="2400" dirty="0"/>
              <a:t>()</a:t>
            </a:r>
          </a:p>
          <a:p>
            <a:r>
              <a:rPr lang="en-US" sz="2400" dirty="0"/>
              <a:t>    var t = 'Good evening’</a:t>
            </a:r>
          </a:p>
          <a:p>
            <a:r>
              <a:rPr lang="en-US" sz="2400" dirty="0"/>
              <a:t>    if (</a:t>
            </a:r>
            <a:r>
              <a:rPr lang="en-US" sz="2400" dirty="0" err="1"/>
              <a:t>nhour</a:t>
            </a:r>
            <a:r>
              <a:rPr lang="en-US" sz="2400" dirty="0"/>
              <a:t> &lt; 12) { t = 'Good morning’ } </a:t>
            </a:r>
          </a:p>
          <a:p>
            <a:r>
              <a:rPr lang="en-US" sz="2400" dirty="0"/>
              <a:t>    else if (</a:t>
            </a:r>
            <a:r>
              <a:rPr lang="en-US" sz="2400" dirty="0" err="1"/>
              <a:t>nhour</a:t>
            </a:r>
            <a:r>
              <a:rPr lang="en-US" sz="2400" dirty="0"/>
              <a:t> &lt; 17) { t = 'Good afternoon’ }</a:t>
            </a:r>
          </a:p>
          <a:p>
            <a:r>
              <a:rPr lang="en-US" sz="2400" dirty="0"/>
              <a:t>    document.getElementById('greeting').</a:t>
            </a:r>
            <a:r>
              <a:rPr lang="en-US" sz="2400" dirty="0" err="1"/>
              <a:t>innerHTML</a:t>
            </a:r>
            <a:r>
              <a:rPr lang="en-US" sz="2400" dirty="0"/>
              <a:t> = t + ', Bearcat!'</a:t>
            </a:r>
          </a:p>
          <a:p>
            <a:r>
              <a:rPr lang="en-US" sz="2400" dirty="0"/>
              <a:t>}</a:t>
            </a:r>
          </a:p>
        </p:txBody>
      </p:sp>
    </p:spTree>
    <p:extLst>
      <p:ext uri="{BB962C8B-B14F-4D97-AF65-F5344CB8AC3E}">
        <p14:creationId xmlns:p14="http://schemas.microsoft.com/office/powerpoint/2010/main" val="633025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6708"/>
            <a:ext cx="8229600" cy="1143000"/>
          </a:xfrm>
        </p:spPr>
        <p:txBody>
          <a:bodyPr/>
          <a:lstStyle/>
          <a:p>
            <a:r>
              <a:rPr lang="en-US" dirty="0" err="1"/>
              <a:t>window.onload</a:t>
            </a:r>
            <a:r>
              <a:rPr lang="en-US" dirty="0"/>
              <a:t>()</a:t>
            </a:r>
          </a:p>
        </p:txBody>
      </p:sp>
      <p:sp>
        <p:nvSpPr>
          <p:cNvPr id="3" name="Content Placeholder 2"/>
          <p:cNvSpPr>
            <a:spLocks noGrp="1"/>
          </p:cNvSpPr>
          <p:nvPr>
            <p:ph idx="1"/>
          </p:nvPr>
        </p:nvSpPr>
        <p:spPr>
          <a:xfrm>
            <a:off x="387350" y="1857008"/>
            <a:ext cx="8597900" cy="2181592"/>
          </a:xfrm>
        </p:spPr>
        <p:txBody>
          <a:bodyPr>
            <a:normAutofit fontScale="92500"/>
          </a:bodyPr>
          <a:lstStyle/>
          <a:p>
            <a:pPr marL="0" indent="0">
              <a:buNone/>
            </a:pPr>
            <a:r>
              <a:rPr lang="en-US" dirty="0"/>
              <a:t>Define event handler for </a:t>
            </a:r>
            <a:r>
              <a:rPr lang="en-US" dirty="0" err="1"/>
              <a:t>window.onload</a:t>
            </a:r>
            <a:r>
              <a:rPr lang="en-US" dirty="0"/>
              <a:t> that calls </a:t>
            </a:r>
            <a:r>
              <a:rPr lang="en-US" dirty="0" err="1"/>
              <a:t>GetClock</a:t>
            </a:r>
            <a:r>
              <a:rPr lang="en-US" dirty="0"/>
              <a:t> and </a:t>
            </a:r>
            <a:r>
              <a:rPr lang="en-US" dirty="0" err="1"/>
              <a:t>GetGreeting</a:t>
            </a:r>
            <a:r>
              <a:rPr lang="en-US" dirty="0"/>
              <a:t> when the window opens. </a:t>
            </a:r>
          </a:p>
          <a:p>
            <a:pPr marL="0" indent="0">
              <a:buNone/>
            </a:pPr>
            <a:r>
              <a:rPr lang="en-US" dirty="0"/>
              <a:t>Use built-in </a:t>
            </a:r>
            <a:r>
              <a:rPr lang="en-US" dirty="0" err="1"/>
              <a:t>window.</a:t>
            </a:r>
            <a:r>
              <a:rPr lang="en-US" b="1" dirty="0" err="1"/>
              <a:t>setInterval</a:t>
            </a:r>
            <a:r>
              <a:rPr lang="en-US" dirty="0"/>
              <a:t> (f, time) to recall these functions every second.</a:t>
            </a:r>
          </a:p>
          <a:p>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304800" y="4038600"/>
            <a:ext cx="8763000" cy="2677656"/>
          </a:xfrm>
          <a:prstGeom prst="rect">
            <a:avLst/>
          </a:prstGeom>
          <a:solidFill>
            <a:schemeClr val="bg1">
              <a:lumMod val="95000"/>
            </a:schemeClr>
          </a:solidFill>
        </p:spPr>
        <p:txBody>
          <a:bodyPr wrap="square" rtlCol="0">
            <a:spAutoFit/>
          </a:bodyPr>
          <a:lstStyle/>
          <a:p>
            <a:r>
              <a:rPr lang="en-US" sz="2400" dirty="0" err="1"/>
              <a:t>window.onload</a:t>
            </a:r>
            <a:r>
              <a:rPr lang="en-US" sz="2400" dirty="0"/>
              <a:t> = function () {</a:t>
            </a:r>
          </a:p>
          <a:p>
            <a:r>
              <a:rPr lang="en-US" sz="2400" dirty="0"/>
              <a:t>    </a:t>
            </a:r>
            <a:r>
              <a:rPr lang="en-US" sz="2400" dirty="0" err="1"/>
              <a:t>GetClock</a:t>
            </a:r>
            <a:r>
              <a:rPr lang="en-US" sz="2400" dirty="0"/>
              <a:t>()</a:t>
            </a:r>
          </a:p>
          <a:p>
            <a:r>
              <a:rPr lang="en-US" sz="2400" dirty="0"/>
              <a:t>    </a:t>
            </a:r>
            <a:r>
              <a:rPr lang="en-US" sz="2400" dirty="0" err="1"/>
              <a:t>setInterval</a:t>
            </a:r>
            <a:r>
              <a:rPr lang="en-US" sz="2400" dirty="0"/>
              <a:t>(</a:t>
            </a:r>
            <a:r>
              <a:rPr lang="en-US" sz="2400" dirty="0" err="1"/>
              <a:t>GetClock</a:t>
            </a:r>
            <a:r>
              <a:rPr lang="en-US" sz="2400" dirty="0"/>
              <a:t>, 1000)  // update every 1000 </a:t>
            </a:r>
            <a:r>
              <a:rPr lang="en-US" sz="2400" dirty="0" err="1"/>
              <a:t>millisecs</a:t>
            </a:r>
            <a:endParaRPr lang="en-US" sz="2400" dirty="0"/>
          </a:p>
          <a:p>
            <a:endParaRPr lang="en-US" sz="2400" dirty="0"/>
          </a:p>
          <a:p>
            <a:r>
              <a:rPr lang="en-US" sz="2400" dirty="0"/>
              <a:t>    </a:t>
            </a:r>
            <a:r>
              <a:rPr lang="en-US" sz="2400" dirty="0" err="1"/>
              <a:t>GetGreeting</a:t>
            </a:r>
            <a:r>
              <a:rPr lang="en-US" sz="2400" dirty="0"/>
              <a:t>()</a:t>
            </a:r>
          </a:p>
          <a:p>
            <a:r>
              <a:rPr lang="en-US" sz="2400" dirty="0"/>
              <a:t>    </a:t>
            </a:r>
            <a:r>
              <a:rPr lang="en-US" sz="2400" dirty="0" err="1"/>
              <a:t>setInterval</a:t>
            </a:r>
            <a:r>
              <a:rPr lang="en-US" sz="2400" dirty="0"/>
              <a:t>(</a:t>
            </a:r>
            <a:r>
              <a:rPr lang="en-US" sz="2400" dirty="0" err="1"/>
              <a:t>GetGreeting</a:t>
            </a:r>
            <a:r>
              <a:rPr lang="en-US" sz="2400" dirty="0"/>
              <a:t>, 1000)</a:t>
            </a:r>
          </a:p>
          <a:p>
            <a:r>
              <a:rPr lang="en-US" sz="2400" dirty="0"/>
              <a:t>}</a:t>
            </a:r>
          </a:p>
        </p:txBody>
      </p:sp>
    </p:spTree>
    <p:extLst>
      <p:ext uri="{BB962C8B-B14F-4D97-AF65-F5344CB8AC3E}">
        <p14:creationId xmlns:p14="http://schemas.microsoft.com/office/powerpoint/2010/main" val="125133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Load Your Extension</a:t>
            </a:r>
          </a:p>
        </p:txBody>
      </p:sp>
    </p:spTree>
    <p:extLst>
      <p:ext uri="{BB962C8B-B14F-4D97-AF65-F5344CB8AC3E}">
        <p14:creationId xmlns:p14="http://schemas.microsoft.com/office/powerpoint/2010/main" val="119755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990600"/>
            <a:ext cx="8229600" cy="1143000"/>
          </a:xfrm>
        </p:spPr>
        <p:txBody>
          <a:bodyPr/>
          <a:lstStyle/>
          <a:p>
            <a:r>
              <a:rPr lang="en-US" dirty="0"/>
              <a:t>JavaScript is …</a:t>
            </a:r>
          </a:p>
        </p:txBody>
      </p:sp>
      <p:sp>
        <p:nvSpPr>
          <p:cNvPr id="3" name="Content Placeholder 2"/>
          <p:cNvSpPr>
            <a:spLocks noGrp="1"/>
          </p:cNvSpPr>
          <p:nvPr>
            <p:ph idx="1"/>
          </p:nvPr>
        </p:nvSpPr>
        <p:spPr>
          <a:xfrm>
            <a:off x="457200" y="2286000"/>
            <a:ext cx="8229600" cy="3840163"/>
          </a:xfrm>
        </p:spPr>
        <p:txBody>
          <a:bodyPr>
            <a:normAutofit/>
          </a:bodyPr>
          <a:lstStyle/>
          <a:p>
            <a:r>
              <a:rPr lang="en-US" dirty="0"/>
              <a:t>a programming language</a:t>
            </a:r>
          </a:p>
          <a:p>
            <a:r>
              <a:rPr lang="en-US" dirty="0"/>
              <a:t>widely-used and popular</a:t>
            </a:r>
          </a:p>
          <a:p>
            <a:r>
              <a:rPr lang="en-US" dirty="0"/>
              <a:t>understood by web browsers</a:t>
            </a:r>
          </a:p>
          <a:p>
            <a:r>
              <a:rPr lang="en-US" dirty="0"/>
              <a:t>a language for manipulating web pages</a:t>
            </a:r>
          </a:p>
        </p:txBody>
      </p:sp>
    </p:spTree>
    <p:extLst>
      <p:ext uri="{BB962C8B-B14F-4D97-AF65-F5344CB8AC3E}">
        <p14:creationId xmlns:p14="http://schemas.microsoft.com/office/powerpoint/2010/main" val="385872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838200"/>
            <a:ext cx="8229600" cy="1143000"/>
          </a:xfrm>
        </p:spPr>
        <p:txBody>
          <a:bodyPr/>
          <a:lstStyle/>
          <a:p>
            <a:r>
              <a:rPr lang="en-US" dirty="0"/>
              <a:t>Chrome – Load your Extension</a:t>
            </a:r>
          </a:p>
        </p:txBody>
      </p:sp>
      <p:sp>
        <p:nvSpPr>
          <p:cNvPr id="3" name="Content Placeholder 2"/>
          <p:cNvSpPr>
            <a:spLocks noGrp="1"/>
          </p:cNvSpPr>
          <p:nvPr>
            <p:ph idx="1"/>
          </p:nvPr>
        </p:nvSpPr>
        <p:spPr>
          <a:xfrm>
            <a:off x="457200" y="1803400"/>
            <a:ext cx="8242300" cy="3911600"/>
          </a:xfrm>
        </p:spPr>
        <p:txBody>
          <a:bodyPr>
            <a:normAutofit fontScale="70000" lnSpcReduction="20000"/>
          </a:bodyPr>
          <a:lstStyle/>
          <a:p>
            <a:r>
              <a:rPr lang="en-US" dirty="0" err="1"/>
              <a:t>Omnibox</a:t>
            </a:r>
            <a:r>
              <a:rPr lang="en-US" dirty="0"/>
              <a:t> (upper right) – click three dots </a:t>
            </a:r>
          </a:p>
          <a:p>
            <a:r>
              <a:rPr lang="en-US" dirty="0"/>
              <a:t>More tools / Extensions</a:t>
            </a:r>
          </a:p>
          <a:p>
            <a:r>
              <a:rPr lang="en-US" dirty="0"/>
              <a:t>Check box for “Developer Mode”</a:t>
            </a:r>
          </a:p>
          <a:p>
            <a:r>
              <a:rPr lang="en-US" dirty="0"/>
              <a:t>Click “Load unpacked extension” button.</a:t>
            </a:r>
          </a:p>
          <a:p>
            <a:r>
              <a:rPr lang="en-US" dirty="0"/>
              <a:t>Browse for your </a:t>
            </a:r>
            <a:r>
              <a:rPr lang="en-US" dirty="0" err="1"/>
              <a:t>chrome_home_nwmsu</a:t>
            </a:r>
            <a:r>
              <a:rPr lang="en-US" dirty="0"/>
              <a:t> folder, click OK</a:t>
            </a:r>
          </a:p>
          <a:p>
            <a:r>
              <a:rPr lang="en-US" dirty="0"/>
              <a:t>Check box for “Allow access to file URLs”</a:t>
            </a:r>
          </a:p>
          <a:p>
            <a:r>
              <a:rPr lang="en-US" dirty="0"/>
              <a:t>Check box “Enabled”</a:t>
            </a:r>
          </a:p>
          <a:p>
            <a:pPr marL="0" indent="0">
              <a:buNone/>
            </a:pPr>
            <a:endParaRPr lang="en-US" dirty="0"/>
          </a:p>
          <a:p>
            <a:pPr marL="0" indent="0">
              <a:buNone/>
            </a:pPr>
            <a:r>
              <a:rPr lang="en-US" dirty="0"/>
              <a:t>After making changes, you can click “Reload”</a:t>
            </a:r>
          </a:p>
          <a:p>
            <a:pPr marL="0" indent="0">
              <a:buNone/>
            </a:pPr>
            <a:r>
              <a:rPr lang="en-US" dirty="0"/>
              <a:t>Note: this requires the JSON manifest – update your data as desired.</a:t>
            </a:r>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19504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Enhancing </a:t>
            </a:r>
            <a:r>
              <a:rPr lang="en-US"/>
              <a:t>Your </a:t>
            </a:r>
            <a:r>
              <a:rPr lang="en-US" smtClean="0"/>
              <a:t>Chrome </a:t>
            </a:r>
            <a:r>
              <a:rPr lang="en-US" dirty="0"/>
              <a:t>Home</a:t>
            </a:r>
          </a:p>
        </p:txBody>
      </p:sp>
      <p:sp>
        <p:nvSpPr>
          <p:cNvPr id="3" name="Subtitle 2"/>
          <p:cNvSpPr>
            <a:spLocks noGrp="1"/>
          </p:cNvSpPr>
          <p:nvPr>
            <p:ph type="subTitle" idx="1"/>
          </p:nvPr>
        </p:nvSpPr>
        <p:spPr/>
        <p:txBody>
          <a:bodyPr>
            <a:normAutofit/>
          </a:bodyPr>
          <a:lstStyle/>
          <a:p>
            <a:r>
              <a:rPr lang="en-US" sz="2100" dirty="0"/>
              <a:t>Use what we’ve learned</a:t>
            </a:r>
          </a:p>
          <a:p>
            <a:endParaRPr lang="en-US" sz="2100" dirty="0"/>
          </a:p>
        </p:txBody>
      </p:sp>
    </p:spTree>
    <p:extLst>
      <p:ext uri="{BB962C8B-B14F-4D97-AF65-F5344CB8AC3E}">
        <p14:creationId xmlns:p14="http://schemas.microsoft.com/office/powerpoint/2010/main" val="4256001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 Add Background Image</a:t>
            </a:r>
          </a:p>
        </p:txBody>
      </p:sp>
      <p:sp>
        <p:nvSpPr>
          <p:cNvPr id="6" name="Rectangle 5">
            <a:extLst>
              <a:ext uri="{FF2B5EF4-FFF2-40B4-BE49-F238E27FC236}">
                <a16:creationId xmlns:a16="http://schemas.microsoft.com/office/drawing/2014/main" id="{261A455A-D965-4556-A61E-D8C9AA74F043}"/>
              </a:ext>
            </a:extLst>
          </p:cNvPr>
          <p:cNvSpPr/>
          <p:nvPr/>
        </p:nvSpPr>
        <p:spPr>
          <a:xfrm>
            <a:off x="1143000" y="3657600"/>
            <a:ext cx="6858000" cy="646331"/>
          </a:xfrm>
          <a:prstGeom prst="rect">
            <a:avLst/>
          </a:prstGeom>
        </p:spPr>
        <p:txBody>
          <a:bodyPr wrap="square">
            <a:spAutoFit/>
          </a:bodyPr>
          <a:lstStyle/>
          <a:p>
            <a:pPr marL="285750" indent="-285750">
              <a:buFont typeface="Arial" panose="020B0604020202020204" pitchFamily="34" charset="0"/>
              <a:buChar char="•"/>
            </a:pPr>
            <a:r>
              <a:rPr lang="en-US" dirty="0"/>
              <a:t>Set the image source </a:t>
            </a:r>
            <a:r>
              <a:rPr lang="en-US" dirty="0" err="1"/>
              <a:t>url</a:t>
            </a:r>
            <a:endParaRPr lang="en-US" dirty="0"/>
          </a:p>
          <a:p>
            <a:pPr marL="285750" indent="-285750">
              <a:buFont typeface="Arial" panose="020B0604020202020204" pitchFamily="34" charset="0"/>
              <a:buChar char="•"/>
            </a:pPr>
            <a:r>
              <a:rPr lang="en-US" dirty="0"/>
              <a:t>Style the image so it covers the background</a:t>
            </a:r>
          </a:p>
        </p:txBody>
      </p:sp>
    </p:spTree>
    <p:extLst>
      <p:ext uri="{BB962C8B-B14F-4D97-AF65-F5344CB8AC3E}">
        <p14:creationId xmlns:p14="http://schemas.microsoft.com/office/powerpoint/2010/main" val="2356388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dirty="0"/>
              <a:t>Add Background Image to HTML</a:t>
            </a:r>
          </a:p>
        </p:txBody>
      </p:sp>
      <p:sp>
        <p:nvSpPr>
          <p:cNvPr id="3" name="Content Placeholder 2"/>
          <p:cNvSpPr>
            <a:spLocks noGrp="1"/>
          </p:cNvSpPr>
          <p:nvPr>
            <p:ph idx="1"/>
          </p:nvPr>
        </p:nvSpPr>
        <p:spPr>
          <a:xfrm>
            <a:off x="387350" y="1857008"/>
            <a:ext cx="8597900" cy="2181592"/>
          </a:xfrm>
        </p:spPr>
        <p:txBody>
          <a:bodyPr>
            <a:normAutofit/>
          </a:bodyPr>
          <a:lstStyle/>
          <a:p>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304800" y="2852678"/>
            <a:ext cx="8763000" cy="2585323"/>
          </a:xfrm>
          <a:prstGeom prst="rect">
            <a:avLst/>
          </a:prstGeom>
          <a:solidFill>
            <a:schemeClr val="bg1">
              <a:lumMod val="95000"/>
            </a:schemeClr>
          </a:solidFill>
        </p:spPr>
        <p:txBody>
          <a:bodyPr wrap="square" rtlCol="0">
            <a:spAutoFit/>
          </a:bodyPr>
          <a:lstStyle/>
          <a:p>
            <a:r>
              <a:rPr lang="en-US" dirty="0"/>
              <a:t>Change this: </a:t>
            </a:r>
          </a:p>
          <a:p>
            <a:endParaRPr lang="en-US" dirty="0"/>
          </a:p>
          <a:p>
            <a:r>
              <a:rPr lang="en-US" dirty="0"/>
              <a:t>&lt;div id="background"&gt;</a:t>
            </a:r>
          </a:p>
          <a:p>
            <a:endParaRPr lang="en-US" dirty="0"/>
          </a:p>
          <a:p>
            <a:r>
              <a:rPr lang="en-US" dirty="0"/>
              <a:t>To this: </a:t>
            </a:r>
          </a:p>
          <a:p>
            <a:endParaRPr lang="en-US" dirty="0"/>
          </a:p>
          <a:p>
            <a:r>
              <a:rPr lang="en-US"/>
              <a:t>&lt;div id="background" style="background-image: url(&amp;quot;https://iso.500px.com/wp-content/uploads/2015/02/parting_cover.jpeg&amp;quot;);"&gt;</a:t>
            </a:r>
          </a:p>
          <a:p>
            <a:r>
              <a:rPr lang="en-US" smtClean="0"/>
              <a:t>    </a:t>
            </a:r>
            <a:endParaRPr lang="en-US" dirty="0"/>
          </a:p>
        </p:txBody>
      </p:sp>
    </p:spTree>
    <p:extLst>
      <p:ext uri="{BB962C8B-B14F-4D97-AF65-F5344CB8AC3E}">
        <p14:creationId xmlns:p14="http://schemas.microsoft.com/office/powerpoint/2010/main" val="223520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dirty="0"/>
              <a:t>Remove Other Images in HTML</a:t>
            </a:r>
          </a:p>
        </p:txBody>
      </p:sp>
      <p:sp>
        <p:nvSpPr>
          <p:cNvPr id="3" name="Content Placeholder 2"/>
          <p:cNvSpPr>
            <a:spLocks noGrp="1"/>
          </p:cNvSpPr>
          <p:nvPr>
            <p:ph idx="1"/>
          </p:nvPr>
        </p:nvSpPr>
        <p:spPr>
          <a:xfrm>
            <a:off x="387350" y="1857008"/>
            <a:ext cx="8597900" cy="2181592"/>
          </a:xfrm>
        </p:spPr>
        <p:txBody>
          <a:bodyPr>
            <a:normAutofit/>
          </a:bodyPr>
          <a:lstStyle/>
          <a:p>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304800" y="2852678"/>
            <a:ext cx="8763000" cy="2862322"/>
          </a:xfrm>
          <a:prstGeom prst="rect">
            <a:avLst/>
          </a:prstGeom>
          <a:solidFill>
            <a:schemeClr val="bg1">
              <a:lumMod val="95000"/>
            </a:schemeClr>
          </a:solidFill>
        </p:spPr>
        <p:txBody>
          <a:bodyPr wrap="square" rtlCol="0">
            <a:spAutoFit/>
          </a:bodyPr>
          <a:lstStyle/>
          <a:p>
            <a:r>
              <a:rPr lang="en-US" dirty="0"/>
              <a:t>For example, change this: </a:t>
            </a:r>
          </a:p>
          <a:p>
            <a:endParaRPr lang="en-US" dirty="0"/>
          </a:p>
          <a:p>
            <a:r>
              <a:rPr lang="en-US" dirty="0"/>
              <a:t>&lt;</a:t>
            </a:r>
            <a:r>
              <a:rPr lang="en-US" dirty="0" err="1"/>
              <a:t>img</a:t>
            </a:r>
            <a:r>
              <a:rPr lang="en-US" dirty="0"/>
              <a:t> src="images/rsz_n60-2stack-w_small.png" alt="logo" id="logo" height="149px" width="169px"&gt;&lt;/</a:t>
            </a:r>
            <a:r>
              <a:rPr lang="en-US" dirty="0" err="1"/>
              <a:t>img</a:t>
            </a:r>
            <a:r>
              <a:rPr lang="en-US" dirty="0"/>
              <a:t>&gt;</a:t>
            </a:r>
          </a:p>
          <a:p>
            <a:endParaRPr lang="en-US" dirty="0"/>
          </a:p>
          <a:p>
            <a:r>
              <a:rPr lang="en-US" dirty="0"/>
              <a:t>To this: </a:t>
            </a:r>
          </a:p>
          <a:p>
            <a:endParaRPr lang="en-US" dirty="0"/>
          </a:p>
          <a:p>
            <a:r>
              <a:rPr lang="en-US" dirty="0">
                <a:highlight>
                  <a:srgbClr val="FFFF00"/>
                </a:highlight>
              </a:rPr>
              <a:t>&lt;!--</a:t>
            </a:r>
            <a:r>
              <a:rPr lang="en-US" dirty="0"/>
              <a:t> &lt;</a:t>
            </a:r>
            <a:r>
              <a:rPr lang="en-US" dirty="0" err="1"/>
              <a:t>img</a:t>
            </a:r>
            <a:r>
              <a:rPr lang="en-US" dirty="0"/>
              <a:t> src="images/rsz_n60-2stack-w_small.png" alt="logo" id="logo" height="149px" width="169px"&gt;&lt;/</a:t>
            </a:r>
            <a:r>
              <a:rPr lang="en-US" dirty="0" err="1"/>
              <a:t>img</a:t>
            </a:r>
            <a:r>
              <a:rPr lang="en-US" dirty="0"/>
              <a:t>&gt; </a:t>
            </a:r>
            <a:r>
              <a:rPr lang="en-US" dirty="0">
                <a:highlight>
                  <a:srgbClr val="FFFF00"/>
                </a:highlight>
              </a:rPr>
              <a:t>--&gt;</a:t>
            </a:r>
          </a:p>
          <a:p>
            <a:r>
              <a:rPr lang="en-US" dirty="0"/>
              <a:t>    </a:t>
            </a:r>
          </a:p>
        </p:txBody>
      </p:sp>
    </p:spTree>
    <p:extLst>
      <p:ext uri="{BB962C8B-B14F-4D97-AF65-F5344CB8AC3E}">
        <p14:creationId xmlns:p14="http://schemas.microsoft.com/office/powerpoint/2010/main" val="3983343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dirty="0"/>
              <a:t>Add Background Image CSS</a:t>
            </a:r>
          </a:p>
        </p:txBody>
      </p:sp>
      <p:sp>
        <p:nvSpPr>
          <p:cNvPr id="4" name="TextBox 3">
            <a:extLst>
              <a:ext uri="{FF2B5EF4-FFF2-40B4-BE49-F238E27FC236}">
                <a16:creationId xmlns:a16="http://schemas.microsoft.com/office/drawing/2014/main" id="{05553DE0-EB53-4E36-B509-739956841088}"/>
              </a:ext>
            </a:extLst>
          </p:cNvPr>
          <p:cNvSpPr txBox="1"/>
          <p:nvPr/>
        </p:nvSpPr>
        <p:spPr>
          <a:xfrm>
            <a:off x="304800" y="2852678"/>
            <a:ext cx="8763000" cy="2308324"/>
          </a:xfrm>
          <a:prstGeom prst="rect">
            <a:avLst/>
          </a:prstGeom>
          <a:solidFill>
            <a:schemeClr val="bg1">
              <a:lumMod val="95000"/>
            </a:schemeClr>
          </a:solidFill>
        </p:spPr>
        <p:txBody>
          <a:bodyPr wrap="square" rtlCol="0">
            <a:spAutoFit/>
          </a:bodyPr>
          <a:lstStyle/>
          <a:p>
            <a:r>
              <a:rPr lang="en-US" dirty="0"/>
              <a:t>#background {</a:t>
            </a:r>
          </a:p>
          <a:p>
            <a:r>
              <a:rPr lang="en-US" dirty="0"/>
              <a:t>  height: 100%; </a:t>
            </a:r>
          </a:p>
          <a:p>
            <a:r>
              <a:rPr lang="en-US" dirty="0"/>
              <a:t>  opacity: 95%;                                                   // 95% opaque (increase to soften)</a:t>
            </a:r>
          </a:p>
          <a:p>
            <a:r>
              <a:rPr lang="en-US" dirty="0"/>
              <a:t>  background-position: center;                        // center the image</a:t>
            </a:r>
          </a:p>
          <a:p>
            <a:r>
              <a:rPr lang="en-US" dirty="0"/>
              <a:t>  background-repeat: no-repeat;                     // place once, don’t repeat</a:t>
            </a:r>
          </a:p>
          <a:p>
            <a:r>
              <a:rPr lang="en-US" dirty="0"/>
              <a:t>  background-size: cover;                                  // scale to cover, keeping aspect ratio</a:t>
            </a:r>
          </a:p>
          <a:p>
            <a:r>
              <a:rPr lang="en-US" dirty="0"/>
              <a:t>}</a:t>
            </a:r>
          </a:p>
          <a:p>
            <a:r>
              <a:rPr lang="en-US" dirty="0"/>
              <a:t>    </a:t>
            </a:r>
          </a:p>
        </p:txBody>
      </p:sp>
    </p:spTree>
    <p:extLst>
      <p:ext uri="{BB962C8B-B14F-4D97-AF65-F5344CB8AC3E}">
        <p14:creationId xmlns:p14="http://schemas.microsoft.com/office/powerpoint/2010/main" val="57194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a:t>Goal: Add Dynamic Background Image</a:t>
            </a:r>
            <a:br>
              <a:rPr lang="en-US" dirty="0"/>
            </a:br>
            <a:endParaRPr lang="en-US" dirty="0"/>
          </a:p>
        </p:txBody>
      </p:sp>
      <p:sp>
        <p:nvSpPr>
          <p:cNvPr id="3" name="Rectangle 2">
            <a:extLst>
              <a:ext uri="{FF2B5EF4-FFF2-40B4-BE49-F238E27FC236}">
                <a16:creationId xmlns:a16="http://schemas.microsoft.com/office/drawing/2014/main" id="{3CB18BC2-DF94-4C9A-B7C8-A384EB4D4CF2}"/>
              </a:ext>
            </a:extLst>
          </p:cNvPr>
          <p:cNvSpPr/>
          <p:nvPr/>
        </p:nvSpPr>
        <p:spPr>
          <a:xfrm>
            <a:off x="1143000" y="3657600"/>
            <a:ext cx="6858000" cy="1200329"/>
          </a:xfrm>
          <a:prstGeom prst="rect">
            <a:avLst/>
          </a:prstGeom>
        </p:spPr>
        <p:txBody>
          <a:bodyPr wrap="square">
            <a:spAutoFit/>
          </a:bodyPr>
          <a:lstStyle/>
          <a:p>
            <a:pPr marL="285750" indent="-285750">
              <a:buFont typeface="Arial" panose="020B0604020202020204" pitchFamily="34" charset="0"/>
              <a:buChar char="•"/>
            </a:pPr>
            <a:r>
              <a:rPr lang="en-US" dirty="0"/>
              <a:t>Call Bing image of the day service</a:t>
            </a:r>
          </a:p>
          <a:p>
            <a:pPr marL="285750" indent="-285750">
              <a:buFont typeface="Arial" panose="020B0604020202020204" pitchFamily="34" charset="0"/>
              <a:buChar char="•"/>
            </a:pPr>
            <a:r>
              <a:rPr lang="en-US" dirty="0"/>
              <a:t>Get data describing the image</a:t>
            </a:r>
          </a:p>
          <a:p>
            <a:pPr marL="285750" indent="-285750">
              <a:buFont typeface="Arial" panose="020B0604020202020204" pitchFamily="34" charset="0"/>
              <a:buChar char="•"/>
            </a:pPr>
            <a:r>
              <a:rPr lang="en-US" dirty="0"/>
              <a:t>Extract the URL </a:t>
            </a:r>
          </a:p>
          <a:p>
            <a:pPr marL="285750" indent="-285750">
              <a:buFont typeface="Arial" panose="020B0604020202020204" pitchFamily="34" charset="0"/>
              <a:buChar char="•"/>
            </a:pPr>
            <a:r>
              <a:rPr lang="en-US" dirty="0"/>
              <a:t>Use code to update this when the new tab window opens</a:t>
            </a:r>
          </a:p>
        </p:txBody>
      </p:sp>
    </p:spTree>
    <p:extLst>
      <p:ext uri="{BB962C8B-B14F-4D97-AF65-F5344CB8AC3E}">
        <p14:creationId xmlns:p14="http://schemas.microsoft.com/office/powerpoint/2010/main" val="2789432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a:t>Add JS logic to update image on load</a:t>
            </a:r>
          </a:p>
        </p:txBody>
      </p:sp>
      <p:sp>
        <p:nvSpPr>
          <p:cNvPr id="4" name="TextBox 3">
            <a:extLst>
              <a:ext uri="{FF2B5EF4-FFF2-40B4-BE49-F238E27FC236}">
                <a16:creationId xmlns:a16="http://schemas.microsoft.com/office/drawing/2014/main" id="{05553DE0-EB53-4E36-B509-739956841088}"/>
              </a:ext>
            </a:extLst>
          </p:cNvPr>
          <p:cNvSpPr txBox="1"/>
          <p:nvPr/>
        </p:nvSpPr>
        <p:spPr>
          <a:xfrm>
            <a:off x="210312" y="2283291"/>
            <a:ext cx="8878824" cy="2616101"/>
          </a:xfrm>
          <a:prstGeom prst="rect">
            <a:avLst/>
          </a:prstGeom>
          <a:solidFill>
            <a:schemeClr val="bg1">
              <a:lumMod val="95000"/>
            </a:schemeClr>
          </a:solidFill>
        </p:spPr>
        <p:txBody>
          <a:bodyPr wrap="square" rtlCol="0">
            <a:spAutoFit/>
          </a:bodyPr>
          <a:lstStyle/>
          <a:p>
            <a:r>
              <a:rPr lang="en-US" dirty="0" err="1"/>
              <a:t>window.onload</a:t>
            </a:r>
            <a:r>
              <a:rPr lang="en-US" dirty="0"/>
              <a:t> = function () {</a:t>
            </a:r>
          </a:p>
          <a:p>
            <a:r>
              <a:rPr lang="en-US" sz="1600" dirty="0"/>
              <a:t> </a:t>
            </a:r>
          </a:p>
          <a:p>
            <a:r>
              <a:rPr lang="en-US" sz="1600" dirty="0"/>
              <a:t> </a:t>
            </a:r>
            <a:r>
              <a:rPr lang="en-US" sz="1600" b="1" dirty="0" err="1"/>
              <a:t>UpdateBackgroundImage</a:t>
            </a:r>
            <a:r>
              <a:rPr lang="en-US" sz="1600" dirty="0"/>
              <a:t>('https://www.bing.com/HPImageArchive.aspx?format=js&amp;idx=0&amp;n=1’)</a:t>
            </a:r>
          </a:p>
          <a:p>
            <a:r>
              <a:rPr lang="en-US" sz="1600" dirty="0"/>
              <a:t>  </a:t>
            </a:r>
          </a:p>
          <a:p>
            <a:r>
              <a:rPr lang="en-US" sz="1600" dirty="0"/>
              <a:t>  </a:t>
            </a:r>
            <a:r>
              <a:rPr lang="en-US" sz="1600" dirty="0" err="1"/>
              <a:t>GetClock</a:t>
            </a:r>
            <a:r>
              <a:rPr lang="en-US" sz="1600" dirty="0"/>
              <a:t>()</a:t>
            </a:r>
          </a:p>
          <a:p>
            <a:r>
              <a:rPr lang="en-US" sz="1600" dirty="0"/>
              <a:t>  </a:t>
            </a:r>
            <a:r>
              <a:rPr lang="en-US" sz="1600" dirty="0" err="1"/>
              <a:t>setInterval</a:t>
            </a:r>
            <a:r>
              <a:rPr lang="en-US" sz="1600" dirty="0"/>
              <a:t>(</a:t>
            </a:r>
            <a:r>
              <a:rPr lang="en-US" sz="1600" dirty="0" err="1"/>
              <a:t>GetClock</a:t>
            </a:r>
            <a:r>
              <a:rPr lang="en-US" sz="1600" dirty="0"/>
              <a:t>, 1000)</a:t>
            </a:r>
          </a:p>
          <a:p>
            <a:r>
              <a:rPr lang="en-US" sz="1600" dirty="0"/>
              <a:t>  </a:t>
            </a:r>
          </a:p>
          <a:p>
            <a:r>
              <a:rPr lang="en-US" sz="1600" dirty="0"/>
              <a:t>  </a:t>
            </a:r>
            <a:r>
              <a:rPr lang="en-US" sz="1600" dirty="0" err="1"/>
              <a:t>GetGreeting</a:t>
            </a:r>
            <a:r>
              <a:rPr lang="en-US" sz="1600" dirty="0"/>
              <a:t>()</a:t>
            </a:r>
          </a:p>
          <a:p>
            <a:r>
              <a:rPr lang="en-US" sz="1600" dirty="0"/>
              <a:t>  </a:t>
            </a:r>
            <a:r>
              <a:rPr lang="en-US" sz="1600" dirty="0" err="1"/>
              <a:t>setInterval</a:t>
            </a:r>
            <a:r>
              <a:rPr lang="en-US" sz="1600" dirty="0"/>
              <a:t>(</a:t>
            </a:r>
            <a:r>
              <a:rPr lang="en-US" sz="1600" dirty="0" err="1"/>
              <a:t>GetGreeting</a:t>
            </a:r>
            <a:r>
              <a:rPr lang="en-US" sz="1600" dirty="0"/>
              <a:t>, 1000)</a:t>
            </a:r>
          </a:p>
          <a:p>
            <a:r>
              <a:rPr lang="en-US" dirty="0"/>
              <a:t>} </a:t>
            </a:r>
          </a:p>
        </p:txBody>
      </p:sp>
      <p:sp>
        <p:nvSpPr>
          <p:cNvPr id="3" name="TextBox 2">
            <a:extLst>
              <a:ext uri="{FF2B5EF4-FFF2-40B4-BE49-F238E27FC236}">
                <a16:creationId xmlns:a16="http://schemas.microsoft.com/office/drawing/2014/main" id="{C2F3B875-A93B-415C-BC3E-41B64C55D7F7}"/>
              </a:ext>
            </a:extLst>
          </p:cNvPr>
          <p:cNvSpPr txBox="1"/>
          <p:nvPr/>
        </p:nvSpPr>
        <p:spPr>
          <a:xfrm>
            <a:off x="210312" y="5029200"/>
            <a:ext cx="6594562" cy="1754326"/>
          </a:xfrm>
          <a:prstGeom prst="rect">
            <a:avLst/>
          </a:prstGeom>
          <a:noFill/>
        </p:spPr>
        <p:txBody>
          <a:bodyPr wrap="none" rtlCol="0">
            <a:spAutoFit/>
          </a:bodyPr>
          <a:lstStyle/>
          <a:p>
            <a:r>
              <a:rPr lang="en-US" dirty="0"/>
              <a:t>Try it in your browser: </a:t>
            </a:r>
          </a:p>
          <a:p>
            <a:r>
              <a:rPr lang="en-US" dirty="0">
                <a:hlinkClick r:id="rId2"/>
              </a:rPr>
              <a:t>https://www.bing.com/HPImageArchive.aspx?format=js&amp;idx=0&amp;n=1</a:t>
            </a:r>
            <a:endParaRPr lang="en-US" dirty="0"/>
          </a:p>
          <a:p>
            <a:r>
              <a:rPr lang="en-US" dirty="0">
                <a:hlinkClick r:id="rId3"/>
              </a:rPr>
              <a:t>https://www.bing.com/HPImageArchive.aspx?format=js&amp;idx=0&amp;n=5</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963634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7D8BB3A0-345C-4510-9596-42AA04241896}"/>
              </a:ext>
            </a:extLst>
          </p:cNvPr>
          <p:cNvSpPr>
            <a:spLocks noChangeArrowheads="1"/>
          </p:cNvSpPr>
          <p:nvPr/>
        </p:nvSpPr>
        <p:spPr bwMode="auto">
          <a:xfrm>
            <a:off x="304800" y="34147"/>
            <a:ext cx="8686800" cy="6494085"/>
          </a:xfrm>
          <a:prstGeom prst="rect">
            <a:avLst/>
          </a:prstGeom>
          <a:solidFill>
            <a:schemeClr val="bg1">
              <a:lumMod val="85000"/>
            </a:schemeClr>
          </a:solidFill>
          <a:ln>
            <a:noFill/>
          </a:ln>
          <a:effectLst/>
        </p:spPr>
        <p:txBody>
          <a:bodyPr vert="horz" wrap="square" lIns="91440" tIns="45720" rIns="91440" bIns="45720" numCol="1" anchor="ctr" anchorCtr="0" compatLnSpc="1">
            <a:prstTxWarp prst="textNoShape">
              <a:avLst/>
            </a:prstTxWarp>
            <a:spAutoFit/>
          </a:bodyPr>
          <a:lstStyle/>
          <a:p>
            <a:r>
              <a:rPr lang="en-US" sz="1300" b="1" cap="all" dirty="0"/>
              <a:t>VALID JSON (RFC 4627)</a:t>
            </a:r>
          </a:p>
          <a:p>
            <a:r>
              <a:rPr lang="en-US" sz="1300" b="1" dirty="0"/>
              <a:t>Formatted JSON Data</a:t>
            </a:r>
            <a:r>
              <a:rPr lang="en-US" sz="1300" dirty="0"/>
              <a:t>{  </a:t>
            </a:r>
            <a:br>
              <a:rPr lang="en-US" sz="1300" dirty="0"/>
            </a:br>
            <a:r>
              <a:rPr lang="en-US" sz="1300" dirty="0"/>
              <a:t>   </a:t>
            </a:r>
            <a:r>
              <a:rPr lang="en-US" sz="1300" b="1" dirty="0"/>
              <a:t>"images"</a:t>
            </a:r>
            <a:r>
              <a:rPr lang="en-US" sz="1300" dirty="0"/>
              <a:t>:[  </a:t>
            </a:r>
            <a:br>
              <a:rPr lang="en-US" sz="1300" dirty="0"/>
            </a:br>
            <a:r>
              <a:rPr lang="en-US" sz="1300" dirty="0"/>
              <a:t>      {  </a:t>
            </a:r>
            <a:br>
              <a:rPr lang="en-US" sz="1300" dirty="0"/>
            </a:br>
            <a:r>
              <a:rPr lang="en-US" sz="1300" dirty="0"/>
              <a:t>         </a:t>
            </a:r>
            <a:r>
              <a:rPr lang="en-US" sz="1300" b="1" dirty="0"/>
              <a:t>"startdate"</a:t>
            </a:r>
            <a:r>
              <a:rPr lang="en-US" sz="1300" dirty="0"/>
              <a:t>:"20171205",</a:t>
            </a:r>
            <a:br>
              <a:rPr lang="en-US" sz="1300" dirty="0"/>
            </a:br>
            <a:r>
              <a:rPr lang="en-US" sz="1300" dirty="0"/>
              <a:t>         </a:t>
            </a:r>
            <a:r>
              <a:rPr lang="en-US" sz="1300" b="1" dirty="0"/>
              <a:t>"fullstartdate"</a:t>
            </a:r>
            <a:r>
              <a:rPr lang="en-US" sz="1300" dirty="0"/>
              <a:t>:"201712050800",</a:t>
            </a:r>
            <a:br>
              <a:rPr lang="en-US" sz="1300" dirty="0"/>
            </a:br>
            <a:r>
              <a:rPr lang="en-US" sz="1300" dirty="0"/>
              <a:t>         </a:t>
            </a:r>
            <a:r>
              <a:rPr lang="en-US" sz="1300" b="1" dirty="0"/>
              <a:t>"enddate"</a:t>
            </a:r>
            <a:r>
              <a:rPr lang="en-US" sz="1300" dirty="0"/>
              <a:t>:"20171206",</a:t>
            </a:r>
            <a:br>
              <a:rPr lang="en-US" sz="1300" dirty="0"/>
            </a:br>
            <a:r>
              <a:rPr lang="en-US" sz="1300" dirty="0"/>
              <a:t>         </a:t>
            </a:r>
            <a:r>
              <a:rPr lang="en-US" sz="1300" b="1" dirty="0"/>
              <a:t>"</a:t>
            </a:r>
            <a:r>
              <a:rPr lang="en-US" sz="1300" b="1" dirty="0" err="1"/>
              <a:t>url</a:t>
            </a:r>
            <a:r>
              <a:rPr lang="en-US" sz="1300" b="1" dirty="0"/>
              <a:t>"</a:t>
            </a:r>
            <a:r>
              <a:rPr lang="en-US" sz="1300" dirty="0"/>
              <a:t>:"/</a:t>
            </a:r>
            <a:r>
              <a:rPr lang="en-US" sz="1300" dirty="0" err="1"/>
              <a:t>az</a:t>
            </a:r>
            <a:r>
              <a:rPr lang="en-US" sz="1300" dirty="0"/>
              <a:t>/</a:t>
            </a:r>
            <a:r>
              <a:rPr lang="en-US" sz="1300" dirty="0" err="1"/>
              <a:t>hprichbg</a:t>
            </a:r>
            <a:r>
              <a:rPr lang="en-US" sz="1300" dirty="0"/>
              <a:t>/</a:t>
            </a:r>
            <a:r>
              <a:rPr lang="en-US" sz="1300" dirty="0" err="1"/>
              <a:t>rb</a:t>
            </a:r>
            <a:r>
              <a:rPr lang="en-US" sz="1300" dirty="0"/>
              <a:t>/HuangshanClouds_EN-US9460330019_1920x1080.jpg",</a:t>
            </a:r>
            <a:br>
              <a:rPr lang="en-US" sz="1300" dirty="0"/>
            </a:br>
            <a:r>
              <a:rPr lang="en-US" sz="1300" dirty="0"/>
              <a:t>         </a:t>
            </a:r>
            <a:r>
              <a:rPr lang="en-US" sz="1300" b="1" dirty="0"/>
              <a:t>"</a:t>
            </a:r>
            <a:r>
              <a:rPr lang="en-US" sz="1300" b="1" dirty="0" err="1"/>
              <a:t>urlbase</a:t>
            </a:r>
            <a:r>
              <a:rPr lang="en-US" sz="1300" b="1" dirty="0"/>
              <a:t>"</a:t>
            </a:r>
            <a:r>
              <a:rPr lang="en-US" sz="1300" dirty="0"/>
              <a:t>:"/</a:t>
            </a:r>
            <a:r>
              <a:rPr lang="en-US" sz="1300" dirty="0" err="1"/>
              <a:t>az</a:t>
            </a:r>
            <a:r>
              <a:rPr lang="en-US" sz="1300" dirty="0"/>
              <a:t>/</a:t>
            </a:r>
            <a:r>
              <a:rPr lang="en-US" sz="1300" dirty="0" err="1"/>
              <a:t>hprichbg</a:t>
            </a:r>
            <a:r>
              <a:rPr lang="en-US" sz="1300" dirty="0"/>
              <a:t>/</a:t>
            </a:r>
            <a:r>
              <a:rPr lang="en-US" sz="1300" dirty="0" err="1"/>
              <a:t>rb</a:t>
            </a:r>
            <a:r>
              <a:rPr lang="en-US" sz="1300" dirty="0"/>
              <a:t>/HuangshanClouds_EN-US9460330019",</a:t>
            </a:r>
            <a:br>
              <a:rPr lang="en-US" sz="1300" dirty="0"/>
            </a:br>
            <a:r>
              <a:rPr lang="en-US" sz="1300" dirty="0"/>
              <a:t>         </a:t>
            </a:r>
            <a:r>
              <a:rPr lang="en-US" sz="1300" b="1" dirty="0"/>
              <a:t>"</a:t>
            </a:r>
            <a:r>
              <a:rPr lang="en-US" sz="1300" b="1" dirty="0" err="1"/>
              <a:t>copyright"</a:t>
            </a:r>
            <a:r>
              <a:rPr lang="en-US" sz="1300" dirty="0" err="1"/>
              <a:t>:"Huangshan</a:t>
            </a:r>
            <a:r>
              <a:rPr lang="en-US" sz="1300" dirty="0"/>
              <a:t> Mountains in Anhui province, China (© </a:t>
            </a:r>
            <a:r>
              <a:rPr lang="en-US" sz="1300" dirty="0" err="1"/>
              <a:t>Oktay</a:t>
            </a:r>
            <a:r>
              <a:rPr lang="en-US" sz="1300" dirty="0"/>
              <a:t> </a:t>
            </a:r>
            <a:r>
              <a:rPr lang="en-US" sz="1300" dirty="0" err="1"/>
              <a:t>Ortakcioglu</a:t>
            </a:r>
            <a:r>
              <a:rPr lang="en-US" sz="1300" dirty="0"/>
              <a:t>/Getty Images)",</a:t>
            </a:r>
            <a:br>
              <a:rPr lang="en-US" sz="1300" dirty="0"/>
            </a:br>
            <a:r>
              <a:rPr lang="en-US" sz="1300" dirty="0"/>
              <a:t>         </a:t>
            </a:r>
            <a:r>
              <a:rPr lang="en-US" sz="1300" b="1" dirty="0"/>
              <a:t>"</a:t>
            </a:r>
            <a:r>
              <a:rPr lang="en-US" sz="1300" b="1" dirty="0" err="1"/>
              <a:t>copyrightlink</a:t>
            </a:r>
            <a:r>
              <a:rPr lang="en-US" sz="1300" b="1" dirty="0"/>
              <a:t>"</a:t>
            </a:r>
            <a:r>
              <a:rPr lang="en-US" sz="1300" dirty="0"/>
              <a:t>:"http://www.bing.com/search?q=Huangshan+mountain+range&amp;form=hpcapt&amp;filters=HpDate:%2220171205_0800%22",</a:t>
            </a:r>
            <a:br>
              <a:rPr lang="en-US" sz="1300" dirty="0"/>
            </a:br>
            <a:r>
              <a:rPr lang="en-US" sz="1300" dirty="0"/>
              <a:t>         </a:t>
            </a:r>
            <a:r>
              <a:rPr lang="en-US" sz="1300" b="1" dirty="0"/>
              <a:t>"quiz"</a:t>
            </a:r>
            <a:r>
              <a:rPr lang="en-US" sz="1300" dirty="0"/>
              <a:t>:"/</a:t>
            </a:r>
            <a:r>
              <a:rPr lang="en-US" sz="1300" dirty="0" err="1"/>
              <a:t>search?q</a:t>
            </a:r>
            <a:r>
              <a:rPr lang="en-US" sz="1300" dirty="0"/>
              <a:t>=</a:t>
            </a:r>
            <a:r>
              <a:rPr lang="en-US" sz="1300" dirty="0" err="1"/>
              <a:t>Bing+homepage+quiz&amp;filters</a:t>
            </a:r>
            <a:r>
              <a:rPr lang="en-US" sz="1300" dirty="0"/>
              <a:t>=</a:t>
            </a:r>
            <a:r>
              <a:rPr lang="en-US" sz="1300" dirty="0" err="1"/>
              <a:t>WQOskey</a:t>
            </a:r>
            <a:r>
              <a:rPr lang="en-US" sz="1300" dirty="0"/>
              <a:t>:%22HPQuiz_20171205_HuangshanClouds%22&amp;FORM=HPQUIZ",</a:t>
            </a:r>
            <a:br>
              <a:rPr lang="en-US" sz="1300" dirty="0"/>
            </a:br>
            <a:r>
              <a:rPr lang="en-US" sz="1300" dirty="0"/>
              <a:t>         </a:t>
            </a:r>
            <a:r>
              <a:rPr lang="en-US" sz="1300" b="1" dirty="0"/>
              <a:t>"</a:t>
            </a:r>
            <a:r>
              <a:rPr lang="en-US" sz="1300" b="1" dirty="0" err="1"/>
              <a:t>wp</a:t>
            </a:r>
            <a:r>
              <a:rPr lang="en-US" sz="1300" b="1" dirty="0"/>
              <a:t>"</a:t>
            </a:r>
            <a:r>
              <a:rPr lang="en-US" sz="1300" dirty="0"/>
              <a:t>:false,</a:t>
            </a:r>
            <a:br>
              <a:rPr lang="en-US" sz="1300" dirty="0"/>
            </a:br>
            <a:r>
              <a:rPr lang="en-US" sz="1300" dirty="0"/>
              <a:t>         </a:t>
            </a:r>
            <a:r>
              <a:rPr lang="en-US" sz="1300" b="1" dirty="0"/>
              <a:t>"hsh"</a:t>
            </a:r>
            <a:r>
              <a:rPr lang="en-US" sz="1300" dirty="0"/>
              <a:t>:"a29ed488135d3b4608feadc51a855bfd",</a:t>
            </a:r>
            <a:br>
              <a:rPr lang="en-US" sz="1300" dirty="0"/>
            </a:br>
            <a:r>
              <a:rPr lang="en-US" sz="1300" dirty="0"/>
              <a:t>         </a:t>
            </a:r>
            <a:r>
              <a:rPr lang="en-US" sz="1300" b="1" dirty="0"/>
              <a:t>"drk"</a:t>
            </a:r>
            <a:r>
              <a:rPr lang="en-US" sz="1300" dirty="0"/>
              <a:t>:1,</a:t>
            </a:r>
            <a:br>
              <a:rPr lang="en-US" sz="1300" dirty="0"/>
            </a:br>
            <a:r>
              <a:rPr lang="en-US" sz="1300" dirty="0"/>
              <a:t>         </a:t>
            </a:r>
            <a:r>
              <a:rPr lang="en-US" sz="1300" b="1" dirty="0"/>
              <a:t>"top"</a:t>
            </a:r>
            <a:r>
              <a:rPr lang="en-US" sz="1300" dirty="0"/>
              <a:t>:1,</a:t>
            </a:r>
            <a:br>
              <a:rPr lang="en-US" sz="1300" dirty="0"/>
            </a:br>
            <a:r>
              <a:rPr lang="en-US" sz="1300" dirty="0"/>
              <a:t>         </a:t>
            </a:r>
            <a:r>
              <a:rPr lang="en-US" sz="1300" b="1" dirty="0"/>
              <a:t>"bot"</a:t>
            </a:r>
            <a:r>
              <a:rPr lang="en-US" sz="1300" dirty="0"/>
              <a:t>:1,</a:t>
            </a:r>
            <a:br>
              <a:rPr lang="en-US" sz="1300" dirty="0"/>
            </a:br>
            <a:r>
              <a:rPr lang="en-US" sz="1300" dirty="0"/>
              <a:t>         </a:t>
            </a:r>
            <a:r>
              <a:rPr lang="en-US" sz="1300" b="1" dirty="0"/>
              <a:t>"</a:t>
            </a:r>
            <a:r>
              <a:rPr lang="en-US" sz="1300" b="1" dirty="0" err="1"/>
              <a:t>hs</a:t>
            </a:r>
            <a:r>
              <a:rPr lang="en-US" sz="1300" b="1" dirty="0"/>
              <a:t>"</a:t>
            </a:r>
            <a:r>
              <a:rPr lang="en-US" sz="1300" dirty="0"/>
              <a:t>:[  </a:t>
            </a:r>
            <a:br>
              <a:rPr lang="en-US" sz="1300" dirty="0"/>
            </a:br>
            <a:r>
              <a:rPr lang="en-US" sz="1300" dirty="0"/>
              <a:t/>
            </a:r>
            <a:br>
              <a:rPr lang="en-US" sz="1300" dirty="0"/>
            </a:br>
            <a:r>
              <a:rPr lang="en-US" sz="1300" dirty="0"/>
              <a:t>         ]</a:t>
            </a:r>
            <a:br>
              <a:rPr lang="en-US" sz="1300" dirty="0"/>
            </a:br>
            <a:r>
              <a:rPr lang="en-US" sz="1300" dirty="0"/>
              <a:t>      }</a:t>
            </a:r>
            <a:br>
              <a:rPr lang="en-US" sz="1300" dirty="0"/>
            </a:br>
            <a:r>
              <a:rPr lang="en-US" sz="1300" dirty="0"/>
              <a:t>   ],</a:t>
            </a:r>
            <a:br>
              <a:rPr lang="en-US" sz="1300" dirty="0"/>
            </a:br>
            <a:r>
              <a:rPr lang="en-US" sz="1300" dirty="0"/>
              <a:t>   </a:t>
            </a:r>
            <a:r>
              <a:rPr lang="en-US" sz="1300" b="1" dirty="0"/>
              <a:t>"tooltips"</a:t>
            </a:r>
            <a:r>
              <a:rPr lang="en-US" sz="1300" dirty="0"/>
              <a:t>:{  </a:t>
            </a:r>
            <a:br>
              <a:rPr lang="en-US" sz="1300" dirty="0"/>
            </a:br>
            <a:r>
              <a:rPr lang="en-US" sz="1300" dirty="0"/>
              <a:t>      </a:t>
            </a:r>
            <a:r>
              <a:rPr lang="en-US" sz="1300" b="1" dirty="0"/>
              <a:t>"</a:t>
            </a:r>
            <a:r>
              <a:rPr lang="en-US" sz="1300" b="1" dirty="0" err="1"/>
              <a:t>loading"</a:t>
            </a:r>
            <a:r>
              <a:rPr lang="en-US" sz="1300" dirty="0" err="1"/>
              <a:t>:"Loading</a:t>
            </a:r>
            <a:r>
              <a:rPr lang="en-US" sz="1300" dirty="0"/>
              <a:t>...",</a:t>
            </a:r>
            <a:br>
              <a:rPr lang="en-US" sz="1300" dirty="0"/>
            </a:br>
            <a:r>
              <a:rPr lang="en-US" sz="1300" dirty="0"/>
              <a:t>      </a:t>
            </a:r>
            <a:r>
              <a:rPr lang="en-US" sz="1300" b="1" dirty="0"/>
              <a:t>"</a:t>
            </a:r>
            <a:r>
              <a:rPr lang="en-US" sz="1300" b="1" dirty="0" err="1"/>
              <a:t>previous"</a:t>
            </a:r>
            <a:r>
              <a:rPr lang="en-US" sz="1300" dirty="0" err="1"/>
              <a:t>:"Previous</a:t>
            </a:r>
            <a:r>
              <a:rPr lang="en-US" sz="1300" dirty="0"/>
              <a:t> image",</a:t>
            </a:r>
            <a:br>
              <a:rPr lang="en-US" sz="1300" dirty="0"/>
            </a:br>
            <a:r>
              <a:rPr lang="en-US" sz="1300" dirty="0"/>
              <a:t>      </a:t>
            </a:r>
            <a:r>
              <a:rPr lang="en-US" sz="1300" b="1" dirty="0"/>
              <a:t>"</a:t>
            </a:r>
            <a:r>
              <a:rPr lang="en-US" sz="1300" b="1" dirty="0" err="1"/>
              <a:t>next"</a:t>
            </a:r>
            <a:r>
              <a:rPr lang="en-US" sz="1300" dirty="0" err="1"/>
              <a:t>:"Next</a:t>
            </a:r>
            <a:r>
              <a:rPr lang="en-US" sz="1300" dirty="0"/>
              <a:t> image",</a:t>
            </a:r>
            <a:br>
              <a:rPr lang="en-US" sz="1300" dirty="0"/>
            </a:br>
            <a:r>
              <a:rPr lang="en-US" sz="1300" dirty="0"/>
              <a:t>      </a:t>
            </a:r>
            <a:r>
              <a:rPr lang="en-US" sz="1300" b="1" dirty="0"/>
              <a:t>"</a:t>
            </a:r>
            <a:r>
              <a:rPr lang="en-US" sz="1300" b="1" dirty="0" err="1"/>
              <a:t>walle</a:t>
            </a:r>
            <a:r>
              <a:rPr lang="en-US" sz="1300" b="1" dirty="0"/>
              <a:t>"</a:t>
            </a:r>
            <a:r>
              <a:rPr lang="en-US" sz="1300" dirty="0"/>
              <a:t>:"This image is not available to download as wallpaper.",</a:t>
            </a:r>
            <a:br>
              <a:rPr lang="en-US" sz="1300" dirty="0"/>
            </a:br>
            <a:r>
              <a:rPr lang="en-US" sz="1300" dirty="0"/>
              <a:t>      </a:t>
            </a:r>
            <a:r>
              <a:rPr lang="en-US" sz="1300" b="1" dirty="0"/>
              <a:t>"</a:t>
            </a:r>
            <a:r>
              <a:rPr lang="en-US" sz="1300" b="1" dirty="0" err="1"/>
              <a:t>walls"</a:t>
            </a:r>
            <a:r>
              <a:rPr lang="en-US" sz="1300" dirty="0" err="1"/>
              <a:t>:"Download</a:t>
            </a:r>
            <a:r>
              <a:rPr lang="en-US" sz="1300" dirty="0"/>
              <a:t> this image. Use of this image is restricted to wallpaper only."</a:t>
            </a:r>
            <a:br>
              <a:rPr lang="en-US" sz="1300" dirty="0"/>
            </a:br>
            <a:r>
              <a:rPr lang="en-US" sz="1300" dirty="0"/>
              <a:t>   }</a:t>
            </a:r>
            <a:br>
              <a:rPr lang="en-US" sz="1300" dirty="0"/>
            </a:br>
            <a:r>
              <a:rPr lang="en-US" sz="1300" dirty="0"/>
              <a:t>}</a:t>
            </a:r>
          </a:p>
        </p:txBody>
      </p:sp>
      <p:sp>
        <p:nvSpPr>
          <p:cNvPr id="3" name="TextBox 2">
            <a:extLst>
              <a:ext uri="{FF2B5EF4-FFF2-40B4-BE49-F238E27FC236}">
                <a16:creationId xmlns:a16="http://schemas.microsoft.com/office/drawing/2014/main" id="{C2F3B875-A93B-415C-BC3E-41B64C55D7F7}"/>
              </a:ext>
            </a:extLst>
          </p:cNvPr>
          <p:cNvSpPr txBox="1"/>
          <p:nvPr/>
        </p:nvSpPr>
        <p:spPr>
          <a:xfrm>
            <a:off x="2576870" y="3810000"/>
            <a:ext cx="6594562" cy="1200329"/>
          </a:xfrm>
          <a:prstGeom prst="rect">
            <a:avLst/>
          </a:prstGeom>
          <a:noFill/>
        </p:spPr>
        <p:txBody>
          <a:bodyPr wrap="none" rtlCol="0">
            <a:spAutoFit/>
          </a:bodyPr>
          <a:lstStyle/>
          <a:p>
            <a:r>
              <a:rPr lang="en-US" dirty="0"/>
              <a:t>Review the result</a:t>
            </a:r>
          </a:p>
          <a:p>
            <a:r>
              <a:rPr lang="en-US" dirty="0">
                <a:hlinkClick r:id="rId2"/>
              </a:rPr>
              <a:t>https://www.bing.com/HPImageArchive.aspx?format=js&amp;idx=0&amp;n=1</a:t>
            </a:r>
            <a:endParaRPr lang="en-US" dirty="0"/>
          </a:p>
          <a:p>
            <a:r>
              <a:rPr lang="en-US" dirty="0">
                <a:hlinkClick r:id="rId3"/>
              </a:rPr>
              <a:t>https://www.bing.com/HPImageArchive.aspx?format=js&amp;idx=0&amp;n=5</a:t>
            </a:r>
            <a:endParaRPr lang="en-US" dirty="0"/>
          </a:p>
          <a:p>
            <a:endParaRPr lang="en-US" dirty="0"/>
          </a:p>
        </p:txBody>
      </p:sp>
    </p:spTree>
    <p:extLst>
      <p:ext uri="{BB962C8B-B14F-4D97-AF65-F5344CB8AC3E}">
        <p14:creationId xmlns:p14="http://schemas.microsoft.com/office/powerpoint/2010/main" val="4042191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802624" cy="1143000"/>
          </a:xfrm>
        </p:spPr>
        <p:txBody>
          <a:bodyPr>
            <a:normAutofit fontScale="90000"/>
          </a:bodyPr>
          <a:lstStyle/>
          <a:p>
            <a:r>
              <a:rPr lang="en-US" dirty="0"/>
              <a:t>New function: call Bing service, extract information, update image</a:t>
            </a:r>
          </a:p>
        </p:txBody>
      </p:sp>
      <p:sp>
        <p:nvSpPr>
          <p:cNvPr id="4" name="TextBox 3">
            <a:extLst>
              <a:ext uri="{FF2B5EF4-FFF2-40B4-BE49-F238E27FC236}">
                <a16:creationId xmlns:a16="http://schemas.microsoft.com/office/drawing/2014/main" id="{05553DE0-EB53-4E36-B509-739956841088}"/>
              </a:ext>
            </a:extLst>
          </p:cNvPr>
          <p:cNvSpPr txBox="1"/>
          <p:nvPr/>
        </p:nvSpPr>
        <p:spPr>
          <a:xfrm>
            <a:off x="228600" y="2448342"/>
            <a:ext cx="8878824" cy="3416320"/>
          </a:xfrm>
          <a:prstGeom prst="rect">
            <a:avLst/>
          </a:prstGeom>
          <a:solidFill>
            <a:schemeClr val="bg1">
              <a:lumMod val="95000"/>
            </a:schemeClr>
          </a:solidFill>
        </p:spPr>
        <p:txBody>
          <a:bodyPr wrap="square" rtlCol="0">
            <a:spAutoFit/>
          </a:bodyPr>
          <a:lstStyle/>
          <a:p>
            <a:r>
              <a:rPr lang="en-US" dirty="0"/>
              <a:t>function </a:t>
            </a:r>
            <a:r>
              <a:rPr lang="en-US" b="1" dirty="0" err="1"/>
              <a:t>UpdateBackgroundImage</a:t>
            </a:r>
            <a:r>
              <a:rPr lang="en-US" dirty="0"/>
              <a:t>(</a:t>
            </a:r>
            <a:r>
              <a:rPr lang="en-US" dirty="0" err="1"/>
              <a:t>url</a:t>
            </a:r>
            <a:r>
              <a:rPr lang="en-US" dirty="0"/>
              <a:t>) {</a:t>
            </a:r>
          </a:p>
          <a:p>
            <a:r>
              <a:rPr lang="en-US" dirty="0"/>
              <a:t>    let </a:t>
            </a:r>
            <a:r>
              <a:rPr lang="en-US" dirty="0" err="1"/>
              <a:t>xmlhttp</a:t>
            </a:r>
            <a:r>
              <a:rPr lang="en-US" dirty="0"/>
              <a:t> = new </a:t>
            </a:r>
            <a:r>
              <a:rPr lang="en-US" dirty="0" err="1"/>
              <a:t>window.XMLHttpRequest</a:t>
            </a:r>
            <a:r>
              <a:rPr lang="en-US" dirty="0"/>
              <a:t>()</a:t>
            </a:r>
          </a:p>
          <a:p>
            <a:r>
              <a:rPr lang="en-US" dirty="0"/>
              <a:t/>
            </a:r>
            <a:br>
              <a:rPr lang="en-US" dirty="0"/>
            </a:br>
            <a:r>
              <a:rPr lang="en-US" dirty="0"/>
              <a:t>    </a:t>
            </a:r>
            <a:r>
              <a:rPr lang="en-US" dirty="0" err="1"/>
              <a:t>xmlhttp.onreadystatechange</a:t>
            </a:r>
            <a:r>
              <a:rPr lang="en-US" dirty="0"/>
              <a:t> = function () {</a:t>
            </a:r>
          </a:p>
          <a:p>
            <a:r>
              <a:rPr lang="en-US" dirty="0"/>
              <a:t>    if (</a:t>
            </a:r>
            <a:r>
              <a:rPr lang="en-US" dirty="0" err="1"/>
              <a:t>this.readyState</a:t>
            </a:r>
            <a:r>
              <a:rPr lang="en-US" dirty="0"/>
              <a:t> == 4 &amp;&amp; </a:t>
            </a:r>
            <a:r>
              <a:rPr lang="en-US" dirty="0" err="1"/>
              <a:t>this.status</a:t>
            </a:r>
            <a:r>
              <a:rPr lang="en-US" dirty="0"/>
              <a:t> == 200) { // when done &amp; successful</a:t>
            </a:r>
          </a:p>
          <a:p>
            <a:r>
              <a:rPr lang="en-US" dirty="0"/>
              <a:t>           var </a:t>
            </a:r>
            <a:r>
              <a:rPr lang="en-US" dirty="0" err="1"/>
              <a:t>imageURL</a:t>
            </a:r>
            <a:r>
              <a:rPr lang="en-US" dirty="0"/>
              <a:t> = </a:t>
            </a:r>
            <a:r>
              <a:rPr lang="en-US" b="1" dirty="0" err="1"/>
              <a:t>ExtractImageURL</a:t>
            </a:r>
            <a:r>
              <a:rPr lang="en-US" dirty="0"/>
              <a:t>(</a:t>
            </a:r>
            <a:r>
              <a:rPr lang="en-US" dirty="0" err="1"/>
              <a:t>JSON.parse</a:t>
            </a:r>
            <a:r>
              <a:rPr lang="en-US" dirty="0"/>
              <a:t>(</a:t>
            </a:r>
            <a:r>
              <a:rPr lang="en-US" dirty="0" err="1"/>
              <a:t>this.responseText</a:t>
            </a:r>
            <a:r>
              <a:rPr lang="en-US" dirty="0"/>
              <a:t>));</a:t>
            </a:r>
          </a:p>
          <a:p>
            <a:r>
              <a:rPr lang="en-US" dirty="0"/>
              <a:t>           </a:t>
            </a:r>
            <a:r>
              <a:rPr lang="en-US" b="1" dirty="0" err="1"/>
              <a:t>SetBackgroundImage</a:t>
            </a:r>
            <a:r>
              <a:rPr lang="en-US" dirty="0"/>
              <a:t>(</a:t>
            </a:r>
            <a:r>
              <a:rPr lang="en-US" dirty="0" err="1"/>
              <a:t>imageURL</a:t>
            </a:r>
            <a:r>
              <a:rPr lang="en-US" dirty="0"/>
              <a:t>)</a:t>
            </a:r>
          </a:p>
          <a:p>
            <a:r>
              <a:rPr lang="en-US" dirty="0"/>
              <a:t>   }  };</a:t>
            </a:r>
          </a:p>
          <a:p>
            <a:r>
              <a:rPr lang="en-US" dirty="0"/>
              <a:t>   </a:t>
            </a:r>
            <a:r>
              <a:rPr lang="en-US" dirty="0" err="1"/>
              <a:t>xmlhttp.open</a:t>
            </a:r>
            <a:r>
              <a:rPr lang="en-US" dirty="0"/>
              <a:t>("GET", </a:t>
            </a:r>
            <a:r>
              <a:rPr lang="en-US" dirty="0" err="1"/>
              <a:t>url</a:t>
            </a:r>
            <a:r>
              <a:rPr lang="en-US" dirty="0"/>
              <a:t>, true)    // define the request as a get, to this </a:t>
            </a:r>
            <a:r>
              <a:rPr lang="en-US" dirty="0" err="1"/>
              <a:t>url</a:t>
            </a:r>
            <a:r>
              <a:rPr lang="en-US" dirty="0"/>
              <a:t>, asynchronous</a:t>
            </a:r>
          </a:p>
          <a:p>
            <a:r>
              <a:rPr lang="en-US" dirty="0"/>
              <a:t>   </a:t>
            </a:r>
            <a:r>
              <a:rPr lang="en-US" dirty="0" err="1"/>
              <a:t>xmlhttp.send</a:t>
            </a:r>
            <a:r>
              <a:rPr lang="en-US" dirty="0"/>
              <a:t>()                               // actually send request to server</a:t>
            </a:r>
          </a:p>
          <a:p>
            <a:r>
              <a:rPr lang="en-US" dirty="0"/>
              <a:t>}</a:t>
            </a:r>
          </a:p>
          <a:p>
            <a:r>
              <a:rPr lang="en-US" dirty="0"/>
              <a:t>    </a:t>
            </a:r>
          </a:p>
        </p:txBody>
      </p:sp>
    </p:spTree>
    <p:extLst>
      <p:ext uri="{BB962C8B-B14F-4D97-AF65-F5344CB8AC3E}">
        <p14:creationId xmlns:p14="http://schemas.microsoft.com/office/powerpoint/2010/main" val="255430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lstStyle/>
          <a:p>
            <a:r>
              <a:rPr lang="en-US" dirty="0"/>
              <a:t>JavaScript is not …</a:t>
            </a:r>
          </a:p>
        </p:txBody>
      </p:sp>
      <p:sp>
        <p:nvSpPr>
          <p:cNvPr id="3" name="Content Placeholder 2"/>
          <p:cNvSpPr>
            <a:spLocks noGrp="1"/>
          </p:cNvSpPr>
          <p:nvPr>
            <p:ph idx="1"/>
          </p:nvPr>
        </p:nvSpPr>
        <p:spPr>
          <a:xfrm>
            <a:off x="457200" y="2133601"/>
            <a:ext cx="8229600" cy="990600"/>
          </a:xfrm>
        </p:spPr>
        <p:txBody>
          <a:bodyPr/>
          <a:lstStyle/>
          <a:p>
            <a:r>
              <a:rPr lang="en-US" dirty="0"/>
              <a:t>Related to Java</a:t>
            </a:r>
          </a:p>
          <a:p>
            <a:pPr marL="0" indent="0">
              <a:buNone/>
            </a:pPr>
            <a:endParaRPr lang="en-US" dirty="0"/>
          </a:p>
          <a:p>
            <a:endParaRPr lang="en-US" dirty="0"/>
          </a:p>
        </p:txBody>
      </p:sp>
    </p:spTree>
    <p:extLst>
      <p:ext uri="{BB962C8B-B14F-4D97-AF65-F5344CB8AC3E}">
        <p14:creationId xmlns:p14="http://schemas.microsoft.com/office/powerpoint/2010/main" val="2300845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a:t>Helper function to extract image </a:t>
            </a:r>
            <a:r>
              <a:rPr lang="en-US" dirty="0" err="1"/>
              <a:t>url</a:t>
            </a: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228600" y="2448342"/>
            <a:ext cx="8878824" cy="2862322"/>
          </a:xfrm>
          <a:prstGeom prst="rect">
            <a:avLst/>
          </a:prstGeom>
          <a:solidFill>
            <a:schemeClr val="bg1">
              <a:lumMod val="95000"/>
            </a:schemeClr>
          </a:solidFill>
        </p:spPr>
        <p:txBody>
          <a:bodyPr wrap="square" rtlCol="0">
            <a:spAutoFit/>
          </a:bodyPr>
          <a:lstStyle/>
          <a:p>
            <a:r>
              <a:rPr lang="en-US" dirty="0"/>
              <a:t>/**</a:t>
            </a:r>
          </a:p>
          <a:p>
            <a:r>
              <a:rPr lang="en-US" dirty="0"/>
              <a:t>* Extract first image URL from Bing response JSON.</a:t>
            </a:r>
          </a:p>
          <a:p>
            <a:r>
              <a:rPr lang="en-US" dirty="0"/>
              <a:t>* @</a:t>
            </a:r>
            <a:r>
              <a:rPr lang="en-US" dirty="0" err="1"/>
              <a:t>param</a:t>
            </a:r>
            <a:r>
              <a:rPr lang="en-US" dirty="0"/>
              <a:t> {Object} response</a:t>
            </a:r>
          </a:p>
          <a:p>
            <a:r>
              <a:rPr lang="en-US" dirty="0"/>
              <a:t>* @return {String} </a:t>
            </a:r>
            <a:r>
              <a:rPr lang="en-US" dirty="0" err="1"/>
              <a:t>imageURL</a:t>
            </a:r>
            <a:r>
              <a:rPr lang="en-US" dirty="0"/>
              <a:t> </a:t>
            </a:r>
          </a:p>
          <a:p>
            <a:r>
              <a:rPr lang="en-US" dirty="0"/>
              <a:t>*/</a:t>
            </a:r>
          </a:p>
          <a:p>
            <a:r>
              <a:rPr lang="en-US" dirty="0"/>
              <a:t>function </a:t>
            </a:r>
            <a:r>
              <a:rPr lang="en-US" b="1" dirty="0" err="1"/>
              <a:t>ExtractImageURL</a:t>
            </a:r>
            <a:r>
              <a:rPr lang="en-US" dirty="0"/>
              <a:t>(response) {</a:t>
            </a:r>
          </a:p>
          <a:p>
            <a:r>
              <a:rPr lang="en-US" dirty="0"/>
              <a:t>    var suffix = response.images[0].url</a:t>
            </a:r>
          </a:p>
          <a:p>
            <a:r>
              <a:rPr lang="en-US" dirty="0"/>
              <a:t>    return 'http://bing.com/' + suffix</a:t>
            </a:r>
          </a:p>
          <a:p>
            <a:r>
              <a:rPr lang="en-US" dirty="0"/>
              <a:t>}</a:t>
            </a:r>
          </a:p>
          <a:p>
            <a:r>
              <a:rPr lang="en-US" dirty="0"/>
              <a:t>    </a:t>
            </a:r>
          </a:p>
        </p:txBody>
      </p:sp>
    </p:spTree>
    <p:extLst>
      <p:ext uri="{BB962C8B-B14F-4D97-AF65-F5344CB8AC3E}">
        <p14:creationId xmlns:p14="http://schemas.microsoft.com/office/powerpoint/2010/main" val="2975605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a:bodyPr>
          <a:lstStyle/>
          <a:p>
            <a:r>
              <a:rPr lang="en-US" dirty="0"/>
              <a:t>Helper function to set image</a:t>
            </a:r>
          </a:p>
        </p:txBody>
      </p:sp>
      <p:sp>
        <p:nvSpPr>
          <p:cNvPr id="4" name="TextBox 3">
            <a:extLst>
              <a:ext uri="{FF2B5EF4-FFF2-40B4-BE49-F238E27FC236}">
                <a16:creationId xmlns:a16="http://schemas.microsoft.com/office/drawing/2014/main" id="{05553DE0-EB53-4E36-B509-739956841088}"/>
              </a:ext>
            </a:extLst>
          </p:cNvPr>
          <p:cNvSpPr txBox="1"/>
          <p:nvPr/>
        </p:nvSpPr>
        <p:spPr>
          <a:xfrm>
            <a:off x="228600" y="2448342"/>
            <a:ext cx="8878824" cy="2031325"/>
          </a:xfrm>
          <a:prstGeom prst="rect">
            <a:avLst/>
          </a:prstGeom>
          <a:solidFill>
            <a:schemeClr val="bg1">
              <a:lumMod val="95000"/>
            </a:schemeClr>
          </a:solidFill>
        </p:spPr>
        <p:txBody>
          <a:bodyPr wrap="square" rtlCol="0">
            <a:spAutoFit/>
          </a:bodyPr>
          <a:lstStyle/>
          <a:p>
            <a:r>
              <a:rPr lang="en-US" dirty="0"/>
              <a:t>/**</a:t>
            </a:r>
          </a:p>
          <a:p>
            <a:r>
              <a:rPr lang="en-US" dirty="0"/>
              <a:t>* Set background image to </a:t>
            </a:r>
            <a:r>
              <a:rPr lang="en-US" dirty="0" err="1"/>
              <a:t>imageURL</a:t>
            </a:r>
            <a:endParaRPr lang="en-US" dirty="0"/>
          </a:p>
          <a:p>
            <a:r>
              <a:rPr lang="en-US" dirty="0"/>
              <a:t>* @</a:t>
            </a:r>
            <a:r>
              <a:rPr lang="en-US" dirty="0" err="1"/>
              <a:t>param</a:t>
            </a:r>
            <a:r>
              <a:rPr lang="en-US" dirty="0"/>
              <a:t> {String} </a:t>
            </a:r>
            <a:r>
              <a:rPr lang="en-US" dirty="0" err="1"/>
              <a:t>imageURL</a:t>
            </a:r>
            <a:r>
              <a:rPr lang="en-US" dirty="0"/>
              <a:t> </a:t>
            </a:r>
          </a:p>
          <a:p>
            <a:r>
              <a:rPr lang="en-US" dirty="0"/>
              <a:t>*/</a:t>
            </a:r>
          </a:p>
          <a:p>
            <a:r>
              <a:rPr lang="en-US" dirty="0"/>
              <a:t>function </a:t>
            </a:r>
            <a:r>
              <a:rPr lang="en-US" b="1" dirty="0" err="1"/>
              <a:t>SetBackgroundImage</a:t>
            </a:r>
            <a:r>
              <a:rPr lang="en-US" dirty="0"/>
              <a:t>(</a:t>
            </a:r>
            <a:r>
              <a:rPr lang="en-US" dirty="0" err="1"/>
              <a:t>imageURL</a:t>
            </a:r>
            <a:r>
              <a:rPr lang="en-US" dirty="0"/>
              <a:t>) {</a:t>
            </a:r>
          </a:p>
          <a:p>
            <a:r>
              <a:rPr lang="en-US" dirty="0"/>
              <a:t>   document.getElementById("background").</a:t>
            </a:r>
            <a:r>
              <a:rPr lang="en-US" dirty="0" err="1"/>
              <a:t>style.backgroundImage</a:t>
            </a:r>
            <a:r>
              <a:rPr lang="en-US" dirty="0"/>
              <a:t> = '</a:t>
            </a:r>
            <a:r>
              <a:rPr lang="en-US" dirty="0" err="1"/>
              <a:t>url</a:t>
            </a:r>
            <a:r>
              <a:rPr lang="en-US" dirty="0"/>
              <a:t>("' + </a:t>
            </a:r>
            <a:r>
              <a:rPr lang="en-US" dirty="0" err="1"/>
              <a:t>imageURL</a:t>
            </a:r>
            <a:r>
              <a:rPr lang="en-US" dirty="0"/>
              <a:t> + '"'</a:t>
            </a:r>
          </a:p>
          <a:p>
            <a:r>
              <a:rPr lang="en-US" dirty="0"/>
              <a:t>}</a:t>
            </a:r>
          </a:p>
        </p:txBody>
      </p:sp>
    </p:spTree>
    <p:extLst>
      <p:ext uri="{BB962C8B-B14F-4D97-AF65-F5344CB8AC3E}">
        <p14:creationId xmlns:p14="http://schemas.microsoft.com/office/powerpoint/2010/main" val="140073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JavaScript</a:t>
            </a:r>
          </a:p>
        </p:txBody>
      </p:sp>
    </p:spTree>
    <p:extLst>
      <p:ext uri="{BB962C8B-B14F-4D97-AF65-F5344CB8AC3E}">
        <p14:creationId xmlns:p14="http://schemas.microsoft.com/office/powerpoint/2010/main" val="362606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50937"/>
            <a:ext cx="8229600" cy="1143000"/>
          </a:xfrm>
          <a:solidFill>
            <a:schemeClr val="bg1"/>
          </a:solidFill>
        </p:spPr>
        <p:txBody>
          <a:bodyPr/>
          <a:lstStyle/>
          <a:p>
            <a:r>
              <a:rPr lang="en-US" dirty="0"/>
              <a:t>JavaScript is dynamically-typed</a:t>
            </a:r>
          </a:p>
        </p:txBody>
      </p:sp>
      <p:sp>
        <p:nvSpPr>
          <p:cNvPr id="3" name="Content Placeholder 2"/>
          <p:cNvSpPr>
            <a:spLocks noGrp="1"/>
          </p:cNvSpPr>
          <p:nvPr>
            <p:ph idx="1"/>
          </p:nvPr>
        </p:nvSpPr>
        <p:spPr>
          <a:xfrm>
            <a:off x="304800" y="2306637"/>
            <a:ext cx="8839200" cy="4525963"/>
          </a:xfrm>
          <a:solidFill>
            <a:schemeClr val="bg1"/>
          </a:solidFill>
        </p:spPr>
        <p:txBody>
          <a:bodyPr>
            <a:normAutofit fontScale="92500" lnSpcReduction="10000"/>
          </a:bodyPr>
          <a:lstStyle/>
          <a:p>
            <a:pPr marL="0" indent="0">
              <a:buNone/>
            </a:pPr>
            <a:r>
              <a:rPr lang="en-US" altLang="en-US" sz="2800" dirty="0">
                <a:solidFill>
                  <a:srgbClr val="0077AA"/>
                </a:solidFill>
                <a:latin typeface="Consolas" panose="020B0609020204030204" pitchFamily="49" charset="0"/>
              </a:rPr>
              <a:t>var</a:t>
            </a:r>
            <a:r>
              <a:rPr lang="en-US" altLang="en-US" sz="2800" dirty="0">
                <a:solidFill>
                  <a:srgbClr val="333333"/>
                </a:solidFill>
                <a:latin typeface="Consolas" panose="020B0609020204030204" pitchFamily="49" charset="0"/>
              </a:rPr>
              <a:t> x </a:t>
            </a:r>
            <a:r>
              <a:rPr lang="en-US" altLang="en-US" sz="2800" dirty="0">
                <a:solidFill>
                  <a:srgbClr val="A67F59"/>
                </a:solidFill>
                <a:latin typeface="Consolas" panose="020B0609020204030204" pitchFamily="49" charset="0"/>
              </a:rPr>
              <a:t>=</a:t>
            </a:r>
            <a:r>
              <a:rPr lang="en-US" altLang="en-US" sz="2800" dirty="0">
                <a:solidFill>
                  <a:srgbClr val="333333"/>
                </a:solidFill>
                <a:latin typeface="Consolas" panose="020B0609020204030204" pitchFamily="49" charset="0"/>
              </a:rPr>
              <a:t> </a:t>
            </a:r>
            <a:r>
              <a:rPr lang="en-US" altLang="en-US" sz="2800" dirty="0">
                <a:solidFill>
                  <a:srgbClr val="990055"/>
                </a:solidFill>
                <a:latin typeface="Consolas" panose="020B0609020204030204" pitchFamily="49" charset="0"/>
              </a:rPr>
              <a:t>42</a:t>
            </a:r>
            <a:r>
              <a:rPr lang="en-US" altLang="en-US" sz="2800" dirty="0">
                <a:solidFill>
                  <a:srgbClr val="999999"/>
                </a:solidFill>
                <a:latin typeface="Consolas" panose="020B0609020204030204" pitchFamily="49" charset="0"/>
              </a:rPr>
              <a:t>;</a:t>
            </a:r>
            <a:r>
              <a:rPr lang="en-US" altLang="en-US" sz="2800" dirty="0">
                <a:solidFill>
                  <a:srgbClr val="333333"/>
                </a:solidFill>
                <a:latin typeface="Consolas" panose="020B0609020204030204" pitchFamily="49" charset="0"/>
              </a:rPr>
              <a:t>       </a:t>
            </a:r>
            <a:r>
              <a:rPr lang="en-US" altLang="en-US" sz="2800" dirty="0">
                <a:latin typeface="Consolas" panose="020B0609020204030204" pitchFamily="49" charset="0"/>
              </a:rPr>
              <a:t>// now it’s a Number</a:t>
            </a:r>
          </a:p>
          <a:p>
            <a:pPr marL="0" indent="0">
              <a:buNone/>
            </a:pPr>
            <a:r>
              <a:rPr lang="en-US" altLang="en-US" sz="2800" dirty="0">
                <a:solidFill>
                  <a:srgbClr val="333333"/>
                </a:solidFill>
                <a:latin typeface="Consolas" panose="020B0609020204030204" pitchFamily="49" charset="0"/>
              </a:rPr>
              <a:t>x </a:t>
            </a:r>
            <a:r>
              <a:rPr lang="en-US" altLang="en-US" sz="2800" dirty="0">
                <a:solidFill>
                  <a:srgbClr val="A67F59"/>
                </a:solidFill>
                <a:latin typeface="Consolas" panose="020B0609020204030204" pitchFamily="49" charset="0"/>
              </a:rPr>
              <a:t>=</a:t>
            </a:r>
            <a:r>
              <a:rPr lang="en-US" altLang="en-US" sz="2800" dirty="0">
                <a:solidFill>
                  <a:srgbClr val="333333"/>
                </a:solidFill>
                <a:latin typeface="Consolas" panose="020B0609020204030204" pitchFamily="49" charset="0"/>
              </a:rPr>
              <a:t> </a:t>
            </a:r>
            <a:r>
              <a:rPr lang="en-US" altLang="en-US" sz="2800" dirty="0">
                <a:solidFill>
                  <a:srgbClr val="669900"/>
                </a:solidFill>
                <a:latin typeface="Consolas" panose="020B0609020204030204" pitchFamily="49" charset="0"/>
              </a:rPr>
              <a:t>'bar’</a:t>
            </a:r>
            <a:r>
              <a:rPr lang="en-US" altLang="en-US" sz="2800" dirty="0">
                <a:solidFill>
                  <a:srgbClr val="999999"/>
                </a:solidFill>
                <a:latin typeface="Consolas" panose="020B0609020204030204" pitchFamily="49" charset="0"/>
              </a:rPr>
              <a:t>;</a:t>
            </a:r>
            <a:r>
              <a:rPr lang="en-US" altLang="en-US" sz="2800" dirty="0">
                <a:solidFill>
                  <a:srgbClr val="333333"/>
                </a:solidFill>
                <a:latin typeface="Consolas" panose="020B0609020204030204" pitchFamily="49" charset="0"/>
              </a:rPr>
              <a:t>        </a:t>
            </a:r>
            <a:r>
              <a:rPr lang="en-US" altLang="en-US" sz="2800" dirty="0">
                <a:latin typeface="Consolas" panose="020B0609020204030204" pitchFamily="49" charset="0"/>
              </a:rPr>
              <a:t>// now a String</a:t>
            </a:r>
          </a:p>
          <a:p>
            <a:pPr marL="0" indent="0">
              <a:buNone/>
            </a:pPr>
            <a:r>
              <a:rPr lang="en-US" altLang="en-US" sz="2800" dirty="0">
                <a:latin typeface="Consolas" panose="020B0609020204030204" pitchFamily="49" charset="0"/>
              </a:rPr>
              <a:t>x = true;         // now a Boolean</a:t>
            </a:r>
          </a:p>
          <a:p>
            <a:pPr marL="0" indent="0">
              <a:buNone/>
            </a:pPr>
            <a:r>
              <a:rPr lang="en-US" sz="2800" dirty="0">
                <a:latin typeface="Consolas" panose="020B0609020204030204" pitchFamily="49" charset="0"/>
              </a:rPr>
              <a:t>let a = “hello”   // can also be reassigned</a:t>
            </a:r>
          </a:p>
          <a:p>
            <a:pPr marL="0" indent="0">
              <a:buNone/>
            </a:pPr>
            <a:endParaRPr lang="en-US" altLang="en-US" sz="2800" dirty="0">
              <a:latin typeface="Consolas" panose="020B0609020204030204" pitchFamily="49" charset="0"/>
            </a:endParaRPr>
          </a:p>
          <a:p>
            <a:pPr marL="0" indent="0">
              <a:buNone/>
            </a:pPr>
            <a:r>
              <a:rPr lang="en-US" sz="2800" dirty="0" err="1">
                <a:latin typeface="Consolas" panose="020B0609020204030204" pitchFamily="49" charset="0"/>
              </a:rPr>
              <a:t>const</a:t>
            </a:r>
            <a:r>
              <a:rPr lang="en-US" sz="2800" dirty="0">
                <a:latin typeface="Consolas" panose="020B0609020204030204" pitchFamily="49" charset="0"/>
              </a:rPr>
              <a:t> PORT = 8081  // cannot be reassigned</a:t>
            </a:r>
          </a:p>
          <a:p>
            <a:pPr marL="0" indent="0">
              <a:buNone/>
            </a:pPr>
            <a:endParaRPr lang="en-US" sz="2800" dirty="0"/>
          </a:p>
          <a:p>
            <a:pPr marL="0" indent="0">
              <a:buNone/>
            </a:pPr>
            <a:endParaRPr lang="en-US" sz="2800" dirty="0"/>
          </a:p>
          <a:p>
            <a:pPr marL="0" indent="0">
              <a:buNone/>
            </a:pPr>
            <a:r>
              <a:rPr lang="en-US" sz="2800" dirty="0"/>
              <a:t>Only a few primitive types: Boolean, Null, Undefined, Number, String, Symbol, Object</a:t>
            </a:r>
          </a:p>
          <a:p>
            <a:pPr marL="0" indent="0">
              <a:buNone/>
            </a:pPr>
            <a:endParaRPr lang="en-US" sz="2600" dirty="0"/>
          </a:p>
        </p:txBody>
      </p:sp>
    </p:spTree>
    <p:extLst>
      <p:ext uri="{BB962C8B-B14F-4D97-AF65-F5344CB8AC3E}">
        <p14:creationId xmlns:p14="http://schemas.microsoft.com/office/powerpoint/2010/main" val="232577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a:t>Branching &amp; Looping</a:t>
            </a:r>
          </a:p>
        </p:txBody>
      </p:sp>
      <p:sp>
        <p:nvSpPr>
          <p:cNvPr id="3" name="Content Placeholder 2"/>
          <p:cNvSpPr>
            <a:spLocks noGrp="1"/>
          </p:cNvSpPr>
          <p:nvPr>
            <p:ph idx="1"/>
          </p:nvPr>
        </p:nvSpPr>
        <p:spPr>
          <a:xfrm>
            <a:off x="457200" y="2057400"/>
            <a:ext cx="8229600" cy="4525963"/>
          </a:xfrm>
        </p:spPr>
        <p:txBody>
          <a:bodyPr/>
          <a:lstStyle/>
          <a:p>
            <a:pPr marL="0" indent="0">
              <a:buNone/>
            </a:pPr>
            <a:r>
              <a:rPr lang="en-US" dirty="0"/>
              <a:t>if (condition) { …} else { …}</a:t>
            </a:r>
          </a:p>
          <a:p>
            <a:pPr marL="0" indent="0">
              <a:buNone/>
            </a:pPr>
            <a:endParaRPr lang="en-US" dirty="0"/>
          </a:p>
          <a:p>
            <a:pPr marL="0" indent="0">
              <a:buNone/>
            </a:pPr>
            <a:r>
              <a:rPr lang="en-US" dirty="0"/>
              <a:t>while (condition) { …}</a:t>
            </a:r>
          </a:p>
          <a:p>
            <a:pPr marL="0" indent="0">
              <a:buNone/>
            </a:pPr>
            <a:endParaRPr lang="en-US" dirty="0"/>
          </a:p>
          <a:p>
            <a:pPr marL="0" indent="0">
              <a:buNone/>
            </a:pPr>
            <a:r>
              <a:rPr lang="nn-NO" dirty="0"/>
              <a:t>for(i = 0; i &lt; count; i++) {...}</a:t>
            </a:r>
            <a:br>
              <a:rPr lang="nn-NO" dirty="0"/>
            </a:br>
            <a:endParaRPr lang="en-US" dirty="0"/>
          </a:p>
        </p:txBody>
      </p:sp>
    </p:spTree>
    <p:extLst>
      <p:ext uri="{BB962C8B-B14F-4D97-AF65-F5344CB8AC3E}">
        <p14:creationId xmlns:p14="http://schemas.microsoft.com/office/powerpoint/2010/main" val="314008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lstStyle/>
          <a:p>
            <a:r>
              <a:rPr lang="en-US" dirty="0"/>
              <a:t>Functions</a:t>
            </a:r>
          </a:p>
        </p:txBody>
      </p:sp>
      <p:sp>
        <p:nvSpPr>
          <p:cNvPr id="3" name="Content Placeholder 2"/>
          <p:cNvSpPr>
            <a:spLocks noGrp="1"/>
          </p:cNvSpPr>
          <p:nvPr>
            <p:ph idx="1"/>
          </p:nvPr>
        </p:nvSpPr>
        <p:spPr>
          <a:xfrm>
            <a:off x="457200" y="2209800"/>
            <a:ext cx="8229600" cy="4525963"/>
          </a:xfrm>
        </p:spPr>
        <p:txBody>
          <a:bodyPr/>
          <a:lstStyle/>
          <a:p>
            <a:pPr marL="0" indent="0">
              <a:buNone/>
            </a:pPr>
            <a:r>
              <a:rPr lang="en-US" dirty="0"/>
              <a:t>Define:</a:t>
            </a:r>
          </a:p>
          <a:p>
            <a:pPr marL="0" indent="0">
              <a:buNone/>
            </a:pPr>
            <a:r>
              <a:rPr lang="en-US" dirty="0"/>
              <a:t>function </a:t>
            </a:r>
            <a:r>
              <a:rPr lang="en-US" b="1" dirty="0"/>
              <a:t>greet</a:t>
            </a:r>
            <a:r>
              <a:rPr lang="en-US" dirty="0"/>
              <a:t>(x, y) { return x + “” + y } </a:t>
            </a:r>
          </a:p>
          <a:p>
            <a:pPr marL="0" indent="0">
              <a:buNone/>
            </a:pPr>
            <a:endParaRPr lang="en-US" dirty="0"/>
          </a:p>
          <a:p>
            <a:pPr marL="0" indent="0">
              <a:buNone/>
            </a:pPr>
            <a:r>
              <a:rPr lang="en-US" dirty="0"/>
              <a:t>Call: </a:t>
            </a:r>
          </a:p>
          <a:p>
            <a:pPr marL="0" indent="0">
              <a:buNone/>
            </a:pPr>
            <a:r>
              <a:rPr lang="en-US" dirty="0"/>
              <a:t>alert(</a:t>
            </a:r>
            <a:r>
              <a:rPr lang="en-US" b="1" dirty="0"/>
              <a:t>greet</a:t>
            </a:r>
            <a:r>
              <a:rPr lang="en-US" dirty="0"/>
              <a:t>(“Ann”, “Baker”));</a:t>
            </a:r>
          </a:p>
        </p:txBody>
      </p:sp>
    </p:spTree>
    <p:extLst>
      <p:ext uri="{BB962C8B-B14F-4D97-AF65-F5344CB8AC3E}">
        <p14:creationId xmlns:p14="http://schemas.microsoft.com/office/powerpoint/2010/main" val="1287963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100" y="1143000"/>
            <a:ext cx="8229600" cy="1143000"/>
          </a:xfrm>
        </p:spPr>
        <p:txBody>
          <a:bodyPr/>
          <a:lstStyle/>
          <a:p>
            <a:r>
              <a:rPr lang="en-US" dirty="0"/>
              <a:t>Arrays</a:t>
            </a:r>
          </a:p>
        </p:txBody>
      </p:sp>
      <p:sp>
        <p:nvSpPr>
          <p:cNvPr id="3" name="Content Placeholder 2"/>
          <p:cNvSpPr>
            <a:spLocks noGrp="1"/>
          </p:cNvSpPr>
          <p:nvPr>
            <p:ph idx="1"/>
          </p:nvPr>
        </p:nvSpPr>
        <p:spPr>
          <a:xfrm>
            <a:off x="584200" y="2133600"/>
            <a:ext cx="8229600" cy="3429000"/>
          </a:xfrm>
        </p:spPr>
        <p:txBody>
          <a:bodyPr>
            <a:normAutofit/>
          </a:bodyPr>
          <a:lstStyle/>
          <a:p>
            <a:r>
              <a:rPr lang="en-US" dirty="0"/>
              <a:t>Arrays are used to define a collection. </a:t>
            </a:r>
          </a:p>
          <a:p>
            <a:r>
              <a:rPr lang="en-US" dirty="0"/>
              <a:t>Individual elements can be accessed by their position or index. </a:t>
            </a:r>
          </a:p>
          <a:p>
            <a:r>
              <a:rPr lang="en-US" dirty="0"/>
              <a:t>JavaScript uses square brackets [] for arrays.</a:t>
            </a:r>
          </a:p>
          <a:p>
            <a:r>
              <a:rPr lang="en-US" dirty="0"/>
              <a:t>The first item starts with 0 (as in “this item is 0 entries away from the start”)</a:t>
            </a:r>
          </a:p>
        </p:txBody>
      </p:sp>
      <p:sp>
        <p:nvSpPr>
          <p:cNvPr id="5" name="Rectangle 4">
            <a:extLst>
              <a:ext uri="{FF2B5EF4-FFF2-40B4-BE49-F238E27FC236}">
                <a16:creationId xmlns:a16="http://schemas.microsoft.com/office/drawing/2014/main" id="{801BB94E-A699-4B4E-A28F-C27133AE8528}"/>
              </a:ext>
            </a:extLst>
          </p:cNvPr>
          <p:cNvSpPr/>
          <p:nvPr/>
        </p:nvSpPr>
        <p:spPr>
          <a:xfrm>
            <a:off x="203200" y="5715000"/>
            <a:ext cx="8915400" cy="1015663"/>
          </a:xfrm>
          <a:prstGeom prst="rect">
            <a:avLst/>
          </a:prstGeom>
          <a:solidFill>
            <a:schemeClr val="bg1">
              <a:lumMod val="95000"/>
            </a:schemeClr>
          </a:solidFill>
        </p:spPr>
        <p:txBody>
          <a:bodyPr wrap="square">
            <a:spAutoFit/>
          </a:bodyPr>
          <a:lstStyle/>
          <a:p>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tday</a:t>
            </a:r>
            <a:r>
              <a:rPr lang="en-US" sz="2000" dirty="0">
                <a:latin typeface="Consolas" panose="020B0609020204030204" pitchFamily="49" charset="0"/>
              </a:rPr>
              <a:t> = ['Sun', 'Mon', 'Tue', 'Wed', 'Thu', 'Fri', 'Sat’]</a:t>
            </a:r>
          </a:p>
          <a:p>
            <a:endParaRPr lang="en-US" sz="2000" dirty="0">
              <a:latin typeface="Consolas" panose="020B0609020204030204" pitchFamily="49" charset="0"/>
            </a:endParaRPr>
          </a:p>
          <a:p>
            <a:r>
              <a:rPr lang="en-US" sz="2000" dirty="0" err="1">
                <a:latin typeface="Consolas" panose="020B0609020204030204" pitchFamily="49" charset="0"/>
              </a:rPr>
              <a:t>tday</a:t>
            </a:r>
            <a:r>
              <a:rPr lang="en-US" sz="2000" dirty="0">
                <a:latin typeface="Consolas" panose="020B0609020204030204" pitchFamily="49" charset="0"/>
              </a:rPr>
              <a:t>[0] refers to 'Sun'</a:t>
            </a:r>
          </a:p>
        </p:txBody>
      </p:sp>
    </p:spTree>
    <p:extLst>
      <p:ext uri="{BB962C8B-B14F-4D97-AF65-F5344CB8AC3E}">
        <p14:creationId xmlns:p14="http://schemas.microsoft.com/office/powerpoint/2010/main" val="9868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a:t>Event-Driven</a:t>
            </a:r>
          </a:p>
        </p:txBody>
      </p:sp>
      <p:sp>
        <p:nvSpPr>
          <p:cNvPr id="3" name="Content Placeholder 2"/>
          <p:cNvSpPr>
            <a:spLocks noGrp="1"/>
          </p:cNvSpPr>
          <p:nvPr>
            <p:ph idx="1"/>
          </p:nvPr>
        </p:nvSpPr>
        <p:spPr>
          <a:xfrm>
            <a:off x="457200" y="2057401"/>
            <a:ext cx="8229600" cy="3581400"/>
          </a:xfrm>
        </p:spPr>
        <p:txBody>
          <a:bodyPr/>
          <a:lstStyle/>
          <a:p>
            <a:pPr marL="0" indent="0">
              <a:buNone/>
            </a:pPr>
            <a:r>
              <a:rPr lang="en-US" dirty="0"/>
              <a:t>Common web app events:</a:t>
            </a:r>
          </a:p>
          <a:p>
            <a:r>
              <a:rPr lang="en-US" dirty="0"/>
              <a:t>click on an element</a:t>
            </a:r>
          </a:p>
          <a:p>
            <a:r>
              <a:rPr lang="en-US" dirty="0"/>
              <a:t>double-click on an element</a:t>
            </a:r>
          </a:p>
          <a:p>
            <a:r>
              <a:rPr lang="en-US" dirty="0"/>
              <a:t>window load (after then entire page has been read and all content including images, </a:t>
            </a:r>
            <a:r>
              <a:rPr lang="en-US" dirty="0" err="1"/>
              <a:t>css</a:t>
            </a:r>
            <a:r>
              <a:rPr lang="en-US" dirty="0"/>
              <a:t>, </a:t>
            </a:r>
            <a:r>
              <a:rPr lang="en-US" dirty="0" err="1"/>
              <a:t>etc</a:t>
            </a:r>
            <a:r>
              <a:rPr lang="en-US" dirty="0"/>
              <a:t> is available)</a:t>
            </a:r>
          </a:p>
          <a:p>
            <a:pPr marL="0" indent="0">
              <a:buNone/>
            </a:pPr>
            <a:endParaRPr lang="en-US" dirty="0"/>
          </a:p>
        </p:txBody>
      </p:sp>
    </p:spTree>
    <p:extLst>
      <p:ext uri="{BB962C8B-B14F-4D97-AF65-F5344CB8AC3E}">
        <p14:creationId xmlns:p14="http://schemas.microsoft.com/office/powerpoint/2010/main" val="245478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a:t>Event Handlers</a:t>
            </a:r>
          </a:p>
        </p:txBody>
      </p:sp>
      <p:sp>
        <p:nvSpPr>
          <p:cNvPr id="3" name="Content Placeholder 2"/>
          <p:cNvSpPr>
            <a:spLocks noGrp="1"/>
          </p:cNvSpPr>
          <p:nvPr>
            <p:ph idx="1"/>
          </p:nvPr>
        </p:nvSpPr>
        <p:spPr>
          <a:xfrm>
            <a:off x="457200" y="2057401"/>
            <a:ext cx="8229600" cy="1143000"/>
          </a:xfrm>
        </p:spPr>
        <p:txBody>
          <a:bodyPr/>
          <a:lstStyle/>
          <a:p>
            <a:pPr marL="0" indent="0">
              <a:buNone/>
            </a:pPr>
            <a:r>
              <a:rPr lang="en-US" dirty="0"/>
              <a:t>JavaScript makes it easy to assign a function to handle an event.</a:t>
            </a:r>
          </a:p>
          <a:p>
            <a:pPr marL="0" indent="0">
              <a:buNone/>
            </a:pPr>
            <a:endParaRPr lang="en-US" dirty="0"/>
          </a:p>
        </p:txBody>
      </p:sp>
      <p:sp>
        <p:nvSpPr>
          <p:cNvPr id="4" name="TextBox 3">
            <a:extLst>
              <a:ext uri="{FF2B5EF4-FFF2-40B4-BE49-F238E27FC236}">
                <a16:creationId xmlns:a16="http://schemas.microsoft.com/office/drawing/2014/main" id="{05553DE0-EB53-4E36-B509-739956841088}"/>
              </a:ext>
            </a:extLst>
          </p:cNvPr>
          <p:cNvSpPr txBox="1"/>
          <p:nvPr/>
        </p:nvSpPr>
        <p:spPr>
          <a:xfrm>
            <a:off x="457200" y="3581400"/>
            <a:ext cx="8229600" cy="2246769"/>
          </a:xfrm>
          <a:prstGeom prst="rect">
            <a:avLst/>
          </a:prstGeom>
          <a:solidFill>
            <a:schemeClr val="bg1">
              <a:lumMod val="95000"/>
            </a:schemeClr>
          </a:solidFill>
        </p:spPr>
        <p:txBody>
          <a:bodyPr wrap="square" rtlCol="0">
            <a:spAutoFit/>
          </a:bodyPr>
          <a:lstStyle/>
          <a:p>
            <a:r>
              <a:rPr lang="en-US" sz="2800" dirty="0" err="1">
                <a:latin typeface="Consolas" panose="020B0609020204030204" pitchFamily="49" charset="0"/>
              </a:rPr>
              <a:t>window.onload</a:t>
            </a:r>
            <a:r>
              <a:rPr lang="en-US" sz="2800" dirty="0">
                <a:latin typeface="Consolas" panose="020B0609020204030204" pitchFamily="49" charset="0"/>
              </a:rPr>
              <a:t> = function() {</a:t>
            </a:r>
          </a:p>
          <a:p>
            <a:endParaRPr lang="en-US" sz="2800" dirty="0">
              <a:latin typeface="Consolas" panose="020B0609020204030204" pitchFamily="49" charset="0"/>
            </a:endParaRPr>
          </a:p>
          <a:p>
            <a:r>
              <a:rPr lang="en-US" sz="2800" dirty="0">
                <a:latin typeface="Consolas" panose="020B0609020204030204" pitchFamily="49" charset="0"/>
              </a:rPr>
              <a:t>      // do things when app first opens</a:t>
            </a:r>
          </a:p>
          <a:p>
            <a:endParaRPr lang="en-US" sz="2800" dirty="0">
              <a:latin typeface="Consolas" panose="020B0609020204030204" pitchFamily="49" charset="0"/>
            </a:endParaRPr>
          </a:p>
          <a:p>
            <a:r>
              <a:rPr lang="en-US" sz="2800" dirty="0">
                <a:latin typeface="Consolas" panose="020B0609020204030204" pitchFamily="49" charset="0"/>
              </a:rPr>
              <a:t>}</a:t>
            </a:r>
          </a:p>
        </p:txBody>
      </p:sp>
    </p:spTree>
    <p:extLst>
      <p:ext uri="{BB962C8B-B14F-4D97-AF65-F5344CB8AC3E}">
        <p14:creationId xmlns:p14="http://schemas.microsoft.com/office/powerpoint/2010/main" val="171588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1285</Words>
  <Application>Microsoft Office PowerPoint</Application>
  <PresentationFormat>On-screen Show (4:3)</PresentationFormat>
  <Paragraphs>232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Office Theme</vt:lpstr>
      <vt:lpstr>JS (JavaScript)</vt:lpstr>
      <vt:lpstr>JavaScript is …</vt:lpstr>
      <vt:lpstr>JavaScript is not …</vt:lpstr>
      <vt:lpstr>JavaScript is dynamically-typed</vt:lpstr>
      <vt:lpstr>Branching &amp; Looping</vt:lpstr>
      <vt:lpstr>Functions</vt:lpstr>
      <vt:lpstr>Arrays</vt:lpstr>
      <vt:lpstr>Event-Driven</vt:lpstr>
      <vt:lpstr>Event Handlers</vt:lpstr>
      <vt:lpstr>Adding JS to a Web Page</vt:lpstr>
      <vt:lpstr>tab.js</vt:lpstr>
      <vt:lpstr>GetClock()</vt:lpstr>
      <vt:lpstr>GetClock()</vt:lpstr>
      <vt:lpstr>GetClock()</vt:lpstr>
      <vt:lpstr>GetClock()</vt:lpstr>
      <vt:lpstr>GetClock()</vt:lpstr>
      <vt:lpstr>GetGreeting()</vt:lpstr>
      <vt:lpstr>window.onload()</vt:lpstr>
      <vt:lpstr>Load Your Extension</vt:lpstr>
      <vt:lpstr>Chrome – Load your Extension</vt:lpstr>
      <vt:lpstr>Enhancing Your Chrome Home</vt:lpstr>
      <vt:lpstr>Goal: Add Background Image</vt:lpstr>
      <vt:lpstr>Add Background Image to HTML</vt:lpstr>
      <vt:lpstr>Remove Other Images in HTML</vt:lpstr>
      <vt:lpstr>Add Background Image CSS</vt:lpstr>
      <vt:lpstr>Goal: Add Dynamic Background Image </vt:lpstr>
      <vt:lpstr>Add JS logic to update image on load</vt:lpstr>
      <vt:lpstr>PowerPoint Presentation</vt:lpstr>
      <vt:lpstr>New function: call Bing service, extract information, update image</vt:lpstr>
      <vt:lpstr>Helper function to extract image url</vt:lpstr>
      <vt:lpstr>Helper function to set image</vt:lpstr>
      <vt:lpstr>JavaScript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 (JavaScript)</dc:title>
  <dc:creator>DCASE@nwmissouri.edu</dc:creator>
  <cp:lastModifiedBy>Case,Denise M</cp:lastModifiedBy>
  <cp:revision>16</cp:revision>
  <dcterms:created xsi:type="dcterms:W3CDTF">2017-11-28T17:15:55Z</dcterms:created>
  <dcterms:modified xsi:type="dcterms:W3CDTF">2018-02-23T18:17:35Z</dcterms:modified>
</cp:coreProperties>
</file>