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44"/>
  </p:notesMasterIdLst>
  <p:handoutMasterIdLst>
    <p:handoutMasterId r:id="rId45"/>
  </p:handoutMasterIdLst>
  <p:sldIdLst>
    <p:sldId id="300" r:id="rId2"/>
    <p:sldId id="294" r:id="rId3"/>
    <p:sldId id="272" r:id="rId4"/>
    <p:sldId id="273" r:id="rId5"/>
    <p:sldId id="283" r:id="rId6"/>
    <p:sldId id="284" r:id="rId7"/>
    <p:sldId id="274" r:id="rId8"/>
    <p:sldId id="275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112"/>
  </p:normalViewPr>
  <p:slideViewPr>
    <p:cSldViewPr snapToGrid="0" snapToObjects="1">
      <p:cViewPr varScale="1">
        <p:scale>
          <a:sx n="60" d="100"/>
          <a:sy n="60" d="100"/>
        </p:scale>
        <p:origin x="9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D1A43-C115-BD4A-ACEA-D75F98519175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668E2-5291-EF4E-A7AD-ED702B60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96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CD26-1C22-7642-8B11-D28C92B70483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1F116-A58F-1147-AFA3-C0A66AF87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0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50CEF2E-2032-9C4F-ACDE-8D96BF463DDB}" type="slidenum">
              <a:rPr lang="en-US" sz="1200"/>
              <a:pPr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FB7B0DD-378D-C447-9847-7DEDB34A001F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93392F9-A69F-4046-AA3D-CBD10FDA871A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7535980-A995-CC46-946C-D282F07AFA79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C38FD71-E78A-5249-ACE8-13F54A0893B4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2E1DF4D-FED7-3A47-9A9E-CA94239D7DB1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E56D791-79B4-6345-AA03-32419E9A705A}" type="slidenum">
              <a:rPr lang="en-US" sz="1200"/>
              <a:pPr/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18196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FE25FDE-0726-0D41-91C8-9E1A42F2EE0F}" type="slidenum">
              <a:rPr lang="en-US" sz="1200"/>
              <a:pPr/>
              <a:t>17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32836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196DE74-3865-6F41-9B62-D0391B4020A5}" type="slidenum">
              <a:rPr lang="en-US" sz="1200"/>
              <a:pPr/>
              <a:t>18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85834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8DBFAB2-E496-7A4A-BB11-A5A4F2503EFA}" type="slidenum">
              <a:rPr lang="en-US" sz="1200"/>
              <a:pPr/>
              <a:t>19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00475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4D6C6EB-BA0D-DB4F-82C6-1AA66371E908}" type="slidenum">
              <a:rPr lang="en-US" sz="1200"/>
              <a:pPr/>
              <a:t>20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0108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653" indent="-285516"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623" indent="-229349"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760" indent="-229349"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898" indent="-229349"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07234" indent="-229349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56570" indent="-229349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05906" indent="-229349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55242" indent="-229349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D9F1758-524B-604D-9ED8-5A8CC15D234B}" type="slidenum">
              <a:rPr lang="en-US" sz="1200">
                <a:solidFill>
                  <a:srgbClr val="000000"/>
                </a:solidFill>
              </a:rPr>
              <a:pPr/>
              <a:t>3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3862"/>
          </a:xfrm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nstantia" charset="0"/>
              </a:rPr>
              <a:t>1. Find a file with a picture.</a:t>
            </a:r>
          </a:p>
          <a:p>
            <a:pPr eaLnBrk="1" hangingPunct="1"/>
            <a:r>
              <a:rPr lang="en-US" dirty="0">
                <a:latin typeface="Constantia" charset="0"/>
              </a:rPr>
              <a:t>2. Pick it.</a:t>
            </a:r>
          </a:p>
          <a:p>
            <a:pPr eaLnBrk="1" hangingPunct="1"/>
            <a:r>
              <a:rPr lang="en-US" dirty="0">
                <a:latin typeface="Constantia" charset="0"/>
              </a:rPr>
              <a:t>3. Get the bytes from that file into memory and label it as a type: </a:t>
            </a:r>
            <a:r>
              <a:rPr lang="ja-JP" altLang="en-US" dirty="0">
                <a:latin typeface="Constantia" charset="0"/>
              </a:rPr>
              <a:t>“</a:t>
            </a:r>
            <a:r>
              <a:rPr lang="en-US" altLang="ja-JP" dirty="0">
                <a:latin typeface="Constantia" charset="0"/>
              </a:rPr>
              <a:t>picture</a:t>
            </a:r>
            <a:r>
              <a:rPr lang="ja-JP" altLang="en-US" dirty="0">
                <a:latin typeface="Constantia" charset="0"/>
              </a:rPr>
              <a:t>”</a:t>
            </a:r>
            <a:endParaRPr lang="en-US" altLang="ja-JP" dirty="0">
              <a:latin typeface="Constantia" charset="0"/>
            </a:endParaRPr>
          </a:p>
          <a:p>
            <a:pPr eaLnBrk="1" hangingPunct="1"/>
            <a:r>
              <a:rPr lang="en-US" dirty="0">
                <a:latin typeface="Constantia" charset="0"/>
              </a:rPr>
              <a:t>4. Show the picture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1F116-A58F-1147-AFA3-C0A66AF87C0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36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D81109E-90FC-A24F-9370-5DC80D6C123E}" type="slidenum">
              <a:rPr lang="en-US" sz="1200"/>
              <a:pPr/>
              <a:t>22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94415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F2DB829-899F-9F4A-8CE1-FC7994F4BBCB}" type="slidenum">
              <a:rPr lang="en-US" sz="1200"/>
              <a:pPr/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13933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3E98498-25DA-E24E-B1F2-DFF68434DA54}" type="slidenum">
              <a:rPr lang="en-US" sz="1200"/>
              <a:pPr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61512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F046294-58A1-A847-B02A-98761FA58C08}" type="slidenum">
              <a:rPr lang="en-US" sz="1200"/>
              <a:pPr/>
              <a:t>25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549449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1BC6A3F-0748-2C45-8E8B-404736028B88}" type="slidenum">
              <a:rPr lang="en-US" sz="1200"/>
              <a:pPr/>
              <a:t>26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381519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1989964-DF50-1543-A486-817FD13D02C3}" type="slidenum">
              <a:rPr lang="en-US" sz="1200"/>
              <a:pPr/>
              <a:t>27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48626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AFCFBA5-F106-BF4C-8354-4F927F3623E9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090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BFB2C37-6542-AC4D-A84A-64CD0ED48B48}" type="slidenum">
              <a:rPr lang="en-US" sz="1200"/>
              <a:pPr/>
              <a:t>29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414644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07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From upper left clockwise: 4, 3, 2, 1.</a:t>
            </a:r>
          </a:p>
          <a:p>
            <a:r>
              <a:rPr lang="en-US"/>
              <a:t>Answer here is #4.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DBE3BC-0D5B-7746-AC8F-184863C60F5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55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653" indent="-285516"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623" indent="-229349"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760" indent="-229349"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898" indent="-229349"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07234" indent="-229349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56570" indent="-229349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05906" indent="-229349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55242" indent="-229349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4FE80CC-797A-F048-A36D-8B02E4FBDFEE}" type="slidenum">
              <a:rPr lang="en-US" sz="1200">
                <a:solidFill>
                  <a:srgbClr val="000000"/>
                </a:solidFill>
              </a:rPr>
              <a:pPr/>
              <a:t>4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3862"/>
          </a:xfrm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17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From upper left clockwise: 4, 3, 2, 1.</a:t>
            </a:r>
          </a:p>
          <a:p>
            <a:r>
              <a:rPr lang="en-US"/>
              <a:t>Answer here is #3.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AF3824-3C62-FF46-900E-5C717DA0507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838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FE79559-BD25-F547-B67E-0FA6AC26C60A}" type="slidenum">
              <a:rPr lang="en-US" sz="1200"/>
              <a:pPr/>
              <a:t>32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520408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72E5235-A102-4345-BAC7-6EB393F92A26}" type="slidenum">
              <a:rPr lang="en-US" sz="1200"/>
              <a:pPr/>
              <a:t>33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339735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D8EF602-EF9C-8C48-A290-A5A6D1487A8F}" type="slidenum">
              <a:rPr lang="en-US" sz="1200"/>
              <a:pPr/>
              <a:t>34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52451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E9AB11C-AC91-F94F-8F08-024CFF74758B}" type="slidenum">
              <a:rPr lang="en-US" sz="1200"/>
              <a:pPr/>
              <a:t>35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307349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8FD9F7E-754D-A040-8B4B-41B12ACE9208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This argument really seems to work – I get lots of nods about </a:t>
            </a:r>
            <a:r>
              <a:rPr lang="ja-JP" altLang="en-US"/>
              <a:t>“</a:t>
            </a:r>
            <a:r>
              <a:rPr lang="en-US" altLang="ja-JP"/>
              <a:t>hierarchical decomposition</a:t>
            </a:r>
            <a:r>
              <a:rPr lang="ja-JP" altLang="en-US"/>
              <a:t>”</a:t>
            </a:r>
            <a:r>
              <a:rPr lang="en-US" altLang="ja-JP"/>
              <a:t> after this explanation.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964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2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#2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F8804F-3B3C-1F49-BDB7-811F8C7237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046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3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#4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D80F38-BDFC-7F4E-ADF8-7023227E19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985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603EE24-6ABB-5E4E-9CE4-25565F2B16F4}" type="slidenum">
              <a:rPr lang="en-US" sz="1200"/>
              <a:pPr/>
              <a:t>39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531858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06A7F4A-AE0F-E144-9445-41F4465B216F}" type="slidenum">
              <a:rPr lang="en-US" sz="1200"/>
              <a:pPr/>
              <a:t>40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07489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B4BB2ED-223E-1447-A6A4-87F9146ED7E5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D5B7E7C-8FBB-9945-B3A2-A9C19B128C90}" type="slidenum">
              <a:rPr lang="en-US" sz="1200"/>
              <a:pPr/>
              <a:t>41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460538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1D7873B-C477-9F44-869F-1439FC6E2BAF}" type="slidenum">
              <a:rPr lang="en-US" sz="1200"/>
              <a:pPr/>
              <a:t>42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1483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E03C534-22A2-C840-B619-8D0C7DD69C17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653" indent="-285516"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623" indent="-229349"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760" indent="-229349"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898" indent="-229349"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07234" indent="-229349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56570" indent="-229349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05906" indent="-229349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55242" indent="-229349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1B36D26-51BA-BE46-8AD2-C541E214D74B}" type="slidenum">
              <a:rPr lang="en-US" sz="1200">
                <a:solidFill>
                  <a:srgbClr val="000000"/>
                </a:solidFill>
              </a:rPr>
              <a:pPr/>
              <a:t>7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3862"/>
          </a:xfrm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653" indent="-285516"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623" indent="-229349"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760" indent="-229349"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898" indent="-229349"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07234" indent="-229349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56570" indent="-229349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05906" indent="-229349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55242" indent="-229349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AC9D041-E6B4-CD47-9F89-74A66D253063}" type="slidenum">
              <a:rPr lang="en-US" sz="1200">
                <a:solidFill>
                  <a:srgbClr val="000000"/>
                </a:solidFill>
              </a:rPr>
              <a:pPr/>
              <a:t>8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3862"/>
          </a:xfrm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6D9CB99-3225-AC49-B118-55B493F57372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0F55E19-7918-034F-808B-D10C89788F58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878EDF8-2E6C-4047-BC18-06494607CD6E}" type="datetime1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1/29/18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91E0E9B-5B4C-D54C-BD61-23D346435524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8146-1BE7-C54A-9792-E5D5E211206F}" type="datetime1">
              <a:rPr lang="en-US" smtClean="0">
                <a:solidFill>
                  <a:srgbClr val="000000"/>
                </a:solidFill>
              </a:rPr>
              <a:pPr/>
              <a:t>1/29/18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AE41-72B0-E948-AD0C-C7B2D7AAC63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0D4A-0CD1-5846-8CD9-A6F7DE3C4E28}" type="datetime1">
              <a:rPr lang="en-US" smtClean="0">
                <a:solidFill>
                  <a:srgbClr val="000000"/>
                </a:solidFill>
              </a:rPr>
              <a:pPr/>
              <a:t>1/29/18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9405-6DE5-5B4D-B745-F8FAD93B46E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99DD77-BAB1-724B-902F-0D9327DEA39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AD7A7-935D-C64F-9AD3-553E7C52E05E}" type="datetime1">
              <a:rPr lang="en-US">
                <a:solidFill>
                  <a:srgbClr val="000000"/>
                </a:solidFill>
              </a:rPr>
              <a:pPr/>
              <a:t>1/29/18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43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55079-A0CC-AC4B-ACF1-C5F4B86FBE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6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6CB9-2C09-E94A-8440-8042112DFD95}" type="datetime1">
              <a:rPr lang="en-US" smtClean="0">
                <a:solidFill>
                  <a:srgbClr val="000000"/>
                </a:solidFill>
              </a:rPr>
              <a:pPr/>
              <a:t>1/29/18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902D-33B3-6347-A702-809E934391A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B076-9D04-9244-A1D1-2930F9AF8D7C}" type="datetime1">
              <a:rPr lang="en-US" smtClean="0">
                <a:solidFill>
                  <a:srgbClr val="000000"/>
                </a:solidFill>
              </a:rPr>
              <a:pPr/>
              <a:t>1/29/18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C56B-9118-A440-88F3-FC557310281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D8FB-B4C4-094A-BB6A-A010A5A1DBC7}" type="datetime1">
              <a:rPr lang="en-US" smtClean="0">
                <a:solidFill>
                  <a:srgbClr val="000000"/>
                </a:solidFill>
              </a:rPr>
              <a:pPr/>
              <a:t>1/29/18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40AC-D134-0C4E-8291-C8B0A5F267B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F429-25A6-2246-9F37-0944CCA10EAB}" type="datetime1">
              <a:rPr lang="en-US" smtClean="0">
                <a:solidFill>
                  <a:srgbClr val="000000"/>
                </a:solidFill>
              </a:rPr>
              <a:pPr/>
              <a:t>1/29/18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BC6E-EEAA-7044-87DC-D06AA2AC242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8908-AA38-2245-A20A-E80D12364451}" type="datetime1">
              <a:rPr lang="en-US" smtClean="0">
                <a:solidFill>
                  <a:srgbClr val="000000"/>
                </a:solidFill>
              </a:rPr>
              <a:pPr/>
              <a:t>1/29/18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795F-C9DB-F344-8D54-F8D5B0222EF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2DF-A8DF-CA49-9CDE-2D27AD9695D0}" type="datetime1">
              <a:rPr lang="en-US" smtClean="0">
                <a:solidFill>
                  <a:srgbClr val="000000"/>
                </a:solidFill>
              </a:rPr>
              <a:pPr/>
              <a:t>1/29/18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C1CD-FCFC-D847-925A-FEDB6A3135E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051-E384-ED44-AB1A-641DE1E516F6}" type="datetime1">
              <a:rPr lang="en-US" smtClean="0">
                <a:solidFill>
                  <a:srgbClr val="000000"/>
                </a:solidFill>
              </a:rPr>
              <a:pPr/>
              <a:t>1/29/18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59E-D438-3743-82E8-257D1D1530F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69A4-5C4A-614B-B76D-71F46C595CC8}" type="datetime1">
              <a:rPr lang="en-US" smtClean="0">
                <a:solidFill>
                  <a:srgbClr val="000000"/>
                </a:solidFill>
              </a:rPr>
              <a:pPr/>
              <a:t>1/29/18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6B41-350E-694E-A89C-8784D9E18E2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878EDF8-2E6C-4047-BC18-06494607CD6E}" type="datetime1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1/29/18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1" r:id="rId12"/>
    <p:sldLayoutId id="2147483692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jpe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jpe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r>
              <a:rPr lang="mr-IN" dirty="0"/>
              <a:t>–</a:t>
            </a:r>
            <a:r>
              <a:rPr lang="en-US" dirty="0"/>
              <a:t> 1/31/18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Questions?</a:t>
            </a:r>
          </a:p>
          <a:p>
            <a:pPr>
              <a:buFont typeface="Arial" charset="0"/>
              <a:buChar char="•"/>
            </a:pPr>
            <a:r>
              <a:rPr lang="en-US" dirty="0"/>
              <a:t>Group practice </a:t>
            </a:r>
            <a:r>
              <a:rPr lang="en-US" dirty="0" smtClean="0"/>
              <a:t>problems</a:t>
            </a:r>
          </a:p>
          <a:p>
            <a:pPr>
              <a:buFont typeface="Arial" charset="0"/>
              <a:buChar char="•"/>
            </a:pPr>
            <a:r>
              <a:rPr lang="en-US" smtClean="0"/>
              <a:t>Step through HW1 code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Python functions</a:t>
            </a:r>
          </a:p>
          <a:p>
            <a:pPr>
              <a:buFont typeface="Arial" charset="0"/>
              <a:buChar char="•"/>
            </a:pPr>
            <a:r>
              <a:rPr lang="en-US" dirty="0"/>
              <a:t>For loops</a:t>
            </a:r>
          </a:p>
          <a:p>
            <a:pPr>
              <a:buFont typeface="Arial" charset="0"/>
              <a:buChar char="•"/>
            </a:pPr>
            <a:r>
              <a:rPr lang="en-US" dirty="0"/>
              <a:t>Color change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2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Now change the pixel</a:t>
            </a: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 flipH="1" flipV="1">
            <a:off x="2743200" y="2971800"/>
            <a:ext cx="2514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257800" y="2209800"/>
            <a:ext cx="3635375" cy="11874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Set the red value of pixel </a:t>
            </a:r>
            <a:r>
              <a:rPr lang="en-US" b="1" dirty="0"/>
              <a:t>p</a:t>
            </a:r>
            <a:r>
              <a:rPr lang="en-US" dirty="0"/>
              <a:t> to 0.5 (50%) of </a:t>
            </a:r>
            <a:r>
              <a:rPr lang="en-US" b="1" dirty="0" err="1"/>
              <a:t>originalRed</a:t>
            </a:r>
            <a:endParaRPr lang="en-US" dirty="0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7467600" y="3519488"/>
            <a:ext cx="96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Times New Roman" charset="0"/>
              </a:rPr>
              <a:t>picture</a:t>
            </a: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80010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304800" y="4038600"/>
            <a:ext cx="1447800" cy="1752600"/>
          </a:xfrm>
          <a:prstGeom prst="rect">
            <a:avLst/>
          </a:prstGeom>
          <a:solidFill>
            <a:srgbClr val="4383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533400" y="4114800"/>
            <a:ext cx="914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Times New Roman" charset="0"/>
              </a:rPr>
              <a:t>Pixel, color </a:t>
            </a:r>
            <a:r>
              <a:rPr lang="en-US" sz="2000" b="1">
                <a:latin typeface="Times New Roman" charset="0"/>
              </a:rPr>
              <a:t>r=67 </a:t>
            </a:r>
            <a:r>
              <a:rPr lang="en-US" sz="2000">
                <a:latin typeface="Times New Roman" charset="0"/>
              </a:rPr>
              <a:t>g=131 b=105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4708525" y="47148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Times New Roman" charset="0"/>
              </a:rPr>
              <a:t>…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838200" y="617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charset="0"/>
              </a:rPr>
              <a:t>p</a:t>
            </a:r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 flipV="1">
            <a:off x="9906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3032125" y="6073775"/>
            <a:ext cx="21389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b="1" dirty="0" err="1">
                <a:latin typeface="Times New Roman" charset="0"/>
              </a:rPr>
              <a:t>originalRed</a:t>
            </a:r>
            <a:r>
              <a:rPr lang="en-US" sz="2000" b="1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= 135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304800" y="1676400"/>
            <a:ext cx="46021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def</a:t>
            </a:r>
            <a:r>
              <a:rPr lang="en-US" sz="2000" dirty="0">
                <a:latin typeface="Arial Black" charset="0"/>
              </a:rPr>
              <a:t> </a:t>
            </a:r>
            <a:r>
              <a:rPr lang="en-US" sz="2000" dirty="0" err="1">
                <a:latin typeface="Arial Black" charset="0"/>
              </a:rPr>
              <a:t>decreaseRed</a:t>
            </a:r>
            <a:r>
              <a:rPr lang="en-US" sz="2000" dirty="0">
                <a:latin typeface="Arial Black" charset="0"/>
              </a:rPr>
              <a:t>(picture):</a:t>
            </a:r>
          </a:p>
          <a:p>
            <a:r>
              <a:rPr lang="en-US" sz="2000" dirty="0">
                <a:latin typeface="Arial Black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for</a:t>
            </a:r>
            <a:r>
              <a:rPr lang="en-US" sz="2000" dirty="0">
                <a:latin typeface="Arial Black" charset="0"/>
              </a:rPr>
              <a:t> p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in</a:t>
            </a:r>
            <a:r>
              <a:rPr lang="en-US" sz="2000" dirty="0">
                <a:latin typeface="Arial Black" charset="0"/>
              </a:rPr>
              <a:t>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getPixels</a:t>
            </a:r>
            <a:r>
              <a:rPr lang="en-US" sz="2000" dirty="0">
                <a:latin typeface="Arial Black" charset="0"/>
              </a:rPr>
              <a:t>(picture):</a:t>
            </a:r>
          </a:p>
          <a:p>
            <a:r>
              <a:rPr lang="en-US" sz="2000" dirty="0">
                <a:latin typeface="Arial Black" charset="0"/>
              </a:rPr>
              <a:t>       </a:t>
            </a:r>
            <a:r>
              <a:rPr lang="en-US" sz="2000" dirty="0" err="1">
                <a:latin typeface="Arial Black" charset="0"/>
              </a:rPr>
              <a:t>originalRed</a:t>
            </a:r>
            <a:r>
              <a:rPr lang="en-US" sz="2000" dirty="0">
                <a:latin typeface="Arial Black" charset="0"/>
              </a:rPr>
              <a:t> =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getRed</a:t>
            </a:r>
            <a:r>
              <a:rPr lang="en-US" sz="2000" dirty="0">
                <a:latin typeface="Arial Black" charset="0"/>
              </a:rPr>
              <a:t>(p)</a:t>
            </a:r>
          </a:p>
          <a:p>
            <a:r>
              <a:rPr lang="en-US" sz="2000" dirty="0">
                <a:latin typeface="Arial Black" charset="0"/>
              </a:rPr>
              <a:t>      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setRed</a:t>
            </a:r>
            <a:r>
              <a:rPr lang="en-US" sz="2000" dirty="0">
                <a:latin typeface="Arial Black" charset="0"/>
              </a:rPr>
              <a:t>(p, </a:t>
            </a:r>
            <a:r>
              <a:rPr lang="en-US" sz="2000" dirty="0" err="1">
                <a:latin typeface="Arial Black" charset="0"/>
              </a:rPr>
              <a:t>originalRed</a:t>
            </a:r>
            <a:r>
              <a:rPr lang="en-US" sz="2000" dirty="0">
                <a:latin typeface="Arial Black" charset="0"/>
              </a:rPr>
              <a:t> * 0.5)</a:t>
            </a:r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H="1" flipV="1">
            <a:off x="4876800" y="4343400"/>
            <a:ext cx="2514600" cy="1524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5257800" y="3962400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charset="0"/>
              </a:rPr>
              <a:t>getPixels</a:t>
            </a:r>
            <a:r>
              <a:rPr lang="en-US" sz="2000">
                <a:latin typeface="Times New Roman" charset="0"/>
              </a:rPr>
              <a:t>()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1752600" y="4038600"/>
            <a:ext cx="1447800" cy="1752600"/>
          </a:xfrm>
          <a:prstGeom prst="rect">
            <a:avLst/>
          </a:prstGeom>
          <a:solidFill>
            <a:srgbClr val="85722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1981200" y="4114800"/>
            <a:ext cx="9144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Times New Roman" charset="0"/>
              </a:rPr>
              <a:t>Pixel, color r=133</a:t>
            </a:r>
          </a:p>
          <a:p>
            <a:r>
              <a:rPr lang="en-US" sz="2000" dirty="0">
                <a:latin typeface="Times New Roman" charset="0"/>
              </a:rPr>
              <a:t>g=114 b=46</a:t>
            </a:r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3200400" y="4038600"/>
            <a:ext cx="1447800" cy="1752600"/>
          </a:xfrm>
          <a:prstGeom prst="rect">
            <a:avLst/>
          </a:prstGeom>
          <a:solidFill>
            <a:srgbClr val="86722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3429000" y="4114800"/>
            <a:ext cx="914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latin typeface="Times New Roman" charset="0"/>
              </a:rPr>
              <a:t>Pixel, color r=134 g=114b=45</a:t>
            </a:r>
          </a:p>
        </p:txBody>
      </p:sp>
      <p:pic>
        <p:nvPicPr>
          <p:cNvPr id="25" name="Picture 10" descr="Katie-sma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343400"/>
            <a:ext cx="1122363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46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Then move on to the next pixel</a:t>
            </a:r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 flipH="1">
            <a:off x="4495800" y="2438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029200" y="2133600"/>
            <a:ext cx="3635375" cy="8223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Move on to the next pixel and name </a:t>
            </a:r>
            <a:r>
              <a:rPr lang="en-US" i="1"/>
              <a:t>it</a:t>
            </a:r>
            <a:r>
              <a:rPr lang="en-US"/>
              <a:t> </a:t>
            </a:r>
            <a:r>
              <a:rPr lang="en-US" b="1"/>
              <a:t>p</a:t>
            </a:r>
            <a:endParaRPr lang="en-US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7467600" y="3429000"/>
            <a:ext cx="96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Times New Roman" charset="0"/>
              </a:rPr>
              <a:t>picture</a:t>
            </a:r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80010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4708525" y="47148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Times New Roman" charset="0"/>
              </a:rPr>
              <a:t>…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2057400" y="617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charset="0"/>
              </a:rPr>
              <a:t>p</a:t>
            </a:r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 flipV="1">
            <a:off x="22098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3032125" y="6073775"/>
            <a:ext cx="21389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b="1" dirty="0" err="1">
                <a:latin typeface="Times New Roman" charset="0"/>
              </a:rPr>
              <a:t>originalRed</a:t>
            </a:r>
            <a:r>
              <a:rPr lang="en-US" sz="2000" b="1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= 135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381000" y="1905000"/>
            <a:ext cx="46021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def</a:t>
            </a:r>
            <a:r>
              <a:rPr lang="en-US" sz="2000" dirty="0">
                <a:latin typeface="Arial Black" charset="0"/>
              </a:rPr>
              <a:t> </a:t>
            </a:r>
            <a:r>
              <a:rPr lang="en-US" sz="2000" dirty="0" err="1">
                <a:latin typeface="Arial Black" charset="0"/>
              </a:rPr>
              <a:t>decreaseRed</a:t>
            </a:r>
            <a:r>
              <a:rPr lang="en-US" sz="2000" dirty="0">
                <a:latin typeface="Arial Black" charset="0"/>
              </a:rPr>
              <a:t>(picture):</a:t>
            </a:r>
          </a:p>
          <a:p>
            <a:r>
              <a:rPr lang="en-US" sz="2000" dirty="0">
                <a:latin typeface="Arial Black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for</a:t>
            </a:r>
            <a:r>
              <a:rPr lang="en-US" sz="2000" dirty="0">
                <a:latin typeface="Arial Black" charset="0"/>
              </a:rPr>
              <a:t> p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in</a:t>
            </a:r>
            <a:r>
              <a:rPr lang="en-US" sz="2000" dirty="0">
                <a:latin typeface="Arial Black" charset="0"/>
              </a:rPr>
              <a:t>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getPixels</a:t>
            </a:r>
            <a:r>
              <a:rPr lang="en-US" sz="2000" dirty="0">
                <a:latin typeface="Arial Black" charset="0"/>
              </a:rPr>
              <a:t>(picture):</a:t>
            </a:r>
          </a:p>
          <a:p>
            <a:r>
              <a:rPr lang="en-US" sz="2000" dirty="0">
                <a:latin typeface="Arial Black" charset="0"/>
              </a:rPr>
              <a:t>       </a:t>
            </a:r>
            <a:r>
              <a:rPr lang="en-US" sz="2000" dirty="0" err="1">
                <a:latin typeface="Arial Black" charset="0"/>
              </a:rPr>
              <a:t>originalRed</a:t>
            </a:r>
            <a:r>
              <a:rPr lang="en-US" sz="2000" dirty="0">
                <a:latin typeface="Arial Black" charset="0"/>
              </a:rPr>
              <a:t> =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getRed</a:t>
            </a:r>
            <a:r>
              <a:rPr lang="en-US" sz="2000" dirty="0">
                <a:latin typeface="Arial Black" charset="0"/>
              </a:rPr>
              <a:t>(p)</a:t>
            </a:r>
          </a:p>
          <a:p>
            <a:r>
              <a:rPr lang="en-US" sz="2000" dirty="0">
                <a:latin typeface="Arial Black" charset="0"/>
              </a:rPr>
              <a:t>      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setRed</a:t>
            </a:r>
            <a:r>
              <a:rPr lang="en-US" sz="2000" dirty="0">
                <a:latin typeface="Arial Black" charset="0"/>
              </a:rPr>
              <a:t>(p, </a:t>
            </a:r>
            <a:r>
              <a:rPr lang="en-US" sz="2000" dirty="0" err="1">
                <a:latin typeface="Arial Black" charset="0"/>
              </a:rPr>
              <a:t>originalRed</a:t>
            </a:r>
            <a:r>
              <a:rPr lang="en-US" sz="2000" dirty="0">
                <a:latin typeface="Arial Black" charset="0"/>
              </a:rPr>
              <a:t> * 0.5)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 flipH="1" flipV="1">
            <a:off x="4876800" y="4343400"/>
            <a:ext cx="2514600" cy="1524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5257800" y="3962400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charset="0"/>
              </a:rPr>
              <a:t>getPixels</a:t>
            </a:r>
            <a:r>
              <a:rPr lang="en-US" sz="2000">
                <a:latin typeface="Times New Roman" charset="0"/>
              </a:rPr>
              <a:t>()</a:t>
            </a: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304800" y="4038600"/>
            <a:ext cx="1447800" cy="1752600"/>
          </a:xfrm>
          <a:prstGeom prst="rect">
            <a:avLst/>
          </a:prstGeom>
          <a:solidFill>
            <a:srgbClr val="4383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533400" y="4114800"/>
            <a:ext cx="914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Times New Roman" charset="0"/>
              </a:rPr>
              <a:t>Pixel, color </a:t>
            </a:r>
            <a:r>
              <a:rPr lang="en-US" sz="2000" b="1" dirty="0">
                <a:latin typeface="Times New Roman" charset="0"/>
              </a:rPr>
              <a:t>r=67 </a:t>
            </a:r>
            <a:r>
              <a:rPr lang="en-US" sz="2000" dirty="0">
                <a:latin typeface="Times New Roman" charset="0"/>
              </a:rPr>
              <a:t>g=131 b=105</a:t>
            </a: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1752600" y="4038600"/>
            <a:ext cx="1447800" cy="1752600"/>
          </a:xfrm>
          <a:prstGeom prst="rect">
            <a:avLst/>
          </a:prstGeom>
          <a:solidFill>
            <a:srgbClr val="4383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1981200" y="4114800"/>
            <a:ext cx="9144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Times New Roman" charset="0"/>
              </a:rPr>
              <a:t>Pixel, color r=133</a:t>
            </a:r>
          </a:p>
          <a:p>
            <a:r>
              <a:rPr lang="en-US" sz="2000" dirty="0">
                <a:latin typeface="Times New Roman" charset="0"/>
              </a:rPr>
              <a:t>g=114 b=46</a:t>
            </a: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3200400" y="4038600"/>
            <a:ext cx="1447800" cy="1752600"/>
          </a:xfrm>
          <a:prstGeom prst="rect">
            <a:avLst/>
          </a:prstGeom>
          <a:solidFill>
            <a:srgbClr val="86722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3429000" y="4114800"/>
            <a:ext cx="914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latin typeface="Times New Roman" charset="0"/>
              </a:rPr>
              <a:t>Pixel, color r=134 g=114b=45</a:t>
            </a:r>
          </a:p>
        </p:txBody>
      </p:sp>
      <p:pic>
        <p:nvPicPr>
          <p:cNvPr id="22" name="Picture 10" descr="Katie-sma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343400"/>
            <a:ext cx="1122363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924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80251" y="500659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Get its red value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057400" y="617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charset="0"/>
              </a:rPr>
              <a:t>p</a:t>
            </a:r>
          </a:p>
        </p:txBody>
      </p:sp>
      <p:sp>
        <p:nvSpPr>
          <p:cNvPr id="40964" name="Line 5"/>
          <p:cNvSpPr>
            <a:spLocks noChangeShapeType="1"/>
          </p:cNvSpPr>
          <p:nvPr/>
        </p:nvSpPr>
        <p:spPr bwMode="auto">
          <a:xfrm flipH="1">
            <a:off x="4419600" y="1828800"/>
            <a:ext cx="1066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5508625" y="1371600"/>
            <a:ext cx="3635375" cy="1552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Set </a:t>
            </a:r>
            <a:r>
              <a:rPr lang="en-US" b="1" dirty="0" err="1"/>
              <a:t>originalRed</a:t>
            </a:r>
            <a:r>
              <a:rPr lang="en-US" dirty="0"/>
              <a:t> to the red value at the new </a:t>
            </a:r>
            <a:r>
              <a:rPr lang="en-US" b="1" dirty="0"/>
              <a:t>p</a:t>
            </a:r>
            <a:r>
              <a:rPr lang="en-US" dirty="0"/>
              <a:t>, then change the red at that new pixel.</a:t>
            </a:r>
          </a:p>
        </p:txBody>
      </p:sp>
      <p:sp>
        <p:nvSpPr>
          <p:cNvPr id="40966" name="Text Box 7"/>
          <p:cNvSpPr txBox="1">
            <a:spLocks noChangeArrowheads="1"/>
          </p:cNvSpPr>
          <p:nvPr/>
        </p:nvSpPr>
        <p:spPr bwMode="auto">
          <a:xfrm>
            <a:off x="2057400" y="617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charset="0"/>
              </a:rPr>
              <a:t>p</a:t>
            </a:r>
          </a:p>
        </p:txBody>
      </p:sp>
      <p:sp>
        <p:nvSpPr>
          <p:cNvPr id="40967" name="Rectangle 8"/>
          <p:cNvSpPr>
            <a:spLocks noChangeArrowheads="1"/>
          </p:cNvSpPr>
          <p:nvPr/>
        </p:nvSpPr>
        <p:spPr bwMode="auto">
          <a:xfrm>
            <a:off x="381000" y="1905000"/>
            <a:ext cx="46021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def</a:t>
            </a:r>
            <a:r>
              <a:rPr lang="en-US" sz="2000" dirty="0">
                <a:latin typeface="Arial Black" charset="0"/>
              </a:rPr>
              <a:t> </a:t>
            </a:r>
            <a:r>
              <a:rPr lang="en-US" sz="2000" dirty="0" err="1">
                <a:latin typeface="Arial Black" charset="0"/>
              </a:rPr>
              <a:t>decreaseRed</a:t>
            </a:r>
            <a:r>
              <a:rPr lang="en-US" sz="2000" dirty="0">
                <a:latin typeface="Arial Black" charset="0"/>
              </a:rPr>
              <a:t>(picture):</a:t>
            </a:r>
          </a:p>
          <a:p>
            <a:r>
              <a:rPr lang="en-US" sz="2000" dirty="0">
                <a:latin typeface="Arial Black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for</a:t>
            </a:r>
            <a:r>
              <a:rPr lang="en-US" sz="2000" dirty="0">
                <a:latin typeface="Arial Black" charset="0"/>
              </a:rPr>
              <a:t> p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in</a:t>
            </a:r>
            <a:r>
              <a:rPr lang="en-US" sz="2000" dirty="0">
                <a:latin typeface="Arial Black" charset="0"/>
              </a:rPr>
              <a:t>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getPixels</a:t>
            </a:r>
            <a:r>
              <a:rPr lang="en-US" sz="2000" dirty="0">
                <a:latin typeface="Arial Black" charset="0"/>
              </a:rPr>
              <a:t>(picture):</a:t>
            </a:r>
          </a:p>
          <a:p>
            <a:r>
              <a:rPr lang="en-US" sz="2000" dirty="0">
                <a:latin typeface="Arial Black" charset="0"/>
              </a:rPr>
              <a:t>       </a:t>
            </a:r>
            <a:r>
              <a:rPr lang="en-US" sz="2000" dirty="0" err="1">
                <a:latin typeface="Arial Black" charset="0"/>
              </a:rPr>
              <a:t>originalRed</a:t>
            </a:r>
            <a:r>
              <a:rPr lang="en-US" sz="2000" dirty="0">
                <a:latin typeface="Arial Black" charset="0"/>
              </a:rPr>
              <a:t> =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getRed</a:t>
            </a:r>
            <a:r>
              <a:rPr lang="en-US" sz="2000" dirty="0">
                <a:latin typeface="Arial Black" charset="0"/>
              </a:rPr>
              <a:t>(p)</a:t>
            </a:r>
          </a:p>
          <a:p>
            <a:r>
              <a:rPr lang="en-US" sz="2000" dirty="0">
                <a:latin typeface="Arial Black" charset="0"/>
              </a:rPr>
              <a:t>      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setRed</a:t>
            </a:r>
            <a:r>
              <a:rPr lang="en-US" sz="2000" dirty="0">
                <a:latin typeface="Arial Black" charset="0"/>
              </a:rPr>
              <a:t>(p, </a:t>
            </a:r>
            <a:r>
              <a:rPr lang="en-US" sz="2000" dirty="0" err="1">
                <a:latin typeface="Arial Black" charset="0"/>
              </a:rPr>
              <a:t>originalRed</a:t>
            </a:r>
            <a:r>
              <a:rPr lang="en-US" sz="2000" dirty="0">
                <a:latin typeface="Arial Black" charset="0"/>
              </a:rPr>
              <a:t> * 0.5)</a:t>
            </a:r>
          </a:p>
        </p:txBody>
      </p:sp>
      <p:sp>
        <p:nvSpPr>
          <p:cNvPr id="40968" name="Text Box 9"/>
          <p:cNvSpPr txBox="1">
            <a:spLocks noChangeArrowheads="1"/>
          </p:cNvSpPr>
          <p:nvPr/>
        </p:nvSpPr>
        <p:spPr bwMode="auto">
          <a:xfrm>
            <a:off x="7467600" y="3519488"/>
            <a:ext cx="96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Times New Roman" charset="0"/>
              </a:rPr>
              <a:t>picture</a:t>
            </a:r>
          </a:p>
        </p:txBody>
      </p:sp>
      <p:sp>
        <p:nvSpPr>
          <p:cNvPr id="40969" name="Line 10"/>
          <p:cNvSpPr>
            <a:spLocks noChangeShapeType="1"/>
          </p:cNvSpPr>
          <p:nvPr/>
        </p:nvSpPr>
        <p:spPr bwMode="auto">
          <a:xfrm>
            <a:off x="80010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Text Box 11"/>
          <p:cNvSpPr txBox="1">
            <a:spLocks noChangeArrowheads="1"/>
          </p:cNvSpPr>
          <p:nvPr/>
        </p:nvSpPr>
        <p:spPr bwMode="auto">
          <a:xfrm>
            <a:off x="4708525" y="47148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Times New Roman" charset="0"/>
              </a:rPr>
              <a:t>…</a:t>
            </a:r>
          </a:p>
        </p:txBody>
      </p:sp>
      <p:sp>
        <p:nvSpPr>
          <p:cNvPr id="40971" name="Text Box 12"/>
          <p:cNvSpPr txBox="1">
            <a:spLocks noChangeArrowheads="1"/>
          </p:cNvSpPr>
          <p:nvPr/>
        </p:nvSpPr>
        <p:spPr bwMode="auto">
          <a:xfrm>
            <a:off x="2057400" y="617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charset="0"/>
              </a:rPr>
              <a:t>p</a:t>
            </a:r>
          </a:p>
        </p:txBody>
      </p:sp>
      <p:sp>
        <p:nvSpPr>
          <p:cNvPr id="40972" name="Line 13"/>
          <p:cNvSpPr>
            <a:spLocks noChangeShapeType="1"/>
          </p:cNvSpPr>
          <p:nvPr/>
        </p:nvSpPr>
        <p:spPr bwMode="auto">
          <a:xfrm flipV="1">
            <a:off x="22098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Text Box 14"/>
          <p:cNvSpPr txBox="1">
            <a:spLocks noChangeArrowheads="1"/>
          </p:cNvSpPr>
          <p:nvPr/>
        </p:nvSpPr>
        <p:spPr bwMode="auto">
          <a:xfrm>
            <a:off x="3032125" y="6073775"/>
            <a:ext cx="21389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b="1" dirty="0" err="1">
                <a:latin typeface="Times New Roman" charset="0"/>
              </a:rPr>
              <a:t>originalRed</a:t>
            </a:r>
            <a:r>
              <a:rPr lang="en-US" sz="2000" b="1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= 133</a:t>
            </a:r>
          </a:p>
        </p:txBody>
      </p:sp>
      <p:sp>
        <p:nvSpPr>
          <p:cNvPr id="40974" name="Line 15"/>
          <p:cNvSpPr>
            <a:spLocks noChangeShapeType="1"/>
          </p:cNvSpPr>
          <p:nvPr/>
        </p:nvSpPr>
        <p:spPr bwMode="auto">
          <a:xfrm flipH="1" flipV="1">
            <a:off x="4876800" y="4343400"/>
            <a:ext cx="2514600" cy="1524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Text Box 16"/>
          <p:cNvSpPr txBox="1">
            <a:spLocks noChangeArrowheads="1"/>
          </p:cNvSpPr>
          <p:nvPr/>
        </p:nvSpPr>
        <p:spPr bwMode="auto">
          <a:xfrm>
            <a:off x="5257800" y="3962400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charset="0"/>
              </a:rPr>
              <a:t>getPixels</a:t>
            </a:r>
            <a:r>
              <a:rPr lang="en-US" sz="2000">
                <a:latin typeface="Times New Roman" charset="0"/>
              </a:rPr>
              <a:t>()</a:t>
            </a:r>
          </a:p>
        </p:txBody>
      </p:sp>
      <p:pic>
        <p:nvPicPr>
          <p:cNvPr id="40976" name="Picture 17" descr="Katie-sma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343400"/>
            <a:ext cx="1122363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7" name="Rectangle 18"/>
          <p:cNvSpPr>
            <a:spLocks noChangeArrowheads="1"/>
          </p:cNvSpPr>
          <p:nvPr/>
        </p:nvSpPr>
        <p:spPr bwMode="auto">
          <a:xfrm>
            <a:off x="304800" y="4038600"/>
            <a:ext cx="1447800" cy="1752600"/>
          </a:xfrm>
          <a:prstGeom prst="rect">
            <a:avLst/>
          </a:prstGeom>
          <a:solidFill>
            <a:srgbClr val="4383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Text Box 19"/>
          <p:cNvSpPr txBox="1">
            <a:spLocks noChangeArrowheads="1"/>
          </p:cNvSpPr>
          <p:nvPr/>
        </p:nvSpPr>
        <p:spPr bwMode="auto">
          <a:xfrm>
            <a:off x="533400" y="4114800"/>
            <a:ext cx="914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Times New Roman" charset="0"/>
              </a:rPr>
              <a:t>Pixel, color </a:t>
            </a:r>
            <a:r>
              <a:rPr lang="en-US" sz="2000" b="1" dirty="0">
                <a:latin typeface="Times New Roman" charset="0"/>
              </a:rPr>
              <a:t>r=67 </a:t>
            </a:r>
            <a:r>
              <a:rPr lang="en-US" sz="2000" dirty="0">
                <a:latin typeface="Times New Roman" charset="0"/>
              </a:rPr>
              <a:t>g=131 b=105</a:t>
            </a:r>
          </a:p>
        </p:txBody>
      </p:sp>
      <p:sp>
        <p:nvSpPr>
          <p:cNvPr id="40979" name="Rectangle 20"/>
          <p:cNvSpPr>
            <a:spLocks noChangeArrowheads="1"/>
          </p:cNvSpPr>
          <p:nvPr/>
        </p:nvSpPr>
        <p:spPr bwMode="auto">
          <a:xfrm>
            <a:off x="1752600" y="4038600"/>
            <a:ext cx="1447800" cy="1752600"/>
          </a:xfrm>
          <a:prstGeom prst="rect">
            <a:avLst/>
          </a:prstGeom>
          <a:solidFill>
            <a:srgbClr val="85722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Text Box 21"/>
          <p:cNvSpPr txBox="1">
            <a:spLocks noChangeArrowheads="1"/>
          </p:cNvSpPr>
          <p:nvPr/>
        </p:nvSpPr>
        <p:spPr bwMode="auto">
          <a:xfrm>
            <a:off x="1981200" y="4114800"/>
            <a:ext cx="9144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Times New Roman" charset="0"/>
              </a:rPr>
              <a:t>Pixel, color r=133</a:t>
            </a:r>
          </a:p>
          <a:p>
            <a:r>
              <a:rPr lang="en-US" sz="2000" dirty="0">
                <a:latin typeface="Times New Roman" charset="0"/>
              </a:rPr>
              <a:t>g=114 b=46</a:t>
            </a:r>
          </a:p>
        </p:txBody>
      </p:sp>
      <p:sp>
        <p:nvSpPr>
          <p:cNvPr id="40981" name="Rectangle 22"/>
          <p:cNvSpPr>
            <a:spLocks noChangeArrowheads="1"/>
          </p:cNvSpPr>
          <p:nvPr/>
        </p:nvSpPr>
        <p:spPr bwMode="auto">
          <a:xfrm>
            <a:off x="3200400" y="4038600"/>
            <a:ext cx="1447800" cy="1752600"/>
          </a:xfrm>
          <a:prstGeom prst="rect">
            <a:avLst/>
          </a:prstGeom>
          <a:solidFill>
            <a:srgbClr val="86722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Text Box 23"/>
          <p:cNvSpPr txBox="1">
            <a:spLocks noChangeArrowheads="1"/>
          </p:cNvSpPr>
          <p:nvPr/>
        </p:nvSpPr>
        <p:spPr bwMode="auto">
          <a:xfrm>
            <a:off x="3429000" y="4114800"/>
            <a:ext cx="914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latin typeface="Times New Roman" charset="0"/>
              </a:rPr>
              <a:t>Pixel, color r=134 g=114b=45</a:t>
            </a:r>
          </a:p>
        </p:txBody>
      </p:sp>
    </p:spTree>
    <p:extLst>
      <p:ext uri="{BB962C8B-B14F-4D97-AF65-F5344CB8AC3E}">
        <p14:creationId xmlns:p14="http://schemas.microsoft.com/office/powerpoint/2010/main" val="1265830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And change </a:t>
            </a:r>
            <a:r>
              <a:rPr lang="en-US" i="1" dirty="0">
                <a:latin typeface="Calibri"/>
                <a:cs typeface="Calibri"/>
              </a:rPr>
              <a:t>this</a:t>
            </a:r>
            <a:r>
              <a:rPr lang="en-US" dirty="0">
                <a:latin typeface="Calibri"/>
                <a:cs typeface="Calibri"/>
              </a:rPr>
              <a:t> red value</a:t>
            </a:r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 flipH="1" flipV="1">
            <a:off x="4800600" y="3124200"/>
            <a:ext cx="304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181600" y="2667000"/>
            <a:ext cx="3635375" cy="7016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/>
              <a:t>Change the red value at pixel </a:t>
            </a:r>
            <a:r>
              <a:rPr lang="en-US" sz="2000" b="1" dirty="0"/>
              <a:t>p</a:t>
            </a:r>
            <a:r>
              <a:rPr lang="en-US" sz="2000" dirty="0"/>
              <a:t> to 50% of value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81000" y="1905000"/>
            <a:ext cx="46021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def</a:t>
            </a:r>
            <a:r>
              <a:rPr lang="en-US" sz="2000" dirty="0">
                <a:latin typeface="Arial Black" charset="0"/>
              </a:rPr>
              <a:t> </a:t>
            </a:r>
            <a:r>
              <a:rPr lang="en-US" sz="2000" dirty="0" err="1">
                <a:latin typeface="Arial Black" charset="0"/>
              </a:rPr>
              <a:t>decreaseRed</a:t>
            </a:r>
            <a:r>
              <a:rPr lang="en-US" sz="2000" dirty="0">
                <a:latin typeface="Arial Black" charset="0"/>
              </a:rPr>
              <a:t>(picture):</a:t>
            </a:r>
          </a:p>
          <a:p>
            <a:r>
              <a:rPr lang="en-US" sz="2000" dirty="0">
                <a:latin typeface="Arial Black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for</a:t>
            </a:r>
            <a:r>
              <a:rPr lang="en-US" sz="2000" dirty="0">
                <a:latin typeface="Arial Black" charset="0"/>
              </a:rPr>
              <a:t> p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in</a:t>
            </a:r>
            <a:r>
              <a:rPr lang="en-US" sz="2000" dirty="0">
                <a:latin typeface="Arial Black" charset="0"/>
              </a:rPr>
              <a:t>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getPixels</a:t>
            </a:r>
            <a:r>
              <a:rPr lang="en-US" sz="2000" dirty="0">
                <a:latin typeface="Arial Black" charset="0"/>
              </a:rPr>
              <a:t>(picture):</a:t>
            </a:r>
          </a:p>
          <a:p>
            <a:r>
              <a:rPr lang="en-US" sz="2000" dirty="0">
                <a:latin typeface="Arial Black" charset="0"/>
              </a:rPr>
              <a:t>       </a:t>
            </a:r>
            <a:r>
              <a:rPr lang="en-US" sz="2000" dirty="0" err="1">
                <a:latin typeface="Arial Black" charset="0"/>
              </a:rPr>
              <a:t>originalRed</a:t>
            </a:r>
            <a:r>
              <a:rPr lang="en-US" sz="2000" dirty="0">
                <a:latin typeface="Arial Black" charset="0"/>
              </a:rPr>
              <a:t> =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getRed</a:t>
            </a:r>
            <a:r>
              <a:rPr lang="en-US" sz="2000" dirty="0">
                <a:latin typeface="Arial Black" charset="0"/>
              </a:rPr>
              <a:t>(p)</a:t>
            </a:r>
          </a:p>
          <a:p>
            <a:r>
              <a:rPr lang="en-US" sz="2000" dirty="0">
                <a:latin typeface="Arial Black" charset="0"/>
              </a:rPr>
              <a:t>      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setRed</a:t>
            </a:r>
            <a:r>
              <a:rPr lang="en-US" sz="2000" dirty="0">
                <a:latin typeface="Arial Black" charset="0"/>
              </a:rPr>
              <a:t>(p, </a:t>
            </a:r>
            <a:r>
              <a:rPr lang="en-US" sz="2000" dirty="0" err="1">
                <a:latin typeface="Arial Black" charset="0"/>
              </a:rPr>
              <a:t>originalRed</a:t>
            </a:r>
            <a:r>
              <a:rPr lang="en-US" sz="2000" dirty="0">
                <a:latin typeface="Arial Black" charset="0"/>
              </a:rPr>
              <a:t> * 0.5)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2057400" y="617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charset="0"/>
              </a:rPr>
              <a:t>p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2057400" y="617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charset="0"/>
              </a:rPr>
              <a:t>p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7467600" y="3519488"/>
            <a:ext cx="96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Times New Roman" charset="0"/>
              </a:rPr>
              <a:t>picture</a:t>
            </a:r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80010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4708525" y="47148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Times New Roman" charset="0"/>
              </a:rPr>
              <a:t>…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2057400" y="617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charset="0"/>
              </a:rPr>
              <a:t>p</a:t>
            </a:r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 flipV="1">
            <a:off x="22098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3032125" y="6073775"/>
            <a:ext cx="20748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b="1" dirty="0" err="1">
                <a:latin typeface="Times New Roman" charset="0"/>
              </a:rPr>
              <a:t>originalRed</a:t>
            </a:r>
            <a:r>
              <a:rPr lang="en-US" sz="2000" dirty="0">
                <a:latin typeface="Times New Roman" charset="0"/>
              </a:rPr>
              <a:t>= 133</a:t>
            </a:r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 flipH="1" flipV="1">
            <a:off x="4876800" y="4343400"/>
            <a:ext cx="2514600" cy="1524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5257800" y="3962400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charset="0"/>
              </a:rPr>
              <a:t>getPixels</a:t>
            </a:r>
            <a:r>
              <a:rPr lang="en-US" sz="2000">
                <a:latin typeface="Times New Roman" charset="0"/>
              </a:rPr>
              <a:t>()</a:t>
            </a:r>
          </a:p>
        </p:txBody>
      </p:sp>
      <p:pic>
        <p:nvPicPr>
          <p:cNvPr id="42000" name="Picture 16" descr="Katie-sma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343400"/>
            <a:ext cx="1122363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304800" y="4038600"/>
            <a:ext cx="1447800" cy="1752600"/>
          </a:xfrm>
          <a:prstGeom prst="rect">
            <a:avLst/>
          </a:prstGeom>
          <a:solidFill>
            <a:srgbClr val="4383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533400" y="4114800"/>
            <a:ext cx="914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Times New Roman" charset="0"/>
              </a:rPr>
              <a:t>Pixel, color </a:t>
            </a:r>
            <a:r>
              <a:rPr lang="en-US" sz="2000" b="1">
                <a:latin typeface="Times New Roman" charset="0"/>
              </a:rPr>
              <a:t>r=67 </a:t>
            </a:r>
            <a:r>
              <a:rPr lang="en-US" sz="2000">
                <a:latin typeface="Times New Roman" charset="0"/>
              </a:rPr>
              <a:t>g=131 b=105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1752600" y="4038600"/>
            <a:ext cx="1447800" cy="1752600"/>
          </a:xfrm>
          <a:prstGeom prst="rect">
            <a:avLst/>
          </a:prstGeom>
          <a:solidFill>
            <a:srgbClr val="4383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1981200" y="4114800"/>
            <a:ext cx="914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Times New Roman" charset="0"/>
              </a:rPr>
              <a:t>Pixel, color r=</a:t>
            </a:r>
            <a:r>
              <a:rPr lang="en-US" sz="2000" b="1">
                <a:latin typeface="Times New Roman" charset="0"/>
              </a:rPr>
              <a:t>66</a:t>
            </a:r>
            <a:r>
              <a:rPr lang="en-US" sz="2000">
                <a:latin typeface="Times New Roman" charset="0"/>
              </a:rPr>
              <a:t/>
            </a:r>
            <a:br>
              <a:rPr lang="en-US" sz="2000">
                <a:latin typeface="Times New Roman" charset="0"/>
              </a:rPr>
            </a:br>
            <a:r>
              <a:rPr lang="en-US" sz="2000">
                <a:latin typeface="Times New Roman" charset="0"/>
              </a:rPr>
              <a:t>g=114 b=46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3200400" y="4038600"/>
            <a:ext cx="1447800" cy="1752600"/>
          </a:xfrm>
          <a:prstGeom prst="rect">
            <a:avLst/>
          </a:prstGeom>
          <a:solidFill>
            <a:srgbClr val="86722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3429000" y="4114800"/>
            <a:ext cx="914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latin typeface="Times New Roman" charset="0"/>
              </a:rPr>
              <a:t>Pixel, color r=134 g=114b=45</a:t>
            </a:r>
          </a:p>
        </p:txBody>
      </p:sp>
    </p:spTree>
    <p:extLst>
      <p:ext uri="{BB962C8B-B14F-4D97-AF65-F5344CB8AC3E}">
        <p14:creationId xmlns:p14="http://schemas.microsoft.com/office/powerpoint/2010/main" val="3196598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6915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And eventually, we do all pixels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46079"/>
            <a:ext cx="8077200" cy="820738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imes New Roman" charset="0"/>
              </a:rPr>
              <a:t>We go from this…			to this!</a:t>
            </a:r>
          </a:p>
        </p:txBody>
      </p:sp>
      <p:pic>
        <p:nvPicPr>
          <p:cNvPr id="43012" name="Picture 4" descr="katie-smaller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2757488"/>
            <a:ext cx="2582863" cy="3352800"/>
          </a:xfrm>
          <a:noFill/>
        </p:spPr>
      </p:pic>
      <p:pic>
        <p:nvPicPr>
          <p:cNvPr id="43013" name="Picture 5" descr="katie-smaller-red-decreased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3000" y="2743200"/>
            <a:ext cx="2582863" cy="3352800"/>
          </a:xfrm>
          <a:noFill/>
        </p:spPr>
      </p:pic>
    </p:spTree>
    <p:extLst>
      <p:ext uri="{BB962C8B-B14F-4D97-AF65-F5344CB8AC3E}">
        <p14:creationId xmlns:p14="http://schemas.microsoft.com/office/powerpoint/2010/main" val="652714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ja-JP" altLang="en-US" dirty="0">
                <a:latin typeface="Calibri"/>
                <a:cs typeface="Calibri"/>
              </a:rPr>
              <a:t>“</a:t>
            </a:r>
            <a:r>
              <a:rPr lang="en-US" dirty="0">
                <a:latin typeface="Calibri"/>
                <a:cs typeface="Calibri"/>
              </a:rPr>
              <a:t>Tracing/Walking through</a:t>
            </a:r>
            <a:r>
              <a:rPr lang="ja-JP" altLang="en-US" dirty="0">
                <a:latin typeface="Calibri"/>
                <a:cs typeface="Calibri"/>
              </a:rPr>
              <a:t>”</a:t>
            </a:r>
            <a:r>
              <a:rPr lang="en-US" dirty="0">
                <a:latin typeface="Calibri"/>
                <a:cs typeface="Calibri"/>
              </a:rPr>
              <a:t> the program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onstantia"/>
                <a:cs typeface="Constantia"/>
              </a:rPr>
              <a:t>What we just did is called </a:t>
            </a:r>
            <a:r>
              <a:rPr lang="en-US" dirty="0">
                <a:latin typeface="Constantia"/>
                <a:cs typeface="Constantia"/>
              </a:rPr>
              <a:t>tracing, stepping or walking through </a:t>
            </a:r>
            <a:r>
              <a:rPr lang="en-US" sz="2400" dirty="0">
                <a:latin typeface="Constantia"/>
                <a:cs typeface="Constantia"/>
              </a:rPr>
              <a:t>the program.  You may hear them interchangeably.  What does this mean?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  <a:latin typeface="Constantia"/>
                <a:cs typeface="Constantia"/>
              </a:rPr>
              <a:t>You consider each step of the program, in the order that the computer would execute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  <a:latin typeface="Constantia"/>
                <a:cs typeface="Constantia"/>
              </a:rPr>
              <a:t>You consider what </a:t>
            </a:r>
            <a:r>
              <a:rPr lang="en-US" i="1" dirty="0">
                <a:solidFill>
                  <a:schemeClr val="accent3"/>
                </a:solidFill>
                <a:latin typeface="Constantia"/>
                <a:cs typeface="Constantia"/>
              </a:rPr>
              <a:t>exactly </a:t>
            </a:r>
            <a:r>
              <a:rPr lang="en-US" dirty="0">
                <a:solidFill>
                  <a:schemeClr val="accent3"/>
                </a:solidFill>
                <a:latin typeface="Constantia"/>
                <a:cs typeface="Constantia"/>
              </a:rPr>
              <a:t>would happen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  <a:latin typeface="Constantia"/>
                <a:cs typeface="Constantia"/>
              </a:rPr>
              <a:t>You create a location for each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  <a:latin typeface="Constantia"/>
                <a:cs typeface="Constantia"/>
              </a:rPr>
              <a:t>You write down what values each variable (name) has at each point.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Constantia"/>
              <a:cs typeface="Constantia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onstantia"/>
                <a:cs typeface="Constantia"/>
              </a:rPr>
              <a:t>It</a:t>
            </a:r>
            <a:r>
              <a:rPr lang="en-US" dirty="0">
                <a:latin typeface="Constantia"/>
                <a:cs typeface="Constantia"/>
              </a:rPr>
              <a:t>’</a:t>
            </a:r>
            <a:r>
              <a:rPr lang="en-US" sz="2400" dirty="0">
                <a:latin typeface="Constantia"/>
                <a:cs typeface="Constantia"/>
              </a:rPr>
              <a:t>s one of the most important </a:t>
            </a:r>
            <a:r>
              <a:rPr lang="en-US" sz="2400" i="1" dirty="0">
                <a:latin typeface="Constantia"/>
                <a:cs typeface="Constantia"/>
              </a:rPr>
              <a:t>debugging</a:t>
            </a:r>
            <a:r>
              <a:rPr lang="en-US" sz="2400" dirty="0">
                <a:latin typeface="Constantia"/>
                <a:cs typeface="Constantia"/>
              </a:rPr>
              <a:t> skills you can have.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726056"/>
                </a:solidFill>
                <a:latin typeface="Constantia"/>
                <a:cs typeface="Constantia"/>
              </a:rPr>
              <a:t>And </a:t>
            </a:r>
            <a:r>
              <a:rPr lang="en-US" i="1" dirty="0">
                <a:solidFill>
                  <a:srgbClr val="726056"/>
                </a:solidFill>
                <a:latin typeface="Constantia"/>
                <a:cs typeface="Constantia"/>
              </a:rPr>
              <a:t>everyone</a:t>
            </a:r>
            <a:r>
              <a:rPr lang="en-US" dirty="0">
                <a:solidFill>
                  <a:srgbClr val="726056"/>
                </a:solidFill>
                <a:latin typeface="Constantia"/>
                <a:cs typeface="Constantia"/>
              </a:rPr>
              <a:t> has to do a </a:t>
            </a:r>
            <a:r>
              <a:rPr lang="en-US" i="1" dirty="0">
                <a:solidFill>
                  <a:srgbClr val="726056"/>
                </a:solidFill>
                <a:latin typeface="Constantia"/>
                <a:cs typeface="Constantia"/>
              </a:rPr>
              <a:t>lot</a:t>
            </a:r>
            <a:r>
              <a:rPr lang="en-US" dirty="0">
                <a:solidFill>
                  <a:srgbClr val="726056"/>
                </a:solidFill>
                <a:latin typeface="Constantia"/>
                <a:cs typeface="Constantia"/>
              </a:rPr>
              <a:t> of debugging, especially at first.</a:t>
            </a:r>
          </a:p>
        </p:txBody>
      </p:sp>
    </p:spTree>
    <p:extLst>
      <p:ext uri="{BB962C8B-B14F-4D97-AF65-F5344CB8AC3E}">
        <p14:creationId xmlns:p14="http://schemas.microsoft.com/office/powerpoint/2010/main" val="182723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Command Area Editing Tips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nstantia" charset="0"/>
              </a:rPr>
              <a:t>Up/down arrows walk through </a:t>
            </a:r>
            <a:r>
              <a:rPr lang="en-US" i="1" dirty="0">
                <a:latin typeface="Constantia" charset="0"/>
              </a:rPr>
              <a:t>command history</a:t>
            </a:r>
            <a:endParaRPr lang="en-US" dirty="0">
              <a:latin typeface="Constantia" charset="0"/>
            </a:endParaRPr>
          </a:p>
          <a:p>
            <a:pPr eaLnBrk="1" hangingPunct="1"/>
            <a:r>
              <a:rPr lang="en-US" dirty="0">
                <a:latin typeface="Constantia" charset="0"/>
              </a:rPr>
              <a:t>You can edit the line at the bottom</a:t>
            </a:r>
          </a:p>
          <a:p>
            <a:pPr lvl="1" eaLnBrk="1" hangingPunct="1"/>
            <a:r>
              <a:rPr lang="en-US" dirty="0">
                <a:latin typeface="Constantia" charset="0"/>
              </a:rPr>
              <a:t>Just put the cursor at the end of the line before hitting Return/Enter.</a:t>
            </a:r>
          </a:p>
          <a:p>
            <a:pPr lvl="1" eaLnBrk="1" hangingPunct="1"/>
            <a:endParaRPr lang="en-US" dirty="0">
              <a:latin typeface="Constantia" charset="0"/>
            </a:endParaRPr>
          </a:p>
          <a:p>
            <a:r>
              <a:rPr lang="en-US" dirty="0">
                <a:latin typeface="Constantia" charset="0"/>
              </a:rPr>
              <a:t>If line “disappears” lengthen the bottom of the window</a:t>
            </a:r>
          </a:p>
          <a:p>
            <a:endParaRPr lang="en-US" dirty="0">
              <a:latin typeface="Constantia" charset="0"/>
            </a:endParaRPr>
          </a:p>
          <a:p>
            <a:r>
              <a:rPr lang="en-US" dirty="0">
                <a:latin typeface="Constantia" charset="0"/>
              </a:rPr>
              <a:t>Anytime you hit “load”, it saves the program to your directory</a:t>
            </a:r>
          </a:p>
        </p:txBody>
      </p:sp>
    </p:spTree>
    <p:extLst>
      <p:ext uri="{BB962C8B-B14F-4D97-AF65-F5344CB8AC3E}">
        <p14:creationId xmlns:p14="http://schemas.microsoft.com/office/powerpoint/2010/main" val="3702197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29986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 charset="0"/>
              </a:rPr>
              <a:t>Blocking is important in JES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nstantia" charset="0"/>
              </a:rPr>
              <a:t>Statements that are indented the same, are in the same block.</a:t>
            </a:r>
          </a:p>
          <a:p>
            <a:pPr eaLnBrk="1" hangingPunct="1"/>
            <a:endParaRPr lang="en-US" dirty="0">
              <a:latin typeface="Constantia" charset="0"/>
            </a:endParaRPr>
          </a:p>
          <a:p>
            <a:pPr eaLnBrk="1" hangingPunct="1"/>
            <a:r>
              <a:rPr lang="en-US" dirty="0">
                <a:solidFill>
                  <a:schemeClr val="tx2"/>
                </a:solidFill>
                <a:latin typeface="Constantia" charset="0"/>
              </a:rPr>
              <a:t>Statements that are in the same block as where the line where the cursor is are enclosed in a blue box.</a:t>
            </a:r>
          </a:p>
        </p:txBody>
      </p:sp>
      <p:pic>
        <p:nvPicPr>
          <p:cNvPr id="7270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2209800"/>
            <a:ext cx="4267200" cy="2246313"/>
          </a:xfrm>
          <a:noFill/>
        </p:spPr>
      </p:pic>
      <p:sp>
        <p:nvSpPr>
          <p:cNvPr id="2" name="Rectangle 1"/>
          <p:cNvSpPr/>
          <p:nvPr/>
        </p:nvSpPr>
        <p:spPr>
          <a:xfrm>
            <a:off x="457200" y="3410017"/>
            <a:ext cx="3932748" cy="21398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01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charset="0"/>
              </a:rPr>
              <a:t>Forgetting to load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4191000" cy="4618037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ea typeface="+mn-ea"/>
                <a:cs typeface="+mn-cs"/>
              </a:rPr>
              <a:t>Your function does </a:t>
            </a:r>
            <a:r>
              <a:rPr lang="en-US" b="1" dirty="0">
                <a:ea typeface="+mn-ea"/>
                <a:cs typeface="+mn-cs"/>
              </a:rPr>
              <a:t>NOT</a:t>
            </a:r>
            <a:r>
              <a:rPr lang="en-US" dirty="0">
                <a:ea typeface="+mn-ea"/>
                <a:cs typeface="+mn-cs"/>
              </a:rPr>
              <a:t> exist for JES until you </a:t>
            </a:r>
            <a:r>
              <a:rPr lang="en-US" i="1" dirty="0">
                <a:ea typeface="+mn-ea"/>
                <a:cs typeface="+mn-cs"/>
              </a:rPr>
              <a:t>load</a:t>
            </a:r>
            <a:r>
              <a:rPr lang="en-US" dirty="0">
                <a:ea typeface="+mn-ea"/>
                <a:cs typeface="+mn-cs"/>
              </a:rPr>
              <a:t> it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ea typeface="+mn-ea"/>
              </a:rPr>
              <a:t>Before you load it, the program is just a bunch of characters.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ea typeface="+mn-ea"/>
              </a:rPr>
              <a:t>Loading </a:t>
            </a:r>
            <a:r>
              <a:rPr lang="en-US" i="1" dirty="0">
                <a:ea typeface="+mn-ea"/>
              </a:rPr>
              <a:t>encodes</a:t>
            </a:r>
            <a:r>
              <a:rPr lang="en-US" dirty="0">
                <a:ea typeface="+mn-ea"/>
              </a:rPr>
              <a:t> it as an executable function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ea typeface="+mn-ea"/>
                <a:cs typeface="+mn-cs"/>
              </a:rPr>
              <a:t>Save and Save As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ea typeface="+mn-ea"/>
              </a:rPr>
              <a:t>You must Save before Loading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ea typeface="+mn-ea"/>
              </a:rPr>
              <a:t>You must Load before you can use your function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4755" name="TextBox 4"/>
          <p:cNvSpPr txBox="1">
            <a:spLocks noChangeArrowheads="1"/>
          </p:cNvSpPr>
          <p:nvPr/>
        </p:nvSpPr>
        <p:spPr bwMode="auto">
          <a:xfrm>
            <a:off x="5410200" y="5257800"/>
            <a:ext cx="304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An </a:t>
            </a:r>
            <a:r>
              <a:rPr lang="ja-JP" altLang="en-US"/>
              <a:t>“</a:t>
            </a:r>
            <a:r>
              <a:rPr lang="en-US" altLang="ja-JP"/>
              <a:t>Unloaded</a:t>
            </a:r>
            <a:r>
              <a:rPr lang="ja-JP" altLang="en-US"/>
              <a:t>”</a:t>
            </a:r>
            <a:r>
              <a:rPr lang="en-US" altLang="ja-JP"/>
              <a:t> function doesn</a:t>
            </a:r>
            <a:r>
              <a:rPr lang="ja-JP" altLang="en-US"/>
              <a:t>’</a:t>
            </a:r>
            <a:r>
              <a:rPr lang="en-US" altLang="ja-JP"/>
              <a:t>t exist yet.</a:t>
            </a:r>
            <a:endParaRPr lang="en-US"/>
          </a:p>
        </p:txBody>
      </p:sp>
      <p:pic>
        <p:nvPicPr>
          <p:cNvPr id="74756" name="Picture 5" descr="Jes-Unload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43200"/>
            <a:ext cx="43529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405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What went wrong?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nstantia" charset="0"/>
              </a:rPr>
              <a:t>Did you use the </a:t>
            </a:r>
            <a:r>
              <a:rPr lang="en-US" i="1" dirty="0">
                <a:latin typeface="Constantia" charset="0"/>
              </a:rPr>
              <a:t>exact</a:t>
            </a:r>
            <a:r>
              <a:rPr lang="en-US" dirty="0">
                <a:latin typeface="Constantia" charset="0"/>
              </a:rPr>
              <a:t> same names (case, spelling)?</a:t>
            </a:r>
          </a:p>
          <a:p>
            <a:pPr eaLnBrk="1" hangingPunct="1"/>
            <a:r>
              <a:rPr lang="en-US" dirty="0">
                <a:latin typeface="Constantia" charset="0"/>
              </a:rPr>
              <a:t>All the lines in the block must be </a:t>
            </a:r>
            <a:r>
              <a:rPr lang="en-US" i="1" dirty="0">
                <a:latin typeface="Constantia" charset="0"/>
              </a:rPr>
              <a:t>indented</a:t>
            </a:r>
            <a:r>
              <a:rPr lang="en-US" dirty="0">
                <a:latin typeface="Constantia" charset="0"/>
              </a:rPr>
              <a:t>,</a:t>
            </a:r>
            <a:br>
              <a:rPr lang="en-US" dirty="0">
                <a:latin typeface="Constantia" charset="0"/>
              </a:rPr>
            </a:br>
            <a:r>
              <a:rPr lang="en-US" dirty="0">
                <a:latin typeface="Constantia" charset="0"/>
              </a:rPr>
              <a:t>and </a:t>
            </a:r>
            <a:r>
              <a:rPr lang="en-US" i="1" dirty="0">
                <a:latin typeface="Constantia" charset="0"/>
              </a:rPr>
              <a:t>indented the </a:t>
            </a:r>
            <a:r>
              <a:rPr lang="en-US" b="1" i="1" dirty="0">
                <a:latin typeface="Constantia" charset="0"/>
              </a:rPr>
              <a:t>same</a:t>
            </a:r>
            <a:r>
              <a:rPr lang="en-US" i="1" dirty="0">
                <a:latin typeface="Constantia" charset="0"/>
              </a:rPr>
              <a:t> amount.</a:t>
            </a:r>
          </a:p>
          <a:p>
            <a:pPr eaLnBrk="1" hangingPunct="1"/>
            <a:r>
              <a:rPr lang="en-US" dirty="0">
                <a:latin typeface="Constantia" charset="0"/>
              </a:rPr>
              <a:t>Variables in the command area don’</a:t>
            </a:r>
            <a:r>
              <a:rPr lang="en-US" altLang="ja-JP" dirty="0">
                <a:latin typeface="Constantia" charset="0"/>
              </a:rPr>
              <a:t>t exist in your functions, and variables in your functions don’t exist in the command area.</a:t>
            </a:r>
          </a:p>
          <a:p>
            <a:pPr eaLnBrk="1" hangingPunct="1"/>
            <a:r>
              <a:rPr lang="en-US" dirty="0">
                <a:latin typeface="Constantia" charset="0"/>
              </a:rPr>
              <a:t>The computer can’</a:t>
            </a:r>
            <a:r>
              <a:rPr lang="en-US" altLang="ja-JP" dirty="0">
                <a:latin typeface="Constantia" charset="0"/>
              </a:rPr>
              <a:t>t read your mind.</a:t>
            </a:r>
          </a:p>
          <a:p>
            <a:pPr lvl="1" eaLnBrk="1" hangingPunct="1"/>
            <a:r>
              <a:rPr lang="en-US" sz="1800" dirty="0">
                <a:latin typeface="Constantia" charset="0"/>
              </a:rPr>
              <a:t>It will only do exactly what you tell it to do.</a:t>
            </a:r>
          </a:p>
        </p:txBody>
      </p:sp>
    </p:spTree>
    <p:extLst>
      <p:ext uri="{BB962C8B-B14F-4D97-AF65-F5344CB8AC3E}">
        <p14:creationId xmlns:p14="http://schemas.microsoft.com/office/powerpoint/2010/main" val="202655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Pixels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400" dirty="0">
                <a:latin typeface="Constantia"/>
                <a:cs typeface="Constantia"/>
              </a:rPr>
              <a:t>Pixels are </a:t>
            </a:r>
            <a:r>
              <a:rPr lang="en-US" sz="3400" i="1" dirty="0">
                <a:latin typeface="Constantia"/>
                <a:cs typeface="Constantia"/>
              </a:rPr>
              <a:t>picture elements</a:t>
            </a:r>
          </a:p>
          <a:p>
            <a:pPr lvl="1" eaLnBrk="1" hangingPunct="1"/>
            <a:r>
              <a:rPr lang="en-US" sz="2400" dirty="0">
                <a:latin typeface="Constantia"/>
                <a:cs typeface="Constantia"/>
              </a:rPr>
              <a:t>Each pixel object knows its </a:t>
            </a:r>
            <a:r>
              <a:rPr lang="en-US" sz="2400" i="1" dirty="0">
                <a:solidFill>
                  <a:srgbClr val="D2533C"/>
                </a:solidFill>
                <a:latin typeface="Constantia"/>
                <a:cs typeface="Constantia"/>
              </a:rPr>
              <a:t>color</a:t>
            </a:r>
          </a:p>
          <a:p>
            <a:pPr lvl="1" eaLnBrk="1" hangingPunct="1"/>
            <a:r>
              <a:rPr lang="en-US" sz="2400" dirty="0">
                <a:latin typeface="Constantia"/>
                <a:cs typeface="Constantia"/>
              </a:rPr>
              <a:t>It also knows where it is in the </a:t>
            </a:r>
            <a:r>
              <a:rPr lang="en-US" sz="2400" i="1" dirty="0">
                <a:solidFill>
                  <a:schemeClr val="tx2"/>
                </a:solidFill>
                <a:latin typeface="Constantia"/>
                <a:cs typeface="Constantia"/>
              </a:rPr>
              <a:t>picture</a:t>
            </a:r>
            <a:endParaRPr lang="en-US" sz="2400" dirty="0">
              <a:solidFill>
                <a:schemeClr val="tx2"/>
              </a:solidFill>
              <a:latin typeface="Constantia"/>
              <a:cs typeface="Constantia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724400"/>
            <a:ext cx="467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Box 7"/>
          <p:cNvSpPr txBox="1">
            <a:spLocks noChangeArrowheads="1"/>
          </p:cNvSpPr>
          <p:nvPr/>
        </p:nvSpPr>
        <p:spPr bwMode="auto">
          <a:xfrm>
            <a:off x="5562600" y="4876800"/>
            <a:ext cx="3048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Constantia"/>
                <a:cs typeface="Constantia"/>
              </a:rPr>
              <a:t>When we zoom the picture to 500%, we can see individual pixels.</a:t>
            </a:r>
          </a:p>
        </p:txBody>
      </p:sp>
      <p:pic>
        <p:nvPicPr>
          <p:cNvPr id="2" name="Picture 1" descr="JES_-_Jython_Environment_for_Students_-_colorBasics_p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7" y="3668182"/>
            <a:ext cx="330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55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Review of JES Functions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nstantia" charset="0"/>
              </a:rPr>
              <a:t>A bunch of functions are pre-defined in JES for sound and picture manipulations</a:t>
            </a:r>
          </a:p>
          <a:p>
            <a:pPr lvl="1" eaLnBrk="1" hangingPunct="1"/>
            <a:r>
              <a:rPr lang="en-US" dirty="0" err="1">
                <a:latin typeface="Constantia" charset="0"/>
              </a:rPr>
              <a:t>pickAFile</a:t>
            </a:r>
            <a:r>
              <a:rPr lang="en-US" dirty="0">
                <a:latin typeface="Constantia" charset="0"/>
              </a:rPr>
              <a:t>()</a:t>
            </a:r>
          </a:p>
          <a:p>
            <a:pPr lvl="1" eaLnBrk="1" hangingPunct="1"/>
            <a:r>
              <a:rPr lang="en-US" dirty="0" err="1">
                <a:latin typeface="Constantia" charset="0"/>
              </a:rPr>
              <a:t>makePicture</a:t>
            </a:r>
            <a:r>
              <a:rPr lang="en-US" dirty="0">
                <a:latin typeface="Constantia" charset="0"/>
              </a:rPr>
              <a:t>()</a:t>
            </a:r>
          </a:p>
          <a:p>
            <a:pPr lvl="1" eaLnBrk="1" hangingPunct="1"/>
            <a:r>
              <a:rPr lang="en-US" dirty="0" err="1">
                <a:latin typeface="Constantia" charset="0"/>
              </a:rPr>
              <a:t>makeSound</a:t>
            </a:r>
            <a:r>
              <a:rPr lang="en-US" dirty="0">
                <a:latin typeface="Constantia" charset="0"/>
              </a:rPr>
              <a:t>()</a:t>
            </a:r>
          </a:p>
          <a:p>
            <a:pPr lvl="1" eaLnBrk="1" hangingPunct="1"/>
            <a:r>
              <a:rPr lang="en-US" dirty="0">
                <a:latin typeface="Constantia" charset="0"/>
              </a:rPr>
              <a:t>show()</a:t>
            </a:r>
          </a:p>
          <a:p>
            <a:pPr lvl="1" eaLnBrk="1" hangingPunct="1"/>
            <a:r>
              <a:rPr lang="en-US" dirty="0">
                <a:latin typeface="Constantia" charset="0"/>
              </a:rPr>
              <a:t>play()</a:t>
            </a:r>
          </a:p>
          <a:p>
            <a:pPr eaLnBrk="1" hangingPunct="1"/>
            <a:r>
              <a:rPr lang="en-US" dirty="0">
                <a:latin typeface="Constantia" charset="0"/>
              </a:rPr>
              <a:t>Some of these functions accept </a:t>
            </a:r>
            <a:r>
              <a:rPr lang="en-US" i="1" dirty="0">
                <a:latin typeface="Constantia" charset="0"/>
              </a:rPr>
              <a:t>input</a:t>
            </a:r>
            <a:r>
              <a:rPr lang="en-US" dirty="0">
                <a:latin typeface="Constantia" charset="0"/>
              </a:rPr>
              <a:t> values.  Which ones?</a:t>
            </a:r>
          </a:p>
          <a:p>
            <a:pPr eaLnBrk="1" hangingPunct="1"/>
            <a:r>
              <a:rPr lang="en-US" dirty="0">
                <a:latin typeface="Constantia" charset="0"/>
              </a:rPr>
              <a:t>Can you think of others?</a:t>
            </a:r>
          </a:p>
        </p:txBody>
      </p:sp>
    </p:spTree>
    <p:extLst>
      <p:ext uri="{BB962C8B-B14F-4D97-AF65-F5344CB8AC3E}">
        <p14:creationId xmlns:p14="http://schemas.microsoft.com/office/powerpoint/2010/main" val="499186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What are steps to show a picture?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Constantia" charset="0"/>
              </a:rPr>
              <a:t>Don’t need the commands yet, just describe the steps</a:t>
            </a:r>
          </a:p>
          <a:p>
            <a:pPr marL="0" indent="0" eaLnBrk="1" hangingPunct="1">
              <a:buNone/>
            </a:pPr>
            <a:endParaRPr lang="en-US" dirty="0">
              <a:latin typeface="Constantia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dirty="0">
                <a:latin typeface="Constantia" charset="0"/>
              </a:rPr>
              <a:t>____________________________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dirty="0">
              <a:latin typeface="Constantia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tantia" charset="0"/>
              </a:rPr>
              <a:t>____________________________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onstantia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tantia" charset="0"/>
              </a:rPr>
              <a:t>____________________________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onstantia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tantia" charset="0"/>
              </a:rPr>
              <a:t>____________________________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dirty="0">
              <a:latin typeface="Constantia" charset="0"/>
            </a:endParaRPr>
          </a:p>
          <a:p>
            <a:pPr marL="457200" indent="-457200" eaLnBrk="1" hangingPunct="1">
              <a:buFont typeface="+mj-lt"/>
              <a:buAutoNum type="arabicPeriod"/>
            </a:pPr>
            <a:endParaRPr lang="en-US" dirty="0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177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What do these functions do?</a:t>
            </a:r>
          </a:p>
        </p:txBody>
      </p:sp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229146" y="1317848"/>
            <a:ext cx="4876800" cy="563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 b="0" dirty="0"/>
              <a:t>&gt;&gt;&gt; print </a:t>
            </a:r>
            <a:r>
              <a:rPr lang="en-US" sz="1800" b="0" dirty="0" err="1"/>
              <a:t>pickAFile</a:t>
            </a:r>
            <a:r>
              <a:rPr lang="en-US" sz="1800" b="0" dirty="0"/>
              <a:t>()</a:t>
            </a:r>
          </a:p>
          <a:p>
            <a:r>
              <a:rPr lang="en-US" sz="1800" b="0" dirty="0"/>
              <a:t>/Users/</a:t>
            </a:r>
            <a:r>
              <a:rPr lang="en-US" sz="1800" b="0" dirty="0" err="1"/>
              <a:t>guzdial</a:t>
            </a:r>
            <a:r>
              <a:rPr lang="en-US" sz="1800" b="0" dirty="0"/>
              <a:t>/</a:t>
            </a:r>
            <a:r>
              <a:rPr lang="en-US" sz="1800" b="0" dirty="0" err="1"/>
              <a:t>mediasources</a:t>
            </a:r>
            <a:r>
              <a:rPr lang="en-US" sz="1800" b="0" dirty="0"/>
              <a:t>/</a:t>
            </a:r>
            <a:r>
              <a:rPr lang="en-US" sz="1800" b="0" dirty="0" err="1"/>
              <a:t>barbara.jpg</a:t>
            </a:r>
            <a:endParaRPr lang="en-US" sz="1800" b="0" dirty="0"/>
          </a:p>
          <a:p>
            <a:endParaRPr lang="en-US" sz="1800" b="0" dirty="0"/>
          </a:p>
          <a:p>
            <a:r>
              <a:rPr lang="en-US" sz="1800" b="0" dirty="0"/>
              <a:t>&gt;&gt;&gt; print </a:t>
            </a:r>
            <a:r>
              <a:rPr lang="en-US" sz="1800" b="0" dirty="0" err="1"/>
              <a:t>makePicture</a:t>
            </a:r>
            <a:r>
              <a:rPr lang="en-US" sz="1800" b="0" dirty="0"/>
              <a:t>(</a:t>
            </a:r>
            <a:r>
              <a:rPr lang="en-US" sz="1800" b="0" dirty="0" err="1"/>
              <a:t>pickAFile</a:t>
            </a:r>
            <a:r>
              <a:rPr lang="en-US" sz="1800" b="0" dirty="0"/>
              <a:t>())</a:t>
            </a:r>
          </a:p>
          <a:p>
            <a:r>
              <a:rPr lang="en-US" sz="1800" b="0" dirty="0"/>
              <a:t>Picture, filename /Users/</a:t>
            </a:r>
            <a:r>
              <a:rPr lang="en-US" sz="1800" b="0" dirty="0" err="1"/>
              <a:t>guzdial</a:t>
            </a:r>
            <a:r>
              <a:rPr lang="en-US" sz="1800" b="0" dirty="0"/>
              <a:t>/</a:t>
            </a:r>
            <a:r>
              <a:rPr lang="en-US" sz="1800" b="0" dirty="0" err="1"/>
              <a:t>mediasources</a:t>
            </a:r>
            <a:r>
              <a:rPr lang="en-US" sz="1800" b="0" dirty="0"/>
              <a:t>/</a:t>
            </a:r>
            <a:r>
              <a:rPr lang="en-US" sz="1800" b="0" dirty="0" err="1"/>
              <a:t>barbara.jpg</a:t>
            </a:r>
            <a:r>
              <a:rPr lang="en-US" sz="1800" b="0" dirty="0"/>
              <a:t> height 294 width 222</a:t>
            </a:r>
          </a:p>
          <a:p>
            <a:endParaRPr lang="en-US" sz="1800" b="0" dirty="0"/>
          </a:p>
          <a:p>
            <a:r>
              <a:rPr lang="en-US" sz="1800" b="0" dirty="0"/>
              <a:t>&gt;&gt;&gt; show(</a:t>
            </a:r>
            <a:r>
              <a:rPr lang="en-US" sz="1800" b="0" dirty="0" err="1"/>
              <a:t>makePicture</a:t>
            </a:r>
            <a:r>
              <a:rPr lang="en-US" sz="1800" b="0" dirty="0"/>
              <a:t>(</a:t>
            </a:r>
            <a:r>
              <a:rPr lang="en-US" sz="1800" b="0" dirty="0" err="1"/>
              <a:t>pickAFile</a:t>
            </a:r>
            <a:r>
              <a:rPr lang="en-US" sz="1800" b="0" dirty="0"/>
              <a:t>()))</a:t>
            </a:r>
          </a:p>
          <a:p>
            <a:r>
              <a:rPr lang="en-US" sz="1800" b="0" dirty="0"/>
              <a:t>&gt;&gt;&gt; print show(</a:t>
            </a:r>
            <a:r>
              <a:rPr lang="en-US" sz="1800" b="0" dirty="0" err="1"/>
              <a:t>makePicture</a:t>
            </a:r>
            <a:r>
              <a:rPr lang="en-US" sz="1800" b="0" dirty="0"/>
              <a:t>(</a:t>
            </a:r>
            <a:r>
              <a:rPr lang="en-US" sz="1800" b="0" dirty="0" err="1"/>
              <a:t>pickAFile</a:t>
            </a:r>
            <a:r>
              <a:rPr lang="en-US" sz="1800" b="0" dirty="0"/>
              <a:t>()))</a:t>
            </a:r>
          </a:p>
          <a:p>
            <a:r>
              <a:rPr lang="en-US" sz="1800" b="0" dirty="0"/>
              <a:t>None</a:t>
            </a:r>
          </a:p>
          <a:p>
            <a:endParaRPr lang="en-US" sz="1800" b="0" dirty="0"/>
          </a:p>
          <a:p>
            <a:r>
              <a:rPr lang="en-US" sz="1800" b="0" dirty="0"/>
              <a:t>&gt;&gt;&gt; print </a:t>
            </a:r>
            <a:r>
              <a:rPr lang="en-US" sz="1800" b="0" dirty="0" err="1"/>
              <a:t>pickAFile</a:t>
            </a:r>
            <a:r>
              <a:rPr lang="en-US" sz="1800" b="0" dirty="0"/>
              <a:t>()</a:t>
            </a:r>
          </a:p>
          <a:p>
            <a:r>
              <a:rPr lang="en-US" sz="1800" b="0" dirty="0"/>
              <a:t>/Users/</a:t>
            </a:r>
            <a:r>
              <a:rPr lang="en-US" sz="1800" b="0" dirty="0" err="1"/>
              <a:t>guzdial</a:t>
            </a:r>
            <a:r>
              <a:rPr lang="en-US" sz="1800" b="0" dirty="0"/>
              <a:t>/</a:t>
            </a:r>
            <a:r>
              <a:rPr lang="en-US" sz="1800" b="0" dirty="0" err="1"/>
              <a:t>mediasources</a:t>
            </a:r>
            <a:r>
              <a:rPr lang="en-US" sz="1800" b="0" dirty="0"/>
              <a:t>/</a:t>
            </a:r>
            <a:r>
              <a:rPr lang="en-US" sz="1800" b="0" dirty="0" err="1"/>
              <a:t>hello.wav</a:t>
            </a:r>
            <a:endParaRPr lang="en-US" sz="1800" b="0" dirty="0"/>
          </a:p>
          <a:p>
            <a:endParaRPr lang="en-US" sz="1800" b="0" dirty="0"/>
          </a:p>
          <a:p>
            <a:r>
              <a:rPr lang="en-US" sz="1800" b="0" dirty="0"/>
              <a:t>&gt;&gt;&gt; print </a:t>
            </a:r>
            <a:r>
              <a:rPr lang="en-US" sz="1800" b="0" dirty="0" err="1"/>
              <a:t>makeSound</a:t>
            </a:r>
            <a:r>
              <a:rPr lang="en-US" sz="1800" b="0" dirty="0"/>
              <a:t>(</a:t>
            </a:r>
            <a:r>
              <a:rPr lang="en-US" sz="1800" b="0" dirty="0" err="1"/>
              <a:t>pickAFile</a:t>
            </a:r>
            <a:r>
              <a:rPr lang="en-US" sz="1800" b="0" dirty="0"/>
              <a:t>())</a:t>
            </a:r>
          </a:p>
          <a:p>
            <a:r>
              <a:rPr lang="en-US" sz="1800" b="0" dirty="0"/>
              <a:t>Sound of length 54757</a:t>
            </a:r>
          </a:p>
          <a:p>
            <a:endParaRPr lang="en-US" sz="1800" b="0" dirty="0"/>
          </a:p>
          <a:p>
            <a:r>
              <a:rPr lang="en-US" sz="1800" b="0" dirty="0"/>
              <a:t>&gt;&gt;&gt; print play(</a:t>
            </a:r>
            <a:r>
              <a:rPr lang="en-US" sz="1800" b="0" dirty="0" err="1"/>
              <a:t>makeSound</a:t>
            </a:r>
            <a:r>
              <a:rPr lang="en-US" sz="1800" b="0" dirty="0"/>
              <a:t>(</a:t>
            </a:r>
            <a:r>
              <a:rPr lang="en-US" sz="1800" b="0" dirty="0" err="1"/>
              <a:t>pickAFile</a:t>
            </a:r>
            <a:r>
              <a:rPr lang="en-US" sz="1800" b="0" dirty="0"/>
              <a:t>()))</a:t>
            </a:r>
          </a:p>
          <a:p>
            <a:r>
              <a:rPr lang="en-US" sz="1800" b="0" dirty="0"/>
              <a:t>None</a:t>
            </a:r>
          </a:p>
          <a:p>
            <a:endParaRPr lang="en-US" sz="1800" b="0" dirty="0"/>
          </a:p>
        </p:txBody>
      </p:sp>
      <p:sp>
        <p:nvSpPr>
          <p:cNvPr id="62467" name="TextBox 3"/>
          <p:cNvSpPr txBox="1">
            <a:spLocks noChangeArrowheads="1"/>
          </p:cNvSpPr>
          <p:nvPr/>
        </p:nvSpPr>
        <p:spPr bwMode="auto">
          <a:xfrm>
            <a:off x="4953000" y="1828800"/>
            <a:ext cx="41910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pickAFile() </a:t>
            </a:r>
            <a:r>
              <a:rPr lang="en-US" i="1"/>
              <a:t>returns</a:t>
            </a:r>
            <a:r>
              <a:rPr lang="en-US"/>
              <a:t> a filename, which can be used as </a:t>
            </a:r>
            <a:r>
              <a:rPr lang="en-US" i="1"/>
              <a:t>input</a:t>
            </a:r>
            <a:r>
              <a:rPr lang="en-US"/>
              <a:t> to makePicture() to make a picture  or makeSound() to make a sound.</a:t>
            </a:r>
            <a:br>
              <a:rPr lang="en-US"/>
            </a:br>
            <a:endParaRPr lang="en-US"/>
          </a:p>
          <a:p>
            <a:r>
              <a:rPr lang="en-US"/>
              <a:t>Printing a picture just proves there</a:t>
            </a:r>
            <a:r>
              <a:rPr lang="ja-JP" altLang="en-US"/>
              <a:t>’</a:t>
            </a:r>
            <a:r>
              <a:rPr lang="en-US" altLang="ja-JP"/>
              <a:t>s a picture there. </a:t>
            </a:r>
            <a:br>
              <a:rPr lang="en-US" altLang="ja-JP"/>
            </a:br>
            <a:endParaRPr lang="en-US" altLang="ja-JP"/>
          </a:p>
          <a:p>
            <a:r>
              <a:rPr lang="en-US"/>
              <a:t>show() and play() don</a:t>
            </a:r>
            <a:r>
              <a:rPr lang="ja-JP" altLang="en-US"/>
              <a:t>’</a:t>
            </a:r>
            <a:r>
              <a:rPr lang="en-US" altLang="ja-JP"/>
              <a:t>t </a:t>
            </a:r>
            <a:r>
              <a:rPr lang="en-US" altLang="ja-JP" i="1"/>
              <a:t>return</a:t>
            </a:r>
            <a:r>
              <a:rPr lang="en-US" altLang="ja-JP"/>
              <a:t> anything, so they print </a:t>
            </a:r>
            <a:r>
              <a:rPr lang="en-US" altLang="ja-JP" i="1"/>
              <a:t>None</a:t>
            </a:r>
            <a:r>
              <a:rPr lang="en-US" altLang="ja-JP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43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Reminder: Typical sequence of commands to choose and show an image</a:t>
            </a:r>
          </a:p>
        </p:txBody>
      </p:sp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457200" y="2133600"/>
            <a:ext cx="7924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&gt;&gt;&gt; file=</a:t>
            </a:r>
            <a:r>
              <a:rPr lang="en-US" dirty="0" err="1"/>
              <a:t>pickAFile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&gt;&gt;&gt; picture=</a:t>
            </a:r>
            <a:r>
              <a:rPr lang="en-US" dirty="0" err="1"/>
              <a:t>makePicture</a:t>
            </a:r>
            <a:r>
              <a:rPr lang="en-US" dirty="0"/>
              <a:t>(file)</a:t>
            </a:r>
          </a:p>
          <a:p>
            <a:endParaRPr lang="en-US" dirty="0"/>
          </a:p>
          <a:p>
            <a:r>
              <a:rPr lang="en-US" dirty="0"/>
              <a:t>&gt;&gt;&gt; show(picture)</a:t>
            </a:r>
          </a:p>
        </p:txBody>
      </p:sp>
    </p:spTree>
    <p:extLst>
      <p:ext uri="{BB962C8B-B14F-4D97-AF65-F5344CB8AC3E}">
        <p14:creationId xmlns:p14="http://schemas.microsoft.com/office/powerpoint/2010/main" val="4098136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Manipulating pixels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3124200" y="3810000"/>
            <a:ext cx="5791200" cy="28194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latin typeface="Times" charset="0"/>
              </a:rPr>
              <a:t>&gt;&gt;&gt; pixel=getPixel(picture,1,1)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latin typeface="Times" charset="0"/>
              </a:rPr>
              <a:t>&gt;&gt;&gt; print pixel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latin typeface="Times" charset="0"/>
              </a:rPr>
              <a:t>Pixel, color=color r=168 g=131 b=105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latin typeface="Times" charset="0"/>
              </a:rPr>
              <a:t>&gt;&gt;&gt; pixels=getPixels(picture)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latin typeface="Times" charset="0"/>
              </a:rPr>
              <a:t>&gt;&gt;&gt; print pixels[0]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latin typeface="Times" charset="0"/>
              </a:rPr>
              <a:t>Pixel, color=color r=168 g=131 b=105</a:t>
            </a: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457200" y="1656497"/>
            <a:ext cx="6705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err="1"/>
              <a:t>getPixel</a:t>
            </a:r>
            <a:r>
              <a:rPr lang="en-US" b="1" dirty="0"/>
              <a:t>(</a:t>
            </a:r>
            <a:r>
              <a:rPr lang="en-US" b="1" dirty="0" err="1"/>
              <a:t>picture,x,y</a:t>
            </a:r>
            <a:r>
              <a:rPr lang="en-US" b="1" dirty="0"/>
              <a:t>) gets a single pixel.</a:t>
            </a:r>
          </a:p>
          <a:p>
            <a:pPr>
              <a:spcBef>
                <a:spcPct val="50000"/>
              </a:spcBef>
            </a:pPr>
            <a:r>
              <a:rPr lang="en-US" b="1" dirty="0" err="1"/>
              <a:t>getPixels</a:t>
            </a:r>
            <a:r>
              <a:rPr lang="en-US" b="1" dirty="0"/>
              <a:t>(picture) gets </a:t>
            </a:r>
            <a:r>
              <a:rPr lang="en-US" b="1" i="1" dirty="0"/>
              <a:t>all</a:t>
            </a:r>
            <a:r>
              <a:rPr lang="en-US" b="1" dirty="0"/>
              <a:t> of them in an array.  (Square brackets is a standard array reference notation—which we</a:t>
            </a:r>
            <a:r>
              <a:rPr lang="fr-FR" altLang="ja-JP" b="1" dirty="0"/>
              <a:t>'</a:t>
            </a:r>
            <a:r>
              <a:rPr lang="en-US" altLang="ja-JP" b="1" dirty="0" err="1"/>
              <a:t>ll</a:t>
            </a:r>
            <a:r>
              <a:rPr lang="en-US" altLang="ja-JP" b="1" dirty="0"/>
              <a:t> generally </a:t>
            </a:r>
            <a:r>
              <a:rPr lang="en-US" altLang="ja-JP" b="1" i="1" dirty="0"/>
              <a:t>not</a:t>
            </a:r>
            <a:r>
              <a:rPr lang="en-US" altLang="ja-JP" b="1" dirty="0"/>
              <a:t> use.)</a:t>
            </a:r>
          </a:p>
          <a:p>
            <a:pPr>
              <a:spcBef>
                <a:spcPct val="50000"/>
              </a:spcBef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9498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300" dirty="0">
                <a:latin typeface="Calibri" charset="0"/>
              </a:rPr>
              <a:t>What can we do with a pixel?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ClrTx/>
              <a:buSzTx/>
              <a:buFont typeface="Times" charset="0"/>
              <a:buChar char="•"/>
            </a:pPr>
            <a:r>
              <a:rPr lang="en-US" dirty="0" err="1">
                <a:solidFill>
                  <a:srgbClr val="D2533C"/>
                </a:solidFill>
                <a:latin typeface="Constantia" charset="0"/>
              </a:rPr>
              <a:t>getRed</a:t>
            </a:r>
            <a:r>
              <a:rPr lang="en-US" dirty="0">
                <a:latin typeface="Constantia" charset="0"/>
              </a:rPr>
              <a:t>, </a:t>
            </a:r>
            <a:r>
              <a:rPr lang="en-US" dirty="0" err="1">
                <a:solidFill>
                  <a:srgbClr val="D2533C"/>
                </a:solidFill>
                <a:latin typeface="Constantia" charset="0"/>
              </a:rPr>
              <a:t>getGreen</a:t>
            </a:r>
            <a:r>
              <a:rPr lang="en-US" dirty="0">
                <a:latin typeface="Constantia" charset="0"/>
              </a:rPr>
              <a:t>, and </a:t>
            </a:r>
            <a:r>
              <a:rPr lang="en-US" dirty="0" err="1">
                <a:solidFill>
                  <a:srgbClr val="D2533C"/>
                </a:solidFill>
                <a:latin typeface="Constantia" charset="0"/>
              </a:rPr>
              <a:t>getBlue</a:t>
            </a:r>
            <a:r>
              <a:rPr lang="en-US" dirty="0">
                <a:solidFill>
                  <a:srgbClr val="D2533C"/>
                </a:solidFill>
                <a:latin typeface="Constantia" charset="0"/>
              </a:rPr>
              <a:t> </a:t>
            </a:r>
            <a:r>
              <a:rPr lang="en-US" dirty="0">
                <a:latin typeface="Constantia" charset="0"/>
              </a:rPr>
              <a:t>are functions that take a pixel as input and return a value between 0 and 255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Times" charset="0"/>
              <a:buChar char="•"/>
            </a:pPr>
            <a:r>
              <a:rPr lang="en-US" dirty="0" err="1">
                <a:solidFill>
                  <a:srgbClr val="D2533C"/>
                </a:solidFill>
                <a:latin typeface="Constantia" charset="0"/>
              </a:rPr>
              <a:t>setRed</a:t>
            </a:r>
            <a:r>
              <a:rPr lang="en-US" dirty="0">
                <a:latin typeface="Constantia" charset="0"/>
              </a:rPr>
              <a:t>, </a:t>
            </a:r>
            <a:r>
              <a:rPr lang="en-US" dirty="0" err="1">
                <a:solidFill>
                  <a:srgbClr val="D2533C"/>
                </a:solidFill>
                <a:latin typeface="Constantia" charset="0"/>
              </a:rPr>
              <a:t>setGreen</a:t>
            </a:r>
            <a:r>
              <a:rPr lang="en-US" dirty="0">
                <a:latin typeface="Constantia" charset="0"/>
              </a:rPr>
              <a:t>, and </a:t>
            </a:r>
            <a:r>
              <a:rPr lang="en-US" dirty="0" err="1">
                <a:solidFill>
                  <a:srgbClr val="D2533C"/>
                </a:solidFill>
                <a:latin typeface="Constantia" charset="0"/>
              </a:rPr>
              <a:t>setBlue</a:t>
            </a:r>
            <a:r>
              <a:rPr lang="en-US" dirty="0">
                <a:solidFill>
                  <a:srgbClr val="D2533C"/>
                </a:solidFill>
                <a:latin typeface="Constantia" charset="0"/>
              </a:rPr>
              <a:t> </a:t>
            </a:r>
            <a:r>
              <a:rPr lang="en-US" dirty="0">
                <a:latin typeface="Constantia" charset="0"/>
              </a:rPr>
              <a:t>are functions that take a pixel as input </a:t>
            </a:r>
            <a:r>
              <a:rPr lang="en-US" i="1" dirty="0">
                <a:latin typeface="Constantia" charset="0"/>
              </a:rPr>
              <a:t>and</a:t>
            </a:r>
            <a:r>
              <a:rPr lang="en-US" dirty="0">
                <a:latin typeface="Constantia" charset="0"/>
              </a:rPr>
              <a:t> a value between 0 and 255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D2533C"/>
                </a:solidFill>
                <a:latin typeface="Constantia" charset="0"/>
              </a:rPr>
              <a:t>getColor</a:t>
            </a:r>
            <a:r>
              <a:rPr lang="en-US" dirty="0">
                <a:solidFill>
                  <a:srgbClr val="D2533C"/>
                </a:solidFill>
                <a:latin typeface="Constantia" charset="0"/>
              </a:rPr>
              <a:t> </a:t>
            </a:r>
            <a:r>
              <a:rPr lang="en-US" dirty="0">
                <a:latin typeface="Constantia" charset="0"/>
              </a:rPr>
              <a:t>takes a pixel as input and returns a Color object with the color at that pixel 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D2533C"/>
                </a:solidFill>
                <a:latin typeface="Constantia" charset="0"/>
              </a:rPr>
              <a:t>setColor</a:t>
            </a:r>
            <a:r>
              <a:rPr lang="en-US" dirty="0">
                <a:solidFill>
                  <a:srgbClr val="D2533C"/>
                </a:solidFill>
                <a:latin typeface="Constantia" charset="0"/>
              </a:rPr>
              <a:t> </a:t>
            </a:r>
            <a:r>
              <a:rPr lang="en-US" dirty="0">
                <a:latin typeface="Constantia" charset="0"/>
              </a:rPr>
              <a:t>takes a pixel as input </a:t>
            </a:r>
            <a:r>
              <a:rPr lang="en-US" i="1" dirty="0">
                <a:latin typeface="Constantia" charset="0"/>
              </a:rPr>
              <a:t>and</a:t>
            </a:r>
            <a:r>
              <a:rPr lang="en-US" dirty="0">
                <a:latin typeface="Constantia" charset="0"/>
              </a:rPr>
              <a:t> a Color, then sets the pixel to that color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D2533C"/>
                </a:solidFill>
                <a:latin typeface="Constantia" charset="0"/>
              </a:rPr>
              <a:t>makeColor</a:t>
            </a:r>
            <a:r>
              <a:rPr lang="en-US" dirty="0">
                <a:solidFill>
                  <a:srgbClr val="D2533C"/>
                </a:solidFill>
                <a:latin typeface="Constantia" charset="0"/>
              </a:rPr>
              <a:t> </a:t>
            </a:r>
            <a:r>
              <a:rPr lang="en-US" dirty="0">
                <a:latin typeface="Constantia" charset="0"/>
              </a:rPr>
              <a:t>takes red, green, and blue values (in that order) between 0 and 255, and returns a Color object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D2533C"/>
                </a:solidFill>
                <a:latin typeface="Constantia" charset="0"/>
              </a:rPr>
              <a:t>pickAColor</a:t>
            </a:r>
            <a:r>
              <a:rPr lang="en-US" dirty="0">
                <a:solidFill>
                  <a:srgbClr val="D2533C"/>
                </a:solidFill>
                <a:latin typeface="Constantia" charset="0"/>
              </a:rPr>
              <a:t> </a:t>
            </a:r>
            <a:r>
              <a:rPr lang="en-US" dirty="0">
                <a:latin typeface="Constantia" charset="0"/>
              </a:rPr>
              <a:t>lets you use a color chooser and returns the chosen color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nstantia" charset="0"/>
              </a:rPr>
              <a:t>We also have functions that can </a:t>
            </a:r>
            <a:r>
              <a:rPr lang="en-US" dirty="0" err="1">
                <a:solidFill>
                  <a:srgbClr val="D2533C"/>
                </a:solidFill>
                <a:latin typeface="Constantia" charset="0"/>
              </a:rPr>
              <a:t>makeLighter</a:t>
            </a:r>
            <a:r>
              <a:rPr lang="en-US" dirty="0">
                <a:solidFill>
                  <a:srgbClr val="D2533C"/>
                </a:solidFill>
                <a:latin typeface="Constantia" charset="0"/>
              </a:rPr>
              <a:t> </a:t>
            </a:r>
            <a:r>
              <a:rPr lang="en-US" dirty="0">
                <a:latin typeface="Constantia" charset="0"/>
              </a:rPr>
              <a:t>and </a:t>
            </a:r>
            <a:r>
              <a:rPr lang="en-US" dirty="0" err="1">
                <a:solidFill>
                  <a:srgbClr val="D2533C"/>
                </a:solidFill>
                <a:latin typeface="Constantia" charset="0"/>
              </a:rPr>
              <a:t>makeDarker</a:t>
            </a:r>
            <a:r>
              <a:rPr lang="en-US" dirty="0">
                <a:solidFill>
                  <a:srgbClr val="D2533C"/>
                </a:solidFill>
                <a:latin typeface="Constantia" charset="0"/>
              </a:rPr>
              <a:t> </a:t>
            </a:r>
            <a:r>
              <a:rPr lang="en-US" dirty="0">
                <a:latin typeface="Constantia" charset="0"/>
              </a:rPr>
              <a:t>an input color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Times" charset="0"/>
              <a:buChar char="•"/>
            </a:pPr>
            <a:endParaRPr lang="en-US" dirty="0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841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Demonstrating: Manipulating Colors</a:t>
            </a:r>
          </a:p>
        </p:txBody>
      </p:sp>
      <p:sp>
        <p:nvSpPr>
          <p:cNvPr id="62466" name="Rectangle 3"/>
          <p:cNvSpPr>
            <a:spLocks noChangeArrowheads="1"/>
          </p:cNvSpPr>
          <p:nvPr/>
        </p:nvSpPr>
        <p:spPr bwMode="auto">
          <a:xfrm>
            <a:off x="457200" y="1524000"/>
            <a:ext cx="280081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&gt;&gt;&gt; print </a:t>
            </a:r>
            <a:r>
              <a:rPr lang="en-US" sz="2000" dirty="0" err="1"/>
              <a:t>getRed</a:t>
            </a:r>
            <a:r>
              <a:rPr lang="en-US" sz="2000" dirty="0"/>
              <a:t>(pixel)</a:t>
            </a:r>
          </a:p>
          <a:p>
            <a:r>
              <a:rPr lang="en-US" sz="2000" dirty="0"/>
              <a:t>168</a:t>
            </a:r>
          </a:p>
          <a:p>
            <a:endParaRPr lang="en-US" sz="2000" dirty="0"/>
          </a:p>
          <a:p>
            <a:r>
              <a:rPr lang="en-US" sz="2000" dirty="0"/>
              <a:t>&gt;&gt;&gt; </a:t>
            </a:r>
            <a:r>
              <a:rPr lang="en-US" sz="2000" dirty="0" err="1"/>
              <a:t>setRed</a:t>
            </a:r>
            <a:r>
              <a:rPr lang="en-US" sz="2000" dirty="0"/>
              <a:t>(pixel,255)</a:t>
            </a:r>
          </a:p>
          <a:p>
            <a:endParaRPr lang="en-US" sz="2000" dirty="0"/>
          </a:p>
          <a:p>
            <a:r>
              <a:rPr lang="en-US" sz="2000" dirty="0"/>
              <a:t>&gt;&gt;&gt; print </a:t>
            </a:r>
            <a:r>
              <a:rPr lang="en-US" sz="2000" dirty="0" err="1"/>
              <a:t>getRed</a:t>
            </a:r>
            <a:r>
              <a:rPr lang="en-US" sz="2000" dirty="0"/>
              <a:t>(pixel)</a:t>
            </a:r>
          </a:p>
          <a:p>
            <a:r>
              <a:rPr lang="en-US" sz="2000" dirty="0"/>
              <a:t>255</a:t>
            </a:r>
          </a:p>
          <a:p>
            <a:endParaRPr lang="en-US" sz="2000" dirty="0"/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4800600" y="1584325"/>
            <a:ext cx="4119662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&gt;&gt;&gt; color=</a:t>
            </a:r>
            <a:r>
              <a:rPr lang="en-US" sz="2000" dirty="0" err="1"/>
              <a:t>getColor</a:t>
            </a:r>
            <a:r>
              <a:rPr lang="en-US" sz="2000" dirty="0"/>
              <a:t>(pixel)</a:t>
            </a:r>
          </a:p>
          <a:p>
            <a:endParaRPr lang="en-US" sz="2000" dirty="0"/>
          </a:p>
          <a:p>
            <a:r>
              <a:rPr lang="en-US" sz="2000" dirty="0"/>
              <a:t>&gt;&gt;&gt; print color</a:t>
            </a:r>
          </a:p>
          <a:p>
            <a:r>
              <a:rPr lang="en-US" sz="2000" dirty="0"/>
              <a:t>color r=255 g=131 b=105</a:t>
            </a:r>
          </a:p>
          <a:p>
            <a:endParaRPr lang="en-US" sz="2000" dirty="0"/>
          </a:p>
          <a:p>
            <a:r>
              <a:rPr lang="en-US" sz="2000" dirty="0"/>
              <a:t>&gt;&gt;&gt; </a:t>
            </a:r>
            <a:r>
              <a:rPr lang="en-US" sz="2000" dirty="0" err="1"/>
              <a:t>setColor</a:t>
            </a:r>
            <a:r>
              <a:rPr lang="en-US" sz="2000" dirty="0"/>
              <a:t>(</a:t>
            </a:r>
            <a:r>
              <a:rPr lang="en-US" sz="2000" dirty="0" err="1"/>
              <a:t>pixel,color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&gt;&gt;&gt; </a:t>
            </a:r>
            <a:r>
              <a:rPr lang="en-US" sz="2000" dirty="0" err="1"/>
              <a:t>newColor</a:t>
            </a:r>
            <a:r>
              <a:rPr lang="en-US" sz="2000" dirty="0"/>
              <a:t>=</a:t>
            </a:r>
            <a:r>
              <a:rPr lang="en-US" sz="2000" dirty="0" err="1"/>
              <a:t>makeColor</a:t>
            </a:r>
            <a:r>
              <a:rPr lang="en-US" sz="2000" dirty="0"/>
              <a:t>(0,100,0</a:t>
            </a:r>
          </a:p>
          <a:p>
            <a:r>
              <a:rPr lang="en-US" sz="2000" dirty="0"/>
              <a:t>)</a:t>
            </a:r>
          </a:p>
          <a:p>
            <a:r>
              <a:rPr lang="en-US" sz="2000" dirty="0"/>
              <a:t>&gt;&gt;&gt; print </a:t>
            </a:r>
            <a:r>
              <a:rPr lang="en-US" sz="2000" dirty="0" err="1"/>
              <a:t>newColor</a:t>
            </a:r>
            <a:endParaRPr lang="en-US" sz="2000" dirty="0"/>
          </a:p>
          <a:p>
            <a:r>
              <a:rPr lang="en-US" sz="2000" dirty="0"/>
              <a:t>color r=0 g=100 b=0</a:t>
            </a:r>
          </a:p>
          <a:p>
            <a:endParaRPr lang="en-US" sz="2000" dirty="0"/>
          </a:p>
          <a:p>
            <a:r>
              <a:rPr lang="en-US" sz="2000" dirty="0"/>
              <a:t>&gt;&gt;&gt; </a:t>
            </a:r>
            <a:r>
              <a:rPr lang="en-US" sz="2000" dirty="0" err="1"/>
              <a:t>setColor</a:t>
            </a:r>
            <a:r>
              <a:rPr lang="en-US" sz="2000" dirty="0"/>
              <a:t>(</a:t>
            </a:r>
            <a:r>
              <a:rPr lang="en-US" sz="2000" dirty="0" err="1"/>
              <a:t>pixel,newColor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&gt;&gt;&gt; print </a:t>
            </a:r>
            <a:r>
              <a:rPr lang="en-US" sz="2000" dirty="0" err="1"/>
              <a:t>getColor</a:t>
            </a:r>
            <a:r>
              <a:rPr lang="en-US" sz="2000" dirty="0"/>
              <a:t>(pixel)</a:t>
            </a:r>
          </a:p>
          <a:p>
            <a:r>
              <a:rPr lang="en-US" sz="2000" dirty="0"/>
              <a:t>color r=0 g=100 b=0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209800" y="4191000"/>
            <a:ext cx="45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401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We can change pixels directly…</a:t>
            </a:r>
          </a:p>
        </p:txBody>
      </p:sp>
      <p:sp>
        <p:nvSpPr>
          <p:cNvPr id="64514" name="Rectangle 3"/>
          <p:cNvSpPr>
            <a:spLocks noChangeArrowheads="1"/>
          </p:cNvSpPr>
          <p:nvPr/>
        </p:nvSpPr>
        <p:spPr bwMode="auto">
          <a:xfrm>
            <a:off x="228600" y="1874838"/>
            <a:ext cx="54927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&gt;&gt;&gt; file="/Users/guzdial/mediasources/barbara.jpg"</a:t>
            </a:r>
          </a:p>
          <a:p>
            <a:r>
              <a:rPr lang="en-US" sz="2000"/>
              <a:t>&gt;&gt;&gt; pict=makePicture(file)</a:t>
            </a:r>
          </a:p>
          <a:p>
            <a:r>
              <a:rPr lang="en-US" sz="2000"/>
              <a:t>&gt;&gt;&gt; show(pict)</a:t>
            </a:r>
          </a:p>
          <a:p>
            <a:r>
              <a:rPr lang="en-US" sz="2000"/>
              <a:t>&gt;&gt;&gt; setColor(getPixel(pict,10,100),yellow)</a:t>
            </a:r>
          </a:p>
          <a:p>
            <a:r>
              <a:rPr lang="en-US" sz="2000"/>
              <a:t>&gt;&gt;&gt; setColor(getPixel(pict,11,100),yellow)</a:t>
            </a:r>
          </a:p>
          <a:p>
            <a:r>
              <a:rPr lang="en-US" sz="2000"/>
              <a:t>&gt;&gt;&gt; setColor(getPixel(pict,12,100),yellow)</a:t>
            </a:r>
          </a:p>
          <a:p>
            <a:r>
              <a:rPr lang="en-US" sz="2000"/>
              <a:t>&gt;&gt;&gt; setColor(getPixel(pict,13,100),yellow)</a:t>
            </a:r>
          </a:p>
          <a:p>
            <a:r>
              <a:rPr lang="en-US" sz="2000"/>
              <a:t>&gt;&gt;&gt; repaint(pict)</a:t>
            </a:r>
          </a:p>
        </p:txBody>
      </p:sp>
      <p:pic>
        <p:nvPicPr>
          <p:cNvPr id="645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25" y="2209800"/>
            <a:ext cx="32797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Text Box 5"/>
          <p:cNvSpPr txBox="1">
            <a:spLocks noChangeArrowheads="1"/>
          </p:cNvSpPr>
          <p:nvPr/>
        </p:nvSpPr>
        <p:spPr bwMode="auto">
          <a:xfrm>
            <a:off x="365125" y="5089525"/>
            <a:ext cx="47990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1"/>
              <a:t>But that</a:t>
            </a:r>
            <a:r>
              <a:rPr lang="fr-FR" altLang="ja-JP" b="1"/>
              <a:t>'</a:t>
            </a:r>
            <a:r>
              <a:rPr lang="en-US" altLang="ja-JP" b="1"/>
              <a:t>s </a:t>
            </a:r>
            <a:r>
              <a:rPr lang="en-US" altLang="ja-JP" b="1" i="1"/>
              <a:t>really</a:t>
            </a:r>
            <a:r>
              <a:rPr lang="en-US" altLang="ja-JP" b="1"/>
              <a:t> dull and boring to </a:t>
            </a:r>
            <a:br>
              <a:rPr lang="en-US" altLang="ja-JP" b="1"/>
            </a:br>
            <a:r>
              <a:rPr lang="en-US" altLang="ja-JP" b="1"/>
              <a:t>change each pixel at a time…</a:t>
            </a:r>
            <a:br>
              <a:rPr lang="en-US" altLang="ja-JP" b="1"/>
            </a:br>
            <a:r>
              <a:rPr lang="en-US" altLang="ja-JP" b="1"/>
              <a:t>Isn</a:t>
            </a:r>
            <a:r>
              <a:rPr lang="fr-FR" altLang="ja-JP" b="1"/>
              <a:t>'</a:t>
            </a:r>
            <a:r>
              <a:rPr lang="en-US" altLang="ja-JP" b="1"/>
              <a:t>t there a better way?</a:t>
            </a:r>
            <a:endParaRPr lang="en-US" b="1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53000" y="3048000"/>
            <a:ext cx="990600" cy="609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2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17513" y="506325"/>
            <a:ext cx="8229600" cy="1066800"/>
          </a:xfrm>
          <a:extLst/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This is why we use a loop!</a:t>
            </a:r>
          </a:p>
        </p:txBody>
      </p:sp>
      <p:sp>
        <p:nvSpPr>
          <p:cNvPr id="66562" name="Rectangle 3"/>
          <p:cNvSpPr>
            <a:spLocks noChangeArrowheads="1"/>
          </p:cNvSpPr>
          <p:nvPr/>
        </p:nvSpPr>
        <p:spPr bwMode="auto">
          <a:xfrm>
            <a:off x="417513" y="1678010"/>
            <a:ext cx="37861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b="1" dirty="0" err="1"/>
              <a:t>decreaseRed</a:t>
            </a:r>
            <a:r>
              <a:rPr lang="en-US" b="1" dirty="0"/>
              <a:t>(picture):</a:t>
            </a:r>
          </a:p>
          <a:p>
            <a:r>
              <a:rPr lang="en-US" b="1" dirty="0"/>
              <a:t>  for p in </a:t>
            </a:r>
            <a:r>
              <a:rPr lang="en-US" b="1" dirty="0" err="1"/>
              <a:t>getPixels</a:t>
            </a:r>
            <a:r>
              <a:rPr lang="en-US" b="1" dirty="0"/>
              <a:t>(picture):</a:t>
            </a:r>
          </a:p>
          <a:p>
            <a:r>
              <a:rPr lang="en-US" b="1" dirty="0"/>
              <a:t>    value=</a:t>
            </a:r>
            <a:r>
              <a:rPr lang="en-US" b="1" dirty="0" err="1"/>
              <a:t>getRed</a:t>
            </a:r>
            <a:r>
              <a:rPr lang="en-US" b="1" dirty="0"/>
              <a:t>(p)</a:t>
            </a:r>
          </a:p>
          <a:p>
            <a:r>
              <a:rPr lang="en-US" b="1" dirty="0"/>
              <a:t>    </a:t>
            </a:r>
            <a:r>
              <a:rPr lang="en-US" b="1" dirty="0" err="1"/>
              <a:t>setRed</a:t>
            </a:r>
            <a:r>
              <a:rPr lang="en-US" b="1" dirty="0"/>
              <a:t>(</a:t>
            </a:r>
            <a:r>
              <a:rPr lang="en-US" b="1" dirty="0" err="1"/>
              <a:t>p,value</a:t>
            </a:r>
            <a:r>
              <a:rPr lang="en-US" b="1" dirty="0"/>
              <a:t>*0.5)</a:t>
            </a: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228600" y="3045661"/>
            <a:ext cx="60229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Used like this:</a:t>
            </a:r>
          </a:p>
          <a:p>
            <a:r>
              <a:rPr lang="en-US" sz="2000" dirty="0"/>
              <a:t>&gt;&gt;&gt; file="/Users/</a:t>
            </a:r>
            <a:r>
              <a:rPr lang="en-US" sz="2000" dirty="0" err="1"/>
              <a:t>guzdial</a:t>
            </a:r>
            <a:r>
              <a:rPr lang="en-US" sz="2000" dirty="0"/>
              <a:t>/</a:t>
            </a:r>
            <a:r>
              <a:rPr lang="en-US" sz="2000" dirty="0" err="1"/>
              <a:t>mediasources</a:t>
            </a:r>
            <a:r>
              <a:rPr lang="en-US" sz="2000" dirty="0"/>
              <a:t>/</a:t>
            </a:r>
            <a:r>
              <a:rPr lang="en-US" sz="2000" dirty="0" err="1"/>
              <a:t>barbara.jpg</a:t>
            </a:r>
            <a:r>
              <a:rPr lang="en-US" sz="2000" dirty="0"/>
              <a:t>"</a:t>
            </a:r>
          </a:p>
          <a:p>
            <a:r>
              <a:rPr lang="en-US" sz="2000" dirty="0"/>
              <a:t>&gt;&gt;&gt; picture=</a:t>
            </a:r>
            <a:r>
              <a:rPr lang="en-US" sz="2000" dirty="0" err="1"/>
              <a:t>makePicture</a:t>
            </a:r>
            <a:r>
              <a:rPr lang="en-US" sz="2000" dirty="0"/>
              <a:t>(file)</a:t>
            </a:r>
          </a:p>
          <a:p>
            <a:r>
              <a:rPr lang="en-US" sz="2000" dirty="0"/>
              <a:t>&gt;&gt;&gt; show(picture)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decreaseRed</a:t>
            </a:r>
            <a:r>
              <a:rPr lang="en-US" sz="2000" dirty="0"/>
              <a:t>(picture)</a:t>
            </a:r>
          </a:p>
          <a:p>
            <a:r>
              <a:rPr lang="en-US" sz="2000" dirty="0"/>
              <a:t>&gt;&gt;&gt; repaint(picture)</a:t>
            </a:r>
          </a:p>
        </p:txBody>
      </p:sp>
      <p:pic>
        <p:nvPicPr>
          <p:cNvPr id="665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8800"/>
            <a:ext cx="247491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" y="5835834"/>
            <a:ext cx="86755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D2533C"/>
                </a:solidFill>
              </a:rPr>
              <a:t>This works for </a:t>
            </a:r>
            <a:r>
              <a:rPr lang="en-US" sz="2400" b="1" i="1" dirty="0">
                <a:solidFill>
                  <a:srgbClr val="D2533C"/>
                </a:solidFill>
              </a:rPr>
              <a:t>any</a:t>
            </a:r>
            <a:r>
              <a:rPr lang="en-US" sz="2400" dirty="0">
                <a:solidFill>
                  <a:srgbClr val="D2533C"/>
                </a:solidFill>
              </a:rPr>
              <a:t> image.  </a:t>
            </a:r>
          </a:p>
          <a:p>
            <a:pPr algn="ctr"/>
            <a:r>
              <a:rPr lang="en-US" dirty="0">
                <a:solidFill>
                  <a:srgbClr val="D2533C"/>
                </a:solidFill>
              </a:rPr>
              <a:t>What do we need to change to make it work for a new image? </a:t>
            </a:r>
          </a:p>
        </p:txBody>
      </p:sp>
    </p:spTree>
    <p:extLst>
      <p:ext uri="{BB962C8B-B14F-4D97-AF65-F5344CB8AC3E}">
        <p14:creationId xmlns:p14="http://schemas.microsoft.com/office/powerpoint/2010/main" val="402821807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Clearing Blue</a:t>
            </a:r>
          </a:p>
        </p:txBody>
      </p:sp>
      <p:pic>
        <p:nvPicPr>
          <p:cNvPr id="119810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1981200"/>
            <a:ext cx="2819400" cy="3733800"/>
          </a:xfrm>
          <a:noFill/>
        </p:spPr>
      </p:pic>
      <p:sp>
        <p:nvSpPr>
          <p:cNvPr id="119811" name="Rectangle 4"/>
          <p:cNvSpPr>
            <a:spLocks noChangeArrowheads="1"/>
          </p:cNvSpPr>
          <p:nvPr/>
        </p:nvSpPr>
        <p:spPr bwMode="auto">
          <a:xfrm>
            <a:off x="685800" y="1905000"/>
            <a:ext cx="4572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def clearBlue(picture):</a:t>
            </a:r>
          </a:p>
          <a:p>
            <a:r>
              <a:rPr lang="en-US"/>
              <a:t>  for p in getPixels(picture):</a:t>
            </a:r>
          </a:p>
          <a:p>
            <a:r>
              <a:rPr lang="en-US"/>
              <a:t>    setBlue(p,0)</a:t>
            </a:r>
          </a:p>
        </p:txBody>
      </p:sp>
      <p:sp>
        <p:nvSpPr>
          <p:cNvPr id="119812" name="Text Box 7"/>
          <p:cNvSpPr txBox="1">
            <a:spLocks noChangeArrowheads="1"/>
          </p:cNvSpPr>
          <p:nvPr/>
        </p:nvSpPr>
        <p:spPr bwMode="auto">
          <a:xfrm>
            <a:off x="609600" y="3733800"/>
            <a:ext cx="41910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Again, this will work for any picture.</a:t>
            </a:r>
          </a:p>
          <a:p>
            <a:pPr>
              <a:spcBef>
                <a:spcPct val="50000"/>
              </a:spcBef>
            </a:pPr>
            <a:r>
              <a:rPr lang="en-US"/>
              <a:t>Try stepping through this one yourself!</a:t>
            </a:r>
          </a:p>
        </p:txBody>
      </p:sp>
    </p:spTree>
    <p:extLst>
      <p:ext uri="{BB962C8B-B14F-4D97-AF65-F5344CB8AC3E}">
        <p14:creationId xmlns:p14="http://schemas.microsoft.com/office/powerpoint/2010/main" val="41446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56671"/>
            <a:ext cx="8229600" cy="1066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800080"/>
                </a:solidFill>
                <a:latin typeface="Calibri"/>
                <a:cs typeface="Calibri"/>
              </a:rPr>
              <a:t>for</a:t>
            </a:r>
            <a:r>
              <a:rPr lang="en-US" dirty="0">
                <a:latin typeface="Calibri"/>
                <a:cs typeface="Calibri"/>
              </a:rPr>
              <a:t> loop and our first picture recipe!</a:t>
            </a:r>
            <a:br>
              <a:rPr lang="en-US" dirty="0">
                <a:latin typeface="Calibri"/>
                <a:cs typeface="Calibri"/>
              </a:rPr>
            </a:br>
            <a:endParaRPr lang="en-US" dirty="0">
              <a:latin typeface="Calibri"/>
              <a:cs typeface="Calibri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439722" y="2330137"/>
            <a:ext cx="437363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decreaseRed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pict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):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p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in </a:t>
            </a:r>
            <a:r>
              <a:rPr lang="en-US" sz="2400" b="1" dirty="0" err="1">
                <a:solidFill>
                  <a:srgbClr val="800080"/>
                </a:solidFill>
                <a:latin typeface="Times" charset="0"/>
                <a:ea typeface="ＭＳ Ｐゴシック" charset="0"/>
              </a:rPr>
              <a:t>getPixels</a:t>
            </a:r>
            <a:r>
              <a:rPr lang="en-US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Times" charset="0"/>
                <a:ea typeface="ＭＳ Ｐゴシック" charset="0"/>
              </a:rPr>
              <a:t>pict</a:t>
            </a:r>
            <a:r>
              <a:rPr lang="en-US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originalRed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=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  <a:ea typeface="ＭＳ Ｐゴシック" charset="0"/>
              </a:rPr>
              <a:t>getRed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(p)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  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  <a:ea typeface="ＭＳ Ｐゴシック" charset="0"/>
              </a:rPr>
              <a:t>setRed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(p, </a:t>
            </a:r>
            <a:r>
              <a:rPr lang="en-US" sz="2000" dirty="0" err="1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originalRed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* 0.5)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231472" y="2437983"/>
            <a:ext cx="2362200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 Black" charset="0"/>
              </a:rPr>
              <a:t>The loop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 Black" charset="0"/>
              </a:rPr>
              <a:t>- Note the indentation! 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821492" y="3029332"/>
            <a:ext cx="3991867" cy="685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80"/>
              </a:solidFill>
              <a:latin typeface="Arial Black" charset="0"/>
              <a:ea typeface="ＭＳ Ｐゴシック" charset="0"/>
            </a:endParaRP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 flipH="1">
            <a:off x="5164672" y="2999327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Content Placeholder 2"/>
          <p:cNvSpPr>
            <a:spLocks noGrp="1"/>
          </p:cNvSpPr>
          <p:nvPr>
            <p:ph idx="1"/>
          </p:nvPr>
        </p:nvSpPr>
        <p:spPr>
          <a:xfrm>
            <a:off x="369888" y="465138"/>
            <a:ext cx="7707312" cy="6205537"/>
          </a:xfrm>
        </p:spPr>
        <p:txBody>
          <a:bodyPr/>
          <a:lstStyle/>
          <a:p>
            <a:pPr marL="0" indent="0">
              <a:buFont typeface="Wingdings 2" charset="0"/>
              <a:buNone/>
            </a:pPr>
            <a:r>
              <a:rPr lang="en-US">
                <a:latin typeface="Constantia" charset="0"/>
              </a:rPr>
              <a:t>Which one of the below pictures </a:t>
            </a:r>
            <a:br>
              <a:rPr lang="en-US">
                <a:latin typeface="Constantia" charset="0"/>
              </a:rPr>
            </a:br>
            <a:r>
              <a:rPr lang="en-US">
                <a:latin typeface="Constantia" charset="0"/>
              </a:rPr>
              <a:t>was generated from this function:</a:t>
            </a: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def change2(picture):</a:t>
            </a: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  for pixel in getPixels(picture):</a:t>
            </a: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    setBlue(pixel,0)</a:t>
            </a:r>
          </a:p>
        </p:txBody>
      </p:sp>
      <p:pic>
        <p:nvPicPr>
          <p:cNvPr id="193538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595688"/>
            <a:ext cx="6096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39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3595688"/>
            <a:ext cx="6096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0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5238750"/>
            <a:ext cx="6096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1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289550"/>
            <a:ext cx="6096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2" name="Picture 1" descr="grav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832823"/>
            <a:ext cx="2286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3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284538"/>
            <a:ext cx="4692650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473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Content Placeholder 2"/>
          <p:cNvSpPr>
            <a:spLocks noGrp="1"/>
          </p:cNvSpPr>
          <p:nvPr>
            <p:ph idx="1"/>
          </p:nvPr>
        </p:nvSpPr>
        <p:spPr>
          <a:xfrm>
            <a:off x="369888" y="465138"/>
            <a:ext cx="7707312" cy="6205537"/>
          </a:xfrm>
        </p:spPr>
        <p:txBody>
          <a:bodyPr/>
          <a:lstStyle/>
          <a:p>
            <a:pPr marL="0" indent="0">
              <a:buFont typeface="Wingdings 2" charset="0"/>
              <a:buNone/>
            </a:pPr>
            <a:r>
              <a:rPr lang="en-US">
                <a:latin typeface="Constantia" charset="0"/>
              </a:rPr>
              <a:t>Which one of the below pictures </a:t>
            </a:r>
            <a:br>
              <a:rPr lang="en-US">
                <a:latin typeface="Constantia" charset="0"/>
              </a:rPr>
            </a:br>
            <a:r>
              <a:rPr lang="en-US">
                <a:latin typeface="Constantia" charset="0"/>
              </a:rPr>
              <a:t>was generated from this function:</a:t>
            </a: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def change3(picture):</a:t>
            </a: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  for pixel in getPixels(picture):</a:t>
            </a: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    setGreen(pixel,2 * getGreen(pixel))</a:t>
            </a:r>
          </a:p>
        </p:txBody>
      </p:sp>
      <p:pic>
        <p:nvPicPr>
          <p:cNvPr id="194562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595688"/>
            <a:ext cx="6096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63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3595688"/>
            <a:ext cx="6096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64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5238750"/>
            <a:ext cx="6096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65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289550"/>
            <a:ext cx="6096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66" name="Picture 1" descr="grav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819017"/>
            <a:ext cx="2286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67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284538"/>
            <a:ext cx="4692650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845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108"/>
            <a:ext cx="82296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>
                <a:latin typeface="Calibri" charset="0"/>
              </a:rPr>
              <a:t>Can we combine these?  Why not!</a:t>
            </a:r>
          </a:p>
        </p:txBody>
      </p:sp>
      <p:sp>
        <p:nvSpPr>
          <p:cNvPr id="12185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78185"/>
            <a:ext cx="4267200" cy="3886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onstantia" charset="0"/>
              </a:rPr>
              <a:t>How do we turn this beach scene into a sunset?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onstanti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onstantia" charset="0"/>
              </a:rPr>
              <a:t>What happens at sunset?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onstantia" charset="0"/>
              </a:rPr>
              <a:t>At first, I tried increasing the red, but that made things like red specks in the sand REALLY prominent.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onstantia" charset="0"/>
              </a:rPr>
              <a:t>That can</a:t>
            </a:r>
            <a:r>
              <a:rPr lang="fr-FR" altLang="ja-JP" dirty="0">
                <a:latin typeface="Constantia" charset="0"/>
              </a:rPr>
              <a:t>'</a:t>
            </a:r>
            <a:r>
              <a:rPr lang="en-US" altLang="ja-JP" dirty="0">
                <a:latin typeface="Constantia" charset="0"/>
              </a:rPr>
              <a:t>t be how it really 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onstantia" charset="0"/>
              </a:rPr>
              <a:t>New Theory: As the sun sets, less blue and green is visible, which makes things look more red.</a:t>
            </a:r>
          </a:p>
        </p:txBody>
      </p:sp>
      <p:pic>
        <p:nvPicPr>
          <p:cNvPr id="121859" name="Picture 6" descr="beach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2057400"/>
            <a:ext cx="4038600" cy="2592388"/>
          </a:xfrm>
          <a:noFill/>
        </p:spPr>
      </p:pic>
    </p:spTree>
    <p:extLst>
      <p:ext uri="{BB962C8B-B14F-4D97-AF65-F5344CB8AC3E}">
        <p14:creationId xmlns:p14="http://schemas.microsoft.com/office/powerpoint/2010/main" val="772430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 Sunset-generation Function</a:t>
            </a:r>
          </a:p>
        </p:txBody>
      </p:sp>
      <p:pic>
        <p:nvPicPr>
          <p:cNvPr id="123906" name="Picture 6" descr="sunset-beach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21150" y="1935163"/>
            <a:ext cx="3868738" cy="2484437"/>
          </a:xfrm>
          <a:noFill/>
        </p:spPr>
      </p:pic>
      <p:sp>
        <p:nvSpPr>
          <p:cNvPr id="123907" name="Text Box 5"/>
          <p:cNvSpPr txBox="1">
            <a:spLocks noChangeArrowheads="1"/>
          </p:cNvSpPr>
          <p:nvPr/>
        </p:nvSpPr>
        <p:spPr bwMode="auto">
          <a:xfrm>
            <a:off x="304800" y="1752600"/>
            <a:ext cx="35814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makeSunset</a:t>
            </a:r>
            <a:r>
              <a:rPr lang="en-US" dirty="0"/>
              <a:t>(picture):</a:t>
            </a:r>
          </a:p>
          <a:p>
            <a:r>
              <a:rPr lang="en-US" dirty="0"/>
              <a:t>  for p in </a:t>
            </a:r>
            <a:r>
              <a:rPr lang="en-US" dirty="0" err="1"/>
              <a:t>getPixels</a:t>
            </a:r>
            <a:r>
              <a:rPr lang="en-US" dirty="0"/>
              <a:t>(picture):</a:t>
            </a:r>
          </a:p>
          <a:p>
            <a:r>
              <a:rPr lang="en-US" dirty="0"/>
              <a:t>    value=</a:t>
            </a:r>
            <a:r>
              <a:rPr lang="en-US" dirty="0" err="1"/>
              <a:t>getBlue</a:t>
            </a:r>
            <a:r>
              <a:rPr lang="en-US" dirty="0"/>
              <a:t>(p)</a:t>
            </a:r>
          </a:p>
          <a:p>
            <a:r>
              <a:rPr lang="en-US" dirty="0"/>
              <a:t>    </a:t>
            </a:r>
            <a:r>
              <a:rPr lang="en-US" dirty="0" err="1"/>
              <a:t>setBlue</a:t>
            </a:r>
            <a:r>
              <a:rPr lang="en-US" dirty="0"/>
              <a:t>(</a:t>
            </a:r>
            <a:r>
              <a:rPr lang="en-US" dirty="0" err="1"/>
              <a:t>p,value</a:t>
            </a:r>
            <a:r>
              <a:rPr lang="en-US" dirty="0"/>
              <a:t>*0.7)</a:t>
            </a:r>
          </a:p>
          <a:p>
            <a:r>
              <a:rPr lang="en-US" dirty="0"/>
              <a:t>    value=</a:t>
            </a:r>
            <a:r>
              <a:rPr lang="en-US" dirty="0" err="1"/>
              <a:t>getGreen</a:t>
            </a:r>
            <a:r>
              <a:rPr lang="en-US" dirty="0"/>
              <a:t>(p)</a:t>
            </a:r>
          </a:p>
          <a:p>
            <a:r>
              <a:rPr lang="en-US" dirty="0"/>
              <a:t>    </a:t>
            </a:r>
            <a:r>
              <a:rPr lang="en-US" dirty="0" err="1"/>
              <a:t>setGreen</a:t>
            </a:r>
            <a:r>
              <a:rPr lang="en-US" dirty="0"/>
              <a:t>(</a:t>
            </a:r>
            <a:r>
              <a:rPr lang="en-US" dirty="0" err="1"/>
              <a:t>p,value</a:t>
            </a:r>
            <a:r>
              <a:rPr lang="en-US" dirty="0"/>
              <a:t>*0.7)</a:t>
            </a:r>
          </a:p>
          <a:p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17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Contrast these two programs</a:t>
            </a:r>
          </a:p>
        </p:txBody>
      </p:sp>
      <p:sp>
        <p:nvSpPr>
          <p:cNvPr id="156674" name="Text Box 4"/>
          <p:cNvSpPr txBox="1">
            <a:spLocks noChangeArrowheads="1"/>
          </p:cNvSpPr>
          <p:nvPr/>
        </p:nvSpPr>
        <p:spPr bwMode="auto">
          <a:xfrm>
            <a:off x="304800" y="1752600"/>
            <a:ext cx="3657600" cy="229235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def makeSunset(picture):</a:t>
            </a:r>
          </a:p>
          <a:p>
            <a:r>
              <a:rPr lang="en-US"/>
              <a:t>  for p in getPixels(picture):</a:t>
            </a:r>
          </a:p>
          <a:p>
            <a:r>
              <a:rPr lang="en-US"/>
              <a:t>    value=getBlue(p)</a:t>
            </a:r>
          </a:p>
          <a:p>
            <a:r>
              <a:rPr lang="en-US"/>
              <a:t>    setBlue(p,value*0.7)</a:t>
            </a:r>
          </a:p>
          <a:p>
            <a:r>
              <a:rPr lang="en-US"/>
              <a:t>    value=getGreen(p)</a:t>
            </a:r>
          </a:p>
          <a:p>
            <a:r>
              <a:rPr lang="en-US"/>
              <a:t>    setGreen(p,value*0.7)</a:t>
            </a:r>
          </a:p>
        </p:txBody>
      </p:sp>
      <p:sp>
        <p:nvSpPr>
          <p:cNvPr id="156675" name="Rectangle 5"/>
          <p:cNvSpPr>
            <a:spLocks noChangeArrowheads="1"/>
          </p:cNvSpPr>
          <p:nvPr/>
        </p:nvSpPr>
        <p:spPr bwMode="auto">
          <a:xfrm>
            <a:off x="4114800" y="1752600"/>
            <a:ext cx="4572000" cy="4848225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def makeSunset(picture):</a:t>
            </a:r>
          </a:p>
          <a:p>
            <a:r>
              <a:rPr lang="en-US"/>
              <a:t>  reduceBlue(picture)</a:t>
            </a:r>
          </a:p>
          <a:p>
            <a:r>
              <a:rPr lang="en-US"/>
              <a:t>  reduceGreen(picture)</a:t>
            </a:r>
          </a:p>
          <a:p>
            <a:endParaRPr lang="en-US"/>
          </a:p>
          <a:p>
            <a:r>
              <a:rPr lang="en-US"/>
              <a:t>def reduceBlue(picture):</a:t>
            </a:r>
          </a:p>
          <a:p>
            <a:r>
              <a:rPr lang="en-US"/>
              <a:t>  for p in getPixels(picture):</a:t>
            </a:r>
          </a:p>
          <a:p>
            <a:r>
              <a:rPr lang="en-US"/>
              <a:t>    value=getBlue(p)</a:t>
            </a:r>
          </a:p>
          <a:p>
            <a:r>
              <a:rPr lang="en-US"/>
              <a:t>    setBlue(p,value*0.7)</a:t>
            </a:r>
          </a:p>
          <a:p>
            <a:endParaRPr lang="en-US"/>
          </a:p>
          <a:p>
            <a:r>
              <a:rPr lang="en-US"/>
              <a:t>def reduceGreen(picture):</a:t>
            </a:r>
          </a:p>
          <a:p>
            <a:r>
              <a:rPr lang="en-US"/>
              <a:t>  for p in getPixels(picture):</a:t>
            </a:r>
          </a:p>
          <a:p>
            <a:r>
              <a:rPr lang="en-US"/>
              <a:t>    value=getGreen(p)</a:t>
            </a:r>
          </a:p>
          <a:p>
            <a:r>
              <a:rPr lang="en-US"/>
              <a:t>    setGreen(p,value*0.7)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04800" y="4343400"/>
            <a:ext cx="3505200" cy="21097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ea typeface="+mn-ea"/>
                <a:cs typeface="+mn-cs"/>
              </a:rPr>
              <a:t>Yes, they do the exact same thing!</a:t>
            </a:r>
          </a:p>
          <a:p>
            <a:pPr>
              <a:spcBef>
                <a:spcPct val="50000"/>
              </a:spcBef>
              <a:defRPr/>
            </a:pPr>
            <a:r>
              <a:rPr lang="en-US" dirty="0" err="1">
                <a:ea typeface="+mn-ea"/>
                <a:cs typeface="+mn-cs"/>
              </a:rPr>
              <a:t>makeSunset</a:t>
            </a:r>
            <a:r>
              <a:rPr lang="en-US" dirty="0">
                <a:ea typeface="+mn-ea"/>
                <a:cs typeface="+mn-cs"/>
              </a:rPr>
              <a:t>(</a:t>
            </a:r>
            <a:r>
              <a:rPr lang="en-US" dirty="0" err="1">
                <a:ea typeface="+mn-ea"/>
                <a:cs typeface="+mn-cs"/>
              </a:rPr>
              <a:t>somepict</a:t>
            </a:r>
            <a:r>
              <a:rPr lang="en-US" dirty="0">
                <a:ea typeface="+mn-ea"/>
                <a:cs typeface="+mn-cs"/>
              </a:rPr>
              <a:t>) works the same in both cases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1638300" y="4229100"/>
            <a:ext cx="48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70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2"/>
          <p:cNvSpPr>
            <a:spLocks noGrp="1" noChangeArrowheads="1"/>
          </p:cNvSpPr>
          <p:nvPr>
            <p:ph type="title"/>
          </p:nvPr>
        </p:nvSpPr>
        <p:spPr>
          <a:xfrm>
            <a:off x="250127" y="500765"/>
            <a:ext cx="82296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 charset="0"/>
              </a:rPr>
              <a:t>Observations on the new </a:t>
            </a:r>
            <a:r>
              <a:rPr lang="en-US" dirty="0" err="1">
                <a:latin typeface="Calibri" charset="0"/>
              </a:rPr>
              <a:t>makeSunset</a:t>
            </a:r>
            <a:endParaRPr lang="en-US" dirty="0">
              <a:latin typeface="Calibri" charset="0"/>
            </a:endParaRPr>
          </a:p>
        </p:txBody>
      </p:sp>
      <p:sp>
        <p:nvSpPr>
          <p:cNvPr id="1587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50292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onstantia" charset="0"/>
              </a:rPr>
              <a:t>It</a:t>
            </a:r>
            <a:r>
              <a:rPr lang="fr-FR" altLang="ja-JP" dirty="0">
                <a:latin typeface="Constantia" charset="0"/>
              </a:rPr>
              <a:t>'</a:t>
            </a:r>
            <a:r>
              <a:rPr lang="en-US" altLang="ja-JP" dirty="0">
                <a:latin typeface="Constantia" charset="0"/>
              </a:rPr>
              <a:t>s okay to have more than one function in the same Program Area (and file)</a:t>
            </a:r>
          </a:p>
          <a:p>
            <a:pPr eaLnBrk="1" hangingPunct="1">
              <a:lnSpc>
                <a:spcPct val="90000"/>
              </a:lnSpc>
            </a:pPr>
            <a:endParaRPr lang="en-US" altLang="ja-JP" dirty="0">
              <a:latin typeface="Constanti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>
                <a:latin typeface="Constantia" charset="0"/>
              </a:rPr>
              <a:t>makeSunset</a:t>
            </a:r>
            <a:r>
              <a:rPr lang="en-US" dirty="0">
                <a:latin typeface="Constantia" charset="0"/>
              </a:rPr>
              <a:t> in this one is somewhat easier to read.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nstantia" charset="0"/>
              </a:rPr>
              <a:t>It</a:t>
            </a:r>
            <a:r>
              <a:rPr lang="fr-FR" altLang="ja-JP" dirty="0">
                <a:latin typeface="Constantia" charset="0"/>
              </a:rPr>
              <a:t>'</a:t>
            </a:r>
            <a:r>
              <a:rPr lang="en-US" altLang="ja-JP" dirty="0">
                <a:latin typeface="Constantia" charset="0"/>
              </a:rPr>
              <a:t>s clear what it does </a:t>
            </a:r>
            <a:r>
              <a:rPr lang="ja-JP" altLang="en-US" dirty="0">
                <a:latin typeface="Constantia" charset="0"/>
              </a:rPr>
              <a:t>“</a:t>
            </a:r>
            <a:r>
              <a:rPr lang="en-US" altLang="ja-JP" dirty="0" err="1">
                <a:latin typeface="Constantia" charset="0"/>
              </a:rPr>
              <a:t>reduceBlue</a:t>
            </a:r>
            <a:r>
              <a:rPr lang="ja-JP" altLang="en-US" dirty="0">
                <a:latin typeface="Constantia" charset="0"/>
              </a:rPr>
              <a:t>”</a:t>
            </a:r>
            <a:r>
              <a:rPr lang="en-US" altLang="ja-JP" dirty="0">
                <a:latin typeface="Constantia" charset="0"/>
              </a:rPr>
              <a:t> and </a:t>
            </a:r>
            <a:r>
              <a:rPr lang="ja-JP" altLang="en-US" dirty="0">
                <a:latin typeface="Constantia" charset="0"/>
              </a:rPr>
              <a:t>“</a:t>
            </a:r>
            <a:r>
              <a:rPr lang="en-US" altLang="ja-JP" dirty="0" err="1">
                <a:latin typeface="Constantia" charset="0"/>
              </a:rPr>
              <a:t>reduceGreen</a:t>
            </a:r>
            <a:r>
              <a:rPr lang="ja-JP" altLang="en-US" dirty="0">
                <a:latin typeface="Constantia" charset="0"/>
              </a:rPr>
              <a:t>”</a:t>
            </a:r>
            <a:endParaRPr lang="en-US" altLang="ja-JP" dirty="0">
              <a:latin typeface="Constanti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nstantia" charset="0"/>
              </a:rPr>
              <a:t>That</a:t>
            </a:r>
            <a:r>
              <a:rPr lang="fr-FR" altLang="ja-JP" dirty="0">
                <a:latin typeface="Constantia" charset="0"/>
              </a:rPr>
              <a:t>'</a:t>
            </a:r>
            <a:r>
              <a:rPr lang="en-US" altLang="ja-JP" dirty="0">
                <a:latin typeface="Constantia" charset="0"/>
              </a:rPr>
              <a:t>s important!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onstantia" charset="0"/>
            </a:endParaRPr>
          </a:p>
        </p:txBody>
      </p:sp>
      <p:sp>
        <p:nvSpPr>
          <p:cNvPr id="158723" name="Rectangle 4"/>
          <p:cNvSpPr>
            <a:spLocks noChangeArrowheads="1"/>
          </p:cNvSpPr>
          <p:nvPr/>
        </p:nvSpPr>
        <p:spPr bwMode="auto">
          <a:xfrm>
            <a:off x="5943600" y="1524000"/>
            <a:ext cx="2895600" cy="4407408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 err="1"/>
              <a:t>def</a:t>
            </a:r>
            <a:r>
              <a:rPr lang="en-US" sz="1800" dirty="0"/>
              <a:t> </a:t>
            </a:r>
            <a:r>
              <a:rPr lang="en-US" sz="1800" dirty="0" err="1"/>
              <a:t>makeSunset</a:t>
            </a:r>
            <a:r>
              <a:rPr lang="en-US" sz="1800" dirty="0"/>
              <a:t>(picture):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reduceBlue</a:t>
            </a:r>
            <a:r>
              <a:rPr lang="en-US" sz="1800" dirty="0"/>
              <a:t>(picture)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reduceGreen</a:t>
            </a:r>
            <a:r>
              <a:rPr lang="en-US" sz="1800" dirty="0"/>
              <a:t>(picture)</a:t>
            </a:r>
          </a:p>
          <a:p>
            <a:endParaRPr lang="en-US" sz="1800" dirty="0"/>
          </a:p>
          <a:p>
            <a:r>
              <a:rPr lang="en-US" sz="1800" dirty="0" err="1"/>
              <a:t>def</a:t>
            </a:r>
            <a:r>
              <a:rPr lang="en-US" sz="1800" dirty="0"/>
              <a:t> </a:t>
            </a:r>
            <a:r>
              <a:rPr lang="en-US" sz="1800" dirty="0" err="1"/>
              <a:t>reduceBlue</a:t>
            </a:r>
            <a:r>
              <a:rPr lang="en-US" sz="1800" dirty="0"/>
              <a:t>(picture):</a:t>
            </a:r>
          </a:p>
          <a:p>
            <a:r>
              <a:rPr lang="en-US" sz="1800" dirty="0"/>
              <a:t>  for p in </a:t>
            </a:r>
            <a:r>
              <a:rPr lang="en-US" sz="1800" dirty="0" err="1"/>
              <a:t>getPixels</a:t>
            </a:r>
            <a:r>
              <a:rPr lang="en-US" sz="1800" dirty="0"/>
              <a:t>(picture):</a:t>
            </a:r>
          </a:p>
          <a:p>
            <a:r>
              <a:rPr lang="en-US" sz="1800" dirty="0"/>
              <a:t>    value=</a:t>
            </a:r>
            <a:r>
              <a:rPr lang="en-US" sz="1800" dirty="0" err="1"/>
              <a:t>getBlue</a:t>
            </a:r>
            <a:r>
              <a:rPr lang="en-US" sz="1800" dirty="0"/>
              <a:t>(p)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setBlue</a:t>
            </a:r>
            <a:r>
              <a:rPr lang="en-US" sz="1800" dirty="0"/>
              <a:t>(</a:t>
            </a:r>
            <a:r>
              <a:rPr lang="en-US" sz="1800" dirty="0" err="1"/>
              <a:t>p,value</a:t>
            </a:r>
            <a:r>
              <a:rPr lang="en-US" sz="1800" dirty="0"/>
              <a:t>*0.7)</a:t>
            </a:r>
          </a:p>
          <a:p>
            <a:endParaRPr lang="en-US" sz="1800" dirty="0"/>
          </a:p>
          <a:p>
            <a:r>
              <a:rPr lang="en-US" sz="1800" dirty="0" err="1"/>
              <a:t>def</a:t>
            </a:r>
            <a:r>
              <a:rPr lang="en-US" sz="1800" dirty="0"/>
              <a:t> </a:t>
            </a:r>
            <a:r>
              <a:rPr lang="en-US" sz="1800" dirty="0" err="1"/>
              <a:t>reduceGreen</a:t>
            </a:r>
            <a:r>
              <a:rPr lang="en-US" sz="1800" dirty="0"/>
              <a:t>(picture):</a:t>
            </a:r>
          </a:p>
          <a:p>
            <a:r>
              <a:rPr lang="en-US" sz="1800" dirty="0"/>
              <a:t>  for p in </a:t>
            </a:r>
            <a:r>
              <a:rPr lang="en-US" sz="1800" dirty="0" err="1"/>
              <a:t>getPixels</a:t>
            </a:r>
            <a:r>
              <a:rPr lang="en-US" sz="1800" dirty="0"/>
              <a:t>(picture):</a:t>
            </a:r>
          </a:p>
          <a:p>
            <a:r>
              <a:rPr lang="en-US" sz="1800" dirty="0"/>
              <a:t>    value=</a:t>
            </a:r>
            <a:r>
              <a:rPr lang="en-US" sz="1800" dirty="0" err="1"/>
              <a:t>getGreen</a:t>
            </a:r>
            <a:r>
              <a:rPr lang="en-US" sz="1800" dirty="0"/>
              <a:t>(p)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setGreen</a:t>
            </a:r>
            <a:r>
              <a:rPr lang="en-US" sz="1800" dirty="0"/>
              <a:t>(</a:t>
            </a:r>
            <a:r>
              <a:rPr lang="en-US" sz="1800" dirty="0" err="1"/>
              <a:t>p,value</a:t>
            </a:r>
            <a:r>
              <a:rPr lang="en-US" sz="1800" dirty="0"/>
              <a:t>*0.7)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57200" y="6096000"/>
            <a:ext cx="8229600" cy="466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ea typeface="+mn-ea"/>
                <a:cs typeface="+mn-cs"/>
              </a:rPr>
              <a:t>Programs are written for people, not computers!</a:t>
            </a:r>
          </a:p>
        </p:txBody>
      </p:sp>
    </p:spTree>
    <p:extLst>
      <p:ext uri="{BB962C8B-B14F-4D97-AF65-F5344CB8AC3E}">
        <p14:creationId xmlns:p14="http://schemas.microsoft.com/office/powerpoint/2010/main" val="36281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36760"/>
            <a:ext cx="9143999" cy="9906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>
                <a:latin typeface="Calibri" charset="0"/>
              </a:rPr>
              <a:t>Does </a:t>
            </a:r>
            <a:r>
              <a:rPr lang="en-US" dirty="0" err="1">
                <a:latin typeface="Calibri" charset="0"/>
              </a:rPr>
              <a:t>makeSunset</a:t>
            </a:r>
            <a:r>
              <a:rPr lang="en-US" dirty="0">
                <a:latin typeface="Calibri" charset="0"/>
              </a:rPr>
              <a:t> do </a:t>
            </a:r>
            <a:r>
              <a:rPr lang="en-US" i="1" dirty="0">
                <a:latin typeface="Calibri" charset="0"/>
              </a:rPr>
              <a:t>one and only one thing</a:t>
            </a:r>
            <a:r>
              <a:rPr lang="en-US" dirty="0">
                <a:latin typeface="Calibri" charset="0"/>
              </a:rPr>
              <a:t>?</a:t>
            </a:r>
          </a:p>
        </p:txBody>
      </p:sp>
      <p:sp>
        <p:nvSpPr>
          <p:cNvPr id="162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nstantia" charset="0"/>
              </a:rPr>
              <a:t>Yes, but it</a:t>
            </a:r>
            <a:r>
              <a:rPr lang="fr-FR" altLang="ja-JP" dirty="0">
                <a:latin typeface="Constantia" charset="0"/>
              </a:rPr>
              <a:t>'</a:t>
            </a:r>
            <a:r>
              <a:rPr lang="en-US" altLang="ja-JP" dirty="0">
                <a:latin typeface="Constantia" charset="0"/>
              </a:rPr>
              <a:t>s a higher-level, </a:t>
            </a:r>
            <a:r>
              <a:rPr lang="en-US" altLang="ja-JP" i="1" dirty="0">
                <a:latin typeface="Constantia" charset="0"/>
              </a:rPr>
              <a:t>more abstract</a:t>
            </a:r>
            <a:r>
              <a:rPr lang="en-US" altLang="ja-JP" dirty="0">
                <a:latin typeface="Constantia" charset="0"/>
              </a:rPr>
              <a:t> thing.</a:t>
            </a:r>
          </a:p>
          <a:p>
            <a:pPr lvl="1" eaLnBrk="1" hangingPunct="1"/>
            <a:r>
              <a:rPr lang="en-US" dirty="0">
                <a:latin typeface="Constantia" charset="0"/>
              </a:rPr>
              <a:t>It</a:t>
            </a:r>
            <a:r>
              <a:rPr lang="fr-FR" altLang="ja-JP" dirty="0">
                <a:latin typeface="Constantia" charset="0"/>
              </a:rPr>
              <a:t>'</a:t>
            </a:r>
            <a:r>
              <a:rPr lang="en-US" altLang="ja-JP" dirty="0">
                <a:latin typeface="Constantia" charset="0"/>
              </a:rPr>
              <a:t>s built on lower-level </a:t>
            </a:r>
            <a:r>
              <a:rPr lang="en-US" altLang="ja-JP" i="1" dirty="0">
                <a:latin typeface="Constantia" charset="0"/>
              </a:rPr>
              <a:t>one and only one</a:t>
            </a:r>
            <a:r>
              <a:rPr lang="en-US" altLang="ja-JP" dirty="0">
                <a:latin typeface="Constantia" charset="0"/>
              </a:rPr>
              <a:t> </a:t>
            </a:r>
            <a:r>
              <a:rPr lang="en-US" altLang="ja-JP" i="1" dirty="0">
                <a:latin typeface="Constantia" charset="0"/>
              </a:rPr>
              <a:t>thing</a:t>
            </a:r>
          </a:p>
          <a:p>
            <a:pPr lvl="1" eaLnBrk="1" hangingPunct="1"/>
            <a:endParaRPr lang="en-US" altLang="ja-JP" i="1" dirty="0">
              <a:latin typeface="Constantia" charset="0"/>
            </a:endParaRPr>
          </a:p>
          <a:p>
            <a:pPr eaLnBrk="1" hangingPunct="1"/>
            <a:r>
              <a:rPr lang="en-US" dirty="0">
                <a:latin typeface="Constantia" charset="0"/>
              </a:rPr>
              <a:t>We call this </a:t>
            </a:r>
            <a:r>
              <a:rPr lang="en-US" i="1" dirty="0">
                <a:latin typeface="Constantia" charset="0"/>
              </a:rPr>
              <a:t>hierarchical decomposition.</a:t>
            </a:r>
          </a:p>
          <a:p>
            <a:pPr lvl="1" eaLnBrk="1" hangingPunct="1"/>
            <a:r>
              <a:rPr lang="en-US" dirty="0">
                <a:latin typeface="Constantia" charset="0"/>
              </a:rPr>
              <a:t>You have some </a:t>
            </a:r>
            <a:r>
              <a:rPr lang="en-US" i="1" dirty="0">
                <a:latin typeface="Constantia" charset="0"/>
              </a:rPr>
              <a:t>thing</a:t>
            </a:r>
            <a:r>
              <a:rPr lang="en-US" dirty="0">
                <a:latin typeface="Constantia" charset="0"/>
              </a:rPr>
              <a:t> that you want the computer to do?</a:t>
            </a:r>
          </a:p>
          <a:p>
            <a:pPr lvl="1" eaLnBrk="1" hangingPunct="1"/>
            <a:r>
              <a:rPr lang="en-US" dirty="0">
                <a:latin typeface="Constantia" charset="0"/>
              </a:rPr>
              <a:t>Redefine that </a:t>
            </a:r>
            <a:r>
              <a:rPr lang="en-US" i="1" dirty="0">
                <a:latin typeface="Constantia" charset="0"/>
              </a:rPr>
              <a:t>thing</a:t>
            </a:r>
            <a:r>
              <a:rPr lang="en-US" dirty="0">
                <a:latin typeface="Constantia" charset="0"/>
              </a:rPr>
              <a:t> in terms of smaller </a:t>
            </a:r>
            <a:r>
              <a:rPr lang="en-US" i="1" dirty="0">
                <a:latin typeface="Constantia" charset="0"/>
              </a:rPr>
              <a:t>things</a:t>
            </a:r>
          </a:p>
          <a:p>
            <a:pPr lvl="1" eaLnBrk="1" hangingPunct="1"/>
            <a:r>
              <a:rPr lang="en-US" dirty="0">
                <a:latin typeface="Constantia" charset="0"/>
              </a:rPr>
              <a:t>Repeat until you know how to write the smaller things</a:t>
            </a:r>
          </a:p>
          <a:p>
            <a:pPr lvl="1" eaLnBrk="1" hangingPunct="1"/>
            <a:r>
              <a:rPr lang="en-US" dirty="0">
                <a:latin typeface="Constantia" charset="0"/>
              </a:rPr>
              <a:t>Then write the larger things in terms of the smaller things.</a:t>
            </a:r>
          </a:p>
        </p:txBody>
      </p:sp>
    </p:spTree>
    <p:extLst>
      <p:ext uri="{BB962C8B-B14F-4D97-AF65-F5344CB8AC3E}">
        <p14:creationId xmlns:p14="http://schemas.microsoft.com/office/powerpoint/2010/main" val="3497395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Content Placeholder 2"/>
          <p:cNvSpPr>
            <a:spLocks noGrp="1"/>
          </p:cNvSpPr>
          <p:nvPr>
            <p:ph idx="1"/>
          </p:nvPr>
        </p:nvSpPr>
        <p:spPr>
          <a:xfrm>
            <a:off x="369888" y="465138"/>
            <a:ext cx="7707312" cy="6205537"/>
          </a:xfrm>
        </p:spPr>
        <p:txBody>
          <a:bodyPr/>
          <a:lstStyle/>
          <a:p>
            <a:pPr marL="0" indent="0">
              <a:buFont typeface="Wingdings 2" charset="0"/>
              <a:buNone/>
            </a:pPr>
            <a:r>
              <a:rPr lang="en-US">
                <a:latin typeface="Constantia" charset="0"/>
              </a:rPr>
              <a:t>I want to increase the blue of each pixel by 25%. I write this:</a:t>
            </a: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def increaseBlue(pic):</a:t>
            </a: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 for pixel in getPixels(pic):</a:t>
            </a: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   b = getBlue(pixel)</a:t>
            </a: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  ## What goes here?</a:t>
            </a:r>
          </a:p>
          <a:p>
            <a:pPr marL="0" indent="0">
              <a:buFont typeface="Wingdings 2" charset="0"/>
              <a:buNone/>
            </a:pPr>
            <a:endParaRPr lang="en-US" sz="1600">
              <a:latin typeface="Constantia" charset="0"/>
            </a:endParaRP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 setBlue(pixel, 0.25 * b)</a:t>
            </a:r>
          </a:p>
          <a:p>
            <a:pPr marL="0" indent="0">
              <a:buFont typeface="Wingdings 2" charset="0"/>
              <a:buNone/>
            </a:pPr>
            <a:endParaRPr lang="en-US" sz="1600">
              <a:latin typeface="Constantia" charset="0"/>
            </a:endParaRPr>
          </a:p>
          <a:p>
            <a:pPr marL="0" indent="0">
              <a:buFont typeface="Wingdings 2" charset="0"/>
              <a:buNone/>
            </a:pPr>
            <a:endParaRPr lang="en-US" sz="1600">
              <a:latin typeface="Constantia" charset="0"/>
            </a:endParaRP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 setBlue(pixel, 1.25 * b)</a:t>
            </a:r>
          </a:p>
          <a:p>
            <a:pPr marL="0" indent="0">
              <a:buFont typeface="Wingdings 2" charset="0"/>
              <a:buNone/>
            </a:pPr>
            <a:endParaRPr lang="en-US" sz="1600">
              <a:latin typeface="Constantia" charset="0"/>
            </a:endParaRPr>
          </a:p>
          <a:p>
            <a:pPr marL="0" indent="0">
              <a:buFont typeface="Wingdings 2" charset="0"/>
              <a:buNone/>
            </a:pPr>
            <a:endParaRPr lang="en-US" sz="1600">
              <a:latin typeface="Constantia" charset="0"/>
            </a:endParaRP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 setBlue(pixel, 0.75 * b)</a:t>
            </a:r>
          </a:p>
          <a:p>
            <a:pPr marL="0" indent="0">
              <a:buFont typeface="Wingdings 2" charset="0"/>
              <a:buNone/>
            </a:pPr>
            <a:endParaRPr lang="en-US" sz="1600">
              <a:latin typeface="Constantia" charset="0"/>
            </a:endParaRP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 setBlue(pixel, 1.75 * b)</a:t>
            </a:r>
          </a:p>
          <a:p>
            <a:pPr marL="0" indent="0">
              <a:buFont typeface="Wingdings 2" charset="0"/>
              <a:buNone/>
            </a:pPr>
            <a:endParaRPr lang="en-US" sz="1600">
              <a:latin typeface="Constantia" charset="0"/>
            </a:endParaRPr>
          </a:p>
        </p:txBody>
      </p:sp>
      <p:pic>
        <p:nvPicPr>
          <p:cNvPr id="19558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3340100"/>
            <a:ext cx="6096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58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2400300"/>
            <a:ext cx="6096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58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4445000"/>
            <a:ext cx="6096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589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5626100"/>
            <a:ext cx="6096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666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Content Placeholder 2"/>
          <p:cNvSpPr>
            <a:spLocks noGrp="1"/>
          </p:cNvSpPr>
          <p:nvPr>
            <p:ph idx="1"/>
          </p:nvPr>
        </p:nvSpPr>
        <p:spPr>
          <a:xfrm>
            <a:off x="369888" y="465138"/>
            <a:ext cx="7707312" cy="6205537"/>
          </a:xfrm>
        </p:spPr>
        <p:txBody>
          <a:bodyPr/>
          <a:lstStyle/>
          <a:p>
            <a:pPr marL="0" indent="0">
              <a:buFont typeface="Wingdings 2" charset="0"/>
              <a:buNone/>
            </a:pPr>
            <a:r>
              <a:rPr lang="en-US">
                <a:latin typeface="Constantia" charset="0"/>
              </a:rPr>
              <a:t>I want to increase the red of each pixel by the same amount. I write this:</a:t>
            </a: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def increaseRed(pic):</a:t>
            </a: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  for pixel in getPixels(pic):</a:t>
            </a: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    r = getRed(pixel)</a:t>
            </a: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    ## What goes here?</a:t>
            </a:r>
          </a:p>
          <a:p>
            <a:pPr marL="0" indent="0">
              <a:buFont typeface="Wingdings 2" charset="0"/>
              <a:buNone/>
            </a:pPr>
            <a:endParaRPr lang="en-US" sz="1600">
              <a:latin typeface="Constantia" charset="0"/>
            </a:endParaRP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setRed(pixel, r - 50) </a:t>
            </a:r>
          </a:p>
          <a:p>
            <a:pPr marL="0" indent="0">
              <a:buFont typeface="Wingdings 2" charset="0"/>
              <a:buNone/>
            </a:pPr>
            <a:endParaRPr lang="en-US" sz="1600">
              <a:latin typeface="Constantia" charset="0"/>
            </a:endParaRP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setRed(pixel, r / 50) </a:t>
            </a:r>
          </a:p>
          <a:p>
            <a:pPr marL="0" indent="0">
              <a:buFont typeface="Wingdings 2" charset="0"/>
              <a:buNone/>
            </a:pPr>
            <a:endParaRPr lang="en-US" sz="1600">
              <a:latin typeface="Constantia" charset="0"/>
            </a:endParaRPr>
          </a:p>
          <a:p>
            <a:pPr marL="0" indent="0">
              <a:buFont typeface="Wingdings 2" charset="0"/>
              <a:buNone/>
            </a:pPr>
            <a:endParaRPr lang="en-US" sz="1600">
              <a:latin typeface="Constantia" charset="0"/>
            </a:endParaRP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setRed(pixel, r * 50) </a:t>
            </a:r>
          </a:p>
          <a:p>
            <a:pPr marL="0" indent="0">
              <a:buFont typeface="Wingdings 2" charset="0"/>
              <a:buNone/>
            </a:pPr>
            <a:endParaRPr lang="en-US" sz="1600">
              <a:latin typeface="Constantia" charset="0"/>
            </a:endParaRPr>
          </a:p>
          <a:p>
            <a:pPr marL="0" indent="0">
              <a:buFont typeface="Wingdings 2" charset="0"/>
              <a:buNone/>
            </a:pPr>
            <a:endParaRPr lang="en-US" sz="1600">
              <a:latin typeface="Constantia" charset="0"/>
            </a:endParaRP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setRed(pixel, r + 50) </a:t>
            </a:r>
          </a:p>
        </p:txBody>
      </p:sp>
      <p:pic>
        <p:nvPicPr>
          <p:cNvPr id="1966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3340100"/>
            <a:ext cx="6096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611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2400300"/>
            <a:ext cx="6096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612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4445000"/>
            <a:ext cx="6096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613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5626100"/>
            <a:ext cx="6096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052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470152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Lightening and darkening an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+mj-lt"/>
                <a:ea typeface="+mn-ea"/>
                <a:cs typeface="+mn-cs"/>
              </a:rPr>
              <a:t>def lighten(picture):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+mj-lt"/>
                <a:ea typeface="+mn-ea"/>
                <a:cs typeface="+mn-cs"/>
              </a:rPr>
              <a:t>  for </a:t>
            </a:r>
            <a:r>
              <a:rPr lang="en-US" sz="1800" dirty="0" err="1">
                <a:latin typeface="+mj-lt"/>
                <a:ea typeface="+mn-ea"/>
                <a:cs typeface="+mn-cs"/>
              </a:rPr>
              <a:t>px</a:t>
            </a:r>
            <a:r>
              <a:rPr lang="en-US" sz="1800" dirty="0">
                <a:latin typeface="+mj-lt"/>
                <a:ea typeface="+mn-ea"/>
                <a:cs typeface="+mn-cs"/>
              </a:rPr>
              <a:t> in </a:t>
            </a:r>
            <a:r>
              <a:rPr lang="en-US" sz="1800" dirty="0" err="1">
                <a:latin typeface="+mj-lt"/>
                <a:ea typeface="+mn-ea"/>
                <a:cs typeface="+mn-cs"/>
              </a:rPr>
              <a:t>getPixels</a:t>
            </a:r>
            <a:r>
              <a:rPr lang="en-US" sz="1800" dirty="0">
                <a:latin typeface="+mj-lt"/>
                <a:ea typeface="+mn-ea"/>
                <a:cs typeface="+mn-cs"/>
              </a:rPr>
              <a:t>(picture):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+mj-lt"/>
                <a:ea typeface="+mn-ea"/>
                <a:cs typeface="+mn-cs"/>
              </a:rPr>
              <a:t>   color = </a:t>
            </a:r>
            <a:r>
              <a:rPr lang="en-US" sz="1800" dirty="0" err="1">
                <a:latin typeface="+mj-lt"/>
                <a:ea typeface="+mn-ea"/>
                <a:cs typeface="+mn-cs"/>
              </a:rPr>
              <a:t>getColor</a:t>
            </a:r>
            <a:r>
              <a:rPr lang="en-US" sz="1800" dirty="0">
                <a:latin typeface="+mj-lt"/>
                <a:ea typeface="+mn-ea"/>
                <a:cs typeface="+mn-cs"/>
              </a:rPr>
              <a:t>(</a:t>
            </a:r>
            <a:r>
              <a:rPr lang="en-US" sz="1800" dirty="0" err="1">
                <a:latin typeface="+mj-lt"/>
                <a:ea typeface="+mn-ea"/>
                <a:cs typeface="+mn-cs"/>
              </a:rPr>
              <a:t>px</a:t>
            </a:r>
            <a:r>
              <a:rPr lang="en-US" sz="1800" dirty="0">
                <a:latin typeface="+mj-lt"/>
                <a:ea typeface="+mn-ea"/>
                <a:cs typeface="+mn-cs"/>
              </a:rPr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+mj-lt"/>
                <a:ea typeface="+mn-ea"/>
                <a:cs typeface="+mn-cs"/>
              </a:rPr>
              <a:t>   color = </a:t>
            </a:r>
            <a:r>
              <a:rPr lang="en-US" sz="1800" dirty="0" err="1">
                <a:latin typeface="+mj-lt"/>
                <a:ea typeface="+mn-ea"/>
                <a:cs typeface="+mn-cs"/>
              </a:rPr>
              <a:t>makeLighter</a:t>
            </a:r>
            <a:r>
              <a:rPr lang="en-US" sz="1800" dirty="0">
                <a:latin typeface="+mj-lt"/>
                <a:ea typeface="+mn-ea"/>
                <a:cs typeface="+mn-cs"/>
              </a:rPr>
              <a:t>(color)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+mj-lt"/>
                <a:ea typeface="+mn-ea"/>
                <a:cs typeface="+mn-cs"/>
              </a:rPr>
              <a:t>   </a:t>
            </a:r>
            <a:r>
              <a:rPr lang="en-US" sz="1800" dirty="0" err="1">
                <a:latin typeface="+mj-lt"/>
                <a:ea typeface="+mn-ea"/>
                <a:cs typeface="+mn-cs"/>
              </a:rPr>
              <a:t>setColor</a:t>
            </a:r>
            <a:r>
              <a:rPr lang="en-US" sz="1800" dirty="0">
                <a:latin typeface="+mj-lt"/>
                <a:ea typeface="+mn-ea"/>
                <a:cs typeface="+mn-cs"/>
              </a:rPr>
              <a:t>(</a:t>
            </a:r>
            <a:r>
              <a:rPr lang="en-US" sz="1800" dirty="0" err="1">
                <a:latin typeface="+mj-lt"/>
                <a:ea typeface="+mn-ea"/>
                <a:cs typeface="+mn-cs"/>
              </a:rPr>
              <a:t>px</a:t>
            </a:r>
            <a:r>
              <a:rPr lang="en-US" sz="1800" dirty="0">
                <a:latin typeface="+mj-lt"/>
                <a:ea typeface="+mn-ea"/>
                <a:cs typeface="+mn-cs"/>
              </a:rPr>
              <a:t> ,color)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+mj-lt"/>
                <a:ea typeface="+mn-ea"/>
                <a:cs typeface="+mn-cs"/>
              </a:rPr>
              <a:t>def darken(picture):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+mj-lt"/>
                <a:ea typeface="+mn-ea"/>
                <a:cs typeface="+mn-cs"/>
              </a:rPr>
              <a:t>  for </a:t>
            </a:r>
            <a:r>
              <a:rPr lang="en-US" sz="1800" dirty="0" err="1">
                <a:latin typeface="+mj-lt"/>
                <a:ea typeface="+mn-ea"/>
                <a:cs typeface="+mn-cs"/>
              </a:rPr>
              <a:t>px</a:t>
            </a:r>
            <a:r>
              <a:rPr lang="en-US" sz="1800" dirty="0">
                <a:latin typeface="+mj-lt"/>
                <a:ea typeface="+mn-ea"/>
                <a:cs typeface="+mn-cs"/>
              </a:rPr>
              <a:t> in </a:t>
            </a:r>
            <a:r>
              <a:rPr lang="en-US" sz="1800" dirty="0" err="1">
                <a:latin typeface="+mj-lt"/>
                <a:ea typeface="+mn-ea"/>
                <a:cs typeface="+mn-cs"/>
              </a:rPr>
              <a:t>getPixels</a:t>
            </a:r>
            <a:r>
              <a:rPr lang="en-US" sz="1800" dirty="0">
                <a:latin typeface="+mj-lt"/>
                <a:ea typeface="+mn-ea"/>
                <a:cs typeface="+mn-cs"/>
              </a:rPr>
              <a:t>(picture):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+mj-lt"/>
                <a:ea typeface="+mn-ea"/>
                <a:cs typeface="+mn-cs"/>
              </a:rPr>
              <a:t>    color = </a:t>
            </a:r>
            <a:r>
              <a:rPr lang="en-US" sz="1800" dirty="0" err="1">
                <a:latin typeface="+mj-lt"/>
                <a:ea typeface="+mn-ea"/>
                <a:cs typeface="+mn-cs"/>
              </a:rPr>
              <a:t>getColor</a:t>
            </a:r>
            <a:r>
              <a:rPr lang="en-US" sz="1800" dirty="0">
                <a:latin typeface="+mj-lt"/>
                <a:ea typeface="+mn-ea"/>
                <a:cs typeface="+mn-cs"/>
              </a:rPr>
              <a:t>(</a:t>
            </a:r>
            <a:r>
              <a:rPr lang="en-US" sz="1800" dirty="0" err="1">
                <a:latin typeface="+mj-lt"/>
                <a:ea typeface="+mn-ea"/>
                <a:cs typeface="+mn-cs"/>
              </a:rPr>
              <a:t>px</a:t>
            </a:r>
            <a:r>
              <a:rPr lang="en-US" sz="1800" dirty="0">
                <a:latin typeface="+mj-lt"/>
                <a:ea typeface="+mn-ea"/>
                <a:cs typeface="+mn-cs"/>
              </a:rPr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+mj-lt"/>
                <a:ea typeface="+mn-ea"/>
                <a:cs typeface="+mn-cs"/>
              </a:rPr>
              <a:t>    color = </a:t>
            </a:r>
            <a:r>
              <a:rPr lang="en-US" sz="1800" dirty="0" err="1">
                <a:latin typeface="+mj-lt"/>
                <a:ea typeface="+mn-ea"/>
                <a:cs typeface="+mn-cs"/>
              </a:rPr>
              <a:t>makeDarker</a:t>
            </a:r>
            <a:r>
              <a:rPr lang="en-US" sz="1800" dirty="0">
                <a:latin typeface="+mj-lt"/>
                <a:ea typeface="+mn-ea"/>
                <a:cs typeface="+mn-cs"/>
              </a:rPr>
              <a:t>(color)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+mj-lt"/>
                <a:ea typeface="+mn-ea"/>
                <a:cs typeface="+mn-cs"/>
              </a:rPr>
              <a:t>    </a:t>
            </a:r>
            <a:r>
              <a:rPr lang="en-US" sz="1800" dirty="0" err="1">
                <a:latin typeface="+mj-lt"/>
                <a:ea typeface="+mn-ea"/>
                <a:cs typeface="+mn-cs"/>
              </a:rPr>
              <a:t>setColor</a:t>
            </a:r>
            <a:r>
              <a:rPr lang="en-US" sz="1800" dirty="0">
                <a:latin typeface="+mj-lt"/>
                <a:ea typeface="+mn-ea"/>
                <a:cs typeface="+mn-cs"/>
              </a:rPr>
              <a:t>(</a:t>
            </a:r>
            <a:r>
              <a:rPr lang="en-US" sz="1800" dirty="0" err="1">
                <a:latin typeface="+mj-lt"/>
                <a:ea typeface="+mn-ea"/>
                <a:cs typeface="+mn-cs"/>
              </a:rPr>
              <a:t>px</a:t>
            </a:r>
            <a:r>
              <a:rPr lang="en-US" sz="1800" dirty="0">
                <a:latin typeface="+mj-lt"/>
                <a:ea typeface="+mn-ea"/>
                <a:cs typeface="+mn-cs"/>
              </a:rPr>
              <a:t> ,color)</a:t>
            </a:r>
          </a:p>
        </p:txBody>
      </p:sp>
      <p:pic>
        <p:nvPicPr>
          <p:cNvPr id="1259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2667000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10000"/>
            <a:ext cx="268605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7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59258"/>
            <a:ext cx="7778774" cy="10668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How </a:t>
            </a:r>
            <a:r>
              <a:rPr lang="en-US" dirty="0">
                <a:solidFill>
                  <a:srgbClr val="800080"/>
                </a:solidFill>
                <a:latin typeface="Calibri"/>
                <a:cs typeface="Calibri"/>
              </a:rPr>
              <a:t>for</a:t>
            </a:r>
            <a:r>
              <a:rPr lang="en-US" dirty="0">
                <a:latin typeface="Calibri"/>
                <a:cs typeface="Calibri"/>
              </a:rPr>
              <a:t> loops are written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743200"/>
            <a:ext cx="81534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  <a:latin typeface="Constantia"/>
                <a:cs typeface="Constantia"/>
              </a:rPr>
              <a:t>for </a:t>
            </a:r>
            <a:r>
              <a:rPr lang="en-US" sz="2400" dirty="0">
                <a:latin typeface="Constantia"/>
                <a:cs typeface="Constantia"/>
              </a:rPr>
              <a:t>is the name of the command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onstantia"/>
                <a:cs typeface="Constantia"/>
              </a:rPr>
              <a:t>An </a:t>
            </a:r>
            <a:r>
              <a:rPr lang="en-US" sz="2400" i="1" dirty="0">
                <a:latin typeface="Constantia"/>
                <a:cs typeface="Constantia"/>
              </a:rPr>
              <a:t>index variable (p, </a:t>
            </a:r>
            <a:r>
              <a:rPr lang="en-US" sz="2400" dirty="0">
                <a:latin typeface="Constantia"/>
                <a:cs typeface="Constantia"/>
              </a:rPr>
              <a:t>in this example) is used to hold each of the different values of a sequence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onstantia"/>
                <a:cs typeface="Constantia"/>
              </a:rPr>
              <a:t>The word </a:t>
            </a:r>
            <a:r>
              <a:rPr lang="en-US" sz="2400" b="1" dirty="0">
                <a:solidFill>
                  <a:srgbClr val="D2533C"/>
                </a:solidFill>
                <a:latin typeface="Constantia"/>
                <a:cs typeface="Constantia"/>
              </a:rPr>
              <a:t>in</a:t>
            </a:r>
            <a:endParaRPr lang="en-US" sz="2400" dirty="0">
              <a:solidFill>
                <a:srgbClr val="D2533C"/>
              </a:solidFill>
              <a:latin typeface="Constantia"/>
              <a:cs typeface="Constantia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onstantia"/>
                <a:cs typeface="Constantia"/>
              </a:rPr>
              <a:t>A function that generates a </a:t>
            </a:r>
            <a:r>
              <a:rPr lang="en-US" sz="2400" i="1" dirty="0">
                <a:latin typeface="Constantia"/>
                <a:cs typeface="Constantia"/>
              </a:rPr>
              <a:t>sequence</a:t>
            </a:r>
            <a:endParaRPr lang="en-US" sz="2400" dirty="0">
              <a:latin typeface="Constantia"/>
              <a:cs typeface="Constanti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onstantia"/>
                <a:cs typeface="Constantia"/>
              </a:rPr>
              <a:t>The index variable will be the name for one value in the sequence, each time through the loop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onstantia"/>
                <a:cs typeface="Constantia"/>
              </a:rPr>
              <a:t>A colon (</a:t>
            </a:r>
            <a:r>
              <a:rPr lang="ja-JP" altLang="en-US" sz="2400" dirty="0">
                <a:latin typeface="Constantia"/>
                <a:cs typeface="Constantia"/>
              </a:rPr>
              <a:t>“</a:t>
            </a:r>
            <a:r>
              <a:rPr lang="en-US" sz="2400" dirty="0">
                <a:latin typeface="Constantia"/>
                <a:cs typeface="Constantia"/>
              </a:rPr>
              <a:t>:</a:t>
            </a:r>
            <a:r>
              <a:rPr lang="ja-JP" altLang="en-US" sz="2400" dirty="0">
                <a:latin typeface="Constantia"/>
                <a:cs typeface="Constantia"/>
              </a:rPr>
              <a:t>”</a:t>
            </a:r>
            <a:r>
              <a:rPr lang="en-US" sz="2400" dirty="0">
                <a:latin typeface="Constantia"/>
                <a:cs typeface="Constantia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onstantia"/>
                <a:cs typeface="Constantia"/>
              </a:rPr>
              <a:t>And a </a:t>
            </a:r>
            <a:r>
              <a:rPr lang="en-US" sz="2400" i="1" dirty="0">
                <a:latin typeface="Constantia"/>
                <a:cs typeface="Constantia"/>
              </a:rPr>
              <a:t>block </a:t>
            </a:r>
            <a:r>
              <a:rPr lang="en-US" sz="2400" dirty="0">
                <a:latin typeface="Constantia"/>
                <a:cs typeface="Constantia"/>
              </a:rPr>
              <a:t>(the indented lines of code)</a:t>
            </a:r>
            <a:endParaRPr lang="en-US" sz="2400" b="1" dirty="0">
              <a:latin typeface="Constantia"/>
              <a:cs typeface="Constantia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408714" y="1520579"/>
            <a:ext cx="464791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decreaseRed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pict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):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   for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p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in </a:t>
            </a:r>
            <a:r>
              <a:rPr lang="en-US" sz="2400" b="1" dirty="0" err="1">
                <a:solidFill>
                  <a:srgbClr val="800080"/>
                </a:solidFill>
                <a:latin typeface="Times" charset="0"/>
                <a:ea typeface="ＭＳ Ｐゴシック" charset="0"/>
              </a:rPr>
              <a:t>getPixels</a:t>
            </a:r>
            <a:r>
              <a:rPr lang="en-US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Times" charset="0"/>
                <a:ea typeface="ＭＳ Ｐゴシック" charset="0"/>
              </a:rPr>
              <a:t>pict</a:t>
            </a:r>
            <a:r>
              <a:rPr lang="en-US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    </a:t>
            </a:r>
            <a:r>
              <a:rPr lang="en-US" sz="2000" dirty="0" err="1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originalRed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=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  <a:ea typeface="ＭＳ Ｐゴシック" charset="0"/>
              </a:rPr>
              <a:t>getRed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(p)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   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  <a:ea typeface="ＭＳ Ｐゴシック" charset="0"/>
              </a:rPr>
              <a:t>setRed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(p, </a:t>
            </a:r>
            <a:r>
              <a:rPr lang="en-US" sz="2000" dirty="0" err="1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originalRed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* 0.5).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Consider these two functions</a:t>
            </a:r>
          </a:p>
        </p:txBody>
      </p:sp>
      <p:sp>
        <p:nvSpPr>
          <p:cNvPr id="177154" name="Rectangle 4"/>
          <p:cNvSpPr>
            <a:spLocks noChangeArrowheads="1"/>
          </p:cNvSpPr>
          <p:nvPr/>
        </p:nvSpPr>
        <p:spPr bwMode="auto">
          <a:xfrm>
            <a:off x="381000" y="2209800"/>
            <a:ext cx="3810000" cy="15621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decreaseRed</a:t>
            </a:r>
            <a:r>
              <a:rPr lang="en-US" dirty="0"/>
              <a:t>(picture):</a:t>
            </a:r>
          </a:p>
          <a:p>
            <a:r>
              <a:rPr lang="en-US" dirty="0"/>
              <a:t>  for p in </a:t>
            </a:r>
            <a:r>
              <a:rPr lang="en-US" dirty="0" err="1"/>
              <a:t>getPixels</a:t>
            </a:r>
            <a:r>
              <a:rPr lang="en-US" dirty="0"/>
              <a:t>(picture):</a:t>
            </a:r>
          </a:p>
          <a:p>
            <a:r>
              <a:rPr lang="en-US" dirty="0"/>
              <a:t>    value=</a:t>
            </a:r>
            <a:r>
              <a:rPr lang="en-US" dirty="0" err="1"/>
              <a:t>getRed</a:t>
            </a:r>
            <a:r>
              <a:rPr lang="en-US" dirty="0"/>
              <a:t>(p)</a:t>
            </a:r>
          </a:p>
          <a:p>
            <a:r>
              <a:rPr lang="en-US" dirty="0"/>
              <a:t>    </a:t>
            </a:r>
            <a:r>
              <a:rPr lang="en-US" dirty="0" err="1"/>
              <a:t>setRed</a:t>
            </a:r>
            <a:r>
              <a:rPr lang="en-US" dirty="0"/>
              <a:t>(</a:t>
            </a:r>
            <a:r>
              <a:rPr lang="en-US" dirty="0" err="1"/>
              <a:t>p,value</a:t>
            </a:r>
            <a:r>
              <a:rPr lang="en-US" dirty="0"/>
              <a:t>*0.5)</a:t>
            </a:r>
          </a:p>
        </p:txBody>
      </p:sp>
      <p:sp>
        <p:nvSpPr>
          <p:cNvPr id="177155" name="Rectangle 5"/>
          <p:cNvSpPr>
            <a:spLocks noChangeArrowheads="1"/>
          </p:cNvSpPr>
          <p:nvPr/>
        </p:nvSpPr>
        <p:spPr bwMode="auto">
          <a:xfrm>
            <a:off x="4267200" y="2209800"/>
            <a:ext cx="4572000" cy="1200329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decreaseRedNew</a:t>
            </a:r>
            <a:r>
              <a:rPr lang="en-US" dirty="0"/>
              <a:t>(picture, amount):</a:t>
            </a:r>
          </a:p>
          <a:p>
            <a:r>
              <a:rPr lang="en-US" dirty="0"/>
              <a:t>  for p in </a:t>
            </a:r>
            <a:r>
              <a:rPr lang="en-US" dirty="0" err="1"/>
              <a:t>getPixels</a:t>
            </a:r>
            <a:r>
              <a:rPr lang="en-US" dirty="0"/>
              <a:t>(picture):</a:t>
            </a:r>
          </a:p>
          <a:p>
            <a:r>
              <a:rPr lang="en-US" dirty="0"/>
              <a:t>    value=</a:t>
            </a:r>
            <a:r>
              <a:rPr lang="en-US" dirty="0" err="1"/>
              <a:t>getRed</a:t>
            </a:r>
            <a:r>
              <a:rPr lang="en-US" dirty="0"/>
              <a:t>(p)</a:t>
            </a:r>
          </a:p>
          <a:p>
            <a:r>
              <a:rPr lang="en-US" dirty="0"/>
              <a:t>    </a:t>
            </a:r>
            <a:r>
              <a:rPr lang="en-US" dirty="0" err="1"/>
              <a:t>setRed</a:t>
            </a:r>
            <a:r>
              <a:rPr lang="en-US" dirty="0"/>
              <a:t>(</a:t>
            </a:r>
            <a:r>
              <a:rPr lang="en-US" dirty="0" err="1"/>
              <a:t>p,value</a:t>
            </a:r>
            <a:r>
              <a:rPr lang="en-US" dirty="0"/>
              <a:t>*amount)</a:t>
            </a:r>
          </a:p>
        </p:txBody>
      </p:sp>
      <p:sp>
        <p:nvSpPr>
          <p:cNvPr id="177156" name="Text Box 6"/>
          <p:cNvSpPr txBox="1">
            <a:spLocks noChangeArrowheads="1"/>
          </p:cNvSpPr>
          <p:nvPr/>
        </p:nvSpPr>
        <p:spPr bwMode="auto">
          <a:xfrm>
            <a:off x="381000" y="3962400"/>
            <a:ext cx="84582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 First, it</a:t>
            </a:r>
            <a:r>
              <a:rPr lang="fr-FR" altLang="ja-JP" dirty="0"/>
              <a:t>'</a:t>
            </a:r>
            <a:r>
              <a:rPr lang="en-US" altLang="ja-JP" dirty="0"/>
              <a:t>s perfectly okay to have </a:t>
            </a:r>
            <a:r>
              <a:rPr lang="en-US" altLang="ja-JP" i="1" dirty="0"/>
              <a:t>multiple</a:t>
            </a:r>
            <a:r>
              <a:rPr lang="en-US" altLang="ja-JP" dirty="0"/>
              <a:t> inputs to a function.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 The new function, </a:t>
            </a:r>
            <a:r>
              <a:rPr lang="en-US" dirty="0" err="1"/>
              <a:t>decreaseRedNew</a:t>
            </a:r>
            <a:r>
              <a:rPr lang="en-US" dirty="0"/>
              <a:t>, now takes an input of the multiplier for the red value.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/>
              <a:t> </a:t>
            </a:r>
            <a:r>
              <a:rPr lang="en-US" dirty="0" err="1"/>
              <a:t>decreaseRedNew</a:t>
            </a:r>
            <a:r>
              <a:rPr lang="en-US" dirty="0"/>
              <a:t>(picture, 0.5) would do the same thing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/>
              <a:t> </a:t>
            </a:r>
            <a:r>
              <a:rPr lang="en-US" dirty="0" err="1"/>
              <a:t>decreaseRedNew</a:t>
            </a:r>
            <a:r>
              <a:rPr lang="en-US" dirty="0"/>
              <a:t>(picture, 1.25)</a:t>
            </a:r>
            <a:r>
              <a:rPr lang="en-US" i="1" dirty="0"/>
              <a:t> </a:t>
            </a:r>
            <a:r>
              <a:rPr lang="en-US" dirty="0"/>
              <a:t>would </a:t>
            </a:r>
            <a:r>
              <a:rPr lang="en-US" i="1" dirty="0"/>
              <a:t>increase</a:t>
            </a:r>
            <a:r>
              <a:rPr lang="en-US" dirty="0"/>
              <a:t> red 25%</a:t>
            </a:r>
          </a:p>
        </p:txBody>
      </p:sp>
    </p:spTree>
    <p:extLst>
      <p:ext uri="{BB962C8B-B14F-4D97-AF65-F5344CB8AC3E}">
        <p14:creationId xmlns:p14="http://schemas.microsoft.com/office/powerpoint/2010/main" val="3637017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Functions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Constantia"/>
                <a:cs typeface="Constantia"/>
              </a:rPr>
              <a:t>In natural language, the same word has different meanings depending on </a:t>
            </a:r>
            <a:r>
              <a:rPr lang="en-US" sz="2600" i="1" dirty="0">
                <a:latin typeface="Constantia"/>
                <a:cs typeface="Constantia"/>
              </a:rPr>
              <a:t>context</a:t>
            </a:r>
            <a:r>
              <a:rPr lang="en-US" sz="2600" dirty="0">
                <a:latin typeface="Constantia"/>
                <a:cs typeface="Constantia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onstantia"/>
                <a:cs typeface="Constantia"/>
              </a:rPr>
              <a:t>I’m going to </a:t>
            </a:r>
            <a:r>
              <a:rPr lang="en-US" sz="1800" u="sng" dirty="0">
                <a:latin typeface="Constantia"/>
                <a:cs typeface="Constantia"/>
              </a:rPr>
              <a:t>fly</a:t>
            </a:r>
            <a:r>
              <a:rPr lang="en-US" sz="1800" dirty="0">
                <a:latin typeface="Constantia"/>
                <a:cs typeface="Constantia"/>
              </a:rPr>
              <a:t> to Vegas.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onstantia"/>
                <a:cs typeface="Constantia"/>
              </a:rPr>
              <a:t>Would you please swat that </a:t>
            </a:r>
            <a:r>
              <a:rPr lang="en-US" sz="1800" u="sng" dirty="0">
                <a:latin typeface="Constantia"/>
                <a:cs typeface="Constantia"/>
              </a:rPr>
              <a:t>fly</a:t>
            </a:r>
            <a:r>
              <a:rPr lang="en-US" sz="1800" dirty="0">
                <a:latin typeface="Constantia"/>
                <a:cs typeface="Constantia"/>
              </a:rPr>
              <a:t>?</a:t>
            </a:r>
          </a:p>
          <a:p>
            <a:pPr lvl="1">
              <a:lnSpc>
                <a:spcPct val="90000"/>
              </a:lnSpc>
            </a:pPr>
            <a:endParaRPr lang="en-US" sz="1800" dirty="0">
              <a:latin typeface="Constantia"/>
              <a:cs typeface="Constantia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Constantia"/>
                <a:cs typeface="Constantia"/>
              </a:rPr>
              <a:t>A function is its </a:t>
            </a:r>
            <a:r>
              <a:rPr lang="en-US" sz="2600" i="1" dirty="0">
                <a:latin typeface="Constantia"/>
                <a:cs typeface="Constantia"/>
              </a:rPr>
              <a:t>own</a:t>
            </a:r>
            <a:r>
              <a:rPr lang="en-US" sz="2600" dirty="0">
                <a:latin typeface="Constantia"/>
                <a:cs typeface="Constantia"/>
              </a:rPr>
              <a:t> context.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onstantia"/>
                <a:cs typeface="Constantia"/>
              </a:rPr>
              <a:t>Input variables (</a:t>
            </a:r>
            <a:r>
              <a:rPr lang="en-US" sz="1800" i="1" dirty="0">
                <a:latin typeface="Constantia"/>
                <a:cs typeface="Constantia"/>
              </a:rPr>
              <a:t>placeholders</a:t>
            </a:r>
            <a:r>
              <a:rPr lang="en-US" sz="1800" dirty="0">
                <a:latin typeface="Constantia"/>
                <a:cs typeface="Constantia"/>
              </a:rPr>
              <a:t>) take on the value of the input values </a:t>
            </a:r>
            <a:r>
              <a:rPr lang="en-US" sz="1800" i="1" dirty="0">
                <a:solidFill>
                  <a:srgbClr val="D2533C"/>
                </a:solidFill>
                <a:latin typeface="Constantia"/>
                <a:cs typeface="Constantia"/>
              </a:rPr>
              <a:t>only for the life of the function</a:t>
            </a:r>
            <a:r>
              <a:rPr lang="en-US" sz="1800" i="1" dirty="0">
                <a:latin typeface="Constantia"/>
                <a:cs typeface="Constantia"/>
              </a:rPr>
              <a:t>, i.e. only while it’s executing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onstantia"/>
                <a:cs typeface="Constantia"/>
              </a:rPr>
              <a:t>Variables defined </a:t>
            </a:r>
            <a:r>
              <a:rPr lang="en-US" sz="1800" i="1" dirty="0">
                <a:solidFill>
                  <a:srgbClr val="D2533C"/>
                </a:solidFill>
                <a:latin typeface="Constantia"/>
                <a:cs typeface="Constantia"/>
              </a:rPr>
              <a:t>within</a:t>
            </a:r>
            <a:r>
              <a:rPr lang="en-US" sz="1800" dirty="0">
                <a:solidFill>
                  <a:srgbClr val="D2533C"/>
                </a:solidFill>
                <a:latin typeface="Constantia"/>
                <a:cs typeface="Constantia"/>
              </a:rPr>
              <a:t> </a:t>
            </a:r>
            <a:r>
              <a:rPr lang="en-US" sz="1800" dirty="0">
                <a:latin typeface="Constantia"/>
                <a:cs typeface="Constantia"/>
              </a:rPr>
              <a:t>a function also </a:t>
            </a:r>
            <a:r>
              <a:rPr lang="en-US" sz="1800" i="1" dirty="0">
                <a:latin typeface="Constantia"/>
                <a:cs typeface="Constantia"/>
              </a:rPr>
              <a:t>only</a:t>
            </a:r>
            <a:r>
              <a:rPr lang="en-US" sz="1800" dirty="0">
                <a:latin typeface="Constantia"/>
                <a:cs typeface="Constantia"/>
              </a:rPr>
              <a:t> exist within the context of that function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onstantia"/>
                <a:cs typeface="Constantia"/>
              </a:rPr>
              <a:t>The context of a function is also called its </a:t>
            </a:r>
            <a:r>
              <a:rPr lang="en-US" sz="1800" i="1" dirty="0">
                <a:solidFill>
                  <a:schemeClr val="tx2"/>
                </a:solidFill>
                <a:latin typeface="Constantia"/>
                <a:cs typeface="Constantia"/>
              </a:rPr>
              <a:t>scope</a:t>
            </a:r>
            <a:endParaRPr lang="en-US" sz="1800" dirty="0">
              <a:solidFill>
                <a:schemeClr val="tx2"/>
              </a:solidFill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5252698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Input variables are placeholders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tantia"/>
                <a:cs typeface="Constantia"/>
              </a:rPr>
              <a:t>Think of the input variable as a placeholder</a:t>
            </a:r>
          </a:p>
          <a:p>
            <a:pPr lvl="1"/>
            <a:r>
              <a:rPr lang="en-US" i="1" dirty="0">
                <a:latin typeface="Constantia"/>
                <a:cs typeface="Constantia"/>
              </a:rPr>
              <a:t>It takes the place of the input object</a:t>
            </a:r>
          </a:p>
          <a:p>
            <a:pPr lvl="1"/>
            <a:endParaRPr lang="en-US" i="1" dirty="0">
              <a:latin typeface="Constantia"/>
              <a:cs typeface="Constantia"/>
            </a:endParaRPr>
          </a:p>
          <a:p>
            <a:r>
              <a:rPr lang="en-US" dirty="0">
                <a:latin typeface="Constantia"/>
                <a:cs typeface="Constantia"/>
              </a:rPr>
              <a:t>During the time that the function is executing, the placeholder variable </a:t>
            </a:r>
            <a:r>
              <a:rPr lang="en-US" i="1" dirty="0">
                <a:latin typeface="Constantia"/>
                <a:cs typeface="Constantia"/>
              </a:rPr>
              <a:t>stands for</a:t>
            </a:r>
            <a:r>
              <a:rPr lang="en-US" dirty="0">
                <a:latin typeface="Constantia"/>
                <a:cs typeface="Constantia"/>
              </a:rPr>
              <a:t> the input object.</a:t>
            </a:r>
          </a:p>
          <a:p>
            <a:endParaRPr lang="en-US" dirty="0">
              <a:latin typeface="Constantia"/>
              <a:cs typeface="Constantia"/>
            </a:endParaRPr>
          </a:p>
          <a:p>
            <a:r>
              <a:rPr lang="en-US" dirty="0">
                <a:latin typeface="Constantia"/>
                <a:cs typeface="Constantia"/>
              </a:rPr>
              <a:t>When we modify the placeholder by changing its pixels with </a:t>
            </a:r>
            <a:r>
              <a:rPr lang="en-US" b="1" dirty="0" err="1">
                <a:latin typeface="Constantia"/>
                <a:cs typeface="Constantia"/>
              </a:rPr>
              <a:t>setRed</a:t>
            </a:r>
            <a:r>
              <a:rPr lang="en-US" dirty="0">
                <a:latin typeface="Constantia"/>
                <a:cs typeface="Constantia"/>
              </a:rPr>
              <a:t>, we actually change the input object.</a:t>
            </a:r>
          </a:p>
        </p:txBody>
      </p:sp>
    </p:spTree>
    <p:extLst>
      <p:ext uri="{BB962C8B-B14F-4D97-AF65-F5344CB8AC3E}">
        <p14:creationId xmlns:p14="http://schemas.microsoft.com/office/powerpoint/2010/main" val="34000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771"/>
            <a:ext cx="82296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What happens when a </a:t>
            </a:r>
            <a:r>
              <a:rPr lang="en-US" sz="4400" dirty="0">
                <a:solidFill>
                  <a:srgbClr val="800080"/>
                </a:solidFill>
                <a:latin typeface="Calibri"/>
                <a:cs typeface="Calibri"/>
              </a:rPr>
              <a:t>for</a:t>
            </a:r>
            <a:r>
              <a:rPr lang="en-US" dirty="0">
                <a:latin typeface="Calibri"/>
                <a:cs typeface="Calibri"/>
              </a:rPr>
              <a:t> loop is executed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09800"/>
            <a:ext cx="8534400" cy="4267200"/>
          </a:xfrm>
        </p:spPr>
        <p:txBody>
          <a:bodyPr/>
          <a:lstStyle/>
          <a:p>
            <a:pPr eaLnBrk="1" hangingPunct="1"/>
            <a:r>
              <a:rPr lang="en-US" dirty="0">
                <a:latin typeface="Constantia"/>
                <a:cs typeface="Constantia"/>
              </a:rPr>
              <a:t>The </a:t>
            </a:r>
            <a:r>
              <a:rPr lang="en-US" i="1" dirty="0">
                <a:latin typeface="Constantia"/>
                <a:cs typeface="Constantia"/>
              </a:rPr>
              <a:t>index variable</a:t>
            </a:r>
            <a:r>
              <a:rPr lang="en-US" dirty="0">
                <a:latin typeface="Constantia"/>
                <a:cs typeface="Constantia"/>
              </a:rPr>
              <a:t> is set to an item in the </a:t>
            </a:r>
            <a:r>
              <a:rPr lang="en-US" i="1" dirty="0">
                <a:latin typeface="Constantia"/>
                <a:cs typeface="Constantia"/>
              </a:rPr>
              <a:t>sequence</a:t>
            </a:r>
          </a:p>
          <a:p>
            <a:pPr eaLnBrk="1" hangingPunct="1"/>
            <a:endParaRPr lang="en-US" dirty="0">
              <a:latin typeface="Constantia"/>
              <a:cs typeface="Constantia"/>
            </a:endParaRPr>
          </a:p>
          <a:p>
            <a:pPr eaLnBrk="1" hangingPunct="1"/>
            <a:r>
              <a:rPr lang="en-US" dirty="0">
                <a:latin typeface="Constantia"/>
                <a:cs typeface="Constantia"/>
              </a:rPr>
              <a:t>The block is executed</a:t>
            </a:r>
          </a:p>
          <a:p>
            <a:pPr lvl="1" eaLnBrk="1" hangingPunct="1"/>
            <a:r>
              <a:rPr lang="en-US" b="1" dirty="0">
                <a:latin typeface="Constantia"/>
                <a:cs typeface="Constantia"/>
              </a:rPr>
              <a:t>The variable is often used inside the block</a:t>
            </a:r>
          </a:p>
          <a:p>
            <a:pPr eaLnBrk="1" hangingPunct="1"/>
            <a:endParaRPr lang="en-US" dirty="0">
              <a:latin typeface="Constantia"/>
              <a:cs typeface="Constantia"/>
            </a:endParaRPr>
          </a:p>
          <a:p>
            <a:pPr eaLnBrk="1" hangingPunct="1"/>
            <a:r>
              <a:rPr lang="en-US" dirty="0">
                <a:latin typeface="Constantia"/>
                <a:cs typeface="Constantia"/>
              </a:rPr>
              <a:t>Then execution </a:t>
            </a:r>
            <a:r>
              <a:rPr lang="en-US" i="1" dirty="0">
                <a:latin typeface="Constantia"/>
                <a:cs typeface="Constantia"/>
              </a:rPr>
              <a:t>loops</a:t>
            </a:r>
            <a:r>
              <a:rPr lang="en-US" dirty="0">
                <a:latin typeface="Constantia"/>
                <a:cs typeface="Constantia"/>
              </a:rPr>
              <a:t> to the </a:t>
            </a:r>
            <a:r>
              <a:rPr lang="en-US" b="1" dirty="0">
                <a:solidFill>
                  <a:srgbClr val="D2533C"/>
                </a:solidFill>
                <a:latin typeface="Constantia"/>
                <a:cs typeface="Constantia"/>
              </a:rPr>
              <a:t>for</a:t>
            </a:r>
            <a:r>
              <a:rPr lang="en-US" dirty="0">
                <a:solidFill>
                  <a:srgbClr val="D2533C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statement, where the index variable gets set to the next item in the sequence</a:t>
            </a:r>
          </a:p>
          <a:p>
            <a:pPr eaLnBrk="1" hangingPunct="1"/>
            <a:endParaRPr lang="en-US" dirty="0">
              <a:latin typeface="Constantia"/>
              <a:cs typeface="Constantia"/>
            </a:endParaRPr>
          </a:p>
          <a:p>
            <a:pPr eaLnBrk="1" hangingPunct="1"/>
            <a:r>
              <a:rPr lang="en-US" dirty="0">
                <a:latin typeface="Constantia"/>
                <a:cs typeface="Constantia"/>
              </a:rPr>
              <a:t>Repeat until every value in the sequence was used.</a:t>
            </a:r>
          </a:p>
        </p:txBody>
      </p:sp>
    </p:spTree>
    <p:extLst>
      <p:ext uri="{BB962C8B-B14F-4D97-AF65-F5344CB8AC3E}">
        <p14:creationId xmlns:p14="http://schemas.microsoft.com/office/powerpoint/2010/main" val="129006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>
                <a:solidFill>
                  <a:srgbClr val="800080"/>
                </a:solidFill>
                <a:latin typeface="Calibri"/>
                <a:cs typeface="Calibri"/>
              </a:rPr>
              <a:t>getPixels</a:t>
            </a:r>
            <a:r>
              <a:rPr lang="en-US" dirty="0">
                <a:latin typeface="Calibri"/>
                <a:cs typeface="Calibri"/>
              </a:rPr>
              <a:t> returns a sequence of pixels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32120" y="3117491"/>
            <a:ext cx="7365052" cy="30597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onstantia"/>
                <a:cs typeface="Constantia"/>
              </a:rPr>
              <a:t>Each pixel knows its color and place in the original picture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onstantia"/>
                <a:cs typeface="Constantia"/>
              </a:rPr>
              <a:t>Change the pixel, you change the picture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onstantia"/>
                <a:cs typeface="Constantia"/>
              </a:rPr>
              <a:t>So the loop here assigns the index variable </a:t>
            </a:r>
            <a:r>
              <a:rPr lang="en-US" sz="2400" i="1" dirty="0">
                <a:latin typeface="Constantia"/>
                <a:cs typeface="Constantia"/>
              </a:rPr>
              <a:t>p</a:t>
            </a:r>
            <a:r>
              <a:rPr lang="en-US" sz="2400" dirty="0">
                <a:latin typeface="Constantia"/>
                <a:cs typeface="Constantia"/>
              </a:rPr>
              <a:t> to each pixel in the picture</a:t>
            </a:r>
            <a:r>
              <a:rPr lang="en-US" sz="2400" i="1" dirty="0">
                <a:latin typeface="Constantia"/>
                <a:cs typeface="Constantia"/>
              </a:rPr>
              <a:t> picture</a:t>
            </a:r>
            <a:r>
              <a:rPr lang="en-US" sz="2400" dirty="0">
                <a:latin typeface="Constantia"/>
                <a:cs typeface="Constantia"/>
              </a:rPr>
              <a:t>, one at a time.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267200" y="1552144"/>
            <a:ext cx="4724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def</a:t>
            </a:r>
            <a:r>
              <a:rPr lang="en-US" sz="2000" dirty="0">
                <a:latin typeface="Arial Black" charset="0"/>
              </a:rPr>
              <a:t> </a:t>
            </a:r>
            <a:r>
              <a:rPr lang="en-US" sz="2000" dirty="0" err="1">
                <a:latin typeface="Arial Black" charset="0"/>
              </a:rPr>
              <a:t>decreaseRed</a:t>
            </a:r>
            <a:r>
              <a:rPr lang="en-US" sz="2000" dirty="0">
                <a:latin typeface="Arial Black" charset="0"/>
              </a:rPr>
              <a:t>(picture):</a:t>
            </a:r>
          </a:p>
          <a:p>
            <a:r>
              <a:rPr lang="en-US" sz="2000" dirty="0">
                <a:latin typeface="Arial Black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for</a:t>
            </a:r>
            <a:r>
              <a:rPr lang="en-US" sz="2000" dirty="0">
                <a:latin typeface="Arial Black" charset="0"/>
              </a:rPr>
              <a:t> p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in</a:t>
            </a:r>
            <a:r>
              <a:rPr lang="en-US" sz="2000" dirty="0">
                <a:latin typeface="Arial Black" charset="0"/>
              </a:rPr>
              <a:t>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getPixels</a:t>
            </a:r>
            <a:r>
              <a:rPr lang="en-US" sz="2000" dirty="0">
                <a:latin typeface="Arial Black" charset="0"/>
              </a:rPr>
              <a:t>(picture):</a:t>
            </a:r>
          </a:p>
          <a:p>
            <a:r>
              <a:rPr lang="en-US" sz="2000" dirty="0">
                <a:latin typeface="Arial Black" charset="0"/>
              </a:rPr>
              <a:t>       </a:t>
            </a:r>
            <a:r>
              <a:rPr lang="en-US" sz="2000" dirty="0" err="1">
                <a:latin typeface="Arial Black" charset="0"/>
              </a:rPr>
              <a:t>originalRed</a:t>
            </a:r>
            <a:r>
              <a:rPr lang="en-US" sz="2000" dirty="0">
                <a:latin typeface="Arial Black" charset="0"/>
              </a:rPr>
              <a:t> =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getRed</a:t>
            </a:r>
            <a:r>
              <a:rPr lang="en-US" sz="2000" dirty="0">
                <a:latin typeface="Arial Black" charset="0"/>
              </a:rPr>
              <a:t>(p)</a:t>
            </a:r>
          </a:p>
          <a:p>
            <a:r>
              <a:rPr lang="en-US" sz="2000" dirty="0">
                <a:latin typeface="Arial Black" charset="0"/>
              </a:rPr>
              <a:t>      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setRed</a:t>
            </a:r>
            <a:r>
              <a:rPr lang="en-US" sz="2000" dirty="0">
                <a:latin typeface="Arial Black" charset="0"/>
              </a:rPr>
              <a:t>(p, </a:t>
            </a:r>
            <a:r>
              <a:rPr lang="en-US" sz="2000" dirty="0" err="1">
                <a:latin typeface="Arial Black" charset="0"/>
              </a:rPr>
              <a:t>originalRed</a:t>
            </a:r>
            <a:r>
              <a:rPr lang="en-US" sz="2000" dirty="0">
                <a:latin typeface="Arial Black" charset="0"/>
              </a:rPr>
              <a:t> * 0.5)</a:t>
            </a:r>
          </a:p>
        </p:txBody>
      </p:sp>
    </p:spTree>
    <p:extLst>
      <p:ext uri="{BB962C8B-B14F-4D97-AF65-F5344CB8AC3E}">
        <p14:creationId xmlns:p14="http://schemas.microsoft.com/office/powerpoint/2010/main" val="338223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Let’s walk that through slowly…</a:t>
            </a: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 flipH="1">
            <a:off x="4343400" y="2133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181600" y="1752600"/>
            <a:ext cx="3635375" cy="1552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Here we take a picture object in as a parameter to the function and call it </a:t>
            </a:r>
            <a:r>
              <a:rPr lang="en-US" b="1" dirty="0">
                <a:solidFill>
                  <a:srgbClr val="000000"/>
                </a:solidFill>
              </a:rPr>
              <a:t>picture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81000" y="1905000"/>
            <a:ext cx="463024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decreaseRed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(picture):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p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  <a:ea typeface="ＭＳ Ｐゴシック" charset="0"/>
              </a:rPr>
              <a:t>getPixels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(picture):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      </a:t>
            </a:r>
            <a:r>
              <a:rPr lang="en-US" sz="2000" dirty="0" err="1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originalRed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=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  <a:ea typeface="ＭＳ Ｐゴシック" charset="0"/>
              </a:rPr>
              <a:t>getRed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(p)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     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  <a:ea typeface="ＭＳ Ｐゴシック" charset="0"/>
              </a:rPr>
              <a:t>setRed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(p, </a:t>
            </a:r>
            <a:r>
              <a:rPr lang="en-US" sz="2000" dirty="0" err="1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originalRed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* 0.5)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7467600" y="3519488"/>
            <a:ext cx="96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picture</a:t>
            </a:r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80010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10" name="Picture 10" descr="Katie-sma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343400"/>
            <a:ext cx="1122363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Now, get the pixels</a:t>
            </a: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 flipH="1" flipV="1">
            <a:off x="4572000" y="2438400"/>
            <a:ext cx="533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181600" y="1828800"/>
            <a:ext cx="3635375" cy="1552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We get all the pixels from the </a:t>
            </a:r>
            <a:r>
              <a:rPr lang="en-US" b="1" dirty="0">
                <a:solidFill>
                  <a:srgbClr val="000000"/>
                </a:solidFill>
              </a:rPr>
              <a:t>picture</a:t>
            </a:r>
            <a:r>
              <a:rPr lang="en-US" dirty="0">
                <a:solidFill>
                  <a:srgbClr val="000000"/>
                </a:solidFill>
              </a:rPr>
              <a:t>, then make </a:t>
            </a:r>
            <a:r>
              <a:rPr lang="en-US" b="1" dirty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 be the name of each one </a:t>
            </a:r>
            <a:r>
              <a:rPr lang="en-US" i="1" dirty="0">
                <a:solidFill>
                  <a:srgbClr val="000000"/>
                </a:solidFill>
              </a:rPr>
              <a:t>one at a time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304800" y="4038600"/>
            <a:ext cx="1447800" cy="1752600"/>
          </a:xfrm>
          <a:prstGeom prst="rect">
            <a:avLst/>
          </a:prstGeom>
          <a:solidFill>
            <a:srgbClr val="87743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914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Pixel, color r=135 g=131</a:t>
            </a:r>
            <a:br>
              <a:rPr lang="en-US" sz="2000">
                <a:solidFill>
                  <a:srgbClr val="000000"/>
                </a:solidFill>
                <a:latin typeface="Times New Roman" charset="0"/>
              </a:rPr>
            </a:br>
            <a:r>
              <a:rPr lang="en-US" sz="2000">
                <a:solidFill>
                  <a:srgbClr val="000000"/>
                </a:solidFill>
                <a:latin typeface="Times New Roman" charset="0"/>
              </a:rPr>
              <a:t>b=105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752600" y="4038600"/>
            <a:ext cx="1447800" cy="1752600"/>
          </a:xfrm>
          <a:prstGeom prst="rect">
            <a:avLst/>
          </a:prstGeom>
          <a:solidFill>
            <a:srgbClr val="85722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1981200" y="4114800"/>
            <a:ext cx="9144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Pixel, color r=133 g=114 b=46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3200400" y="4038600"/>
            <a:ext cx="1447800" cy="1752600"/>
          </a:xfrm>
          <a:prstGeom prst="rect">
            <a:avLst/>
          </a:prstGeom>
          <a:solidFill>
            <a:srgbClr val="86722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3429000" y="4114800"/>
            <a:ext cx="914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Pixel, color r=134 g=114b=45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4708525" y="47148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…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838200" y="617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p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V="1">
            <a:off x="9906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H="1" flipV="1">
            <a:off x="4724400" y="4343400"/>
            <a:ext cx="2514600" cy="1524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7800" y="3962400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getPixels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()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381000" y="1905000"/>
            <a:ext cx="463024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decreaseRed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(picture):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p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  <a:ea typeface="ＭＳ Ｐゴシック" charset="0"/>
              </a:rPr>
              <a:t>getPixels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(picture):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      </a:t>
            </a:r>
            <a:r>
              <a:rPr lang="en-US" sz="2000" dirty="0" err="1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originalRed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=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  <a:ea typeface="ＭＳ Ｐゴシック" charset="0"/>
              </a:rPr>
              <a:t>getRed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(p)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     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  <a:ea typeface="ＭＳ Ｐゴシック" charset="0"/>
              </a:rPr>
              <a:t>setRed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(p, </a:t>
            </a:r>
            <a:r>
              <a:rPr lang="en-US" sz="2000" dirty="0" err="1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originalRed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* 0.5)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7467600" y="3519488"/>
            <a:ext cx="96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picture</a:t>
            </a:r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80010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21" name="Picture 10" descr="Katie-sma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343400"/>
            <a:ext cx="1122363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57200" y="762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D2533C"/>
                </a:solidFill>
                <a:latin typeface="Calibri"/>
                <a:ea typeface="+mn-ea"/>
                <a:cs typeface="Calibri"/>
              </a:rPr>
              <a:t>Get the red value from pixel</a:t>
            </a:r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 flipH="1" flipV="1">
            <a:off x="4419600" y="2743200"/>
            <a:ext cx="685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105400" y="2209800"/>
            <a:ext cx="3635375" cy="11874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We get the red value of pixel </a:t>
            </a:r>
            <a:r>
              <a:rPr lang="en-US" b="1" dirty="0"/>
              <a:t>p </a:t>
            </a:r>
            <a:r>
              <a:rPr lang="en-US" dirty="0"/>
              <a:t>and name it </a:t>
            </a:r>
            <a:r>
              <a:rPr lang="en-US" b="1" dirty="0" err="1"/>
              <a:t>originalRed</a:t>
            </a:r>
            <a:endParaRPr lang="en-US" dirty="0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708525" y="47148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Times New Roman" charset="0"/>
              </a:rPr>
              <a:t>…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032125" y="6073775"/>
            <a:ext cx="21389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b="1" dirty="0" err="1">
                <a:latin typeface="Times New Roman" charset="0"/>
              </a:rPr>
              <a:t>originalRed</a:t>
            </a:r>
            <a:r>
              <a:rPr lang="en-US" sz="2000" b="1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= 135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81000" y="1905000"/>
            <a:ext cx="46021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def</a:t>
            </a:r>
            <a:r>
              <a:rPr lang="en-US" sz="2000" dirty="0">
                <a:latin typeface="Arial Black" charset="0"/>
              </a:rPr>
              <a:t> </a:t>
            </a:r>
            <a:r>
              <a:rPr lang="en-US" sz="2000" dirty="0" err="1">
                <a:latin typeface="Arial Black" charset="0"/>
              </a:rPr>
              <a:t>decreaseRed</a:t>
            </a:r>
            <a:r>
              <a:rPr lang="en-US" sz="2000" dirty="0">
                <a:latin typeface="Arial Black" charset="0"/>
              </a:rPr>
              <a:t>(picture):</a:t>
            </a:r>
          </a:p>
          <a:p>
            <a:r>
              <a:rPr lang="en-US" sz="2000" dirty="0">
                <a:latin typeface="Arial Black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for</a:t>
            </a:r>
            <a:r>
              <a:rPr lang="en-US" sz="2000" dirty="0">
                <a:latin typeface="Arial Black" charset="0"/>
              </a:rPr>
              <a:t> p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in</a:t>
            </a:r>
            <a:r>
              <a:rPr lang="en-US" sz="2000" dirty="0">
                <a:latin typeface="Arial Black" charset="0"/>
              </a:rPr>
              <a:t>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getPixels</a:t>
            </a:r>
            <a:r>
              <a:rPr lang="en-US" sz="2000" dirty="0">
                <a:latin typeface="Arial Black" charset="0"/>
              </a:rPr>
              <a:t>(picture):</a:t>
            </a:r>
          </a:p>
          <a:p>
            <a:r>
              <a:rPr lang="en-US" sz="2000" dirty="0">
                <a:latin typeface="Arial Black" charset="0"/>
              </a:rPr>
              <a:t>       </a:t>
            </a:r>
            <a:r>
              <a:rPr lang="en-US" sz="2000" dirty="0" err="1">
                <a:latin typeface="Arial Black" charset="0"/>
              </a:rPr>
              <a:t>originalRed</a:t>
            </a:r>
            <a:r>
              <a:rPr lang="en-US" sz="2000" dirty="0">
                <a:latin typeface="Arial Black" charset="0"/>
              </a:rPr>
              <a:t> =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getRed</a:t>
            </a:r>
            <a:r>
              <a:rPr lang="en-US" sz="2000" dirty="0">
                <a:latin typeface="Arial Black" charset="0"/>
              </a:rPr>
              <a:t>(p)</a:t>
            </a:r>
          </a:p>
          <a:p>
            <a:r>
              <a:rPr lang="en-US" sz="2000" dirty="0">
                <a:latin typeface="Arial Black" charset="0"/>
              </a:rPr>
              <a:t>      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setRed</a:t>
            </a:r>
            <a:r>
              <a:rPr lang="en-US" sz="2000" dirty="0">
                <a:latin typeface="Arial Black" charset="0"/>
              </a:rPr>
              <a:t>(p, </a:t>
            </a:r>
            <a:r>
              <a:rPr lang="en-US" sz="2000" dirty="0" err="1">
                <a:latin typeface="Arial Black" charset="0"/>
              </a:rPr>
              <a:t>originalRed</a:t>
            </a:r>
            <a:r>
              <a:rPr lang="en-US" sz="2000" dirty="0">
                <a:latin typeface="Arial Black" charset="0"/>
              </a:rPr>
              <a:t> * 0.5)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7467600" y="3519488"/>
            <a:ext cx="96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Times New Roman" charset="0"/>
              </a:rPr>
              <a:t>picture</a:t>
            </a:r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80010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7898" name="Picture 10" descr="Katie-sma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343400"/>
            <a:ext cx="1122363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304800" y="4038600"/>
            <a:ext cx="1447800" cy="1752600"/>
          </a:xfrm>
          <a:prstGeom prst="rect">
            <a:avLst/>
          </a:prstGeom>
          <a:solidFill>
            <a:srgbClr val="4383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533400" y="4114800"/>
            <a:ext cx="914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Times New Roman" charset="0"/>
              </a:rPr>
              <a:t>Pixel, color r=135 g=131</a:t>
            </a:r>
            <a:br>
              <a:rPr lang="en-US" sz="2000">
                <a:latin typeface="Times New Roman" charset="0"/>
              </a:rPr>
            </a:br>
            <a:r>
              <a:rPr lang="en-US" sz="2000">
                <a:latin typeface="Times New Roman" charset="0"/>
              </a:rPr>
              <a:t>b=105</a:t>
            </a: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1752600" y="4038600"/>
            <a:ext cx="1447800" cy="1752600"/>
          </a:xfrm>
          <a:prstGeom prst="rect">
            <a:avLst/>
          </a:prstGeom>
          <a:solidFill>
            <a:srgbClr val="85722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1981200" y="4114800"/>
            <a:ext cx="9144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Times New Roman" charset="0"/>
              </a:rPr>
              <a:t>Pixel, color r=133</a:t>
            </a:r>
          </a:p>
          <a:p>
            <a:r>
              <a:rPr lang="en-US" sz="2000" dirty="0">
                <a:latin typeface="Times New Roman" charset="0"/>
              </a:rPr>
              <a:t>g=114 b=46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3200400" y="4038600"/>
            <a:ext cx="1447800" cy="1752600"/>
          </a:xfrm>
          <a:prstGeom prst="rect">
            <a:avLst/>
          </a:prstGeom>
          <a:solidFill>
            <a:srgbClr val="86722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3429000" y="4114800"/>
            <a:ext cx="914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latin typeface="Times New Roman" charset="0"/>
              </a:rPr>
              <a:t>Pixel, color r=134 g=114b=45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4708525" y="47148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Times New Roman" charset="0"/>
              </a:rPr>
              <a:t>…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838200" y="6172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charset="0"/>
              </a:rPr>
              <a:t>p</a:t>
            </a:r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 flipV="1">
            <a:off x="9906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 flipH="1" flipV="1">
            <a:off x="4876800" y="4343400"/>
            <a:ext cx="2514600" cy="1524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5257800" y="3962400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charset="0"/>
              </a:rPr>
              <a:t>getPixels</a:t>
            </a:r>
            <a:r>
              <a:rPr lang="en-US" sz="2000">
                <a:latin typeface="Times New Roman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30780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312</TotalTime>
  <Words>2547</Words>
  <Application>Microsoft Macintosh PowerPoint</Application>
  <PresentationFormat>On-screen Show (4:3)</PresentationFormat>
  <Paragraphs>496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Arial Black</vt:lpstr>
      <vt:lpstr>Calibri</vt:lpstr>
      <vt:lpstr>Constantia</vt:lpstr>
      <vt:lpstr>Mangal</vt:lpstr>
      <vt:lpstr>ＭＳ Ｐゴシック</vt:lpstr>
      <vt:lpstr>Times</vt:lpstr>
      <vt:lpstr>Times New Roman</vt:lpstr>
      <vt:lpstr>Wingdings</vt:lpstr>
      <vt:lpstr>Wingdings 2</vt:lpstr>
      <vt:lpstr>Clarity</vt:lpstr>
      <vt:lpstr>Agenda – 1/31/18</vt:lpstr>
      <vt:lpstr>Pixels</vt:lpstr>
      <vt:lpstr>for loop and our first picture recipe! </vt:lpstr>
      <vt:lpstr>How for loops are written</vt:lpstr>
      <vt:lpstr>What happens when a for loop is executed</vt:lpstr>
      <vt:lpstr>getPixels returns a sequence of pixels</vt:lpstr>
      <vt:lpstr>Let’s walk that through slowly…</vt:lpstr>
      <vt:lpstr>Now, get the pixels</vt:lpstr>
      <vt:lpstr>PowerPoint Presentation</vt:lpstr>
      <vt:lpstr>Now change the pixel</vt:lpstr>
      <vt:lpstr>Then move on to the next pixel</vt:lpstr>
      <vt:lpstr>Get its red value</vt:lpstr>
      <vt:lpstr>And change this red value</vt:lpstr>
      <vt:lpstr>And eventually, we do all pixels</vt:lpstr>
      <vt:lpstr>“Tracing/Walking through” the program</vt:lpstr>
      <vt:lpstr>Command Area Editing Tips</vt:lpstr>
      <vt:lpstr>Blocking is important in JES</vt:lpstr>
      <vt:lpstr>Forgetting to load</vt:lpstr>
      <vt:lpstr>What went wrong?</vt:lpstr>
      <vt:lpstr>Review of JES Functions</vt:lpstr>
      <vt:lpstr>What are steps to show a picture?</vt:lpstr>
      <vt:lpstr>What do these functions do?</vt:lpstr>
      <vt:lpstr>Reminder: Typical sequence of commands to choose and show an image</vt:lpstr>
      <vt:lpstr>Manipulating pixels</vt:lpstr>
      <vt:lpstr>What can we do with a pixel?</vt:lpstr>
      <vt:lpstr>Demonstrating: Manipulating Colors</vt:lpstr>
      <vt:lpstr>We can change pixels directly…</vt:lpstr>
      <vt:lpstr>This is why we use a loop!</vt:lpstr>
      <vt:lpstr>Clearing Blue</vt:lpstr>
      <vt:lpstr>PowerPoint Presentation</vt:lpstr>
      <vt:lpstr>PowerPoint Presentation</vt:lpstr>
      <vt:lpstr>Can we combine these?  Why not!</vt:lpstr>
      <vt:lpstr>A Sunset-generation Function</vt:lpstr>
      <vt:lpstr>Contrast these two programs</vt:lpstr>
      <vt:lpstr>Observations on the new makeSunset</vt:lpstr>
      <vt:lpstr>Does makeSunset do one and only one thing?</vt:lpstr>
      <vt:lpstr>PowerPoint Presentation</vt:lpstr>
      <vt:lpstr>PowerPoint Presentation</vt:lpstr>
      <vt:lpstr>Lightening and darkening an image</vt:lpstr>
      <vt:lpstr>Consider these two functions</vt:lpstr>
      <vt:lpstr>Functions</vt:lpstr>
      <vt:lpstr>Input variables are placeholders</vt:lpstr>
    </vt:vector>
  </TitlesOfParts>
  <Company>Siena College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MaryAnne Egan</dc:creator>
  <cp:lastModifiedBy>Egan, MaryAnne</cp:lastModifiedBy>
  <cp:revision>17</cp:revision>
  <cp:lastPrinted>2018-01-29T19:10:23Z</cp:lastPrinted>
  <dcterms:created xsi:type="dcterms:W3CDTF">2015-09-22T15:33:46Z</dcterms:created>
  <dcterms:modified xsi:type="dcterms:W3CDTF">2018-01-29T21:57:21Z</dcterms:modified>
</cp:coreProperties>
</file>