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notesMasterIdLst>
    <p:notesMasterId r:id="rId28"/>
  </p:notesMasterIdLst>
  <p:handoutMasterIdLst>
    <p:handoutMasterId r:id="rId29"/>
  </p:handoutMasterIdLst>
  <p:sldIdLst>
    <p:sldId id="300" r:id="rId2"/>
    <p:sldId id="338" r:id="rId3"/>
    <p:sldId id="339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0" r:id="rId25"/>
    <p:sldId id="361" r:id="rId26"/>
    <p:sldId id="362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691"/>
    <p:restoredTop sz="94601"/>
  </p:normalViewPr>
  <p:slideViewPr>
    <p:cSldViewPr snapToGrid="0" snapToObjects="1">
      <p:cViewPr varScale="1">
        <p:scale>
          <a:sx n="132" d="100"/>
          <a:sy n="132" d="100"/>
        </p:scale>
        <p:origin x="160" y="3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6CD1A43-C115-BD4A-ACEA-D75F98519175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668E2-5291-EF4E-A7AD-ED702B60A1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965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48CD26-1C22-7642-8B11-D28C92B70483}" type="datetimeFigureOut">
              <a:rPr lang="en-US" smtClean="0"/>
              <a:t>2/9/18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C1F116-A58F-1147-AFA3-C0A66AF87C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1089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ABAD3A61-2F53-A740-8E3C-5BE3C0B80A34}" type="slidenum">
              <a:rPr lang="en-US" smtClean="0">
                <a:latin typeface="Times" charset="0"/>
              </a:rPr>
              <a:pPr>
                <a:defRPr/>
              </a:pPr>
              <a:t>2</a:t>
            </a:fld>
            <a:endParaRPr lang="en-US">
              <a:latin typeface="Times" charset="0"/>
            </a:endParaRPr>
          </a:p>
        </p:txBody>
      </p:sp>
      <p:sp>
        <p:nvSpPr>
          <p:cNvPr id="199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9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dirty="0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0A803F8A-38D2-AA40-9963-F4296DF40CD3}" type="slidenum">
              <a:rPr lang="en-US" smtClean="0">
                <a:latin typeface="Times" charset="0"/>
              </a:rPr>
              <a:pPr>
                <a:defRPr/>
              </a:pPr>
              <a:t>11</a:t>
            </a:fld>
            <a:endParaRPr lang="en-US">
              <a:latin typeface="Times" charset="0"/>
            </a:endParaRPr>
          </a:p>
        </p:txBody>
      </p:sp>
      <p:sp>
        <p:nvSpPr>
          <p:cNvPr id="210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0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6853CBC3-B617-5149-A050-47F981A29125}" type="slidenum">
              <a:rPr lang="en-US" smtClean="0">
                <a:latin typeface="Times" charset="0"/>
              </a:rPr>
              <a:pPr>
                <a:defRPr/>
              </a:pPr>
              <a:t>12</a:t>
            </a:fld>
            <a:endParaRPr lang="en-US">
              <a:latin typeface="Times" charset="0"/>
            </a:endParaRPr>
          </a:p>
        </p:txBody>
      </p:sp>
      <p:sp>
        <p:nvSpPr>
          <p:cNvPr id="211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1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171" indent="-280835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3340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2677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2013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A6F15E47-7A30-BE4D-B0BA-A549DA6A0450}" type="slidenum">
              <a:rPr lang="en-US" sz="1200" smtClean="0">
                <a:latin typeface="Times" charset="0"/>
              </a:rPr>
              <a:pPr eaLnBrk="1" hangingPunct="1">
                <a:defRPr/>
              </a:pPr>
              <a:t>13</a:t>
            </a:fld>
            <a:endParaRPr lang="en-US" sz="1200">
              <a:latin typeface="Times" charset="0"/>
            </a:endParaRPr>
          </a:p>
        </p:txBody>
      </p:sp>
      <p:sp>
        <p:nvSpPr>
          <p:cNvPr id="35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4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E4FC3557-6490-5A47-9310-FCC2C43D1FFA}" type="slidenum">
              <a:rPr lang="en-US" smtClean="0">
                <a:latin typeface="Times" charset="0"/>
              </a:rPr>
              <a:pPr>
                <a:defRPr/>
              </a:pPr>
              <a:t>14</a:t>
            </a:fld>
            <a:endParaRPr lang="en-US">
              <a:latin typeface="Times" charset="0"/>
            </a:endParaRPr>
          </a:p>
        </p:txBody>
      </p:sp>
      <p:sp>
        <p:nvSpPr>
          <p:cNvPr id="214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4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4CFC82A7-1C2C-2F4D-83F5-3C59FFFF66DF}" type="slidenum">
              <a:rPr lang="en-US" smtClean="0">
                <a:latin typeface="Times" charset="0"/>
              </a:rPr>
              <a:pPr>
                <a:defRPr/>
              </a:pPr>
              <a:t>15</a:t>
            </a:fld>
            <a:endParaRPr lang="en-US">
              <a:latin typeface="Times" charset="0"/>
            </a:endParaRPr>
          </a:p>
        </p:txBody>
      </p:sp>
      <p:sp>
        <p:nvSpPr>
          <p:cNvPr id="218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8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B11D4104-D15F-E147-816D-DDBFB0E6EDA6}" type="slidenum">
              <a:rPr lang="en-US" smtClean="0">
                <a:latin typeface="Times" charset="0"/>
              </a:rPr>
              <a:pPr>
                <a:defRPr/>
              </a:pPr>
              <a:t>16</a:t>
            </a:fld>
            <a:endParaRPr lang="en-US">
              <a:latin typeface="Times" charset="0"/>
            </a:endParaRPr>
          </a:p>
        </p:txBody>
      </p:sp>
      <p:sp>
        <p:nvSpPr>
          <p:cNvPr id="219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9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4079EA94-5211-7A4A-972E-7F3053107099}" type="slidenum">
              <a:rPr lang="en-US" smtClean="0">
                <a:latin typeface="Times" charset="0"/>
              </a:rPr>
              <a:pPr>
                <a:defRPr/>
              </a:pPr>
              <a:t>17</a:t>
            </a:fld>
            <a:endParaRPr lang="en-US">
              <a:latin typeface="Times" charset="0"/>
            </a:endParaRPr>
          </a:p>
        </p:txBody>
      </p:sp>
      <p:sp>
        <p:nvSpPr>
          <p:cNvPr id="220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0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93A5740F-102A-1F44-84D5-97C978C2FF41}" type="slidenum">
              <a:rPr lang="en-US" smtClean="0">
                <a:latin typeface="Times" charset="0"/>
              </a:rPr>
              <a:pPr>
                <a:defRPr/>
              </a:pPr>
              <a:t>18</a:t>
            </a:fld>
            <a:endParaRPr lang="en-US">
              <a:latin typeface="Times" charset="0"/>
            </a:endParaRPr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BC0E0D4-16A0-A94F-8BF1-30D521603882}" type="slidenum">
              <a:rPr lang="en-US" smtClean="0">
                <a:latin typeface="Times" charset="0"/>
              </a:rPr>
              <a:pPr>
                <a:defRPr/>
              </a:pPr>
              <a:t>19</a:t>
            </a:fld>
            <a:endParaRPr lang="en-US">
              <a:latin typeface="Times" charset="0"/>
            </a:endParaRPr>
          </a:p>
        </p:txBody>
      </p:sp>
      <p:sp>
        <p:nvSpPr>
          <p:cNvPr id="221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478CB065-D796-EE49-B7D0-DE393A7DBBC5}" type="slidenum">
              <a:rPr lang="en-US" smtClean="0">
                <a:latin typeface="Times" charset="0"/>
              </a:rPr>
              <a:pPr>
                <a:defRPr/>
              </a:pPr>
              <a:t>20</a:t>
            </a:fld>
            <a:endParaRPr lang="en-US">
              <a:latin typeface="Times" charset="0"/>
            </a:endParaRPr>
          </a:p>
        </p:txBody>
      </p:sp>
      <p:sp>
        <p:nvSpPr>
          <p:cNvPr id="22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2116D150-E5C1-E546-AE70-0ACCFB4BEA3E}" type="slidenum">
              <a:rPr lang="en-US" smtClean="0">
                <a:latin typeface="Times" charset="0"/>
              </a:rPr>
              <a:pPr>
                <a:defRPr/>
              </a:pPr>
              <a:t>3</a:t>
            </a:fld>
            <a:endParaRPr lang="en-US">
              <a:latin typeface="Times" charset="0"/>
            </a:endParaRPr>
          </a:p>
        </p:txBody>
      </p:sp>
      <p:sp>
        <p:nvSpPr>
          <p:cNvPr id="202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2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1pPr>
            <a:lvl2pPr marL="730171" indent="-280835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23340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572677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22013" indent="-224668" defTabSz="914274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471349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20685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370021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19357" indent="-224668" defTabSz="914274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fld id="{068CD9A6-86E9-634E-BBC5-C4CC4361D1E5}" type="slidenum">
              <a:rPr lang="en-US" sz="1200" smtClean="0">
                <a:latin typeface="Times" charset="0"/>
              </a:rPr>
              <a:pPr eaLnBrk="1" hangingPunct="1">
                <a:defRPr/>
              </a:pPr>
              <a:t>21</a:t>
            </a:fld>
            <a:endParaRPr lang="en-US" sz="1200">
              <a:latin typeface="Times" charset="0"/>
            </a:endParaRPr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A3700C04-9634-D846-B5CA-DB9FCD4CED61}" type="slidenum">
              <a:rPr lang="en-US" smtClean="0">
                <a:latin typeface="Times" charset="0"/>
              </a:rPr>
              <a:pPr>
                <a:defRPr/>
              </a:pPr>
              <a:t>4</a:t>
            </a:fld>
            <a:endParaRPr lang="en-US">
              <a:latin typeface="Times" charset="0"/>
            </a:endParaRPr>
          </a:p>
        </p:txBody>
      </p:sp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8A5F96E0-DBE2-C641-8DDB-084BF0DCC5AE}" type="slidenum">
              <a:rPr lang="en-US" smtClean="0">
                <a:latin typeface="Times" charset="0"/>
              </a:rPr>
              <a:pPr>
                <a:defRPr/>
              </a:pPr>
              <a:t>5</a:t>
            </a:fld>
            <a:endParaRPr lang="en-US">
              <a:latin typeface="Times" charset="0"/>
            </a:endParaRPr>
          </a:p>
        </p:txBody>
      </p:sp>
      <p:sp>
        <p:nvSpPr>
          <p:cNvPr id="204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C2385555-8187-B146-9506-F749093C380D}" type="slidenum">
              <a:rPr lang="en-US" smtClean="0">
                <a:latin typeface="Times" charset="0"/>
              </a:rPr>
              <a:pPr>
                <a:defRPr/>
              </a:pPr>
              <a:t>6</a:t>
            </a:fld>
            <a:endParaRPr lang="en-US">
              <a:latin typeface="Times" charset="0"/>
            </a:endParaRPr>
          </a:p>
        </p:txBody>
      </p:sp>
      <p:sp>
        <p:nvSpPr>
          <p:cNvPr id="205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2D8DC6E5-2529-9846-AA2C-8E1ADA09E076}" type="slidenum">
              <a:rPr lang="en-US" smtClean="0">
                <a:latin typeface="Times" charset="0"/>
              </a:rPr>
              <a:pPr>
                <a:defRPr/>
              </a:pPr>
              <a:t>7</a:t>
            </a:fld>
            <a:endParaRPr lang="en-US">
              <a:latin typeface="Times" charset="0"/>
            </a:endParaRPr>
          </a:p>
        </p:txBody>
      </p:sp>
      <p:sp>
        <p:nvSpPr>
          <p:cNvPr id="2068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D58CAA8E-D774-0640-B486-1FACDE1B0EB8}" type="slidenum">
              <a:rPr lang="en-US" smtClean="0">
                <a:latin typeface="Times" charset="0"/>
              </a:rPr>
              <a:pPr>
                <a:defRPr/>
              </a:pPr>
              <a:t>8</a:t>
            </a:fld>
            <a:endParaRPr lang="en-US">
              <a:latin typeface="Times" charset="0"/>
            </a:endParaRPr>
          </a:p>
        </p:txBody>
      </p:sp>
      <p:sp>
        <p:nvSpPr>
          <p:cNvPr id="2078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78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392F73B3-4BB6-DB48-A30F-997D76045C5B}" type="slidenum">
              <a:rPr lang="en-US" smtClean="0">
                <a:latin typeface="Times" charset="0"/>
              </a:rPr>
              <a:pPr>
                <a:defRPr/>
              </a:pPr>
              <a:t>9</a:t>
            </a:fld>
            <a:endParaRPr lang="en-US">
              <a:latin typeface="Times" charset="0"/>
            </a:endParaRPr>
          </a:p>
        </p:txBody>
      </p:sp>
      <p:sp>
        <p:nvSpPr>
          <p:cNvPr id="208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8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>
              <a:defRPr/>
            </a:pPr>
            <a:fld id="{7D871D41-3B1E-3846-9F87-E4B0F99AB705}" type="slidenum">
              <a:rPr lang="en-US" smtClean="0">
                <a:latin typeface="Times" charset="0"/>
              </a:rPr>
              <a:pPr>
                <a:defRPr/>
              </a:pPr>
              <a:t>10</a:t>
            </a:fld>
            <a:endParaRPr lang="en-US">
              <a:latin typeface="Times" charset="0"/>
            </a:endParaRPr>
          </a:p>
        </p:txBody>
      </p:sp>
      <p:sp>
        <p:nvSpPr>
          <p:cNvPr id="209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9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>
              <a:ea typeface="ＭＳ Ｐゴシック" charset="0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C91E0E9B-5B4C-D54C-BD61-23D346435524}" type="slidenum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48146-1BE7-C54A-9792-E5D5E211206F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4DAE41-72B0-E948-AD0C-C7B2D7AAC631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000D4A-0CD1-5846-8CD9-A6F7DE3C4E28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189405-6DE5-5B4D-B745-F8FAD93B46E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6B6CB9-2C09-E94A-8440-8042112DFD95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8902D-33B3-6347-A702-809E934391AB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CDB076-9D04-9244-A1D1-2930F9AF8D7C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8DC56B-9118-A440-88F3-FC557310281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93D8FB-B4C4-094A-BB6A-A010A5A1DBC7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BC40AC-D134-0C4E-8291-C8B0A5F267BE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B6F429-25A6-2246-9F37-0944CCA10EAB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F5BC6E-EEAA-7044-87DC-D06AA2AC2429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638908-AA38-2245-A20A-E80D12364451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795F-C9DB-F344-8D54-F8D5B0222EFF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012DF-A8DF-CA49-9CDE-2D27AD9695D0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67C1CD-FCFC-D847-925A-FEDB6A3135EC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8D5051-E384-ED44-AB1A-641DE1E516F6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6859E-D438-3743-82E8-257D1D1530F4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D69A4-5C4A-614B-B76D-71F46C595CC8}" type="datetime1">
              <a:rPr lang="en-US" smtClean="0">
                <a:solidFill>
                  <a:srgbClr val="000000"/>
                </a:solidFill>
              </a:rPr>
              <a:pPr/>
              <a:t>2/9/18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3976B41-350E-694E-A89C-8784D9E18E25}" type="slidenum">
              <a:rPr lang="en-US" smtClean="0">
                <a:solidFill>
                  <a:srgbClr val="000000"/>
                </a:solidFill>
              </a:rPr>
              <a:pPr/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fld id="{B878EDF8-2E6C-4047-BC18-06494607CD6E}" type="datetime1">
              <a:rPr lang="en-US" smtClean="0">
                <a:solidFill>
                  <a:srgbClr val="000000"/>
                </a:solidFill>
                <a:ea typeface="ＭＳ Ｐゴシック" charset="0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</a:pPr>
              <a:t>2/9/18</a:t>
            </a:fld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  <a:ea typeface="ＭＳ Ｐゴシック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 b="1">
                <a:solidFill>
                  <a:srgbClr val="FFFFFF"/>
                </a:solidFill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dirty="0">
              <a:solidFill>
                <a:srgbClr val="000000"/>
              </a:solidFill>
              <a:ea typeface="ＭＳ Ｐゴシック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hf hdr="0" ft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 </a:t>
            </a:r>
            <a:r>
              <a:rPr lang="mr-IN" dirty="0"/>
              <a:t>–</a:t>
            </a:r>
            <a:r>
              <a:rPr lang="en-US" dirty="0"/>
              <a:t> 2/12/18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Char char="•"/>
            </a:pPr>
            <a:r>
              <a:rPr lang="en-US" dirty="0"/>
              <a:t>Questions?</a:t>
            </a:r>
          </a:p>
          <a:p>
            <a:pPr>
              <a:buFont typeface="Arial" charset="0"/>
              <a:buChar char="•"/>
            </a:pPr>
            <a:r>
              <a:rPr lang="en-US" dirty="0"/>
              <a:t>Readings:  CSI 4, P 6.1-6.7</a:t>
            </a:r>
          </a:p>
          <a:p>
            <a:pPr>
              <a:buFont typeface="Arial" charset="0"/>
              <a:buChar char="•"/>
            </a:pPr>
            <a:r>
              <a:rPr lang="en-US" dirty="0"/>
              <a:t>Finish Python notes from last class</a:t>
            </a:r>
          </a:p>
          <a:p>
            <a:pPr>
              <a:buFont typeface="Arial" charset="0"/>
              <a:buChar char="•"/>
            </a:pPr>
            <a:r>
              <a:rPr lang="en-US" dirty="0"/>
              <a:t>Gates and Circuits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2288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XOR Gate</a:t>
            </a:r>
          </a:p>
        </p:txBody>
      </p:sp>
      <p:sp>
        <p:nvSpPr>
          <p:cNvPr id="143367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382000" cy="4572000"/>
          </a:xfrm>
        </p:spPr>
        <p:txBody>
          <a:bodyPr>
            <a:normAutofit/>
          </a:bodyPr>
          <a:lstStyle/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Note the difference between the </a:t>
            </a:r>
            <a:r>
              <a:rPr lang="en-US" dirty="0">
                <a:solidFill>
                  <a:srgbClr val="FF0000"/>
                </a:solidFill>
                <a:ea typeface="+mn-ea"/>
                <a:cs typeface="+mn-cs"/>
              </a:rPr>
              <a:t>XOR </a:t>
            </a:r>
            <a:r>
              <a:rPr lang="en-US" dirty="0">
                <a:ea typeface="+mn-ea"/>
                <a:cs typeface="+mn-cs"/>
              </a:rPr>
              <a:t>gate 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and the </a:t>
            </a:r>
            <a:r>
              <a:rPr lang="en-US" dirty="0">
                <a:solidFill>
                  <a:srgbClr val="33CCCC"/>
                </a:solidFill>
                <a:ea typeface="+mn-ea"/>
                <a:cs typeface="+mn-cs"/>
              </a:rPr>
              <a:t>OR</a:t>
            </a:r>
            <a:r>
              <a:rPr lang="en-US" dirty="0">
                <a:ea typeface="+mn-ea"/>
                <a:cs typeface="+mn-cs"/>
              </a:rPr>
              <a:t> gate; they differ only in one </a:t>
            </a:r>
            <a:br>
              <a:rPr lang="en-US" dirty="0">
                <a:ea typeface="+mn-ea"/>
                <a:cs typeface="+mn-cs"/>
              </a:rPr>
            </a:br>
            <a:r>
              <a:rPr lang="en-US" dirty="0">
                <a:ea typeface="+mn-ea"/>
                <a:cs typeface="+mn-cs"/>
              </a:rPr>
              <a:t>input situation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When both input signals are 1, the OR gate produces a 1 and the XOR produces a 0</a:t>
            </a: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spcBef>
                <a:spcPct val="30000"/>
              </a:spcBef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XOR is called the </a:t>
            </a:r>
            <a:r>
              <a:rPr lang="en-US" i="1" dirty="0">
                <a:ea typeface="+mn-ea"/>
                <a:cs typeface="+mn-cs"/>
              </a:rPr>
              <a:t>exclusive OR</a:t>
            </a:r>
            <a:r>
              <a:rPr lang="en-US" dirty="0">
                <a:ea typeface="+mn-ea"/>
                <a:cs typeface="+mn-cs"/>
              </a:rPr>
              <a:t> because its output is 1 if (and only if):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i="1" dirty="0">
                <a:ea typeface="+mn-ea"/>
                <a:cs typeface="+mn-cs"/>
              </a:rPr>
              <a:t> either</a:t>
            </a:r>
            <a:r>
              <a:rPr lang="en-US" dirty="0">
                <a:ea typeface="+mn-ea"/>
                <a:cs typeface="+mn-cs"/>
              </a:rPr>
              <a:t> one input </a:t>
            </a:r>
            <a:r>
              <a:rPr lang="en-US" i="1" dirty="0">
                <a:ea typeface="+mn-ea"/>
                <a:cs typeface="+mn-cs"/>
              </a:rPr>
              <a:t>or</a:t>
            </a:r>
            <a:r>
              <a:rPr lang="en-US" dirty="0">
                <a:ea typeface="+mn-ea"/>
                <a:cs typeface="+mn-cs"/>
              </a:rPr>
              <a:t> the other is 1, </a:t>
            </a:r>
          </a:p>
          <a:p>
            <a:pPr eaLnBrk="1" hangingPunct="1">
              <a:spcBef>
                <a:spcPct val="30000"/>
              </a:spcBef>
              <a:defRPr/>
            </a:pPr>
            <a:r>
              <a:rPr lang="en-US" i="1" dirty="0">
                <a:ea typeface="+mn-ea"/>
                <a:cs typeface="+mn-cs"/>
              </a:rPr>
              <a:t> excluding</a:t>
            </a:r>
            <a:r>
              <a:rPr lang="en-US" dirty="0">
                <a:ea typeface="+mn-ea"/>
                <a:cs typeface="+mn-cs"/>
              </a:rPr>
              <a:t> the case that they both are</a:t>
            </a:r>
          </a:p>
        </p:txBody>
      </p:sp>
    </p:spTree>
    <p:extLst>
      <p:ext uri="{BB962C8B-B14F-4D97-AF65-F5344CB8AC3E}">
        <p14:creationId xmlns:p14="http://schemas.microsoft.com/office/powerpoint/2010/main" val="2997127493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9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NAND Gate</a:t>
            </a:r>
          </a:p>
        </p:txBody>
      </p:sp>
      <p:sp>
        <p:nvSpPr>
          <p:cNvPr id="14439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328120"/>
            <a:ext cx="8229600" cy="1411723"/>
          </a:xfrm>
        </p:spPr>
        <p:txBody>
          <a:bodyPr>
            <a:noAutofit/>
          </a:bodyPr>
          <a:lstStyle/>
          <a:p>
            <a:pPr marL="0" indent="0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The NAND (</a:t>
            </a:r>
            <a:r>
              <a:rPr lang="ja-JP" altLang="en-US" dirty="0">
                <a:ea typeface="ＭＳ Ｐゴシック" charset="0"/>
              </a:rPr>
              <a:t>“</a:t>
            </a:r>
            <a:r>
              <a:rPr lang="en-US" dirty="0">
                <a:ea typeface="ＭＳ Ｐゴシック" charset="0"/>
              </a:rPr>
              <a:t>NOT of AND</a:t>
            </a:r>
            <a:r>
              <a:rPr lang="ja-JP" altLang="en-US" dirty="0">
                <a:ea typeface="ＭＳ Ｐゴシック" charset="0"/>
              </a:rPr>
              <a:t>”</a:t>
            </a:r>
            <a:r>
              <a:rPr lang="en-US" dirty="0">
                <a:ea typeface="ＭＳ Ｐゴシック" charset="0"/>
              </a:rPr>
              <a:t>) gate accepts two input signals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If both </a:t>
            </a:r>
            <a:r>
              <a:rPr lang="en-US" dirty="0"/>
              <a:t>are</a:t>
            </a:r>
            <a:r>
              <a:rPr lang="en-US" dirty="0">
                <a:ea typeface="ＭＳ Ｐゴシック" charset="0"/>
              </a:rPr>
              <a:t> 1, the output is 0; otherwise,</a:t>
            </a:r>
          </a:p>
          <a:p>
            <a:pPr marL="0" indent="0" eaLnBrk="1" hangingPunct="1">
              <a:buFontTx/>
              <a:buNone/>
              <a:defRPr/>
            </a:pPr>
            <a:r>
              <a:rPr lang="en-US" dirty="0">
                <a:ea typeface="ＭＳ Ｐゴシック" charset="0"/>
              </a:rPr>
              <a:t>the output is 1</a:t>
            </a:r>
          </a:p>
        </p:txBody>
      </p:sp>
      <p:sp>
        <p:nvSpPr>
          <p:cNvPr id="144395" name="Text Box 11"/>
          <p:cNvSpPr txBox="1">
            <a:spLocks noChangeArrowheads="1"/>
          </p:cNvSpPr>
          <p:nvPr/>
        </p:nvSpPr>
        <p:spPr bwMode="auto">
          <a:xfrm>
            <a:off x="228600" y="5867400"/>
            <a:ext cx="28194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endParaRPr lang="en-US" sz="1200">
              <a:latin typeface="Arial" charset="0"/>
              <a:cs typeface="+mn-cs"/>
            </a:endParaRPr>
          </a:p>
        </p:txBody>
      </p:sp>
      <p:pic>
        <p:nvPicPr>
          <p:cNvPr id="3174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344" y="3274905"/>
            <a:ext cx="7538656" cy="28671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8474282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NOR Gate</a:t>
            </a:r>
          </a:p>
        </p:txBody>
      </p:sp>
      <p:sp>
        <p:nvSpPr>
          <p:cNvPr id="195590" name="Rectangle 6"/>
          <p:cNvSpPr>
            <a:spLocks noChangeArrowheads="1"/>
          </p:cNvSpPr>
          <p:nvPr/>
        </p:nvSpPr>
        <p:spPr bwMode="auto">
          <a:xfrm>
            <a:off x="609600" y="1447800"/>
            <a:ext cx="7848600" cy="1524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sz="2800" b="0" dirty="0">
                <a:latin typeface="Arial" charset="0"/>
              </a:rPr>
              <a:t>The NOR (</a:t>
            </a:r>
            <a:r>
              <a:rPr lang="ja-JP" altLang="en-US" sz="2800" b="0" dirty="0">
                <a:latin typeface="Arial" charset="0"/>
              </a:rPr>
              <a:t>“</a:t>
            </a:r>
            <a:r>
              <a:rPr lang="en-US" sz="2800" b="0" dirty="0">
                <a:latin typeface="Arial" charset="0"/>
              </a:rPr>
              <a:t>NOT of OR</a:t>
            </a:r>
            <a:r>
              <a:rPr lang="ja-JP" altLang="en-US" sz="2800" b="0" dirty="0">
                <a:latin typeface="Arial" charset="0"/>
              </a:rPr>
              <a:t>”</a:t>
            </a:r>
            <a:r>
              <a:rPr lang="en-US" sz="2800" b="0" dirty="0">
                <a:latin typeface="Arial" charset="0"/>
              </a:rPr>
              <a:t>) gate accepts two inputs</a:t>
            </a:r>
          </a:p>
          <a:p>
            <a:pPr>
              <a:lnSpc>
                <a:spcPct val="140000"/>
              </a:lnSpc>
              <a:defRPr/>
            </a:pPr>
            <a:r>
              <a:rPr lang="en-US" sz="2800" b="0" dirty="0">
                <a:latin typeface="Arial" charset="0"/>
              </a:rPr>
              <a:t>If both are 0, the output is 1; otherwise, </a:t>
            </a:r>
          </a:p>
          <a:p>
            <a:pPr>
              <a:lnSpc>
                <a:spcPct val="70000"/>
              </a:lnSpc>
              <a:defRPr/>
            </a:pPr>
            <a:r>
              <a:rPr lang="en-US" sz="2800" b="0" dirty="0">
                <a:latin typeface="Arial" charset="0"/>
              </a:rPr>
              <a:t>the output is</a:t>
            </a:r>
            <a:r>
              <a:rPr lang="en-US" sz="2800" dirty="0">
                <a:latin typeface="Arial" charset="0"/>
              </a:rPr>
              <a:t> </a:t>
            </a:r>
            <a:r>
              <a:rPr lang="en-US" sz="2800" b="0" dirty="0">
                <a:latin typeface="Arial" charset="0"/>
              </a:rPr>
              <a:t>0</a:t>
            </a:r>
            <a:endParaRPr lang="en-US" sz="2800" b="0" dirty="0"/>
          </a:p>
        </p:txBody>
      </p:sp>
      <p:sp>
        <p:nvSpPr>
          <p:cNvPr id="19559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  <a:p>
            <a:pPr eaLnBrk="1" hangingPunct="1">
              <a:buFontTx/>
              <a:buNone/>
              <a:defRPr/>
            </a:pPr>
            <a:endParaRPr lang="en-US" dirty="0">
              <a:ea typeface="+mn-ea"/>
              <a:cs typeface="+mn-cs"/>
            </a:endParaRPr>
          </a:p>
        </p:txBody>
      </p:sp>
      <p:pic>
        <p:nvPicPr>
          <p:cNvPr id="33797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212852"/>
            <a:ext cx="7343775" cy="2714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24806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>
                <a:latin typeface="Arial" charset="0"/>
              </a:rPr>
              <a:t>Review of Gate Processing</a:t>
            </a:r>
          </a:p>
        </p:txBody>
      </p:sp>
      <p:sp>
        <p:nvSpPr>
          <p:cNvPr id="12292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dirty="0">
                <a:latin typeface="Arial" charset="0"/>
              </a:rPr>
              <a:t>A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NOT</a:t>
            </a:r>
            <a:r>
              <a:rPr lang="en-US" dirty="0">
                <a:latin typeface="Arial" charset="0"/>
              </a:rPr>
              <a:t> gate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inverts</a:t>
            </a:r>
            <a:r>
              <a:rPr lang="en-US" dirty="0">
                <a:latin typeface="Arial" charset="0"/>
              </a:rPr>
              <a:t> its single input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Arial" charset="0"/>
              </a:rPr>
              <a:t>An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AND</a:t>
            </a:r>
            <a:r>
              <a:rPr lang="en-US" dirty="0">
                <a:latin typeface="Arial" charset="0"/>
              </a:rPr>
              <a:t> gate produces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1</a:t>
            </a:r>
            <a:r>
              <a:rPr lang="en-US" dirty="0">
                <a:latin typeface="Arial" charset="0"/>
              </a:rPr>
              <a:t> if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both</a:t>
            </a:r>
            <a:r>
              <a:rPr lang="en-US" dirty="0">
                <a:latin typeface="Arial" charset="0"/>
              </a:rPr>
              <a:t> input values are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1</a:t>
            </a:r>
            <a:endParaRPr lang="en-US" dirty="0">
              <a:latin typeface="Arial" charset="0"/>
            </a:endParaRP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Arial" charset="0"/>
              </a:rPr>
              <a:t>An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OR</a:t>
            </a:r>
            <a:r>
              <a:rPr lang="en-US" dirty="0">
                <a:latin typeface="Arial" charset="0"/>
              </a:rPr>
              <a:t> gate produces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 if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both</a:t>
            </a:r>
            <a:r>
              <a:rPr lang="en-US" dirty="0">
                <a:latin typeface="Arial" charset="0"/>
              </a:rPr>
              <a:t> input values are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0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latin typeface="Arial" charset="0"/>
              </a:rPr>
              <a:t>An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XOR</a:t>
            </a:r>
            <a:r>
              <a:rPr lang="en-US" dirty="0">
                <a:latin typeface="Arial" charset="0"/>
              </a:rPr>
              <a:t> gate produces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0</a:t>
            </a:r>
            <a:r>
              <a:rPr lang="en-US" dirty="0">
                <a:latin typeface="Arial" charset="0"/>
              </a:rPr>
              <a:t> if input values are the </a:t>
            </a:r>
            <a:r>
              <a:rPr lang="en-US" dirty="0">
                <a:solidFill>
                  <a:srgbClr val="0000FF"/>
                </a:solidFill>
                <a:latin typeface="Arial" charset="0"/>
              </a:rPr>
              <a:t>same</a:t>
            </a:r>
            <a:endParaRPr lang="en-US" dirty="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866487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8" name="Rectangle 6"/>
          <p:cNvSpPr>
            <a:spLocks noGrp="1" noChangeArrowheads="1"/>
          </p:cNvSpPr>
          <p:nvPr>
            <p:ph type="title"/>
          </p:nvPr>
        </p:nvSpPr>
        <p:spPr>
          <a:xfrm>
            <a:off x="979488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Gates with More Inputs</a:t>
            </a:r>
          </a:p>
        </p:txBody>
      </p:sp>
      <p:sp>
        <p:nvSpPr>
          <p:cNvPr id="14643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676400"/>
          </a:xfrm>
        </p:spPr>
        <p:txBody>
          <a:bodyPr/>
          <a:lstStyle/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Some gates can be generalized to accept three or more input values</a:t>
            </a:r>
          </a:p>
          <a:p>
            <a:pPr>
              <a:defRPr/>
            </a:pPr>
            <a:r>
              <a:rPr lang="en-US" sz="2400" dirty="0">
                <a:ea typeface="+mn-ea"/>
                <a:cs typeface="+mn-cs"/>
              </a:rPr>
              <a:t>A three-input </a:t>
            </a:r>
            <a:r>
              <a:rPr lang="en-US" sz="2400" dirty="0">
                <a:solidFill>
                  <a:srgbClr val="FF6600"/>
                </a:solidFill>
                <a:ea typeface="+mn-ea"/>
                <a:cs typeface="+mn-cs"/>
              </a:rPr>
              <a:t>AND </a:t>
            </a:r>
            <a:r>
              <a:rPr lang="en-US" sz="2400" dirty="0">
                <a:ea typeface="+mn-ea"/>
                <a:cs typeface="+mn-cs"/>
              </a:rPr>
              <a:t>gate, for example, produces an output of </a:t>
            </a:r>
            <a:r>
              <a:rPr lang="en-US" sz="2400" dirty="0">
                <a:solidFill>
                  <a:srgbClr val="FF6600"/>
                </a:solidFill>
                <a:ea typeface="+mn-ea"/>
                <a:cs typeface="+mn-cs"/>
              </a:rPr>
              <a:t>1</a:t>
            </a:r>
            <a:r>
              <a:rPr lang="en-US" sz="2400" dirty="0">
                <a:ea typeface="+mn-ea"/>
                <a:cs typeface="+mn-cs"/>
              </a:rPr>
              <a:t> only if all input values are</a:t>
            </a:r>
            <a:r>
              <a:rPr lang="en-US" sz="2400" dirty="0">
                <a:solidFill>
                  <a:srgbClr val="FF6600"/>
                </a:solidFill>
                <a:ea typeface="+mn-ea"/>
                <a:cs typeface="+mn-cs"/>
              </a:rPr>
              <a:t> 1</a:t>
            </a:r>
          </a:p>
        </p:txBody>
      </p:sp>
      <p:pic>
        <p:nvPicPr>
          <p:cNvPr id="3789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850" y="3276600"/>
            <a:ext cx="6464300" cy="311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88813989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6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Circuits</a:t>
            </a:r>
          </a:p>
        </p:txBody>
      </p:sp>
      <p:sp>
        <p:nvSpPr>
          <p:cNvPr id="14848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FF6600"/>
                </a:solidFill>
                <a:ea typeface="+mn-ea"/>
                <a:cs typeface="+mn-cs"/>
              </a:rPr>
              <a:t>Combinational circuit</a:t>
            </a:r>
            <a:r>
              <a:rPr lang="en-US" sz="2800" dirty="0">
                <a:solidFill>
                  <a:srgbClr val="FF6600"/>
                </a:solidFill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The input values explicitly determine the output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FF6600"/>
                </a:solidFill>
                <a:ea typeface="+mn-ea"/>
                <a:cs typeface="+mn-cs"/>
              </a:rPr>
              <a:t>Sequential circuit</a:t>
            </a:r>
            <a:r>
              <a:rPr lang="en-US" sz="2800" dirty="0">
                <a:solidFill>
                  <a:srgbClr val="FF6600"/>
                </a:solidFill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The output is a function of the input values and the existing state of the circuit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We describe the circuit operations using 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ea typeface="+mn-ea"/>
              </a:rPr>
              <a:t>Boolean expressions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ea typeface="+mn-ea"/>
              </a:rPr>
              <a:t>Logic diagrams</a:t>
            </a:r>
          </a:p>
          <a:p>
            <a:pPr lvl="1" eaLnBrk="1" hangingPunct="1">
              <a:buFontTx/>
              <a:buNone/>
              <a:defRPr/>
            </a:pPr>
            <a:r>
              <a:rPr lang="en-US" sz="2400" dirty="0">
                <a:ea typeface="+mn-ea"/>
              </a:rPr>
              <a:t>Truth tables			</a:t>
            </a:r>
            <a:endParaRPr lang="en-US" dirty="0">
              <a:ea typeface="+mn-ea"/>
            </a:endParaRPr>
          </a:p>
        </p:txBody>
      </p:sp>
      <p:sp>
        <p:nvSpPr>
          <p:cNvPr id="148488" name="Rectangle 8"/>
          <p:cNvSpPr>
            <a:spLocks noChangeArrowheads="1"/>
          </p:cNvSpPr>
          <p:nvPr/>
        </p:nvSpPr>
        <p:spPr bwMode="auto">
          <a:xfrm>
            <a:off x="5257800" y="5715000"/>
            <a:ext cx="25146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sz="1800" b="0" i="1">
                <a:latin typeface="Arial" charset="0"/>
                <a:cs typeface="+mn-cs"/>
              </a:rPr>
              <a:t>Are you surprised?</a:t>
            </a:r>
          </a:p>
        </p:txBody>
      </p:sp>
    </p:spTree>
    <p:extLst>
      <p:ext uri="{BB962C8B-B14F-4D97-AF65-F5344CB8AC3E}">
        <p14:creationId xmlns:p14="http://schemas.microsoft.com/office/powerpoint/2010/main" val="2620745832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1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3048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Combinational Circuits</a:t>
            </a:r>
          </a:p>
        </p:txBody>
      </p:sp>
      <p:sp>
        <p:nvSpPr>
          <p:cNvPr id="149511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  <a:defRPr/>
            </a:pPr>
            <a:r>
              <a:rPr lang="en-US" sz="2800" dirty="0">
                <a:ea typeface="+mn-ea"/>
                <a:cs typeface="+mn-cs"/>
              </a:rPr>
              <a:t>Gates are combined into circuits by using the output of one gate as the input for another</a:t>
            </a:r>
            <a:endParaRPr lang="en-US" dirty="0">
              <a:ea typeface="+mn-ea"/>
              <a:cs typeface="+mn-cs"/>
            </a:endParaRPr>
          </a:p>
        </p:txBody>
      </p:sp>
      <p:sp>
        <p:nvSpPr>
          <p:cNvPr id="149513" name="Text Box 9"/>
          <p:cNvSpPr txBox="1">
            <a:spLocks noChangeArrowheads="1"/>
          </p:cNvSpPr>
          <p:nvPr/>
        </p:nvSpPr>
        <p:spPr bwMode="auto">
          <a:xfrm>
            <a:off x="1600200" y="64008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943600" y="3319463"/>
            <a:ext cx="2286000" cy="1938337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defRPr/>
            </a:pPr>
            <a:r>
              <a:rPr lang="en-US" dirty="0">
                <a:latin typeface="+mn-lt"/>
                <a:ea typeface="ＭＳ Ｐゴシック" pitchFamily="34" charset="-128"/>
                <a:cs typeface="+mn-cs"/>
              </a:rPr>
              <a:t>This same circuit using a Boolean expression is AB + AC</a:t>
            </a:r>
          </a:p>
        </p:txBody>
      </p:sp>
      <p:pic>
        <p:nvPicPr>
          <p:cNvPr id="41990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3276600"/>
            <a:ext cx="4067175" cy="2257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3617367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Combinational Circuits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4648200"/>
            <a:ext cx="8229600" cy="1600200"/>
          </a:xfrm>
        </p:spPr>
        <p:txBody>
          <a:bodyPr/>
          <a:lstStyle/>
          <a:p>
            <a:pPr marL="0" indent="0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Three inputs require eight rows to describe all possible input combinations</a:t>
            </a:r>
          </a:p>
        </p:txBody>
      </p:sp>
      <p:pic>
        <p:nvPicPr>
          <p:cNvPr id="4403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1219200"/>
            <a:ext cx="5257800" cy="340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43378986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4" name="Rectangle 6"/>
          <p:cNvSpPr>
            <a:spLocks noGrp="1" noChangeArrowheads="1"/>
          </p:cNvSpPr>
          <p:nvPr>
            <p:ph type="title"/>
          </p:nvPr>
        </p:nvSpPr>
        <p:spPr>
          <a:xfrm>
            <a:off x="7620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Combinational Circuits</a:t>
            </a:r>
          </a:p>
        </p:txBody>
      </p:sp>
      <p:sp>
        <p:nvSpPr>
          <p:cNvPr id="15053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1219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Consider the following Boolean expression </a:t>
            </a:r>
            <a:r>
              <a:rPr lang="en-US" sz="2400" dirty="0">
                <a:latin typeface="Times New Roman" charset="0"/>
                <a:ea typeface="+mn-ea"/>
                <a:cs typeface="+mn-cs"/>
              </a:rPr>
              <a:t>A(B + C)</a:t>
            </a:r>
            <a:endParaRPr lang="en-US" sz="2100" dirty="0">
              <a:ea typeface="+mn-ea"/>
              <a:cs typeface="+mn-cs"/>
            </a:endParaRPr>
          </a:p>
        </p:txBody>
      </p:sp>
      <p:sp>
        <p:nvSpPr>
          <p:cNvPr id="150543" name="Rectangle 15"/>
          <p:cNvSpPr>
            <a:spLocks noChangeArrowheads="1"/>
          </p:cNvSpPr>
          <p:nvPr/>
        </p:nvSpPr>
        <p:spPr bwMode="auto">
          <a:xfrm>
            <a:off x="457200" y="5105400"/>
            <a:ext cx="8229600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marL="4763" indent="-4763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2800" b="0" i="1" dirty="0">
                <a:latin typeface="Arial" charset="0"/>
                <a:cs typeface="+mn-cs"/>
              </a:rPr>
              <a:t>Does this truth table look familiar? </a:t>
            </a:r>
          </a:p>
          <a:p>
            <a:pPr marL="4763" indent="-4763">
              <a:spcBef>
                <a:spcPct val="50000"/>
              </a:spcBef>
              <a:buClr>
                <a:schemeClr val="tx1"/>
              </a:buClr>
              <a:defRPr/>
            </a:pPr>
            <a:r>
              <a:rPr lang="en-US" sz="2800" b="0" i="1" dirty="0">
                <a:latin typeface="Arial" charset="0"/>
                <a:cs typeface="+mn-cs"/>
              </a:rPr>
              <a:t>Compare it with previous table</a:t>
            </a:r>
          </a:p>
        </p:txBody>
      </p:sp>
      <p:pic>
        <p:nvPicPr>
          <p:cNvPr id="46085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967038"/>
            <a:ext cx="3890963" cy="1495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6086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7588" y="2349500"/>
            <a:ext cx="4090987" cy="252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08773683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Combinational Circuits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FF6600"/>
                </a:solidFill>
                <a:ea typeface="+mn-ea"/>
                <a:cs typeface="+mn-cs"/>
              </a:rPr>
              <a:t>Circuit equivalence</a:t>
            </a:r>
            <a:endParaRPr lang="en-US" sz="2800" dirty="0">
              <a:solidFill>
                <a:srgbClr val="FF6600"/>
              </a:solidFill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Two circuits that produce the same output for identical input</a:t>
            </a:r>
          </a:p>
          <a:p>
            <a:pPr eaLnBrk="1" hangingPunct="1">
              <a:buFontTx/>
              <a:buNone/>
              <a:defRPr/>
            </a:pPr>
            <a:r>
              <a:rPr lang="en-US" sz="2800" b="1" dirty="0">
                <a:solidFill>
                  <a:srgbClr val="FF6600"/>
                </a:solidFill>
                <a:ea typeface="+mn-ea"/>
                <a:cs typeface="+mn-cs"/>
              </a:rPr>
              <a:t>Boolean algebra 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Allows us to apply provable mathematical principles to help design circuits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A(B + C) = AB + BC (distributive law) so circuits must be equivalent</a:t>
            </a:r>
          </a:p>
        </p:txBody>
      </p:sp>
    </p:spTree>
    <p:extLst>
      <p:ext uri="{BB962C8B-B14F-4D97-AF65-F5344CB8AC3E}">
        <p14:creationId xmlns:p14="http://schemas.microsoft.com/office/powerpoint/2010/main" val="1004810178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4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304799" y="1371600"/>
            <a:ext cx="7664099" cy="1470025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CSI Chapter 4</a:t>
            </a: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609600" y="2819400"/>
            <a:ext cx="3124200" cy="838200"/>
          </a:xfrm>
        </p:spPr>
        <p:txBody>
          <a:bodyPr>
            <a:normAutofit fontScale="62500" lnSpcReduction="20000"/>
          </a:bodyPr>
          <a:lstStyle/>
          <a:p>
            <a:pPr eaLnBrk="1" hangingPunct="1">
              <a:defRPr/>
            </a:pPr>
            <a:r>
              <a:rPr lang="en-US" sz="4400" dirty="0">
                <a:ea typeface="+mn-ea"/>
                <a:cs typeface="+mn-cs"/>
              </a:rPr>
              <a:t>Gates and Circuits</a:t>
            </a:r>
            <a:endParaRPr lang="en-US" sz="4400" b="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2345984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8" name="Rectangle 6"/>
          <p:cNvSpPr>
            <a:spLocks noGrp="1" noChangeArrowheads="1"/>
          </p:cNvSpPr>
          <p:nvPr>
            <p:ph type="title"/>
          </p:nvPr>
        </p:nvSpPr>
        <p:spPr>
          <a:xfrm>
            <a:off x="884238" y="3810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Properties of Boolean Algebra</a:t>
            </a:r>
          </a:p>
        </p:txBody>
      </p:sp>
      <p:sp>
        <p:nvSpPr>
          <p:cNvPr id="151562" name="Text Box 10"/>
          <p:cNvSpPr txBox="1">
            <a:spLocks noChangeArrowheads="1"/>
          </p:cNvSpPr>
          <p:nvPr/>
        </p:nvSpPr>
        <p:spPr bwMode="auto">
          <a:xfrm>
            <a:off x="228600" y="4800600"/>
            <a:ext cx="1841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>
              <a:defRPr/>
            </a:pPr>
            <a:endParaRPr lang="en-US" sz="1400">
              <a:latin typeface="Arial" charset="0"/>
              <a:cs typeface="+mn-cs"/>
            </a:endParaRPr>
          </a:p>
        </p:txBody>
      </p:sp>
      <p:pic>
        <p:nvPicPr>
          <p:cNvPr id="50180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1952625"/>
            <a:ext cx="8407400" cy="399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94479642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228600"/>
            <a:ext cx="7848600" cy="16002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 sz="3600" dirty="0">
                <a:latin typeface="Arial" charset="0"/>
                <a:cs typeface="+mj-cs"/>
              </a:rPr>
              <a:t>Circuit Construction Algorithm</a:t>
            </a:r>
            <a:br>
              <a:rPr lang="en-US" sz="3600" dirty="0">
                <a:latin typeface="Arial" charset="0"/>
                <a:cs typeface="+mj-cs"/>
              </a:rPr>
            </a:br>
            <a:r>
              <a:rPr lang="en-US" sz="3600" dirty="0">
                <a:latin typeface="Arial" charset="0"/>
                <a:cs typeface="+mj-cs"/>
              </a:rPr>
              <a:t>(Sum-of-Products Algorithm)</a:t>
            </a:r>
            <a:br>
              <a:rPr lang="en-US" sz="3600" dirty="0">
                <a:latin typeface="Arial" charset="0"/>
                <a:cs typeface="+mj-cs"/>
              </a:rPr>
            </a:br>
            <a:endParaRPr lang="en-US" sz="3600" dirty="0">
              <a:latin typeface="Arial" charset="0"/>
              <a:cs typeface="+mj-cs"/>
            </a:endParaRPr>
          </a:p>
        </p:txBody>
      </p:sp>
      <p:sp>
        <p:nvSpPr>
          <p:cNvPr id="194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524000"/>
            <a:ext cx="8686800" cy="35052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800" b="1" dirty="0">
                <a:solidFill>
                  <a:srgbClr val="333399"/>
                </a:solidFill>
                <a:latin typeface="Arial" charset="0"/>
                <a:cs typeface="+mn-cs"/>
              </a:rPr>
              <a:t>How do we create a circuit given a description of the circuit</a:t>
            </a:r>
            <a:r>
              <a:rPr lang="ja-JP" altLang="en-US" sz="2800" b="1" dirty="0">
                <a:solidFill>
                  <a:srgbClr val="333399"/>
                </a:solidFill>
                <a:latin typeface="Arial" charset="0"/>
                <a:cs typeface="+mn-cs"/>
              </a:rPr>
              <a:t>’</a:t>
            </a:r>
            <a:r>
              <a:rPr lang="en-US" sz="2800" b="1" dirty="0">
                <a:solidFill>
                  <a:srgbClr val="333399"/>
                </a:solidFill>
                <a:latin typeface="Arial" charset="0"/>
                <a:cs typeface="+mn-cs"/>
              </a:rPr>
              <a:t>s desired behavior?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sz="2800" b="1" dirty="0">
                <a:latin typeface="Arial" charset="0"/>
                <a:cs typeface="+mn-cs"/>
              </a:rPr>
              <a:t>Step 1: Truth table construction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Create a column for each input and a column for the output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Fill in all combinations of inputs on a separate line of the table (there will be 2</a:t>
            </a:r>
            <a:r>
              <a:rPr lang="en-US" sz="2400" baseline="30000" dirty="0">
                <a:latin typeface="Arial" charset="0"/>
              </a:rPr>
              <a:t>n</a:t>
            </a:r>
            <a:r>
              <a:rPr lang="en-US" sz="2400" dirty="0">
                <a:latin typeface="Arial" charset="0"/>
              </a:rPr>
              <a:t>, where n is the number of inputs)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sz="2400" dirty="0">
                <a:latin typeface="Arial" charset="0"/>
              </a:rPr>
              <a:t>Fill in the output for each combination</a:t>
            </a:r>
          </a:p>
          <a:p>
            <a:pPr marL="457200" lvl="1" indent="0" eaLnBrk="1" hangingPunct="1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Arial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38200" y="4953000"/>
            <a:ext cx="7848600" cy="1200150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>
              <a:defRPr/>
            </a:pPr>
            <a:r>
              <a:rPr lang="en-US" dirty="0"/>
              <a:t>Example:  create an equality circuit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Test 2 unsigned binary numbers</a:t>
            </a:r>
          </a:p>
          <a:p>
            <a:pPr marL="800100" lvl="1" indent="-342900">
              <a:buFont typeface="Arial"/>
              <a:buChar char="•"/>
              <a:defRPr/>
            </a:pPr>
            <a:r>
              <a:rPr lang="en-US" dirty="0"/>
              <a:t>Produce 1 if 2 numbers are equal, otherwise 0</a:t>
            </a:r>
          </a:p>
        </p:txBody>
      </p:sp>
    </p:spTree>
    <p:extLst>
      <p:ext uri="{BB962C8B-B14F-4D97-AF65-F5344CB8AC3E}">
        <p14:creationId xmlns:p14="http://schemas.microsoft.com/office/powerpoint/2010/main" val="143732808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>
                <a:latin typeface="Arial" charset="0"/>
              </a:rPr>
              <a:t>Sum-of-Products Algorithm (cont’d)</a:t>
            </a:r>
            <a:br>
              <a:rPr lang="en-US" sz="3600">
                <a:latin typeface="Arial" charset="0"/>
              </a:rPr>
            </a:br>
            <a:endParaRPr lang="en-US" sz="3600">
              <a:latin typeface="Arial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228600" y="1371600"/>
            <a:ext cx="8686800" cy="4572000"/>
          </a:xfrm>
          <a:prstGeom prst="rect">
            <a:avLst/>
          </a:prstGeom>
        </p:spPr>
        <p:txBody>
          <a:bodyPr/>
          <a:lstStyle>
            <a:lvl1pPr marL="4763" indent="-4763" algn="l" rtl="0" fontAlgn="base">
              <a:spcBef>
                <a:spcPct val="50000"/>
              </a:spcBef>
              <a:spcAft>
                <a:spcPct val="0"/>
              </a:spcAft>
              <a:buClr>
                <a:schemeClr val="tx1"/>
              </a:buClr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90000"/>
              </a:lnSpc>
              <a:defRPr/>
            </a:pPr>
            <a:r>
              <a:rPr lang="en-US" sz="2800" dirty="0">
                <a:latin typeface="Arial" charset="0"/>
              </a:rPr>
              <a:t>Step 2: Sub-expression construction (AND and NOT)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0" dirty="0">
                <a:latin typeface="Arial" charset="0"/>
                <a:cs typeface="+mn-cs"/>
              </a:rPr>
              <a:t>Final all of the combinations in the table that have a </a:t>
            </a:r>
            <a:r>
              <a:rPr lang="en-US" sz="2400" dirty="0">
                <a:latin typeface="Arial" charset="0"/>
                <a:cs typeface="+mn-cs"/>
              </a:rPr>
              <a:t>true</a:t>
            </a:r>
            <a:r>
              <a:rPr lang="en-US" sz="2400" b="0" dirty="0">
                <a:latin typeface="Arial" charset="0"/>
                <a:cs typeface="+mn-cs"/>
              </a:rPr>
              <a:t> output</a:t>
            </a:r>
          </a:p>
          <a:p>
            <a:pPr lvl="1">
              <a:lnSpc>
                <a:spcPct val="90000"/>
              </a:lnSpc>
              <a:defRPr/>
            </a:pPr>
            <a:r>
              <a:rPr lang="en-US" sz="2400" b="0" dirty="0">
                <a:latin typeface="Arial" charset="0"/>
                <a:cs typeface="+mn-cs"/>
              </a:rPr>
              <a:t>For each, write a sub-expression </a:t>
            </a:r>
            <a:r>
              <a:rPr lang="en-US" sz="2400" dirty="0" err="1">
                <a:latin typeface="Arial" charset="0"/>
                <a:cs typeface="+mn-cs"/>
              </a:rPr>
              <a:t>and</a:t>
            </a:r>
            <a:r>
              <a:rPr lang="en-US" sz="2400" b="0" dirty="0" err="1">
                <a:latin typeface="Arial" charset="0"/>
                <a:cs typeface="+mn-cs"/>
              </a:rPr>
              <a:t>ing</a:t>
            </a:r>
            <a:r>
              <a:rPr lang="en-US" sz="2400" b="0" dirty="0">
                <a:latin typeface="Arial" charset="0"/>
                <a:cs typeface="+mn-cs"/>
              </a:rPr>
              <a:t> together each column; for inputs that must be </a:t>
            </a:r>
            <a:r>
              <a:rPr lang="en-US" sz="2400" dirty="0">
                <a:latin typeface="Arial" charset="0"/>
                <a:cs typeface="+mn-cs"/>
              </a:rPr>
              <a:t>false</a:t>
            </a:r>
            <a:r>
              <a:rPr lang="en-US" sz="2400" b="0" dirty="0">
                <a:latin typeface="Arial" charset="0"/>
                <a:cs typeface="+mn-cs"/>
              </a:rPr>
              <a:t>, use </a:t>
            </a:r>
            <a:r>
              <a:rPr lang="en-US" sz="2400" dirty="0">
                <a:latin typeface="Arial" charset="0"/>
                <a:cs typeface="+mn-cs"/>
              </a:rPr>
              <a:t>not</a:t>
            </a:r>
            <a:r>
              <a:rPr lang="en-US" sz="2400" b="0" dirty="0">
                <a:latin typeface="Arial" charset="0"/>
                <a:cs typeface="+mn-cs"/>
              </a:rPr>
              <a:t>.</a:t>
            </a:r>
          </a:p>
          <a:p>
            <a:pPr marL="457200" lvl="1" indent="0">
              <a:lnSpc>
                <a:spcPct val="90000"/>
              </a:lnSpc>
              <a:buFontTx/>
              <a:buNone/>
              <a:defRPr/>
            </a:pPr>
            <a:endParaRPr lang="en-US" sz="2400" dirty="0">
              <a:latin typeface="Arial" charset="0"/>
              <a:cs typeface="+mn-cs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057400" y="3962400"/>
          <a:ext cx="4724400" cy="18542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1574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74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accent2"/>
                          </a:solidFill>
                        </a:rPr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49175" name="Rectangle 5"/>
          <p:cNvSpPr>
            <a:spLocks noChangeArrowheads="1"/>
          </p:cNvSpPr>
          <p:nvPr/>
        </p:nvSpPr>
        <p:spPr bwMode="auto">
          <a:xfrm>
            <a:off x="6553200" y="4267200"/>
            <a:ext cx="512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Wingdings" charset="0"/>
                <a:cs typeface="Wingdings" charset="0"/>
              </a:rPr>
              <a:t></a:t>
            </a:r>
            <a:endParaRPr lang="en-US"/>
          </a:p>
        </p:txBody>
      </p:sp>
      <p:sp>
        <p:nvSpPr>
          <p:cNvPr id="49176" name="Rectangle 7"/>
          <p:cNvSpPr>
            <a:spLocks noChangeArrowheads="1"/>
          </p:cNvSpPr>
          <p:nvPr/>
        </p:nvSpPr>
        <p:spPr bwMode="auto">
          <a:xfrm>
            <a:off x="6553200" y="5410200"/>
            <a:ext cx="512763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b="0">
                <a:latin typeface="Wingdings" charset="0"/>
                <a:cs typeface="Wingdings" charset="0"/>
              </a:rPr>
              <a:t>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5620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>
                <a:latin typeface="Arial" charset="0"/>
              </a:rPr>
              <a:t>Sum-of-Products Algorithm (cont’d)</a:t>
            </a:r>
            <a:br>
              <a:rPr lang="en-US" sz="3600">
                <a:latin typeface="Arial" charset="0"/>
              </a:rPr>
            </a:br>
            <a:endParaRPr lang="en-US" sz="3600">
              <a:latin typeface="Arial" charset="0"/>
            </a:endParaRPr>
          </a:p>
        </p:txBody>
      </p:sp>
      <p:sp>
        <p:nvSpPr>
          <p:cNvPr id="50179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686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763" indent="-4763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Step 3: Subexpression construction (OR)</a:t>
            </a:r>
          </a:p>
          <a:p>
            <a:pPr lvl="1" eaLnBrk="1" hangingPunct="1">
              <a:lnSpc>
                <a:spcPct val="90000"/>
              </a:lnSpc>
              <a:spcBef>
                <a:spcPct val="10000"/>
              </a:spcBef>
              <a:spcAft>
                <a:spcPct val="5000"/>
              </a:spcAft>
              <a:buClr>
                <a:schemeClr val="tx1"/>
              </a:buClr>
              <a:buFontTx/>
              <a:buChar char="–"/>
            </a:pPr>
            <a:r>
              <a:rPr lang="en-US" b="0">
                <a:latin typeface="Arial" charset="0"/>
              </a:rPr>
              <a:t>All of the sub-expressions created in Step 2 are </a:t>
            </a:r>
            <a:r>
              <a:rPr lang="en-US">
                <a:latin typeface="Arial" charset="0"/>
              </a:rPr>
              <a:t>or</a:t>
            </a:r>
            <a:r>
              <a:rPr lang="en-US" b="0">
                <a:latin typeface="Arial" charset="0"/>
              </a:rPr>
              <a:t>’d together.</a:t>
            </a:r>
          </a:p>
        </p:txBody>
      </p:sp>
    </p:spTree>
    <p:extLst>
      <p:ext uri="{BB962C8B-B14F-4D97-AF65-F5344CB8AC3E}">
        <p14:creationId xmlns:p14="http://schemas.microsoft.com/office/powerpoint/2010/main" val="25244446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>
                <a:latin typeface="Arial" charset="0"/>
              </a:rPr>
              <a:t>Sum-of-Products Algorithm (cont’d)</a:t>
            </a:r>
            <a:br>
              <a:rPr lang="en-US" sz="3600">
                <a:latin typeface="Arial" charset="0"/>
              </a:rPr>
            </a:br>
            <a:endParaRPr lang="en-US" sz="3600">
              <a:latin typeface="Arial" charset="0"/>
            </a:endParaRPr>
          </a:p>
        </p:txBody>
      </p:sp>
      <p:sp>
        <p:nvSpPr>
          <p:cNvPr id="51203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686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763" indent="-4763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  <a:buFontTx/>
              <a:buChar char="•"/>
            </a:pPr>
            <a:r>
              <a:rPr lang="en-US" sz="2800">
                <a:latin typeface="Arial" charset="0"/>
              </a:rPr>
              <a:t>Step 4: Produce the circuit diagram.</a:t>
            </a:r>
          </a:p>
        </p:txBody>
      </p:sp>
    </p:spTree>
    <p:extLst>
      <p:ext uri="{BB962C8B-B14F-4D97-AF65-F5344CB8AC3E}">
        <p14:creationId xmlns:p14="http://schemas.microsoft.com/office/powerpoint/2010/main" val="39558502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>
                <a:latin typeface="Arial" charset="0"/>
              </a:rPr>
              <a:t>Sum-of-Products Algorithm (cont’d)</a:t>
            </a:r>
            <a:br>
              <a:rPr lang="en-US" sz="3600">
                <a:latin typeface="Arial" charset="0"/>
              </a:rPr>
            </a:br>
            <a:endParaRPr lang="en-US" sz="3600">
              <a:latin typeface="Arial" charset="0"/>
            </a:endParaRPr>
          </a:p>
        </p:txBody>
      </p:sp>
      <p:sp>
        <p:nvSpPr>
          <p:cNvPr id="52227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41148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Try this: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381000" y="2133600"/>
          <a:ext cx="3733800" cy="3733800"/>
        </p:xfrm>
        <a:graphic>
          <a:graphicData uri="http://schemas.openxmlformats.org/drawingml/2006/table">
            <a:tbl>
              <a:tblPr firstRow="1" bandRow="1">
                <a:tableStyleId>{EB344D84-9AFB-497E-A393-DC336BA19D2E}</a:tableStyleId>
              </a:tblPr>
              <a:tblGrid>
                <a:gridCol w="933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3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25056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333399"/>
                          </a:solidFill>
                        </a:rPr>
                        <a:t>Output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8859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6988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 txBox="1">
            <a:spLocks noChangeArrowheads="1"/>
          </p:cNvSpPr>
          <p:nvPr/>
        </p:nvSpPr>
        <p:spPr bwMode="auto">
          <a:xfrm>
            <a:off x="533400" y="228600"/>
            <a:ext cx="8305800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algn="ctr" eaLnBrk="1" hangingPunct="1"/>
            <a:r>
              <a:rPr lang="en-US" sz="3600">
                <a:latin typeface="Arial" charset="0"/>
              </a:rPr>
              <a:t>Sum-of-Products Algorithm (cont’d)</a:t>
            </a:r>
            <a:br>
              <a:rPr lang="en-US" sz="3600">
                <a:latin typeface="Arial" charset="0"/>
              </a:rPr>
            </a:br>
            <a:endParaRPr lang="en-US" sz="3600">
              <a:latin typeface="Arial" charset="0"/>
            </a:endParaRPr>
          </a:p>
        </p:txBody>
      </p:sp>
      <p:sp>
        <p:nvSpPr>
          <p:cNvPr id="53251" name="Rectangle 3"/>
          <p:cNvSpPr txBox="1">
            <a:spLocks noChangeArrowheads="1"/>
          </p:cNvSpPr>
          <p:nvPr/>
        </p:nvSpPr>
        <p:spPr bwMode="auto">
          <a:xfrm>
            <a:off x="228600" y="1371600"/>
            <a:ext cx="8153400" cy="457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charset="0"/>
                <a:ea typeface="ＭＳ Ｐゴシック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Show the equivalent Boolean expression:</a:t>
            </a: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endParaRPr lang="en-US" sz="2800">
              <a:latin typeface="Arial" charset="0"/>
            </a:endParaRPr>
          </a:p>
          <a:p>
            <a:pPr eaLnBrk="1" hangingPunct="1">
              <a:lnSpc>
                <a:spcPct val="90000"/>
              </a:lnSpc>
              <a:spcBef>
                <a:spcPct val="50000"/>
              </a:spcBef>
              <a:buClr>
                <a:schemeClr val="tx1"/>
              </a:buClr>
            </a:pPr>
            <a:r>
              <a:rPr lang="en-US" sz="2800">
                <a:latin typeface="Arial" charset="0"/>
              </a:rPr>
              <a:t>And circuit:</a:t>
            </a:r>
          </a:p>
        </p:txBody>
      </p:sp>
    </p:spTree>
    <p:extLst>
      <p:ext uri="{BB962C8B-B14F-4D97-AF65-F5344CB8AC3E}">
        <p14:creationId xmlns:p14="http://schemas.microsoft.com/office/powerpoint/2010/main" val="39148200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6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Computers and Electricity</a:t>
            </a:r>
          </a:p>
        </p:txBody>
      </p:sp>
      <p:sp>
        <p:nvSpPr>
          <p:cNvPr id="138247" name="Rectangle 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ea typeface="+mn-ea"/>
                <a:cs typeface="+mn-cs"/>
              </a:rPr>
              <a:t>Gate</a:t>
            </a:r>
            <a:r>
              <a:rPr lang="en-US" dirty="0">
                <a:solidFill>
                  <a:srgbClr val="FF6600"/>
                </a:solidFill>
                <a:ea typeface="+mn-ea"/>
                <a:cs typeface="+mn-cs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A device that performs a basic operation on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electrical signals</a:t>
            </a:r>
          </a:p>
          <a:p>
            <a:pPr eaLnBrk="1" hangingPunct="1">
              <a:buFontTx/>
              <a:buNone/>
              <a:defRPr/>
            </a:pPr>
            <a:r>
              <a:rPr lang="en-US" b="1" dirty="0">
                <a:solidFill>
                  <a:srgbClr val="FF6600"/>
                </a:solidFill>
                <a:ea typeface="+mn-ea"/>
                <a:cs typeface="+mn-cs"/>
              </a:rPr>
              <a:t>Circuits</a:t>
            </a:r>
            <a:r>
              <a:rPr lang="en-US" dirty="0">
                <a:solidFill>
                  <a:srgbClr val="FF6600"/>
                </a:solidFill>
                <a:ea typeface="+mn-ea"/>
                <a:cs typeface="+mn-cs"/>
              </a:rPr>
              <a:t>  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Gates combined to perform more</a:t>
            </a:r>
          </a:p>
          <a:p>
            <a:pPr eaLnBrk="1" hangingPunct="1">
              <a:buFontTx/>
              <a:buNone/>
              <a:defRPr/>
            </a:pPr>
            <a:r>
              <a:rPr lang="en-US" dirty="0">
                <a:ea typeface="+mn-ea"/>
                <a:cs typeface="+mn-cs"/>
              </a:rPr>
              <a:t>complicated tasks</a:t>
            </a:r>
          </a:p>
        </p:txBody>
      </p:sp>
    </p:spTree>
    <p:extLst>
      <p:ext uri="{BB962C8B-B14F-4D97-AF65-F5344CB8AC3E}">
        <p14:creationId xmlns:p14="http://schemas.microsoft.com/office/powerpoint/2010/main" val="420413667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2" name="Rectangle 4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Computers and Electricity</a:t>
            </a:r>
          </a:p>
        </p:txBody>
      </p:sp>
      <p:sp>
        <p:nvSpPr>
          <p:cNvPr id="160773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382000" cy="4724400"/>
          </a:xfrm>
        </p:spPr>
        <p:txBody>
          <a:bodyPr>
            <a:normAutofit lnSpcReduction="10000"/>
          </a:bodyPr>
          <a:lstStyle/>
          <a:p>
            <a:pPr marL="55563" indent="-55563" eaLnBrk="1" hangingPunct="1">
              <a:buFontTx/>
              <a:buNone/>
              <a:defRPr/>
            </a:pPr>
            <a:r>
              <a:rPr lang="en-US" sz="2800" i="1" dirty="0">
                <a:ea typeface="+mn-ea"/>
                <a:cs typeface="+mn-cs"/>
              </a:rPr>
              <a:t>How do we describe the behavior of gates and circuits?</a:t>
            </a:r>
            <a:endParaRPr lang="en-US" sz="2800" dirty="0">
              <a:ea typeface="+mn-ea"/>
              <a:cs typeface="+mn-cs"/>
            </a:endParaRPr>
          </a:p>
          <a:p>
            <a:pPr marL="55563" indent="-55563" eaLnBrk="1" hangingPunct="1">
              <a:buFontTx/>
              <a:buNone/>
              <a:defRPr/>
            </a:pPr>
            <a:r>
              <a:rPr lang="en-US" sz="2800" dirty="0">
                <a:solidFill>
                  <a:srgbClr val="FF6600"/>
                </a:solidFill>
                <a:ea typeface="+mn-ea"/>
                <a:cs typeface="+mn-cs"/>
              </a:rPr>
              <a:t>Boolean expressions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Uses Boolean algebra, a mathematical notation for expressing two-valued logic</a:t>
            </a:r>
            <a:r>
              <a:rPr lang="en-US" sz="2800" dirty="0">
                <a:ea typeface="+mn-ea"/>
                <a:cs typeface="+mn-cs"/>
              </a:rPr>
              <a:t> 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800" dirty="0">
                <a:solidFill>
                  <a:srgbClr val="FF6600"/>
                </a:solidFill>
                <a:ea typeface="+mn-ea"/>
                <a:cs typeface="+mn-cs"/>
              </a:rPr>
              <a:t>Logic diagrams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A graphical representation of a circuit; each gate has its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own symbol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800" dirty="0">
                <a:solidFill>
                  <a:srgbClr val="FF6600"/>
                </a:solidFill>
                <a:ea typeface="+mn-ea"/>
                <a:cs typeface="+mn-cs"/>
              </a:rPr>
              <a:t>Truth tables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A table showing all possible input values and the associated</a:t>
            </a:r>
          </a:p>
          <a:p>
            <a:pPr marL="55563" indent="-55563" eaLnBrk="1" hangingPunct="1">
              <a:buFontTx/>
              <a:buNone/>
              <a:defRPr/>
            </a:pPr>
            <a:r>
              <a:rPr lang="en-US" sz="2400" dirty="0">
                <a:ea typeface="+mn-ea"/>
                <a:cs typeface="+mn-cs"/>
              </a:rPr>
              <a:t>output values</a:t>
            </a:r>
            <a:endParaRPr lang="en-US" sz="2800" dirty="0"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8410107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70" name="Rectangle 6"/>
          <p:cNvSpPr>
            <a:spLocks noGrp="1" noChangeArrowheads="1"/>
          </p:cNvSpPr>
          <p:nvPr>
            <p:ph type="title"/>
          </p:nvPr>
        </p:nvSpPr>
        <p:spPr>
          <a:xfrm>
            <a:off x="9144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Gates</a:t>
            </a:r>
          </a:p>
        </p:txBody>
      </p:sp>
      <p:sp>
        <p:nvSpPr>
          <p:cNvPr id="139271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458200" cy="4572000"/>
          </a:xfrm>
        </p:spPr>
        <p:txBody>
          <a:bodyPr>
            <a:normAutofit lnSpcReduction="10000"/>
          </a:bodyPr>
          <a:lstStyle/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Six types of gates</a:t>
            </a:r>
            <a:endParaRPr lang="en-US" dirty="0">
              <a:ea typeface="+mn-ea"/>
              <a:cs typeface="+mn-cs"/>
            </a:endParaRP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NOT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AND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OR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XOR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NAND</a:t>
            </a:r>
          </a:p>
          <a:p>
            <a:pPr lvl="1" eaLnBrk="1" hangingPunct="1">
              <a:defRPr/>
            </a:pPr>
            <a:r>
              <a:rPr lang="en-US" sz="2400" dirty="0">
                <a:solidFill>
                  <a:srgbClr val="FF6600"/>
                </a:solidFill>
                <a:ea typeface="+mn-ea"/>
              </a:rPr>
              <a:t>NOR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Typically, logic diagrams are black and white with gates distinguished only by their shape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We use </a:t>
            </a:r>
            <a:r>
              <a:rPr lang="en-US" sz="2800" dirty="0">
                <a:solidFill>
                  <a:srgbClr val="9966FF"/>
                </a:solidFill>
                <a:ea typeface="+mn-ea"/>
                <a:cs typeface="+mn-cs"/>
              </a:rPr>
              <a:t>c</a:t>
            </a:r>
            <a:r>
              <a:rPr lang="en-US" sz="2800" dirty="0">
                <a:solidFill>
                  <a:srgbClr val="0099CC"/>
                </a:solidFill>
                <a:ea typeface="+mn-ea"/>
                <a:cs typeface="+mn-cs"/>
              </a:rPr>
              <a:t>o</a:t>
            </a:r>
            <a:r>
              <a:rPr lang="en-US" sz="2800" dirty="0">
                <a:solidFill>
                  <a:srgbClr val="CF433F"/>
                </a:solidFill>
                <a:ea typeface="+mn-ea"/>
                <a:cs typeface="+mn-cs"/>
              </a:rPr>
              <a:t>l</a:t>
            </a:r>
            <a:r>
              <a:rPr lang="en-US" sz="2800" dirty="0">
                <a:solidFill>
                  <a:srgbClr val="33CCCC"/>
                </a:solidFill>
                <a:ea typeface="+mn-ea"/>
                <a:cs typeface="+mn-cs"/>
              </a:rPr>
              <a:t>o</a:t>
            </a:r>
            <a:r>
              <a:rPr lang="en-US" sz="2800" dirty="0">
                <a:solidFill>
                  <a:srgbClr val="CC6633"/>
                </a:solidFill>
                <a:ea typeface="+mn-ea"/>
                <a:cs typeface="+mn-cs"/>
              </a:rPr>
              <a:t>r</a:t>
            </a:r>
            <a:r>
              <a:rPr lang="en-US" sz="2800" dirty="0">
                <a:ea typeface="+mn-ea"/>
                <a:cs typeface="+mn-cs"/>
              </a:rPr>
              <a:t> for clarity (and fun)</a:t>
            </a:r>
          </a:p>
        </p:txBody>
      </p:sp>
    </p:spTree>
    <p:extLst>
      <p:ext uri="{BB962C8B-B14F-4D97-AF65-F5344CB8AC3E}">
        <p14:creationId xmlns:p14="http://schemas.microsoft.com/office/powerpoint/2010/main" val="805174335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4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NOT Gate</a:t>
            </a:r>
          </a:p>
        </p:txBody>
      </p:sp>
      <p:sp>
        <p:nvSpPr>
          <p:cNvPr id="140295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382000" cy="1676400"/>
          </a:xfrm>
        </p:spPr>
        <p:txBody>
          <a:bodyPr/>
          <a:lstStyle/>
          <a:p>
            <a:pPr marL="0" indent="0" eaLnBrk="1" hangingPunct="1">
              <a:buFontTx/>
              <a:buNone/>
              <a:tabLst>
                <a:tab pos="0" algn="l"/>
              </a:tabLst>
              <a:defRPr/>
            </a:pPr>
            <a:r>
              <a:rPr lang="en-US" sz="2800" dirty="0">
                <a:ea typeface="+mn-ea"/>
                <a:cs typeface="+mn-cs"/>
              </a:rPr>
              <a:t>A NOT gate accepts one input signal (0 or 1) and returns the complementary (opposite) signal as output</a:t>
            </a:r>
            <a:endParaRPr lang="en-US" dirty="0">
              <a:ea typeface="+mn-ea"/>
              <a:cs typeface="+mn-cs"/>
            </a:endParaRPr>
          </a:p>
        </p:txBody>
      </p:sp>
      <p:pic>
        <p:nvPicPr>
          <p:cNvPr id="21508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5388" y="3657600"/>
            <a:ext cx="6753225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55742458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8" name="Rectangle 6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AND Gate</a:t>
            </a:r>
          </a:p>
        </p:txBody>
      </p:sp>
      <p:sp>
        <p:nvSpPr>
          <p:cNvPr id="141319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21336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>
                <a:ea typeface="+mn-ea"/>
                <a:cs typeface="+mn-cs"/>
              </a:rPr>
              <a:t>An AND gate accepts two input signals</a:t>
            </a:r>
          </a:p>
          <a:p>
            <a:pPr eaLnBrk="1" hangingPunct="1">
              <a:buFontTx/>
              <a:buNone/>
              <a:defRPr/>
            </a:pPr>
            <a:r>
              <a:rPr lang="en-US" sz="2800">
                <a:ea typeface="+mn-ea"/>
                <a:cs typeface="+mn-cs"/>
              </a:rPr>
              <a:t>If both are 1, the output is 1; otherwise, </a:t>
            </a:r>
          </a:p>
          <a:p>
            <a:pPr eaLnBrk="1" hangingPunct="1">
              <a:lnSpc>
                <a:spcPct val="50000"/>
              </a:lnSpc>
              <a:buFontTx/>
              <a:buNone/>
              <a:defRPr/>
            </a:pPr>
            <a:r>
              <a:rPr lang="en-US" sz="2800">
                <a:ea typeface="+mn-ea"/>
                <a:cs typeface="+mn-cs"/>
              </a:rPr>
              <a:t>the output is 0</a:t>
            </a:r>
          </a:p>
        </p:txBody>
      </p:sp>
      <p:pic>
        <p:nvPicPr>
          <p:cNvPr id="23556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88" y="3408363"/>
            <a:ext cx="7439025" cy="278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7824384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42" name="Rectangle 6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OR Gate</a:t>
            </a:r>
          </a:p>
        </p:txBody>
      </p:sp>
      <p:sp>
        <p:nvSpPr>
          <p:cNvPr id="142343" name="Rectangle 7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382000" cy="22098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An OR gate accepts two input signals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If both are 0, the output is 0; otherwise,</a:t>
            </a:r>
          </a:p>
          <a:p>
            <a:pPr eaLnBrk="1" hangingPunct="1">
              <a:buFontTx/>
              <a:buNone/>
              <a:defRPr/>
            </a:pPr>
            <a:r>
              <a:rPr lang="en-US" sz="2800" dirty="0">
                <a:ea typeface="+mn-ea"/>
                <a:cs typeface="+mn-cs"/>
              </a:rPr>
              <a:t>the output is 1</a:t>
            </a:r>
          </a:p>
        </p:txBody>
      </p:sp>
      <p:pic>
        <p:nvPicPr>
          <p:cNvPr id="25604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775" y="3200400"/>
            <a:ext cx="7410450" cy="2676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30315537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914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152400"/>
            <a:ext cx="74676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+mj-ea"/>
                <a:cs typeface="+mj-cs"/>
              </a:rPr>
              <a:t>XOR Gate</a:t>
            </a:r>
          </a:p>
        </p:txBody>
      </p:sp>
      <p:sp>
        <p:nvSpPr>
          <p:cNvPr id="166918" name="Rectangle 6"/>
          <p:cNvSpPr>
            <a:spLocks noChangeArrowheads="1"/>
          </p:cNvSpPr>
          <p:nvPr/>
        </p:nvSpPr>
        <p:spPr bwMode="auto">
          <a:xfrm>
            <a:off x="381000" y="1600200"/>
            <a:ext cx="8229600" cy="144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>
              <a:defRPr/>
            </a:pPr>
            <a:r>
              <a:rPr lang="en-US" sz="2800" b="0" dirty="0">
                <a:latin typeface="Arial" charset="0"/>
                <a:cs typeface="+mn-cs"/>
              </a:rPr>
              <a:t>An XOR gate accepts two input signals</a:t>
            </a:r>
          </a:p>
          <a:p>
            <a:pPr>
              <a:lnSpc>
                <a:spcPct val="150000"/>
              </a:lnSpc>
              <a:defRPr/>
            </a:pPr>
            <a:r>
              <a:rPr lang="en-US" sz="2800" b="0" dirty="0">
                <a:latin typeface="Arial" charset="0"/>
                <a:cs typeface="+mn-cs"/>
              </a:rPr>
              <a:t>If both are the same, the output is 0; otherwise,</a:t>
            </a:r>
          </a:p>
          <a:p>
            <a:pPr>
              <a:defRPr/>
            </a:pPr>
            <a:r>
              <a:rPr lang="en-US" sz="2800" b="0" dirty="0">
                <a:latin typeface="Arial" charset="0"/>
                <a:cs typeface="+mn-cs"/>
              </a:rPr>
              <a:t>the output is 1</a:t>
            </a:r>
          </a:p>
          <a:p>
            <a:pPr>
              <a:defRPr/>
            </a:pPr>
            <a:endParaRPr lang="en-US" sz="2800" b="0" dirty="0">
              <a:latin typeface="Arial" charset="0"/>
              <a:cs typeface="+mn-cs"/>
            </a:endParaRPr>
          </a:p>
          <a:p>
            <a:pPr>
              <a:defRPr/>
            </a:pPr>
            <a:endParaRPr lang="en-US" b="0" dirty="0">
              <a:latin typeface="Arial" charset="0"/>
              <a:cs typeface="+mn-cs"/>
            </a:endParaRPr>
          </a:p>
        </p:txBody>
      </p:sp>
      <p:pic>
        <p:nvPicPr>
          <p:cNvPr id="2765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013" y="3505200"/>
            <a:ext cx="7419975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0451411"/>
      </p:ext>
    </p:extLst>
  </p:cSld>
  <p:clrMapOvr>
    <a:masterClrMapping/>
  </p:clrMapOvr>
  <p:transition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Clarity.thmx</Template>
  <TotalTime>433</TotalTime>
  <Words>829</Words>
  <Application>Microsoft Macintosh PowerPoint</Application>
  <PresentationFormat>On-screen Show (4:3)</PresentationFormat>
  <Paragraphs>194</Paragraphs>
  <Slides>26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4" baseType="lpstr">
      <vt:lpstr>ＭＳ Ｐゴシック</vt:lpstr>
      <vt:lpstr>Arial</vt:lpstr>
      <vt:lpstr>Calibri</vt:lpstr>
      <vt:lpstr>Mangal</vt:lpstr>
      <vt:lpstr>Times</vt:lpstr>
      <vt:lpstr>Times New Roman</vt:lpstr>
      <vt:lpstr>Wingdings</vt:lpstr>
      <vt:lpstr>Clarity</vt:lpstr>
      <vt:lpstr>Agenda – 2/12/18</vt:lpstr>
      <vt:lpstr>CSI Chapter 4</vt:lpstr>
      <vt:lpstr>Computers and Electricity</vt:lpstr>
      <vt:lpstr>Computers and Electricity</vt:lpstr>
      <vt:lpstr>Gates</vt:lpstr>
      <vt:lpstr>NOT Gate</vt:lpstr>
      <vt:lpstr>AND Gate</vt:lpstr>
      <vt:lpstr>OR Gate</vt:lpstr>
      <vt:lpstr>XOR Gate</vt:lpstr>
      <vt:lpstr>XOR Gate</vt:lpstr>
      <vt:lpstr>NAND Gate</vt:lpstr>
      <vt:lpstr>NOR Gate</vt:lpstr>
      <vt:lpstr>Review of Gate Processing</vt:lpstr>
      <vt:lpstr>Gates with More Inputs</vt:lpstr>
      <vt:lpstr>Circuits</vt:lpstr>
      <vt:lpstr>Combinational Circuits</vt:lpstr>
      <vt:lpstr>Combinational Circuits</vt:lpstr>
      <vt:lpstr>Combinational Circuits</vt:lpstr>
      <vt:lpstr>Combinational Circuits</vt:lpstr>
      <vt:lpstr>Properties of Boolean Algebra</vt:lpstr>
      <vt:lpstr>Circuit Construction Algorithm (Sum-of-Products Algorithm)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Siena College</Company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MaryAnne Egan</dc:creator>
  <cp:lastModifiedBy>Microsoft Office User</cp:lastModifiedBy>
  <cp:revision>28</cp:revision>
  <cp:lastPrinted>2018-02-09T20:59:59Z</cp:lastPrinted>
  <dcterms:created xsi:type="dcterms:W3CDTF">2015-09-22T15:33:46Z</dcterms:created>
  <dcterms:modified xsi:type="dcterms:W3CDTF">2018-02-09T21:00:12Z</dcterms:modified>
</cp:coreProperties>
</file>