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4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1" r:id="rId5"/>
    <p:sldId id="265" r:id="rId6"/>
    <p:sldId id="267" r:id="rId7"/>
    <p:sldId id="268" r:id="rId8"/>
    <p:sldId id="272" r:id="rId9"/>
    <p:sldId id="274" r:id="rId10"/>
    <p:sldId id="278" r:id="rId11"/>
    <p:sldId id="276" r:id="rId12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clrMode="bw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5"/>
    <p:restoredTop sz="94718"/>
  </p:normalViewPr>
  <p:slideViewPr>
    <p:cSldViewPr>
      <p:cViewPr varScale="1">
        <p:scale>
          <a:sx n="135" d="100"/>
          <a:sy n="135" d="100"/>
        </p:scale>
        <p:origin x="184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D97C53-718A-4051-9CF7-DFBF545B1372}" type="datetimeFigureOut">
              <a:rPr lang="en-US" smtClean="0"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4966EE-E6A5-447F-93D2-90DBBC38E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77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97A241-75FA-4AB5-8664-0946612F27CD}" type="datetimeFigureOut">
              <a:rPr lang="en-US" smtClean="0"/>
              <a:pPr/>
              <a:t>2/26/18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5325"/>
            <a:ext cx="4641850" cy="3481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899CF-9139-41D6-88D3-AE40C4EBAF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3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3124200"/>
            <a:ext cx="6477000" cy="1914144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800" y="5056632"/>
            <a:ext cx="6477000" cy="1174088"/>
          </a:xfrm>
        </p:spPr>
        <p:txBody>
          <a:bodyPr vert="horz" lIns="91440" tIns="0" rIns="45720" bIns="0" rtlCol="0">
            <a:normAutofit/>
          </a:bodyPr>
          <a:lstStyle>
            <a:lvl1pPr marL="0" indent="0" algn="l" defTabSz="914400" rtl="0" eaLnBrk="1" latinLnBrk="0" hangingPunct="1">
              <a:lnSpc>
                <a:spcPts val="2600"/>
              </a:lnSpc>
              <a:spcBef>
                <a:spcPts val="0"/>
              </a:spcBef>
              <a:buSzPct val="90000"/>
              <a:buFontTx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00216"/>
            <a:ext cx="19842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268DAE0-6CE4-4EA3-80C1-820446EF597B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59352" y="6300216"/>
            <a:ext cx="3813048" cy="274320"/>
          </a:xfr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300216"/>
            <a:ext cx="685800" cy="274320"/>
          </a:xfr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100" kern="1200">
                <a:solidFill>
                  <a:schemeClr val="tx1"/>
                </a:solidFill>
                <a:latin typeface="Rockwell" pitchFamily="18" charset="0"/>
                <a:ea typeface="+mn-ea"/>
                <a:cs typeface="+mn-cs"/>
              </a:defRPr>
            </a:lvl1pPr>
          </a:lstStyle>
          <a:p>
            <a:fld id="{F36DD0FD-55B0-48C4-8AF2-8A69533EDFC3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A297-821A-4418-85ED-23C9B2348943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tabLst/>
              <a:defRPr sz="1800"/>
            </a:lvl6pPr>
            <a:lvl7pPr marL="2290763" indent="-344488">
              <a:tabLst/>
              <a:defRPr sz="1800"/>
            </a:lvl7pPr>
            <a:lvl8pPr marL="2290763" indent="-344488">
              <a:tabLst/>
              <a:defRPr sz="1800"/>
            </a:lvl8pPr>
            <a:lvl9pPr marL="2290763" indent="-344488">
              <a:tabLst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A297-821A-4418-85ED-23C9B2348943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4"/>
          </p:nvPr>
        </p:nvSpPr>
        <p:spPr>
          <a:xfrm>
            <a:off x="4645152" y="1735138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sz="half" idx="15"/>
          </p:nvPr>
        </p:nvSpPr>
        <p:spPr>
          <a:xfrm>
            <a:off x="4645152" y="3870960"/>
            <a:ext cx="356616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3F306B-E0B2-4159-89EE-6CBB7ED27203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AD61-95D0-4974-8E30-F81145F3438C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690048"/>
            <a:ext cx="356393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0" y="368490"/>
            <a:ext cx="3566160" cy="5627498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398" y="2866030"/>
            <a:ext cx="3563938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791A-A722-4C59-8CCA-FA9C7BCAF657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7546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7544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9C4C9-954C-42D2-92DA-6896F7628AE9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 rot="21421631">
            <a:off x="629028" y="505650"/>
            <a:ext cx="3850925" cy="5516274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4"/>
          </p:nvPr>
        </p:nvSpPr>
        <p:spPr>
          <a:xfrm rot="21421631">
            <a:off x="808793" y="667560"/>
            <a:ext cx="3468664" cy="512472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3"/>
          <p:cNvGrpSpPr/>
          <p:nvPr/>
        </p:nvGrpSpPr>
        <p:grpSpPr>
          <a:xfrm rot="21214351">
            <a:off x="313409" y="3520798"/>
            <a:ext cx="4088024" cy="302602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6"/>
          </p:nvPr>
        </p:nvSpPr>
        <p:spPr>
          <a:xfrm rot="21214351">
            <a:off x="491057" y="3682579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232774">
            <a:off x="169481" y="241256"/>
            <a:ext cx="4088024" cy="3026020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347129" y="403037"/>
            <a:ext cx="3704109" cy="2697083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3434" y="1524000"/>
            <a:ext cx="356616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2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13432" y="2699982"/>
            <a:ext cx="3566160" cy="2163171"/>
          </a:xfrm>
        </p:spPr>
        <p:txBody>
          <a:bodyPr/>
          <a:lstStyle>
            <a:lvl1pPr marL="0" indent="0">
              <a:spcBef>
                <a:spcPts val="60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A297-821A-4418-85ED-23C9B2348943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32774">
            <a:off x="2059282" y="379100"/>
            <a:ext cx="5031327" cy="3443312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8736"/>
            <a:ext cx="7315200" cy="98797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A297-821A-4418-85ED-23C9B2348943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32774">
            <a:off x="2248157" y="564564"/>
            <a:ext cx="4653577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762374"/>
            <a:ext cx="7315200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" name="Group 13"/>
          <p:cNvGrpSpPr/>
          <p:nvPr/>
        </p:nvGrpSpPr>
        <p:grpSpPr>
          <a:xfrm rot="21420000">
            <a:off x="113687" y="116368"/>
            <a:ext cx="3969060" cy="3705360"/>
            <a:chOff x="1524000" y="381000"/>
            <a:chExt cx="3657600" cy="4737978"/>
          </a:xfrm>
        </p:grpSpPr>
        <p:sp>
          <p:nvSpPr>
            <p:cNvPr id="15" name="Rectangle 14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" name="Rectangle 15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" name="Picture Placeholder 9"/>
          <p:cNvSpPr>
            <a:spLocks noGrp="1"/>
          </p:cNvSpPr>
          <p:nvPr>
            <p:ph type="pic" sz="quarter" idx="17"/>
          </p:nvPr>
        </p:nvSpPr>
        <p:spPr>
          <a:xfrm rot="21420000">
            <a:off x="299151" y="304998"/>
            <a:ext cx="3598455" cy="3334235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grpSp>
        <p:nvGrpSpPr>
          <p:cNvPr id="8" name="Group 9"/>
          <p:cNvGrpSpPr/>
          <p:nvPr/>
        </p:nvGrpSpPr>
        <p:grpSpPr>
          <a:xfrm rot="360000">
            <a:off x="4165479" y="323141"/>
            <a:ext cx="4792693" cy="3443312"/>
            <a:chOff x="1524000" y="381000"/>
            <a:chExt cx="3657600" cy="4737978"/>
          </a:xfrm>
        </p:grpSpPr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Picture Placeholder 9"/>
          <p:cNvSpPr>
            <a:spLocks noGrp="1"/>
          </p:cNvSpPr>
          <p:nvPr>
            <p:ph type="pic" sz="quarter" idx="16"/>
          </p:nvPr>
        </p:nvSpPr>
        <p:spPr>
          <a:xfrm rot="360000">
            <a:off x="4336486" y="507668"/>
            <a:ext cx="4432860" cy="307238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926106"/>
            <a:ext cx="7315200" cy="990600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A297-821A-4418-85ED-23C9B2348943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1E8A1-8562-4D0E-9BCC-BA11B79BD382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3506B-36E2-4DAA-B4AD-5D0DC656ACC3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551682" y="450851"/>
            <a:ext cx="846083" cy="5357812"/>
          </a:xfrm>
        </p:spPr>
        <p:txBody>
          <a:bodyPr vert="eaVert" anchor="t" anchorCtr="0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450851"/>
            <a:ext cx="5943600" cy="535781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D5AFA-2058-425F-9C9E-F0268BFBD5D7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Watermark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122215" y="3200400"/>
            <a:ext cx="8021782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r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0813" y="3833095"/>
            <a:ext cx="4724400" cy="1209964"/>
          </a:xfrm>
        </p:spPr>
        <p:txBody>
          <a:bodyPr lIns="45720" tIns="0" rIns="45720" bIns="0" anchor="b" anchorCtr="0">
            <a:noAutofit/>
          </a:bodyPr>
          <a:lstStyle>
            <a:lvl1pPr algn="l">
              <a:lnSpc>
                <a:spcPts val="5000"/>
              </a:lnSpc>
              <a:defRPr sz="460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0813" y="5056909"/>
            <a:ext cx="4724400" cy="1156586"/>
          </a:xfrm>
        </p:spPr>
        <p:txBody>
          <a:bodyPr lIns="91440" tIns="0" rIns="45720" bIns="0">
            <a:normAutofit/>
          </a:bodyPr>
          <a:lstStyle>
            <a:lvl1pPr marL="0" indent="0" algn="l">
              <a:lnSpc>
                <a:spcPts val="2600"/>
              </a:lnSpc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98744"/>
            <a:ext cx="1981200" cy="273050"/>
          </a:xfrm>
        </p:spPr>
        <p:txBody>
          <a:bodyPr/>
          <a:lstStyle>
            <a:lvl1pPr algn="l">
              <a:defRPr sz="1100">
                <a:latin typeface="Rockwell" pitchFamily="18" charset="0"/>
              </a:defRPr>
            </a:lvl1pPr>
          </a:lstStyle>
          <a:p>
            <a:fld id="{9721A297-821A-4418-85ED-23C9B2348943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400" y="6298744"/>
            <a:ext cx="3810000" cy="27305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4856" y="6312392"/>
            <a:ext cx="685800" cy="265089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94560"/>
            <a:ext cx="7772400" cy="1362075"/>
          </a:xfrm>
        </p:spPr>
        <p:txBody>
          <a:bodyPr vert="horz" lIns="45720" tIns="0" rIns="45720" bIns="0" rtlCol="0" anchor="b" anchorCtr="0">
            <a:noAutofit/>
          </a:bodyPr>
          <a:lstStyle>
            <a:lvl1pPr algn="l" defTabSz="914400" rtl="0" eaLnBrk="1" latinLnBrk="0" hangingPunct="1">
              <a:lnSpc>
                <a:spcPts val="5000"/>
              </a:lnSpc>
              <a:spcBef>
                <a:spcPct val="0"/>
              </a:spcBef>
              <a:buNone/>
              <a:defRPr sz="4600" b="1" kern="1200" cap="none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57016"/>
            <a:ext cx="7772400" cy="987552"/>
          </a:xfrm>
        </p:spPr>
        <p:txBody>
          <a:bodyPr vert="horz" lIns="91440" tIns="0" rIns="45720" bIns="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SzPct val="90000"/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BA85F-E988-48DB-9F5E-04479DBF0DCE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Watermark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712693" y="1689847"/>
            <a:ext cx="8431303" cy="2209800"/>
          </a:xfrm>
        </p:spPr>
        <p:txBody>
          <a:bodyPr wrap="none" lIns="0" tIns="0" rIns="0" bIns="0" anchor="ctr" anchorCtr="0">
            <a:noAutofit/>
          </a:bodyPr>
          <a:lstStyle>
            <a:lvl1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  <a:lvl2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2pPr>
            <a:lvl3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3pPr>
            <a:lvl4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4pPr>
            <a:lvl5pPr marL="0" indent="0" algn="l">
              <a:spcBef>
                <a:spcPts val="0"/>
              </a:spcBef>
              <a:buNone/>
              <a:defRPr sz="12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196353"/>
            <a:ext cx="5334000" cy="1362075"/>
          </a:xfrm>
        </p:spPr>
        <p:txBody>
          <a:bodyPr lIns="45720" tIns="0" rIns="45720" bIns="0" anchor="b" anchorCtr="0"/>
          <a:lstStyle>
            <a:lvl1pPr algn="l">
              <a:lnSpc>
                <a:spcPts val="5000"/>
              </a:lnSpc>
              <a:defRPr sz="46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560618"/>
            <a:ext cx="5334000" cy="983087"/>
          </a:xfrm>
        </p:spPr>
        <p:txBody>
          <a:bodyPr tIns="0" rIns="45720" bIns="0" anchor="t" anchorCtr="0"/>
          <a:lstStyle>
            <a:lvl1pPr marL="0" indent="0">
              <a:spcBef>
                <a:spcPct val="0"/>
              </a:spcBef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A297-821A-4418-85ED-23C9B2348943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bg>
      <p:bgPr>
        <a:blipFill dpi="0" rotWithShape="1">
          <a:blip r:embed="rId2">
            <a:lum/>
          </a:blip>
          <a:srcRect/>
          <a:stretch>
            <a:fillRect t="-4000" b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2775" y="4069804"/>
            <a:ext cx="5538788" cy="1162050"/>
          </a:xfrm>
        </p:spPr>
        <p:txBody>
          <a:bodyPr tIns="0" bIns="0" anchor="b"/>
          <a:lstStyle>
            <a:lvl1pPr algn="l">
              <a:lnSpc>
                <a:spcPts val="4600"/>
              </a:lnSpc>
              <a:defRPr sz="4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3" name="Group 8"/>
          <p:cNvGrpSpPr/>
          <p:nvPr/>
        </p:nvGrpSpPr>
        <p:grpSpPr>
          <a:xfrm rot="21240000">
            <a:off x="654352" y="445180"/>
            <a:ext cx="5416247" cy="3630168"/>
            <a:chOff x="1524000" y="381000"/>
            <a:chExt cx="3657600" cy="4737978"/>
          </a:xfrm>
        </p:grpSpPr>
        <p:sp>
          <p:nvSpPr>
            <p:cNvPr id="10" name="Rectangle 9"/>
            <p:cNvSpPr/>
            <p:nvPr userDrawn="1"/>
          </p:nvSpPr>
          <p:spPr>
            <a:xfrm>
              <a:off x="1524000" y="381000"/>
              <a:ext cx="3657600" cy="4724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1524000" y="381000"/>
              <a:ext cx="3657600" cy="4737978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</a:schemeClr>
                </a:gs>
                <a:gs pos="15000">
                  <a:schemeClr val="bg1">
                    <a:alpha val="75000"/>
                  </a:schemeClr>
                </a:gs>
                <a:gs pos="100000">
                  <a:schemeClr val="bg1"/>
                </a:gs>
                <a:gs pos="100000">
                  <a:schemeClr val="bg1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>
              <a:innerShdw blurRad="190500" dist="88900" dir="13500000">
                <a:schemeClr val="bg1">
                  <a:lumMod val="65000"/>
                  <a:alpha val="25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Picture Placeholder 9"/>
          <p:cNvSpPr>
            <a:spLocks noGrp="1"/>
          </p:cNvSpPr>
          <p:nvPr>
            <p:ph type="pic" sz="quarter" idx="15"/>
          </p:nvPr>
        </p:nvSpPr>
        <p:spPr>
          <a:xfrm rot="21240000">
            <a:off x="857677" y="632632"/>
            <a:ext cx="5009597" cy="3255264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buNone/>
              <a:defRPr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58117" y="5230906"/>
            <a:ext cx="5532958" cy="865093"/>
          </a:xfrm>
        </p:spPr>
        <p:txBody>
          <a:bodyPr/>
          <a:lstStyle>
            <a:lvl1pPr marL="0" indent="0">
              <a:spcBef>
                <a:spcPct val="0"/>
              </a:spcBef>
              <a:buNone/>
              <a:defRPr sz="2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A297-821A-4418-85ED-23C9B2348943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35139"/>
            <a:ext cx="3566160" cy="405606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290763" indent="-344488"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F41F62-9064-4A68-B7FC-F0856A1638FA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326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7367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0247" y="1419366"/>
            <a:ext cx="3200400" cy="584035"/>
          </a:xfrm>
        </p:spPr>
        <p:txBody>
          <a:bodyPr anchor="b"/>
          <a:lstStyle>
            <a:lvl1pPr marL="0" indent="0" algn="ctr">
              <a:spcBef>
                <a:spcPct val="0"/>
              </a:spcBef>
              <a:buNone/>
              <a:defRPr sz="2200" b="0">
                <a:solidFill>
                  <a:schemeClr val="tx2">
                    <a:lumMod val="60000"/>
                    <a:lumOff val="40000"/>
                  </a:schemeClr>
                </a:solidFill>
                <a:latin typeface="Impact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6514" y="2174875"/>
            <a:ext cx="3566160" cy="36163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2290763" indent="-344488"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B16D0-1A73-429B-9827-355FBBF1E8E5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1" name="Picture 10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3" name="Picture 12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  <p:pic>
        <p:nvPicPr>
          <p:cNvPr id="12" name="Picture 11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039" y="1897040"/>
            <a:ext cx="3228975" cy="142875"/>
          </a:xfrm>
          <a:prstGeom prst="rect">
            <a:avLst/>
          </a:prstGeom>
        </p:spPr>
      </p:pic>
      <p:pic>
        <p:nvPicPr>
          <p:cNvPr id="14" name="Picture 13" descr="Comparison-Under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5960" y="1897040"/>
            <a:ext cx="3228975" cy="1428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735138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A297-821A-4418-85ED-23C9B2348943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914400" y="3870960"/>
            <a:ext cx="7315200" cy="1920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03238"/>
            <a:ext cx="7313613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735138"/>
            <a:ext cx="7313613" cy="4056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63438" y="6314461"/>
            <a:ext cx="1295400" cy="265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fld id="{9721A297-821A-4418-85ED-23C9B2348943}" type="datetime1">
              <a:rPr lang="en-US" smtClean="0"/>
              <a:pPr/>
              <a:t>2/26/18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2607" y="6305797"/>
            <a:ext cx="3717967" cy="25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  <a:latin typeface="Rockwell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21388" y="5476097"/>
            <a:ext cx="1483056" cy="8518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200">
                <a:gradFill>
                  <a:gsLst>
                    <a:gs pos="0">
                      <a:schemeClr val="tx1">
                        <a:alpha val="10000"/>
                      </a:schemeClr>
                    </a:gs>
                    <a:gs pos="100000">
                      <a:schemeClr val="tx1">
                        <a:alpha val="10000"/>
                      </a:schemeClr>
                    </a:gs>
                  </a:gsLst>
                  <a:lin ang="5400000" scaled="0"/>
                </a:gradFill>
                <a:latin typeface="Impact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  <p:sldLayoutId id="2147483754" r:id="rId20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63550" indent="-463550" algn="l" defTabSz="914400" rtl="0" eaLnBrk="1" latinLnBrk="0" hangingPunct="1">
        <a:spcBef>
          <a:spcPts val="2000"/>
        </a:spcBef>
        <a:buSzPct val="90000"/>
        <a:buFontTx/>
        <a:buBlip>
          <a:blip r:embed="rId22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SzPct val="90000"/>
        <a:buFontTx/>
        <a:buBlip>
          <a:blip r:embed="rId23"/>
        </a:buBlip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938338" indent="-341313" algn="l" defTabSz="914400" rtl="0" eaLnBrk="1" latinLnBrk="0" hangingPunct="1">
        <a:spcBef>
          <a:spcPts val="600"/>
        </a:spcBef>
        <a:buSzPct val="90000"/>
        <a:buFontTx/>
        <a:buBlip>
          <a:blip r:embed="rId24"/>
        </a:buBlip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Tx/>
        <a:buBlip>
          <a:blip r:embed="rId24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SzPct val="90000"/>
        <a:buFontTx/>
        <a:buBlip>
          <a:blip r:embed="rId22"/>
        </a:buBlip>
        <a:defRPr lang="en-US" sz="18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Tx/>
        <a:buBlip>
          <a:blip r:embed="rId23"/>
        </a:buBlip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990600"/>
            <a:ext cx="5943600" cy="2752344"/>
          </a:xfrm>
        </p:spPr>
        <p:txBody>
          <a:bodyPr/>
          <a:lstStyle/>
          <a:p>
            <a:r>
              <a:rPr lang="en-US" b="1" dirty="0">
                <a:latin typeface="Marker Felt"/>
                <a:cs typeface="Marker Felt"/>
              </a:rPr>
              <a:t>Python  Practice 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582025" y="6356350"/>
            <a:ext cx="561975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Generalize the previous function to allow it to change the bottom half of a picture to any color, not just red.  E.g., we want to be able to type the following in the command area:</a:t>
            </a:r>
          </a:p>
          <a:p>
            <a:pPr lvl="1"/>
            <a:r>
              <a:rPr lang="en-US" dirty="0"/>
              <a:t>bottomHalfRed3 (</a:t>
            </a:r>
            <a:r>
              <a:rPr lang="en-US" dirty="0" err="1"/>
              <a:t>myPic</a:t>
            </a:r>
            <a:r>
              <a:rPr lang="en-US" dirty="0"/>
              <a:t>, green)</a:t>
            </a:r>
          </a:p>
          <a:p>
            <a:pPr lvl="1"/>
            <a:r>
              <a:rPr lang="en-US" dirty="0"/>
              <a:t>bottomHalfRed3 (</a:t>
            </a:r>
            <a:r>
              <a:rPr lang="en-US" dirty="0" err="1"/>
              <a:t>yourPic</a:t>
            </a:r>
            <a:r>
              <a:rPr lang="en-US" dirty="0"/>
              <a:t>, blue)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Code to make a copy of a picture and turn the bottom half of the copy red (use “</a:t>
            </a:r>
            <a:r>
              <a:rPr lang="en-US" dirty="0" err="1"/>
              <a:t>duplicatePicture</a:t>
            </a:r>
            <a:r>
              <a:rPr lang="en-US" dirty="0"/>
              <a:t>()”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bottomHalfRedCopy</a:t>
            </a:r>
            <a:r>
              <a:rPr lang="en-US" dirty="0"/>
              <a:t> (pic):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112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Easy Picture Function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382000" cy="4525963"/>
          </a:xfrm>
        </p:spPr>
        <p:txBody>
          <a:bodyPr/>
          <a:lstStyle/>
          <a:p>
            <a:pPr>
              <a:buNone/>
            </a:pPr>
            <a:r>
              <a:rPr lang="en-US" dirty="0"/>
              <a:t># Turn all mostly-red pixels blue ("mostly-red" means within a distance of 140 of red)</a:t>
            </a:r>
          </a:p>
          <a:p>
            <a:pPr>
              <a:buNone/>
            </a:pPr>
            <a:r>
              <a:rPr lang="en-US" dirty="0"/>
              <a:t># </a:t>
            </a:r>
            <a:r>
              <a:rPr lang="en-US" u="sng" dirty="0"/>
              <a:t>Hints</a:t>
            </a:r>
            <a:r>
              <a:rPr lang="en-US" dirty="0"/>
              <a:t>:  use “distance”, “</a:t>
            </a:r>
            <a:r>
              <a:rPr lang="en-US" dirty="0" err="1"/>
              <a:t>getColor</a:t>
            </a:r>
            <a:r>
              <a:rPr lang="en-US" dirty="0"/>
              <a:t>”, “</a:t>
            </a:r>
            <a:r>
              <a:rPr lang="en-US" dirty="0" err="1"/>
              <a:t>setColor</a:t>
            </a:r>
            <a:r>
              <a:rPr lang="en-US" dirty="0"/>
              <a:t>”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redToBlue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): </a:t>
            </a:r>
            <a:r>
              <a:rPr lang="en-US" dirty="0"/>
              <a:t># add 3 more lines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Picture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# turn bottom-right corner of a picture (100x100 pixels) white</a:t>
            </a:r>
          </a:p>
          <a:p>
            <a:pPr>
              <a:buNone/>
            </a:pPr>
            <a:r>
              <a:rPr lang="en-US" dirty="0"/>
              <a:t># </a:t>
            </a:r>
            <a:r>
              <a:rPr lang="en-US" u="sng" dirty="0"/>
              <a:t>Hints</a:t>
            </a:r>
            <a:r>
              <a:rPr lang="en-US" dirty="0"/>
              <a:t>:  use “</a:t>
            </a:r>
            <a:r>
              <a:rPr lang="en-US" dirty="0" err="1"/>
              <a:t>getWidth</a:t>
            </a:r>
            <a:r>
              <a:rPr lang="en-US" dirty="0"/>
              <a:t>”, “</a:t>
            </a:r>
            <a:r>
              <a:rPr lang="en-US" dirty="0" err="1"/>
              <a:t>getHeight</a:t>
            </a:r>
            <a:r>
              <a:rPr lang="en-US" dirty="0"/>
              <a:t>”, “</a:t>
            </a:r>
            <a:r>
              <a:rPr lang="en-US" dirty="0" err="1"/>
              <a:t>getPixelAt</a:t>
            </a:r>
            <a:r>
              <a:rPr lang="en-US" dirty="0"/>
              <a:t>”, “</a:t>
            </a:r>
            <a:r>
              <a:rPr lang="en-US" dirty="0" err="1"/>
              <a:t>setColor</a:t>
            </a:r>
            <a:r>
              <a:rPr lang="en-US" dirty="0"/>
              <a:t>”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whiteCorner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pic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# add 4 more lines</a:t>
            </a:r>
          </a:p>
          <a:p>
            <a:pPr marL="0" indent="0">
              <a:buNone/>
            </a:pPr>
            <a:r>
              <a:rPr lang="en-US" dirty="0"/>
              <a:t>  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Easy “Miscellaneous”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# Count from 0 to 100 by 5s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countAndPrint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():  </a:t>
            </a:r>
            <a:r>
              <a:rPr lang="en-US" dirty="0"/>
              <a:t># 2 more lines</a:t>
            </a:r>
          </a:p>
          <a:p>
            <a:pPr marL="0" indent="0">
              <a:buNone/>
            </a:pPr>
            <a:r>
              <a:rPr lang="en-US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Conversion Practice 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55000" lnSpcReduction="20000"/>
          </a:bodyPr>
          <a:lstStyle/>
          <a:p>
            <a:pPr eaLnBrk="1" hangingPunct="1"/>
            <a:r>
              <a:rPr lang="en-US" sz="4400" dirty="0"/>
              <a:t>Write a function that displays in the command area (but does not return) the letter grade corresponding to a number grade (90 and up = A, etc.; no + or – grades).</a:t>
            </a:r>
          </a:p>
          <a:p>
            <a:pPr marL="0" indent="0" eaLnBrk="1" hangingPunct="1">
              <a:buNone/>
            </a:pPr>
            <a:endParaRPr lang="en-US" sz="4400" dirty="0"/>
          </a:p>
          <a:p>
            <a:pPr lvl="1" eaLnBrk="1" hangingPunct="1">
              <a:buFontTx/>
              <a:buNone/>
            </a:pPr>
            <a:endParaRPr lang="en-US" sz="2000" dirty="0"/>
          </a:p>
          <a:p>
            <a:pPr lvl="1" eaLnBrk="1" hangingPunct="1">
              <a:buFontTx/>
              <a:buNone/>
            </a:pPr>
            <a:endParaRPr lang="en-US" sz="2000" dirty="0"/>
          </a:p>
          <a:p>
            <a:pPr lvl="1" eaLnBrk="1" hangingPunct="1">
              <a:buFontTx/>
              <a:buNone/>
            </a:pPr>
            <a:endParaRPr lang="en-US" sz="2000" dirty="0"/>
          </a:p>
          <a:p>
            <a:pPr lvl="1" eaLnBrk="1" hangingPunct="1">
              <a:buFontTx/>
              <a:buNone/>
            </a:pPr>
            <a:endParaRPr lang="en-US" sz="2000" dirty="0"/>
          </a:p>
          <a:p>
            <a:pPr lvl="1" eaLnBrk="1" hangingPunct="1">
              <a:buFontTx/>
              <a:buNone/>
            </a:pPr>
            <a:endParaRPr lang="en-US" sz="2000" dirty="0"/>
          </a:p>
          <a:p>
            <a:pPr lvl="1" eaLnBrk="1" hangingPunct="1">
              <a:buFontTx/>
              <a:buNone/>
            </a:pPr>
            <a:endParaRPr lang="en-US" sz="2000" dirty="0"/>
          </a:p>
          <a:p>
            <a:pPr lvl="1" eaLnBrk="1" hangingPunct="1">
              <a:buFontTx/>
              <a:buNone/>
            </a:pPr>
            <a:endParaRPr lang="en-US" sz="2000" dirty="0"/>
          </a:p>
          <a:p>
            <a:pPr lvl="1" eaLnBrk="1" hangingPunct="1">
              <a:buFontTx/>
              <a:buNone/>
            </a:pPr>
            <a:endParaRPr lang="en-US" sz="2000" dirty="0"/>
          </a:p>
          <a:p>
            <a:pPr lvl="1" eaLnBrk="1" hangingPunct="1">
              <a:buFontTx/>
              <a:buNone/>
            </a:pPr>
            <a:endParaRPr lang="en-US" sz="2000" dirty="0"/>
          </a:p>
          <a:p>
            <a:pPr lvl="1" eaLnBrk="1" hangingPunct="1">
              <a:buFontTx/>
              <a:buNone/>
            </a:pPr>
            <a:endParaRPr lang="en-US" sz="2000" dirty="0"/>
          </a:p>
          <a:p>
            <a:pPr eaLnBrk="1" hangingPunct="1"/>
            <a:r>
              <a:rPr lang="en-US" sz="4400" dirty="0"/>
              <a:t>Write code that calls your function two times with grades 99 and 71. </a:t>
            </a:r>
          </a:p>
          <a:p>
            <a:pPr eaLnBrk="1" hangingPunct="1"/>
            <a:endParaRPr lang="en-US" sz="4400" dirty="0"/>
          </a:p>
          <a:p>
            <a:pPr marL="0" indent="0" eaLnBrk="1" hangingPunct="1">
              <a:buNone/>
            </a:pPr>
            <a:endParaRPr lang="en-US" sz="4400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9092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 size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to return the number of pixels in “pic”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47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a picture “big”?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function to return “true” if the picture is “big” (has over 90,000 pixels) (use the function you wrote on the previous slide)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Mystery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What do I do?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mystery (pic):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x in range (30,70):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y in range (0, 30):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px1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getPixel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(pic, x, y)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(px1)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	 px2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getPixel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(pic, x, y+30)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	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(px2,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copyColor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5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7630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Code to turn the bottom half of a picture 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3130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Inkwell">
  <a:themeElements>
    <a:clrScheme name="Inkwell">
      <a:dk1>
        <a:sysClr val="windowText" lastClr="000000"/>
      </a:dk1>
      <a:lt1>
        <a:sysClr val="window" lastClr="FFFFFF"/>
      </a:lt1>
      <a:dk2>
        <a:srgbClr val="584D2E"/>
      </a:dk2>
      <a:lt2>
        <a:srgbClr val="EFE7C3"/>
      </a:lt2>
      <a:accent1>
        <a:srgbClr val="860908"/>
      </a:accent1>
      <a:accent2>
        <a:srgbClr val="4A0505"/>
      </a:accent2>
      <a:accent3>
        <a:srgbClr val="7A500A"/>
      </a:accent3>
      <a:accent4>
        <a:srgbClr val="C47810"/>
      </a:accent4>
      <a:accent5>
        <a:srgbClr val="827752"/>
      </a:accent5>
      <a:accent6>
        <a:srgbClr val="B5BB83"/>
      </a:accent6>
      <a:hlink>
        <a:srgbClr val="C47810"/>
      </a:hlink>
      <a:folHlink>
        <a:srgbClr val="F0A43A"/>
      </a:folHlink>
    </a:clrScheme>
    <a:fontScheme name="Inkwell">
      <a:maj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ajorFont>
      <a:minorFont>
        <a:latin typeface="Goudy Old Style"/>
        <a:ea typeface=""/>
        <a:cs typeface=""/>
        <a:font script="Jpan" typeface="ＭＳ 明朝"/>
        <a:font script="Hans" typeface="宋体"/>
        <a:font script="Hant" typeface="新細明體"/>
      </a:minorFont>
    </a:fontScheme>
    <a:fmtScheme name="Inkwell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satMod val="150000"/>
              </a:schemeClr>
              <a:schemeClr val="phClr">
                <a:alpha val="10000"/>
                <a:satMod val="120000"/>
              </a:schemeClr>
            </a:duotone>
          </a:blip>
          <a:stretch/>
        </a:blip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101600" dist="381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  <a:softEdge rad="25400"/>
          </a:effectLst>
        </a:effectStyle>
      </a:effectStyleLst>
      <a:bgFillStyleLst>
        <a:blipFill rotWithShape="1">
          <a:blip xmlns:r="http://schemas.openxmlformats.org/officeDocument/2006/relationships" r:embed="rId3"/>
          <a:stretch/>
        </a:blipFill>
        <a:blipFill rotWithShape="1">
          <a:blip xmlns:r="http://schemas.openxmlformats.org/officeDocument/2006/relationships" r:embed="rId4"/>
          <a:stretch/>
        </a:blipFill>
        <a:blipFill rotWithShape="1">
          <a:blip xmlns:r="http://schemas.openxmlformats.org/officeDocument/2006/relationships" r:embed="rId5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Inkwell.thmx</Template>
  <TotalTime>138</TotalTime>
  <Words>365</Words>
  <Application>Microsoft Macintosh PowerPoint</Application>
  <PresentationFormat>On-screen Show (4:3)</PresentationFormat>
  <Paragraphs>59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Courier New</vt:lpstr>
      <vt:lpstr>Goudy Old Style</vt:lpstr>
      <vt:lpstr>Impact</vt:lpstr>
      <vt:lpstr>Marker Felt</vt:lpstr>
      <vt:lpstr>Rockwell</vt:lpstr>
      <vt:lpstr>Inkwell</vt:lpstr>
      <vt:lpstr>Python  Practice !!!</vt:lpstr>
      <vt:lpstr>Easy Picture Function </vt:lpstr>
      <vt:lpstr>Medium Picture Function</vt:lpstr>
      <vt:lpstr>Easy “Miscellaneous” Function</vt:lpstr>
      <vt:lpstr>Conversion Practice </vt:lpstr>
      <vt:lpstr>Picture size practice</vt:lpstr>
      <vt:lpstr>Is a picture “big”?</vt:lpstr>
      <vt:lpstr>Mystery Function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PRACTICE !!!</dc:title>
  <dc:creator/>
  <cp:lastModifiedBy>Microsoft Office User</cp:lastModifiedBy>
  <cp:revision>38</cp:revision>
  <cp:lastPrinted>2018-02-26T14:03:00Z</cp:lastPrinted>
  <dcterms:created xsi:type="dcterms:W3CDTF">2006-08-16T00:00:00Z</dcterms:created>
  <dcterms:modified xsi:type="dcterms:W3CDTF">2018-02-26T14:03:05Z</dcterms:modified>
</cp:coreProperties>
</file>