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61" r:id="rId5"/>
    <p:sldId id="265" r:id="rId6"/>
    <p:sldId id="267" r:id="rId7"/>
    <p:sldId id="268" r:id="rId8"/>
    <p:sldId id="272" r:id="rId9"/>
    <p:sldId id="274" r:id="rId10"/>
    <p:sldId id="278" r:id="rId11"/>
    <p:sldId id="276" r:id="rId12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>
      <p:cViewPr varScale="1">
        <p:scale>
          <a:sx n="90" d="100"/>
          <a:sy n="90" d="100"/>
        </p:scale>
        <p:origin x="174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D97C53-718A-4051-9CF7-DFBF545B1372}" type="datetimeFigureOut">
              <a:rPr lang="en-US" smtClean="0"/>
              <a:t>2/27/18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4966EE-E6A5-447F-93D2-90DBBC38E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771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97A241-75FA-4AB5-8664-0946612F27CD}" type="datetimeFigureOut">
              <a:rPr lang="en-US" smtClean="0"/>
              <a:pPr/>
              <a:t>2/27/18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5325"/>
            <a:ext cx="4641850" cy="3481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8"/>
            <a:ext cx="5588000" cy="4177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899CF-9139-41D6-88D3-AE40C4EBAF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3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F268DAE0-6CE4-4EA3-80C1-820446EF597B}" type="datetime1">
              <a:rPr lang="en-US" smtClean="0"/>
              <a:pPr/>
              <a:t>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F36DD0FD-55B0-48C4-8AF2-8A69533EDFC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A297-821A-4418-85ED-23C9B2348943}" type="datetime1">
              <a:rPr lang="en-US" smtClean="0"/>
              <a:pPr/>
              <a:t>2/27/18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A297-821A-4418-85ED-23C9B2348943}" type="datetime1">
              <a:rPr lang="en-US" smtClean="0"/>
              <a:pPr/>
              <a:t>2/27/18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F306B-E0B2-4159-89EE-6CBB7ED27203}" type="datetime1">
              <a:rPr lang="en-US" smtClean="0"/>
              <a:pPr/>
              <a:t>2/27/18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AD61-95D0-4974-8E30-F81145F3438C}" type="datetime1">
              <a:rPr lang="en-US" smtClean="0"/>
              <a:pPr/>
              <a:t>2/27/18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0791A-A722-4C59-8CCA-FA9C7BCAF657}" type="datetime1">
              <a:rPr lang="en-US" smtClean="0"/>
              <a:pPr/>
              <a:t>2/27/18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C4C9-954C-42D2-92DA-6896F7628AE9}" type="datetime1">
              <a:rPr lang="en-US" smtClean="0"/>
              <a:pPr/>
              <a:t>2/27/18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A297-821A-4418-85ED-23C9B2348943}" type="datetime1">
              <a:rPr lang="en-US" smtClean="0"/>
              <a:pPr/>
              <a:t>2/27/18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A297-821A-4418-85ED-23C9B2348943}" type="datetime1">
              <a:rPr lang="en-US" smtClean="0"/>
              <a:pPr/>
              <a:t>2/27/18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A297-821A-4418-85ED-23C9B2348943}" type="datetime1">
              <a:rPr lang="en-US" smtClean="0"/>
              <a:pPr/>
              <a:t>2/27/18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E8A1-8562-4D0E-9BCC-BA11B79BD382}" type="datetime1">
              <a:rPr lang="en-US" smtClean="0"/>
              <a:pPr/>
              <a:t>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506B-36E2-4DAA-B4AD-5D0DC656ACC3}" type="datetime1">
              <a:rPr lang="en-US" smtClean="0"/>
              <a:pPr/>
              <a:t>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5AFA-2058-425F-9C9E-F0268BFBD5D7}" type="datetime1">
              <a:rPr lang="en-US" smtClean="0"/>
              <a:pPr/>
              <a:t>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9721A297-821A-4418-85ED-23C9B2348943}" type="datetime1">
              <a:rPr lang="en-US" smtClean="0"/>
              <a:pPr/>
              <a:t>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BA85F-E988-48DB-9F5E-04479DBF0DCE}" type="datetime1">
              <a:rPr lang="en-US" smtClean="0"/>
              <a:pPr/>
              <a:t>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A297-821A-4418-85ED-23C9B2348943}" type="datetime1">
              <a:rPr lang="en-US" smtClean="0"/>
              <a:pPr/>
              <a:t>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A297-821A-4418-85ED-23C9B2348943}" type="datetime1">
              <a:rPr lang="en-US" smtClean="0"/>
              <a:pPr/>
              <a:t>2/27/18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41F62-9064-4A68-B7FC-F0856A1638FA}" type="datetime1">
              <a:rPr lang="en-US" smtClean="0"/>
              <a:pPr/>
              <a:t>2/27/18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B16D0-1A73-429B-9827-355FBBF1E8E5}" type="datetime1">
              <a:rPr lang="en-US" smtClean="0"/>
              <a:pPr/>
              <a:t>2/27/18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A297-821A-4418-85ED-23C9B2348943}" type="datetime1">
              <a:rPr lang="en-US" smtClean="0"/>
              <a:pPr/>
              <a:t>2/27/18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9721A297-821A-4418-85ED-23C9B2348943}" type="datetime1">
              <a:rPr lang="en-US" smtClean="0"/>
              <a:pPr/>
              <a:t>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  <p:sldLayoutId id="2147483752" r:id="rId18"/>
    <p:sldLayoutId id="2147483753" r:id="rId19"/>
    <p:sldLayoutId id="2147483754" r:id="rId20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990600"/>
            <a:ext cx="5943600" cy="2752344"/>
          </a:xfrm>
        </p:spPr>
        <p:txBody>
          <a:bodyPr/>
          <a:lstStyle/>
          <a:p>
            <a:r>
              <a:rPr lang="en-US" b="1" dirty="0">
                <a:latin typeface="Marker Felt"/>
                <a:cs typeface="Marker Felt"/>
              </a:rPr>
              <a:t>Python  Practice 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82025" y="6356350"/>
            <a:ext cx="561975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Generalize the previous function to allow it to change the bottom half of a picture to any color, not just red.  E.g., we want to be able to type the following in the command area:</a:t>
            </a:r>
          </a:p>
          <a:p>
            <a:pPr lvl="1"/>
            <a:r>
              <a:rPr lang="en-US" dirty="0"/>
              <a:t>bottomHalfRed3 (</a:t>
            </a:r>
            <a:r>
              <a:rPr lang="en-US" dirty="0" err="1"/>
              <a:t>myPic</a:t>
            </a:r>
            <a:r>
              <a:rPr lang="en-US" dirty="0"/>
              <a:t>, green)</a:t>
            </a:r>
          </a:p>
          <a:p>
            <a:pPr lvl="1"/>
            <a:r>
              <a:rPr lang="en-US" dirty="0"/>
              <a:t>bottomHalfRed3 (</a:t>
            </a:r>
            <a:r>
              <a:rPr lang="en-US" dirty="0" err="1"/>
              <a:t>yourPic</a:t>
            </a:r>
            <a:r>
              <a:rPr lang="en-US" dirty="0"/>
              <a:t>, blue)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1999" y="4460434"/>
            <a:ext cx="7466013" cy="1302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200"/>
              </a:spcBef>
              <a:buSzPct val="90000"/>
            </a:pPr>
            <a:r>
              <a:rPr lang="en-US" dirty="0" err="1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bottomHalfRed3(</a:t>
            </a:r>
            <a:r>
              <a:rPr lang="en-US" dirty="0" err="1" smtClean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pic,color</a:t>
            </a:r>
            <a:r>
              <a:rPr lang="en-US" dirty="0" smtClean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):</a:t>
            </a:r>
            <a:endParaRPr lang="en-US" dirty="0">
              <a:solidFill>
                <a:srgbClr val="00B05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  <a:buSzPct val="90000"/>
            </a:pPr>
            <a:r>
              <a:rPr lang="en-US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  for x in range(</a:t>
            </a:r>
            <a:r>
              <a:rPr lang="en-US" dirty="0" err="1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getWidth</a:t>
            </a:r>
            <a:r>
              <a:rPr lang="en-US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(pic)/4,getWidth(pic)*3/4):</a:t>
            </a:r>
          </a:p>
          <a:p>
            <a:pPr>
              <a:lnSpc>
                <a:spcPct val="80000"/>
              </a:lnSpc>
              <a:spcBef>
                <a:spcPts val="200"/>
              </a:spcBef>
              <a:buSzPct val="90000"/>
            </a:pPr>
            <a:r>
              <a:rPr lang="en-US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    for y in range(</a:t>
            </a:r>
            <a:r>
              <a:rPr lang="en-US" dirty="0" err="1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getHeight</a:t>
            </a:r>
            <a:r>
              <a:rPr lang="en-US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(pic)/2, </a:t>
            </a:r>
            <a:r>
              <a:rPr lang="en-US" dirty="0" err="1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getHeight</a:t>
            </a:r>
            <a:r>
              <a:rPr lang="en-US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(pic)):</a:t>
            </a:r>
          </a:p>
          <a:p>
            <a:pPr>
              <a:lnSpc>
                <a:spcPct val="80000"/>
              </a:lnSpc>
              <a:spcBef>
                <a:spcPts val="200"/>
              </a:spcBef>
              <a:buSzPct val="90000"/>
            </a:pPr>
            <a:r>
              <a:rPr lang="en-US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      p = </a:t>
            </a:r>
            <a:r>
              <a:rPr lang="en-US" dirty="0" err="1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getPixel</a:t>
            </a:r>
            <a:r>
              <a:rPr lang="en-US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(pic, x, y)</a:t>
            </a:r>
          </a:p>
          <a:p>
            <a:pPr>
              <a:lnSpc>
                <a:spcPct val="80000"/>
              </a:lnSpc>
              <a:spcBef>
                <a:spcPts val="200"/>
              </a:spcBef>
              <a:buSzPct val="90000"/>
            </a:pPr>
            <a:r>
              <a:rPr lang="en-US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dirty="0" err="1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setColor</a:t>
            </a:r>
            <a:r>
              <a:rPr lang="en-US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(p, </a:t>
            </a:r>
            <a:r>
              <a:rPr lang="en-US" dirty="0" smtClean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color)</a:t>
            </a:r>
            <a:endParaRPr lang="en-US" dirty="0">
              <a:solidFill>
                <a:srgbClr val="00B05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9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 Code to make a copy of a picture and turn the bottom half of the copy red (use “</a:t>
            </a:r>
            <a:r>
              <a:rPr lang="en-US" dirty="0" err="1"/>
              <a:t>duplicatePicture</a:t>
            </a:r>
            <a:r>
              <a:rPr lang="en-US" dirty="0"/>
              <a:t>()”</a:t>
            </a:r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bottomHalfRedCopy</a:t>
            </a:r>
            <a:r>
              <a:rPr lang="en-US" dirty="0"/>
              <a:t> (pic):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12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Picture Function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525963"/>
          </a:xfrm>
        </p:spPr>
        <p:txBody>
          <a:bodyPr/>
          <a:lstStyle/>
          <a:p>
            <a:pPr>
              <a:buNone/>
            </a:pPr>
            <a:r>
              <a:rPr lang="en-US" dirty="0"/>
              <a:t># Turn all mostly-red pixels blue ("mostly-red" means within a distance of 140 of red)</a:t>
            </a:r>
          </a:p>
          <a:p>
            <a:pPr>
              <a:buNone/>
            </a:pPr>
            <a:r>
              <a:rPr lang="en-US" dirty="0"/>
              <a:t># </a:t>
            </a:r>
            <a:r>
              <a:rPr lang="en-US" u="sng" dirty="0"/>
              <a:t>Hints</a:t>
            </a:r>
            <a:r>
              <a:rPr lang="en-US" dirty="0"/>
              <a:t>:  use “distance”, “</a:t>
            </a:r>
            <a:r>
              <a:rPr lang="en-US" dirty="0" err="1"/>
              <a:t>getColor</a:t>
            </a:r>
            <a:r>
              <a:rPr lang="en-US" dirty="0"/>
              <a:t>”, “</a:t>
            </a:r>
            <a:r>
              <a:rPr lang="en-US" dirty="0" err="1"/>
              <a:t>setColor</a:t>
            </a:r>
            <a:r>
              <a:rPr lang="en-US" dirty="0"/>
              <a:t>”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redToBlue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pic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): </a:t>
            </a:r>
            <a:r>
              <a:rPr lang="en-US" dirty="0"/>
              <a:t># add 3 more lines</a:t>
            </a:r>
          </a:p>
          <a:p>
            <a:pPr marL="0" indent="0"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for p in </a:t>
            </a:r>
            <a:r>
              <a:rPr lang="en-US" sz="2000" dirty="0" err="1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getPixels</a:t>
            </a:r>
            <a:r>
              <a:rPr lang="en-US" sz="2000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 (pic):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dirty="0" smtClean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2000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if distance (</a:t>
            </a:r>
            <a:r>
              <a:rPr lang="en-US" sz="2000" dirty="0" err="1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getColor</a:t>
            </a:r>
            <a:r>
              <a:rPr lang="en-US" sz="2000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 (p), red) &lt; 140: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2000" dirty="0" smtClean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       </a:t>
            </a:r>
            <a:r>
              <a:rPr lang="en-US" sz="2000" dirty="0" err="1" smtClean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setColor</a:t>
            </a:r>
            <a:r>
              <a:rPr lang="en-US" sz="2000" dirty="0" smtClean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(p, </a:t>
            </a:r>
            <a:r>
              <a:rPr lang="en-US" sz="2000" dirty="0" smtClean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blue)</a:t>
            </a: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Medium Picture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# turn bottom-right corner of a picture (100x100 pixels) white</a:t>
            </a:r>
          </a:p>
          <a:p>
            <a:pPr>
              <a:buNone/>
            </a:pPr>
            <a:r>
              <a:rPr lang="en-US" dirty="0"/>
              <a:t># </a:t>
            </a:r>
            <a:r>
              <a:rPr lang="en-US" u="sng" dirty="0"/>
              <a:t>Hints</a:t>
            </a:r>
            <a:r>
              <a:rPr lang="en-US" dirty="0"/>
              <a:t>:  use “</a:t>
            </a:r>
            <a:r>
              <a:rPr lang="en-US" dirty="0" err="1"/>
              <a:t>getWidth</a:t>
            </a:r>
            <a:r>
              <a:rPr lang="en-US" dirty="0"/>
              <a:t>”, “</a:t>
            </a:r>
            <a:r>
              <a:rPr lang="en-US" dirty="0" err="1"/>
              <a:t>getHeight</a:t>
            </a:r>
            <a:r>
              <a:rPr lang="en-US" dirty="0"/>
              <a:t>”, “</a:t>
            </a:r>
            <a:r>
              <a:rPr lang="en-US" dirty="0" err="1"/>
              <a:t>getPixelAt</a:t>
            </a:r>
            <a:r>
              <a:rPr lang="en-US" dirty="0"/>
              <a:t>”, “</a:t>
            </a:r>
            <a:r>
              <a:rPr lang="en-US" dirty="0" err="1"/>
              <a:t>setColor</a:t>
            </a:r>
            <a:r>
              <a:rPr lang="en-US" dirty="0"/>
              <a:t>”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whiteCorner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pic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# add 4 more lines</a:t>
            </a:r>
          </a:p>
          <a:p>
            <a:pPr marL="0" indent="0"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000" dirty="0" smtClean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2000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x in range (</a:t>
            </a:r>
            <a:r>
              <a:rPr lang="en-US" sz="2000" dirty="0" err="1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getWidth</a:t>
            </a:r>
            <a:r>
              <a:rPr lang="en-US" sz="2000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(pic</a:t>
            </a:r>
            <a:r>
              <a:rPr lang="en-US" sz="2000" dirty="0" smtClean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)-100,getWidth(pic)):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      for </a:t>
            </a:r>
            <a:r>
              <a:rPr lang="en-US" sz="2000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y in range (</a:t>
            </a:r>
            <a:r>
              <a:rPr lang="en-US" sz="2000" dirty="0" err="1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getHeight</a:t>
            </a:r>
            <a:r>
              <a:rPr lang="en-US" sz="2000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(pic</a:t>
            </a:r>
            <a:r>
              <a:rPr lang="en-US" sz="2000" dirty="0" smtClean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)-100,getHeight(pic</a:t>
            </a:r>
            <a:r>
              <a:rPr lang="en-US" sz="2000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)):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2000" dirty="0" smtClean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     p </a:t>
            </a:r>
            <a:r>
              <a:rPr lang="en-US" sz="2000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= </a:t>
            </a:r>
            <a:r>
              <a:rPr lang="en-US" sz="2000" dirty="0" err="1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getPixelAt</a:t>
            </a:r>
            <a:r>
              <a:rPr lang="en-US" sz="2000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(pic, x, y)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2000" dirty="0" smtClean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en-US" sz="2000" dirty="0" err="1" smtClean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setColor</a:t>
            </a:r>
            <a:r>
              <a:rPr lang="en-US" sz="2000" dirty="0" smtClean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(p, white)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Easy “Miscellaneous”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# Count from 0 to 100 by 5s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countAndPrint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():  </a:t>
            </a:r>
            <a:r>
              <a:rPr lang="en-US" dirty="0"/>
              <a:t># 2 more lines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95400" y="2895600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sz="2000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0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 in range (0, 101, 5):</a:t>
            </a:r>
          </a:p>
          <a:p>
            <a:r>
              <a:rPr lang="en-US" sz="2000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    print </a:t>
            </a:r>
            <a:r>
              <a:rPr lang="en-US" sz="2000" dirty="0" err="1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Conversion Practice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32500" lnSpcReduction="20000"/>
          </a:bodyPr>
          <a:lstStyle/>
          <a:p>
            <a:pPr eaLnBrk="1" hangingPunct="1"/>
            <a:r>
              <a:rPr lang="en-US" sz="5600" dirty="0"/>
              <a:t>Write a function that displays in the command area (but does not return) the letter grade corresponding to a number grade (90 and up = A, etc.; no + or – grades).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6400" dirty="0" err="1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6400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6400" dirty="0" err="1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showGrade</a:t>
            </a:r>
            <a:r>
              <a:rPr lang="en-US" sz="6400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 (n):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6400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  if (n &gt;= 90):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6400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    print "A"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6400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  if (n &gt;= 80) and (n &lt; 90):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6400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    print "B"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6400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  if (n &gt;= 70) and (n &lt; 80):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6400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    print "C"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6400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  if (n &gt;= 60) and (n &lt; 70):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6400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    print "D"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6400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  if (n &lt; 60):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6400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    print "F" </a:t>
            </a:r>
            <a:endParaRPr lang="en-US" sz="4400" dirty="0"/>
          </a:p>
          <a:p>
            <a:pPr eaLnBrk="1" hangingPunct="1"/>
            <a:r>
              <a:rPr lang="en-US" sz="5500" dirty="0" smtClean="0"/>
              <a:t>Write </a:t>
            </a:r>
            <a:r>
              <a:rPr lang="en-US" sz="5500" dirty="0"/>
              <a:t>code that calls your function two times with grades 99 and 71.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6400" dirty="0" err="1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showGrade</a:t>
            </a:r>
            <a:r>
              <a:rPr lang="en-US" sz="6400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 (99)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6400" dirty="0" err="1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showGrade</a:t>
            </a:r>
            <a:r>
              <a:rPr lang="en-US" sz="6400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 (71)</a:t>
            </a:r>
          </a:p>
          <a:p>
            <a:pPr eaLnBrk="1" hangingPunct="1"/>
            <a:endParaRPr lang="en-US" sz="4400" dirty="0"/>
          </a:p>
          <a:p>
            <a:pPr marL="0" indent="0" eaLnBrk="1" hangingPunct="1">
              <a:buNone/>
            </a:pPr>
            <a:endParaRPr lang="en-US" sz="4400" dirty="0" err="1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092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 size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function to return the number of pixels in “pic”</a:t>
            </a:r>
          </a:p>
          <a:p>
            <a:pPr marL="0" indent="0">
              <a:buNone/>
            </a:pPr>
            <a:r>
              <a:rPr lang="en-US" sz="2100" dirty="0" err="1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2100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100" dirty="0" err="1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numPixels</a:t>
            </a:r>
            <a:r>
              <a:rPr lang="en-US" sz="2100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 (pic):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  width = </a:t>
            </a:r>
            <a:r>
              <a:rPr lang="en-US" sz="2100" dirty="0" err="1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getWidth</a:t>
            </a:r>
            <a:r>
              <a:rPr lang="en-US" sz="2100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 (pic)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  height = </a:t>
            </a:r>
            <a:r>
              <a:rPr lang="en-US" sz="2100" dirty="0" err="1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getHeight</a:t>
            </a:r>
            <a:r>
              <a:rPr lang="en-US" sz="2100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(pic)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  return width*height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47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a picture “big”?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Write a function to return “true” if the picture is “big” (has over 90,000 pixels) (use the function you wrote on the previous slide)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100" dirty="0" err="1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2100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100" dirty="0" err="1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isBig</a:t>
            </a:r>
            <a:r>
              <a:rPr lang="en-US" sz="2100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 (pic):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  if </a:t>
            </a:r>
            <a:r>
              <a:rPr lang="en-US" sz="2100" dirty="0" err="1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numPixels</a:t>
            </a:r>
            <a:r>
              <a:rPr lang="en-US" sz="2100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 (pic) &gt; 90000: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2100" dirty="0" smtClean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 return </a:t>
            </a:r>
            <a:r>
              <a:rPr lang="en-US" sz="2100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true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  return false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4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Mystery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35138"/>
            <a:ext cx="7313613" cy="481806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What do I do?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mystery (pic):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x in range (30,70):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y in range (0, 30):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px1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getPixel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(pic, x, y)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	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copyColor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getColor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(px1)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	 px2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getPixel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(pic, x, y+30)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	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setColor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(px2,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copyColor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00B050"/>
                </a:solidFill>
              </a:rPr>
              <a:t>Copies the rectangle bounded by (30,0) and (70,30) immediately below itself.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51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7630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 Code to turn the </a:t>
            </a:r>
            <a:r>
              <a:rPr lang="en-US" dirty="0" smtClean="0"/>
              <a:t>centered bottom </a:t>
            </a:r>
            <a:r>
              <a:rPr lang="en-US" dirty="0"/>
              <a:t>half of a picture 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0" y="2057400"/>
            <a:ext cx="33528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34100" y="2895600"/>
            <a:ext cx="17526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4224288"/>
            <a:ext cx="9004444" cy="1487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200"/>
              </a:spcBef>
              <a:buSzPct val="90000"/>
            </a:pPr>
            <a:r>
              <a:rPr lang="en-US" sz="2100" dirty="0" err="1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2100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100" dirty="0" err="1" smtClean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bottomHalfRed</a:t>
            </a:r>
            <a:r>
              <a:rPr lang="en-US" sz="2100" dirty="0" smtClean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(pic</a:t>
            </a:r>
            <a:r>
              <a:rPr lang="en-US" sz="2100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):</a:t>
            </a:r>
          </a:p>
          <a:p>
            <a:pPr>
              <a:lnSpc>
                <a:spcPct val="80000"/>
              </a:lnSpc>
              <a:spcBef>
                <a:spcPts val="200"/>
              </a:spcBef>
              <a:buSzPct val="90000"/>
            </a:pPr>
            <a:r>
              <a:rPr lang="en-US" sz="2100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  for x in </a:t>
            </a:r>
            <a:r>
              <a:rPr lang="en-US" sz="2100" dirty="0" smtClean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range(</a:t>
            </a:r>
            <a:r>
              <a:rPr lang="en-US" sz="2100" dirty="0" err="1" smtClean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getWidth</a:t>
            </a:r>
            <a:r>
              <a:rPr lang="en-US" sz="2100" dirty="0" smtClean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(pic)/4,getWidth(pic</a:t>
            </a:r>
            <a:r>
              <a:rPr lang="en-US" sz="2100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)*3/4):</a:t>
            </a:r>
          </a:p>
          <a:p>
            <a:pPr>
              <a:lnSpc>
                <a:spcPct val="80000"/>
              </a:lnSpc>
              <a:spcBef>
                <a:spcPts val="200"/>
              </a:spcBef>
              <a:buSzPct val="90000"/>
            </a:pPr>
            <a:r>
              <a:rPr lang="en-US" sz="2100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    for y in </a:t>
            </a:r>
            <a:r>
              <a:rPr lang="en-US" sz="2100" dirty="0" smtClean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range(</a:t>
            </a:r>
            <a:r>
              <a:rPr lang="en-US" sz="2100" dirty="0" err="1" smtClean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getHeight</a:t>
            </a:r>
            <a:r>
              <a:rPr lang="en-US" sz="2100" dirty="0" smtClean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(pic</a:t>
            </a:r>
            <a:r>
              <a:rPr lang="en-US" sz="2100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)/2, </a:t>
            </a:r>
            <a:r>
              <a:rPr lang="en-US" sz="2100" dirty="0" err="1" smtClean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getHeight</a:t>
            </a:r>
            <a:r>
              <a:rPr lang="en-US" sz="2100" dirty="0" smtClean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(pic</a:t>
            </a:r>
            <a:r>
              <a:rPr lang="en-US" sz="2100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)):</a:t>
            </a:r>
          </a:p>
          <a:p>
            <a:pPr>
              <a:lnSpc>
                <a:spcPct val="80000"/>
              </a:lnSpc>
              <a:spcBef>
                <a:spcPts val="200"/>
              </a:spcBef>
              <a:buSzPct val="90000"/>
            </a:pPr>
            <a:r>
              <a:rPr lang="en-US" sz="2100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      p = </a:t>
            </a:r>
            <a:r>
              <a:rPr lang="en-US" sz="2100" dirty="0" err="1" smtClean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getPixel</a:t>
            </a:r>
            <a:r>
              <a:rPr lang="en-US" sz="2100" dirty="0" smtClean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(pic</a:t>
            </a:r>
            <a:r>
              <a:rPr lang="en-US" sz="2100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, x, y)</a:t>
            </a:r>
          </a:p>
          <a:p>
            <a:pPr>
              <a:lnSpc>
                <a:spcPct val="80000"/>
              </a:lnSpc>
              <a:spcBef>
                <a:spcPts val="200"/>
              </a:spcBef>
              <a:buSzPct val="90000"/>
            </a:pPr>
            <a:r>
              <a:rPr lang="en-US" sz="2100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2100" dirty="0" err="1" smtClean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setColor</a:t>
            </a:r>
            <a:r>
              <a:rPr lang="en-US" sz="2100" dirty="0" smtClean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(p</a:t>
            </a:r>
            <a:r>
              <a:rPr lang="en-US" sz="2100" dirty="0">
                <a:solidFill>
                  <a:srgbClr val="00B050"/>
                </a:solidFill>
                <a:latin typeface="Courier New" charset="0"/>
                <a:ea typeface="Courier New" charset="0"/>
                <a:cs typeface="Courier New" charset="0"/>
              </a:rPr>
              <a:t>, red)</a:t>
            </a:r>
          </a:p>
        </p:txBody>
      </p:sp>
    </p:spTree>
    <p:extLst>
      <p:ext uri="{BB962C8B-B14F-4D97-AF65-F5344CB8AC3E}">
        <p14:creationId xmlns:p14="http://schemas.microsoft.com/office/powerpoint/2010/main" val="16473130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kwell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148</TotalTime>
  <Words>646</Words>
  <Application>Microsoft Macintosh PowerPoint</Application>
  <PresentationFormat>On-screen Show (4:3)</PresentationFormat>
  <Paragraphs>88</Paragraphs>
  <Slides>11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Calibri</vt:lpstr>
      <vt:lpstr>Courier</vt:lpstr>
      <vt:lpstr>Courier New</vt:lpstr>
      <vt:lpstr>Goudy Old Style</vt:lpstr>
      <vt:lpstr>Impact</vt:lpstr>
      <vt:lpstr>Marker Felt</vt:lpstr>
      <vt:lpstr>Rockwell</vt:lpstr>
      <vt:lpstr>Inkwell</vt:lpstr>
      <vt:lpstr>Python  Practice !!!</vt:lpstr>
      <vt:lpstr>Easy Picture Function </vt:lpstr>
      <vt:lpstr>Medium Picture Function</vt:lpstr>
      <vt:lpstr>Easy “Miscellaneous” Function</vt:lpstr>
      <vt:lpstr>Conversion Practice </vt:lpstr>
      <vt:lpstr>Picture size practice</vt:lpstr>
      <vt:lpstr>Is a picture “big”?</vt:lpstr>
      <vt:lpstr>Mystery Function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 PRACTICE !!!</dc:title>
  <dc:creator/>
  <cp:lastModifiedBy>Microsoft Office User</cp:lastModifiedBy>
  <cp:revision>40</cp:revision>
  <cp:lastPrinted>2018-02-26T14:03:00Z</cp:lastPrinted>
  <dcterms:created xsi:type="dcterms:W3CDTF">2006-08-16T00:00:00Z</dcterms:created>
  <dcterms:modified xsi:type="dcterms:W3CDTF">2018-02-27T20:45:30Z</dcterms:modified>
</cp:coreProperties>
</file>