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373" r:id="rId2"/>
    <p:sldId id="377" r:id="rId3"/>
    <p:sldId id="378" r:id="rId4"/>
    <p:sldId id="379" r:id="rId5"/>
    <p:sldId id="380" r:id="rId6"/>
    <p:sldId id="381" r:id="rId7"/>
    <p:sldId id="385" r:id="rId8"/>
    <p:sldId id="391" r:id="rId9"/>
    <p:sldId id="392" r:id="rId10"/>
    <p:sldId id="387" r:id="rId11"/>
    <p:sldId id="38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8"/>
    <p:restoredTop sz="87207" autoAdjust="0"/>
  </p:normalViewPr>
  <p:slideViewPr>
    <p:cSldViewPr snapToGrid="0" snapToObjects="1">
      <p:cViewPr varScale="1">
        <p:scale>
          <a:sx n="130" d="100"/>
          <a:sy n="130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29057" indent="-280406" defTabSz="912879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21626" indent="-224325" defTabSz="912879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70276" indent="-224325" defTabSz="912879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18927" indent="-224325" defTabSz="912879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952A9FD7-52BC-854E-818A-77F7ED125EBB}" type="slidenum">
              <a:rPr lang="en-US" sz="1200"/>
              <a:pPr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F116-A58F-1147-AFA3-C0A66AF87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F116-A58F-1147-AFA3-C0A66AF87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F116-A58F-1147-AFA3-C0A66AF87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2/15/18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59E-D438-3743-82E8-257D1D1530F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2/15/18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2/15/18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1089144"/>
            <a:ext cx="5035550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tx1"/>
                </a:solidFill>
                <a:latin typeface="Arial Black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>
                <a:solidFill>
                  <a:schemeClr val="tx1"/>
                </a:solidFill>
                <a:latin typeface="Arial Black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latin typeface="Times" charset="0"/>
              </a:rPr>
              <a:t>What is the output of each function below?   </a:t>
            </a:r>
          </a:p>
          <a:p>
            <a:endParaRPr lang="en-US" sz="1600" dirty="0">
              <a:latin typeface="Times" charset="0"/>
            </a:endParaRPr>
          </a:p>
          <a:p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stars3( ):</a:t>
            </a:r>
          </a:p>
          <a:p>
            <a:r>
              <a:rPr lang="en-US" sz="1200" dirty="0">
                <a:latin typeface="Courier New"/>
                <a:cs typeface="Courier New"/>
              </a:rPr>
              <a:t>    result = ""</a:t>
            </a:r>
          </a:p>
          <a:p>
            <a:r>
              <a:rPr lang="en-US" sz="1200" dirty="0">
                <a:latin typeface="Courier New"/>
                <a:cs typeface="Courier New"/>
              </a:rPr>
              <a:t>    for s in range(4, 10):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result = result + "*"</a:t>
            </a:r>
          </a:p>
          <a:p>
            <a:r>
              <a:rPr lang="en-US" sz="1200" dirty="0">
                <a:latin typeface="Courier New"/>
                <a:cs typeface="Courier New"/>
              </a:rPr>
              <a:t>    print result</a:t>
            </a:r>
          </a:p>
          <a:p>
            <a:r>
              <a:rPr lang="en-US" sz="1600" dirty="0">
                <a:latin typeface="Times" charset="0"/>
              </a:rPr>
              <a:t>   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7200" y="2995449"/>
            <a:ext cx="3733800" cy="307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tx1"/>
                </a:solidFill>
                <a:latin typeface="Arial Black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>
                <a:solidFill>
                  <a:schemeClr val="tx1"/>
                </a:solidFill>
                <a:latin typeface="Arial Black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stars4( ):</a:t>
            </a:r>
          </a:p>
          <a:p>
            <a:r>
              <a:rPr lang="en-US" sz="1200" dirty="0">
                <a:latin typeface="Courier New"/>
                <a:cs typeface="Courier New"/>
              </a:rPr>
              <a:t>    for r in range(1, 4):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result = ""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for c in range(1, 3):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    result = result + "*"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print result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stars5( ):</a:t>
            </a:r>
          </a:p>
          <a:p>
            <a:r>
              <a:rPr lang="en-US" sz="1200" dirty="0">
                <a:latin typeface="Courier New"/>
                <a:cs typeface="Courier New"/>
              </a:rPr>
              <a:t>    for r in range(1, 4):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result = ""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for c in range(1, r+1):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    result = result + "*"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print result</a:t>
            </a:r>
          </a:p>
          <a:p>
            <a:endParaRPr lang="en-US" sz="1400" dirty="0">
              <a:latin typeface="Times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Practice</a:t>
            </a:r>
            <a:r>
              <a:rPr lang="en-US" sz="3200" dirty="0">
                <a:latin typeface="Arial Black" charset="0"/>
                <a:ea typeface="MS PGothic" charset="0"/>
              </a:rPr>
              <a:t> </a:t>
            </a:r>
            <a:r>
              <a:rPr lang="en-US" dirty="0"/>
              <a:t>with loops!</a:t>
            </a:r>
          </a:p>
        </p:txBody>
      </p:sp>
    </p:spTree>
    <p:extLst>
      <p:ext uri="{BB962C8B-B14F-4D97-AF65-F5344CB8AC3E}">
        <p14:creationId xmlns:p14="http://schemas.microsoft.com/office/powerpoint/2010/main" val="104336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function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the following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9463D"/>
                </a:solidFill>
              </a:rPr>
              <a:t># return the number of pixels in a picture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463D"/>
                </a:solidFill>
              </a:rPr>
              <a:t>def</a:t>
            </a:r>
            <a:r>
              <a:rPr lang="en-US" dirty="0">
                <a:solidFill>
                  <a:srgbClr val="79463D"/>
                </a:solidFill>
              </a:rPr>
              <a:t> </a:t>
            </a:r>
            <a:r>
              <a:rPr lang="en-US" dirty="0" err="1">
                <a:solidFill>
                  <a:srgbClr val="79463D"/>
                </a:solidFill>
              </a:rPr>
              <a:t>numPixels</a:t>
            </a:r>
            <a:r>
              <a:rPr lang="en-US" dirty="0">
                <a:solidFill>
                  <a:srgbClr val="79463D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9463D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9463D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79463D"/>
                </a:solidFill>
              </a:rPr>
              <a:t>      return</a:t>
            </a:r>
          </a:p>
        </p:txBody>
      </p:sp>
    </p:spTree>
    <p:extLst>
      <p:ext uri="{BB962C8B-B14F-4D97-AF65-F5344CB8AC3E}">
        <p14:creationId xmlns:p14="http://schemas.microsoft.com/office/powerpoint/2010/main" val="58579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the following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9463D"/>
                </a:solidFill>
              </a:rPr>
              <a:t># return true if the picture is "big" (has over 90,000 pixels)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463D"/>
                </a:solidFill>
              </a:rPr>
              <a:t>def</a:t>
            </a:r>
            <a:r>
              <a:rPr lang="en-US" dirty="0">
                <a:solidFill>
                  <a:srgbClr val="79463D"/>
                </a:solidFill>
              </a:rPr>
              <a:t> </a:t>
            </a:r>
            <a:r>
              <a:rPr lang="en-US" dirty="0" err="1">
                <a:solidFill>
                  <a:srgbClr val="79463D"/>
                </a:solidFill>
              </a:rPr>
              <a:t>isBig</a:t>
            </a:r>
            <a:r>
              <a:rPr lang="en-US" dirty="0">
                <a:solidFill>
                  <a:srgbClr val="79463D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9463D"/>
                </a:solidFill>
              </a:rPr>
              <a:t>   if </a:t>
            </a:r>
          </a:p>
          <a:p>
            <a:pPr marL="0" indent="0">
              <a:buNone/>
            </a:pPr>
            <a:r>
              <a:rPr lang="en-US" dirty="0">
                <a:solidFill>
                  <a:srgbClr val="79463D"/>
                </a:solidFill>
              </a:rPr>
              <a:t>      return</a:t>
            </a:r>
          </a:p>
          <a:p>
            <a:pPr marL="0" indent="0">
              <a:buNone/>
            </a:pPr>
            <a:r>
              <a:rPr lang="en-US" dirty="0">
                <a:solidFill>
                  <a:srgbClr val="79463D"/>
                </a:solidFill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13547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Practice with loops and images!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6387" y="1038319"/>
            <a:ext cx="871908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kern="0" dirty="0"/>
              <a:t>For each of the following functions, label the pixels of the input picture (shown on the right) in the order in which they are modified by the function. </a:t>
            </a:r>
          </a:p>
          <a:p>
            <a:endParaRPr lang="en-US" dirty="0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0" y="1704307"/>
            <a:ext cx="8135782" cy="45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82102"/>
              </p:ext>
            </p:extLst>
          </p:nvPr>
        </p:nvGraphicFramePr>
        <p:xfrm>
          <a:off x="360662" y="3617885"/>
          <a:ext cx="4176736" cy="30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4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Pixel</a:t>
                      </a:r>
                      <a:r>
                        <a:rPr lang="en-US" sz="1400" baseline="0" dirty="0"/>
                        <a:t> whose red value is modified</a:t>
                      </a:r>
                      <a:endParaRPr lang="en-US" sz="1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69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9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9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69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69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69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69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46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9" y="413356"/>
            <a:ext cx="8641174" cy="466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7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85800"/>
            <a:ext cx="900588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96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863013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08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More Nested</a:t>
            </a:r>
            <a:r>
              <a:rPr lang="en-US" dirty="0">
                <a:latin typeface="Arial Black" charset="0"/>
                <a:ea typeface="MS PGothic" charset="0"/>
              </a:rPr>
              <a:t> </a:t>
            </a:r>
            <a:r>
              <a:rPr lang="en-US" sz="3600" dirty="0"/>
              <a:t>Loop Practice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charset="0"/>
                <a:ea typeface="MS PGothic" charset="0"/>
              </a:rPr>
              <a:t>The following function should put a 50x100 green rectangle in a picture starting at pixel (50, 50):</a:t>
            </a:r>
          </a:p>
          <a:p>
            <a:pPr>
              <a:buFont typeface="Wingdings" charset="0"/>
              <a:buNone/>
            </a:pPr>
            <a:r>
              <a:rPr lang="en-US" b="1" dirty="0" err="1">
                <a:solidFill>
                  <a:srgbClr val="7030A0"/>
                </a:solidFill>
                <a:latin typeface="Times New Roman" charset="0"/>
                <a:ea typeface="MS PGothic" charset="0"/>
              </a:rPr>
              <a:t>def</a:t>
            </a:r>
            <a:r>
              <a:rPr lang="en-US" dirty="0">
                <a:latin typeface="Times New Roman" charset="0"/>
                <a:ea typeface="MS PGothic" charset="0"/>
              </a:rPr>
              <a:t> </a:t>
            </a:r>
            <a:r>
              <a:rPr lang="en-US" dirty="0" err="1">
                <a:latin typeface="Times New Roman" charset="0"/>
                <a:ea typeface="MS PGothic" charset="0"/>
              </a:rPr>
              <a:t>greenRectangle</a:t>
            </a:r>
            <a:r>
              <a:rPr lang="en-US" dirty="0">
                <a:latin typeface="Times New Roman" charset="0"/>
                <a:ea typeface="MS PGothic" charset="0"/>
              </a:rPr>
              <a:t> (picture):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MS PGothic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MS PGothic" charset="0"/>
              </a:rPr>
              <a:t>for</a:t>
            </a:r>
            <a:r>
              <a:rPr lang="en-US" dirty="0">
                <a:latin typeface="Times New Roman" charset="0"/>
                <a:ea typeface="MS PGothic" charset="0"/>
              </a:rPr>
              <a:t> x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MS PGothic" charset="0"/>
              </a:rPr>
              <a:t>in</a:t>
            </a:r>
            <a:r>
              <a:rPr lang="en-US" dirty="0">
                <a:latin typeface="Times New Roman" charset="0"/>
                <a:ea typeface="MS PGothic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MS PGothic" charset="0"/>
              </a:rPr>
              <a:t>range</a:t>
            </a:r>
            <a:r>
              <a:rPr lang="en-US" dirty="0">
                <a:latin typeface="Times New Roman" charset="0"/>
                <a:ea typeface="MS PGothic" charset="0"/>
              </a:rPr>
              <a:t> (                  ):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MS PGothic" charset="0"/>
              </a:rPr>
              <a:t>     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MS PGothic" charset="0"/>
              </a:rPr>
              <a:t>for</a:t>
            </a:r>
            <a:r>
              <a:rPr lang="en-US" dirty="0">
                <a:latin typeface="Times New Roman" charset="0"/>
                <a:ea typeface="MS PGothic" charset="0"/>
              </a:rPr>
              <a:t> y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MS PGothic" charset="0"/>
              </a:rPr>
              <a:t>in</a:t>
            </a:r>
            <a:r>
              <a:rPr lang="en-US" dirty="0">
                <a:latin typeface="Times New Roman" charset="0"/>
                <a:ea typeface="MS PGothic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MS PGothic" charset="0"/>
              </a:rPr>
              <a:t>range</a:t>
            </a:r>
            <a:r>
              <a:rPr lang="en-US" dirty="0">
                <a:latin typeface="Times New Roman" charset="0"/>
                <a:ea typeface="MS PGothic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Times New Roman" charset="0"/>
                <a:ea typeface="MS PGothic" charset="0"/>
              </a:rPr>
              <a:t>                    ):</a:t>
            </a:r>
            <a:endParaRPr lang="en-US" dirty="0">
              <a:latin typeface="Times New Roman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MS PGothic" charset="0"/>
              </a:rPr>
              <a:t>         </a:t>
            </a:r>
            <a:r>
              <a:rPr lang="en-US" dirty="0" err="1">
                <a:latin typeface="Times New Roman" charset="0"/>
                <a:ea typeface="MS PGothic" charset="0"/>
              </a:rPr>
              <a:t>px</a:t>
            </a:r>
            <a:r>
              <a:rPr lang="en-US" dirty="0">
                <a:latin typeface="Times New Roman" charset="0"/>
                <a:ea typeface="MS PGothic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Times New Roman" charset="0"/>
                <a:ea typeface="MS PGothic" charset="0"/>
              </a:rPr>
              <a:t>getPixel</a:t>
            </a:r>
            <a:r>
              <a:rPr lang="en-US" dirty="0">
                <a:latin typeface="Times New Roman" charset="0"/>
                <a:ea typeface="MS PGothic" charset="0"/>
              </a:rPr>
              <a:t> (</a:t>
            </a:r>
            <a:r>
              <a:rPr lang="en-US" dirty="0" err="1">
                <a:latin typeface="Times New Roman" charset="0"/>
                <a:ea typeface="MS PGothic" charset="0"/>
              </a:rPr>
              <a:t>picture,x,y</a:t>
            </a:r>
            <a:r>
              <a:rPr lang="en-US" dirty="0">
                <a:latin typeface="Times New Roman" charset="0"/>
                <a:ea typeface="MS PGothic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  <a:ea typeface="MS PGothic" charset="0"/>
              </a:rPr>
              <a:t>         </a:t>
            </a:r>
            <a:r>
              <a:rPr lang="en-US" b="1" dirty="0" err="1">
                <a:solidFill>
                  <a:srgbClr val="7030A0"/>
                </a:solidFill>
                <a:latin typeface="Times New Roman" charset="0"/>
                <a:ea typeface="MS PGothic" charset="0"/>
              </a:rPr>
              <a:t>setColor</a:t>
            </a:r>
            <a:r>
              <a:rPr lang="en-US" dirty="0">
                <a:latin typeface="Times New Roman" charset="0"/>
                <a:ea typeface="MS PGothic" charset="0"/>
              </a:rPr>
              <a:t> (</a:t>
            </a:r>
            <a:r>
              <a:rPr lang="en-US" dirty="0" err="1">
                <a:latin typeface="Times New Roman" charset="0"/>
                <a:ea typeface="MS PGothic" charset="0"/>
              </a:rPr>
              <a:t>px</a:t>
            </a:r>
            <a:r>
              <a:rPr lang="en-US" dirty="0">
                <a:latin typeface="Times New Roman" charset="0"/>
                <a:ea typeface="MS PGothic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MS PGothic" charset="0"/>
              </a:rPr>
              <a:t>green</a:t>
            </a:r>
            <a:r>
              <a:rPr lang="en-US" dirty="0">
                <a:latin typeface="Times New Roman" charset="0"/>
                <a:ea typeface="MS PGothic" charset="0"/>
              </a:rPr>
              <a:t>)</a:t>
            </a:r>
          </a:p>
          <a:p>
            <a:r>
              <a:rPr lang="en-US" u="sng" dirty="0">
                <a:latin typeface="Times New Roman" charset="0"/>
                <a:ea typeface="MS PGothic" charset="0"/>
              </a:rPr>
              <a:t>Question to ponder</a:t>
            </a:r>
            <a:r>
              <a:rPr lang="en-US" dirty="0">
                <a:latin typeface="Times New Roman" charset="0"/>
                <a:ea typeface="MS PGothic" charset="0"/>
              </a:rPr>
              <a:t>:  what if the picture is too small?</a:t>
            </a:r>
          </a:p>
          <a:p>
            <a:endParaRPr lang="en-US" dirty="0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6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035"/>
            <a:ext cx="86868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Uses Boolean Logic  (and, or, not)</a:t>
            </a:r>
          </a:p>
          <a:p>
            <a:pPr marL="0" indent="0">
              <a:buNone/>
            </a:pPr>
            <a:r>
              <a:rPr lang="en-US" dirty="0"/>
              <a:t>Also uses statement:  “if”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Basic format: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statements in the program before the if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stmt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if </a:t>
            </a:r>
            <a:r>
              <a:rPr lang="en-US" b="1" dirty="0">
                <a:solidFill>
                  <a:srgbClr val="79463D"/>
                </a:solidFill>
              </a:rPr>
              <a:t>CONDITION </a:t>
            </a:r>
            <a:r>
              <a:rPr lang="en-US" b="1" dirty="0">
                <a:solidFill>
                  <a:schemeClr val="tx2"/>
                </a:solidFill>
              </a:rPr>
              <a:t>: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chemeClr val="accent6"/>
                </a:solidFill>
              </a:rPr>
              <a:t>statements to execute if CONDITION is True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		could have several statements inside the if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		</a:t>
            </a:r>
            <a:r>
              <a:rPr lang="en-US" b="1" dirty="0" err="1">
                <a:solidFill>
                  <a:schemeClr val="accent6"/>
                </a:solidFill>
              </a:rPr>
              <a:t>stmts</a:t>
            </a:r>
            <a:r>
              <a:rPr lang="en-US" b="1" dirty="0">
                <a:solidFill>
                  <a:schemeClr val="accent6"/>
                </a:solidFill>
              </a:rPr>
              <a:t> indented to same level would be executed</a:t>
            </a:r>
          </a:p>
          <a:p>
            <a:pPr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more statements after the if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stmt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(always executed)</a:t>
            </a:r>
          </a:p>
        </p:txBody>
      </p:sp>
    </p:spTree>
    <p:extLst>
      <p:ext uri="{BB962C8B-B14F-4D97-AF65-F5344CB8AC3E}">
        <p14:creationId xmlns:p14="http://schemas.microsoft.com/office/powerpoint/2010/main" val="195447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What if there are two options?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035"/>
            <a:ext cx="86868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example, we want to print “off” if a variable equals 0 and “on” otherwise.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statements in the program before the if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stmt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if </a:t>
            </a:r>
            <a:r>
              <a:rPr lang="en-US" b="1" dirty="0">
                <a:solidFill>
                  <a:srgbClr val="79463D"/>
                </a:solidFill>
              </a:rPr>
              <a:t>CONDITION </a:t>
            </a:r>
            <a:r>
              <a:rPr lang="en-US" b="1" dirty="0">
                <a:solidFill>
                  <a:schemeClr val="tx2"/>
                </a:solidFill>
              </a:rPr>
              <a:t>: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chemeClr val="accent6"/>
                </a:solidFill>
              </a:rPr>
              <a:t>statements to execute if CONDITION is True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		could have several statements inside the if</a:t>
            </a: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else: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		statements to execute if CONDITION is False</a:t>
            </a:r>
          </a:p>
          <a:p>
            <a:pPr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more statements after the if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stmt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(always executed)</a:t>
            </a:r>
          </a:p>
        </p:txBody>
      </p:sp>
    </p:spTree>
    <p:extLst>
      <p:ext uri="{BB962C8B-B14F-4D97-AF65-F5344CB8AC3E}">
        <p14:creationId xmlns:p14="http://schemas.microsoft.com/office/powerpoint/2010/main" val="297416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What if there are more than two options?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98" y="1525035"/>
            <a:ext cx="8948602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example, we want to print “off” if a variable equals 0, print “on” if the variable equals 1 and “no clue” otherwise.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statements in the program before the if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stmt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if </a:t>
            </a:r>
            <a:r>
              <a:rPr lang="en-US" b="1" dirty="0">
                <a:solidFill>
                  <a:srgbClr val="79463D"/>
                </a:solidFill>
              </a:rPr>
              <a:t>CONDITION </a:t>
            </a:r>
            <a:r>
              <a:rPr lang="en-US" b="1" dirty="0">
                <a:solidFill>
                  <a:schemeClr val="tx2"/>
                </a:solidFill>
              </a:rPr>
              <a:t>: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chemeClr val="accent6"/>
                </a:solidFill>
              </a:rPr>
              <a:t>statements to execute if CONDITION is True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		could have several statements inside the if</a:t>
            </a:r>
          </a:p>
          <a:p>
            <a:pPr>
              <a:buNone/>
            </a:pPr>
            <a:r>
              <a:rPr lang="en-US" b="1" dirty="0" err="1">
                <a:solidFill>
                  <a:schemeClr val="tx2"/>
                </a:solidFill>
              </a:rPr>
              <a:t>elif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79463D"/>
                </a:solidFill>
              </a:rPr>
              <a:t>2ndCONDITION </a:t>
            </a:r>
            <a:r>
              <a:rPr lang="en-US" b="1" dirty="0">
                <a:solidFill>
                  <a:schemeClr val="tx2"/>
                </a:solidFill>
              </a:rPr>
              <a:t>: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		statements to execute if 2ndCONDITION is True</a:t>
            </a: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else: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		</a:t>
            </a:r>
            <a:r>
              <a:rPr lang="en-US" b="1" dirty="0" err="1">
                <a:solidFill>
                  <a:schemeClr val="accent6"/>
                </a:solidFill>
              </a:rPr>
              <a:t>stmts</a:t>
            </a:r>
            <a:r>
              <a:rPr lang="en-US" b="1" dirty="0">
                <a:solidFill>
                  <a:schemeClr val="accent6"/>
                </a:solidFill>
              </a:rPr>
              <a:t> to execute if all previous tests are False </a:t>
            </a:r>
          </a:p>
          <a:p>
            <a:pPr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more statements after the if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stmt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(always executed)</a:t>
            </a:r>
          </a:p>
        </p:txBody>
      </p:sp>
    </p:spTree>
    <p:extLst>
      <p:ext uri="{BB962C8B-B14F-4D97-AF65-F5344CB8AC3E}">
        <p14:creationId xmlns:p14="http://schemas.microsoft.com/office/powerpoint/2010/main" val="1454801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1102</TotalTime>
  <Words>419</Words>
  <Application>Microsoft Macintosh PowerPoint</Application>
  <PresentationFormat>On-screen Show (4:3)</PresentationFormat>
  <Paragraphs>91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ＭＳ Ｐゴシック</vt:lpstr>
      <vt:lpstr>ＭＳ Ｐゴシック</vt:lpstr>
      <vt:lpstr>Arial</vt:lpstr>
      <vt:lpstr>Arial Black</vt:lpstr>
      <vt:lpstr>Calibri</vt:lpstr>
      <vt:lpstr>Courier New</vt:lpstr>
      <vt:lpstr>Times</vt:lpstr>
      <vt:lpstr>Times New Roman</vt:lpstr>
      <vt:lpstr>Wingdings</vt:lpstr>
      <vt:lpstr>Clarity</vt:lpstr>
      <vt:lpstr>Practice with loops!</vt:lpstr>
      <vt:lpstr>Practice with loops and images! </vt:lpstr>
      <vt:lpstr>PowerPoint Presentation</vt:lpstr>
      <vt:lpstr>PowerPoint Presentation</vt:lpstr>
      <vt:lpstr>PowerPoint Presentation</vt:lpstr>
      <vt:lpstr>More Nested Loop Practice</vt:lpstr>
      <vt:lpstr>Making Decisions in Python</vt:lpstr>
      <vt:lpstr>What if there are two options?  </vt:lpstr>
      <vt:lpstr>What if there are more than two options?  </vt:lpstr>
      <vt:lpstr>Practice function writing</vt:lpstr>
      <vt:lpstr>Practice</vt:lpstr>
    </vt:vector>
  </TitlesOfParts>
  <Company>Siena College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52</cp:revision>
  <cp:lastPrinted>2017-10-10T17:49:18Z</cp:lastPrinted>
  <dcterms:created xsi:type="dcterms:W3CDTF">2015-09-22T15:33:46Z</dcterms:created>
  <dcterms:modified xsi:type="dcterms:W3CDTF">2018-02-15T17:38:56Z</dcterms:modified>
</cp:coreProperties>
</file>