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38"/>
  </p:notesMasterIdLst>
  <p:handoutMasterIdLst>
    <p:handoutMasterId r:id="rId39"/>
  </p:handoutMasterIdLst>
  <p:sldIdLst>
    <p:sldId id="431" r:id="rId2"/>
    <p:sldId id="432" r:id="rId3"/>
    <p:sldId id="433" r:id="rId4"/>
    <p:sldId id="434" r:id="rId5"/>
    <p:sldId id="435" r:id="rId6"/>
    <p:sldId id="436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437" r:id="rId20"/>
    <p:sldId id="438" r:id="rId21"/>
    <p:sldId id="439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451" r:id="rId34"/>
    <p:sldId id="452" r:id="rId35"/>
    <p:sldId id="453" r:id="rId36"/>
    <p:sldId id="454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8"/>
    <p:restoredTop sz="87207" autoAdjust="0"/>
  </p:normalViewPr>
  <p:slideViewPr>
    <p:cSldViewPr snapToGrid="0" snapToObjects="1">
      <p:cViewPr varScale="1">
        <p:scale>
          <a:sx n="130" d="100"/>
          <a:sy n="130" d="100"/>
        </p:scale>
        <p:origin x="1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D1A43-C115-BD4A-ACEA-D75F98519175}" type="datetimeFigureOut">
              <a:rPr lang="en-US" smtClean="0"/>
              <a:t>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668E2-5291-EF4E-A7AD-ED702B60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96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CD26-1C22-7642-8B11-D28C92B70483}" type="datetimeFigureOut">
              <a:rPr lang="en-US" smtClean="0"/>
              <a:t>2/15/18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1F116-A58F-1147-AFA3-C0A66AF87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0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1F116-A58F-1147-AFA3-C0A66AF87C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97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charset="0"/>
              <a:ea typeface="MS PGothic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3E4D28D1-FD5E-1C48-BAE1-4BBBA2B5045F}" type="slidenum">
              <a:rPr lang="en-US" sz="1200"/>
              <a:pPr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charset="0"/>
              <a:ea typeface="MS PGothic" charset="0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220D6D0F-5D8C-2F48-8126-1304106617EC}" type="slidenum">
              <a:rPr lang="en-US" sz="1200"/>
              <a:pPr/>
              <a:t>15</a:t>
            </a:fld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BAEFEAF0-F965-D043-9A79-BB87D3B0256C}" type="slidenum">
              <a:rPr lang="en-US" sz="1200">
                <a:ea typeface="ＭＳ Ｐゴシック" charset="0"/>
                <a:cs typeface="ＭＳ Ｐゴシック" charset="0"/>
              </a:rPr>
              <a:pPr/>
              <a:t>16</a:t>
            </a:fld>
            <a:endParaRPr lang="en-US" sz="12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charset="0"/>
              <a:ea typeface="MS PGothic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E98094CC-857B-EA46-86C5-77A3F8DFC292}" type="slidenum">
              <a:rPr lang="en-US" sz="1200"/>
              <a:pPr/>
              <a:t>17</a:t>
            </a:fld>
            <a:endParaRPr 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charset="0"/>
              <a:ea typeface="MS PGothic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AD69422B-55E9-6249-94AB-16ECAA375598}" type="slidenum">
              <a:rPr lang="en-US" sz="1200"/>
              <a:pPr/>
              <a:t>18</a:t>
            </a:fld>
            <a:endParaRPr 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charset="0"/>
              <a:ea typeface="MS PGothic" charset="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FB66FBF2-B2C0-A64E-B378-59F86F3CBDD6}" type="slidenum">
              <a:rPr lang="en-US" sz="1200"/>
              <a:pPr/>
              <a:t>19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42285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charset="0"/>
              <a:ea typeface="MS PGothic" charset="0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0674BB64-9927-7347-9C52-38D752D9ACB4}" type="slidenum">
              <a:rPr lang="en-US" sz="1200"/>
              <a:pPr/>
              <a:t>20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09169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charset="0"/>
              <a:ea typeface="MS PGothic" charset="0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0326C5BF-9C0C-534A-8E3A-0F9713339F00}" type="slidenum">
              <a:rPr lang="en-US" sz="1200"/>
              <a:pPr/>
              <a:t>21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18330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11B440D1-D760-A94B-B922-570B53D8E5EF}" type="slidenum">
              <a:rPr lang="en-US" sz="1200">
                <a:ea typeface="ＭＳ Ｐゴシック" charset="0"/>
                <a:cs typeface="ＭＳ Ｐゴシック" charset="0"/>
              </a:rPr>
              <a:pPr/>
              <a:t>22</a:t>
            </a:fld>
            <a:endParaRPr lang="en-US" sz="1200">
              <a:ea typeface="ＭＳ Ｐゴシック" charset="0"/>
              <a:cs typeface="ＭＳ Ｐゴシック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774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Hard disk drive… with 5mb of storage</a:t>
            </a:r>
          </a:p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In september 1956, ibm launched the 305 RAMAC, the first </a:t>
            </a:r>
            <a:r>
              <a:rPr lang="ja-JP" altLang="en-US">
                <a:latin typeface="Times" charset="0"/>
                <a:ea typeface="ＭＳ Ｐゴシック" charset="0"/>
                <a:cs typeface="ＭＳ Ｐゴシック" charset="0"/>
              </a:rPr>
              <a:t>‘</a:t>
            </a:r>
            <a:r>
              <a:rPr lang="en-US" altLang="ja-JP">
                <a:latin typeface="Times" charset="0"/>
                <a:ea typeface="ＭＳ Ｐゴシック" charset="0"/>
                <a:cs typeface="ＭＳ Ｐゴシック" charset="0"/>
              </a:rPr>
              <a:t>super</a:t>
            </a:r>
            <a:r>
              <a:rPr lang="ja-JP" altLang="en-US">
                <a:latin typeface="Times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Times" charset="0"/>
                <a:ea typeface="ＭＳ Ｐゴシック" charset="0"/>
                <a:cs typeface="ＭＳ Ｐゴシック" charset="0"/>
              </a:rPr>
              <a:t> computer with a hard disk drive.  The hard disk drive weighed over a ton and stored 5MB of data.</a:t>
            </a:r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D3D4587D-5D96-1447-AC1C-6354ACB98A5F}" type="slidenum">
              <a:rPr lang="en-US" sz="1200">
                <a:ea typeface="ＭＳ Ｐゴシック" charset="0"/>
                <a:cs typeface="ＭＳ Ｐゴシック" charset="0"/>
              </a:rPr>
              <a:pPr/>
              <a:t>23</a:t>
            </a:fld>
            <a:endParaRPr lang="en-US" sz="12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18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charset="0"/>
              <a:ea typeface="MS PGothic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5DDA27D7-282A-324C-88F1-78AF656000F4}" type="slidenum">
              <a:rPr lang="en-US" sz="1200"/>
              <a:pPr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64344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charset="0"/>
              <a:ea typeface="MS PGothic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B472A096-ABF5-B343-8BF4-C8B01403DF58}" type="slidenum">
              <a:rPr lang="en-US" sz="1200"/>
              <a:pPr/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4429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charset="0"/>
              <a:ea typeface="MS PGothic" charset="0"/>
            </a:endParaRPr>
          </a:p>
        </p:txBody>
      </p:sp>
      <p:sp>
        <p:nvSpPr>
          <p:cNvPr id="67587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r"/>
            <a:fld id="{F7216CE4-C50B-4249-B4D3-57C547BC3D0F}" type="slidenum">
              <a:rPr lang="en-US" sz="1200"/>
              <a:pPr algn="r"/>
              <a:t>25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704386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B0360E91-67EE-1E4B-B349-7E7A067A895D}" type="slidenum">
              <a:rPr lang="en-US" sz="1200">
                <a:ea typeface="ＭＳ Ｐゴシック" charset="0"/>
                <a:cs typeface="ＭＳ Ｐゴシック" charset="0"/>
              </a:rPr>
              <a:pPr/>
              <a:t>26</a:t>
            </a:fld>
            <a:endParaRPr lang="en-US" sz="1200">
              <a:ea typeface="ＭＳ Ｐゴシック" charset="0"/>
              <a:cs typeface="ＭＳ Ｐゴシック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5963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450239E4-F781-374C-9793-8ACB474BEF85}" type="slidenum">
              <a:rPr lang="en-US" sz="1200">
                <a:ea typeface="ＭＳ Ｐゴシック" charset="0"/>
                <a:cs typeface="ＭＳ Ｐゴシック" charset="0"/>
              </a:rPr>
              <a:pPr/>
              <a:t>27</a:t>
            </a:fld>
            <a:endParaRPr lang="en-US" sz="1200">
              <a:ea typeface="ＭＳ Ｐゴシック" charset="0"/>
              <a:cs typeface="ＭＳ Ｐゴシック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066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charset="0"/>
              <a:ea typeface="MS PGothic" charset="0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A5E1B716-D012-3944-BEA3-D2CE7025FA57}" type="slidenum">
              <a:rPr lang="en-US" sz="1200"/>
              <a:pPr/>
              <a:t>28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400699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charset="0"/>
              <a:ea typeface="MS PGothic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C4D5A4EA-A5BD-8C4F-9820-BCFB1F54B580}" type="slidenum">
              <a:rPr lang="en-US" sz="1200"/>
              <a:pPr/>
              <a:t>29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930247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charset="0"/>
              <a:ea typeface="MS PGothic" charset="0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433794F8-CF24-B44B-90CA-EAFD7E65E60D}" type="slidenum">
              <a:rPr lang="en-US" sz="1200"/>
              <a:pPr/>
              <a:t>30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436931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charset="0"/>
              <a:ea typeface="MS PGothic" charset="0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B709E2CB-9D82-3A43-A6A1-29DAFDF4CB35}" type="slidenum">
              <a:rPr lang="en-US" sz="1200"/>
              <a:pPr/>
              <a:t>32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194468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charset="0"/>
              <a:ea typeface="MS PGothic" charset="0"/>
            </a:endParaRP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E9C8CE53-5CC8-B645-BBB4-C2BD7DFC1C67}" type="slidenum">
              <a:rPr lang="en-US" sz="1200"/>
              <a:pPr/>
              <a:t>33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508194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charset="0"/>
              <a:ea typeface="MS PGothic" charset="0"/>
            </a:endParaRPr>
          </a:p>
        </p:txBody>
      </p:sp>
      <p:sp>
        <p:nvSpPr>
          <p:cNvPr id="84995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r"/>
            <a:fld id="{5FFFB3EC-D4D0-2046-8A2A-40E9F13E16F6}" type="slidenum">
              <a:rPr lang="en-US" sz="1200"/>
              <a:pPr algn="r"/>
              <a:t>34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35331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charset="0"/>
              <a:ea typeface="MS PGothic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EE308293-ECCA-0248-8B02-EBA2DB322588}" type="slidenum">
              <a:rPr lang="en-US" sz="1200"/>
              <a:pPr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2E157384-B212-AA4D-98F9-8A9B0755D9CD}" type="slidenum">
              <a:rPr lang="en-US" sz="1200">
                <a:ea typeface="ＭＳ Ｐゴシック" charset="0"/>
                <a:cs typeface="ＭＳ Ｐゴシック" charset="0"/>
              </a:rPr>
              <a:pPr/>
              <a:t>35</a:t>
            </a:fld>
            <a:endParaRPr lang="en-US" sz="1200"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2144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D06F270C-AEE1-DC4C-A577-7D5A43B058B5}" type="slidenum">
              <a:rPr lang="en-US" sz="1200">
                <a:ea typeface="ＭＳ Ｐゴシック" charset="0"/>
                <a:cs typeface="ＭＳ Ｐゴシック" charset="0"/>
              </a:rPr>
              <a:pPr/>
              <a:t>36</a:t>
            </a:fld>
            <a:endParaRPr lang="en-US" sz="1200"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16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charset="0"/>
              <a:ea typeface="MS PGothic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70185E18-5CBF-0D4A-A797-FECB8AE6BB73}" type="slidenum">
              <a:rPr lang="en-US" sz="1200"/>
              <a:pPr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charset="0"/>
              <a:ea typeface="MS PGothic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0A28AAB8-5D77-2248-9008-0E3F4F76A857}" type="slidenum">
              <a:rPr lang="en-US" sz="1200"/>
              <a:pPr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charset="0"/>
              <a:ea typeface="MS PGothic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7A363D72-88FC-1649-9CF1-6CF932C70AE8}" type="slidenum">
              <a:rPr lang="en-US" sz="1200"/>
              <a:pPr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charset="0"/>
              <a:ea typeface="MS PGothic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8D068A14-B2C6-C042-9CC0-637D04AF84D6}" type="slidenum">
              <a:rPr lang="en-US" sz="1200"/>
              <a:pPr/>
              <a:t>11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charset="0"/>
              <a:ea typeface="MS PGothic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941AE012-0476-854A-B646-5879AAD8CA73}" type="slidenum">
              <a:rPr lang="en-US" sz="1200"/>
              <a:pPr/>
              <a:t>12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charset="0"/>
              <a:ea typeface="MS PGothic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22E8D397-F846-874F-AFDA-47DD2A05EC29}" type="slidenum">
              <a:rPr lang="en-US" sz="1200"/>
              <a:pPr/>
              <a:t>13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878EDF8-2E6C-4047-BC18-06494607CD6E}" type="datetime1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2/15/18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91E0E9B-5B4C-D54C-BD61-23D346435524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8146-1BE7-C54A-9792-E5D5E211206F}" type="datetime1">
              <a:rPr lang="en-US" smtClean="0">
                <a:solidFill>
                  <a:srgbClr val="000000"/>
                </a:solidFill>
              </a:rPr>
              <a:pPr/>
              <a:t>2/15/18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DF4DAE41-72B0-E948-AD0C-C7B2D7AAC63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0D4A-0CD1-5846-8CD9-A6F7DE3C4E28}" type="datetime1">
              <a:rPr lang="en-US" smtClean="0">
                <a:solidFill>
                  <a:srgbClr val="000000"/>
                </a:solidFill>
              </a:rPr>
              <a:pPr/>
              <a:t>2/15/18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9189405-6DE5-5B4D-B745-F8FAD93B46E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AC5A1-7F0C-6D4C-B86C-07E24C90D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6CB9-2C09-E94A-8440-8042112DFD95}" type="datetime1">
              <a:rPr lang="en-US" smtClean="0">
                <a:solidFill>
                  <a:srgbClr val="000000"/>
                </a:solidFill>
              </a:rPr>
              <a:pPr/>
              <a:t>2/15/18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B076-9D04-9244-A1D1-2930F9AF8D7C}" type="datetime1">
              <a:rPr lang="en-US" smtClean="0">
                <a:solidFill>
                  <a:srgbClr val="000000"/>
                </a:solidFill>
              </a:rPr>
              <a:pPr/>
              <a:t>2/15/18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548DC56B-9118-A440-88F3-FC557310281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D8FB-B4C4-094A-BB6A-A010A5A1DBC7}" type="datetime1">
              <a:rPr lang="en-US" smtClean="0">
                <a:solidFill>
                  <a:srgbClr val="000000"/>
                </a:solidFill>
              </a:rPr>
              <a:pPr/>
              <a:t>2/15/18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1BBC40AC-D134-0C4E-8291-C8B0A5F267B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F429-25A6-2246-9F37-0944CCA10EAB}" type="datetime1">
              <a:rPr lang="en-US" smtClean="0">
                <a:solidFill>
                  <a:srgbClr val="000000"/>
                </a:solidFill>
              </a:rPr>
              <a:pPr/>
              <a:t>2/15/18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9BF5BC6E-EEAA-7044-87DC-D06AA2AC242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8908-AA38-2245-A20A-E80D12364451}" type="datetime1">
              <a:rPr lang="en-US" smtClean="0">
                <a:solidFill>
                  <a:srgbClr val="000000"/>
                </a:solidFill>
              </a:rPr>
              <a:pPr/>
              <a:t>2/15/18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1EFA795F-C9DB-F344-8D54-F8D5B0222EF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2DF-A8DF-CA49-9CDE-2D27AD9695D0}" type="datetime1">
              <a:rPr lang="en-US" smtClean="0">
                <a:solidFill>
                  <a:srgbClr val="000000"/>
                </a:solidFill>
              </a:rPr>
              <a:pPr/>
              <a:t>2/15/18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E167C1CD-FCFC-D847-925A-FEDB6A3135E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051-E384-ED44-AB1A-641DE1E516F6}" type="datetime1">
              <a:rPr lang="en-US" smtClean="0">
                <a:solidFill>
                  <a:srgbClr val="000000"/>
                </a:solidFill>
              </a:rPr>
              <a:pPr/>
              <a:t>2/15/18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A26859E-D438-3743-82E8-257D1D1530F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69A4-5C4A-614B-B76D-71F46C595CC8}" type="datetime1">
              <a:rPr lang="en-US" smtClean="0">
                <a:solidFill>
                  <a:srgbClr val="000000"/>
                </a:solidFill>
              </a:rPr>
              <a:pPr/>
              <a:t>2/15/18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3976B41-350E-694E-A89C-8784D9E18E2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878EDF8-2E6C-4047-BC18-06494607CD6E}" type="datetime1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2/15/18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9eyFDBPk4Y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Hardware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Computing Components</a:t>
            </a:r>
          </a:p>
        </p:txBody>
      </p:sp>
    </p:spTree>
    <p:extLst>
      <p:ext uri="{BB962C8B-B14F-4D97-AF65-F5344CB8AC3E}">
        <p14:creationId xmlns:p14="http://schemas.microsoft.com/office/powerpoint/2010/main" val="1015395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Touch Screens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077200" cy="4343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b="1">
                <a:solidFill>
                  <a:srgbClr val="FF6600"/>
                </a:solidFill>
                <a:latin typeface="Arial" charset="0"/>
                <a:ea typeface="MS PGothic" charset="0"/>
              </a:rPr>
              <a:t>Resistive touch screen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Arial" charset="0"/>
                <a:ea typeface="MS PGothic" charset="0"/>
              </a:rPr>
              <a:t>A screen made up of two layers of electrically conductive material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  <a:ea typeface="MS PGothic" charset="0"/>
              </a:rPr>
              <a:t>One layer has vertical lines, the other has horizontal lines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  <a:ea typeface="MS PGothic" charset="0"/>
              </a:rPr>
              <a:t>When the top layer is pressed, it comes in contact with the second layer which allows electrical current to 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  <a:ea typeface="MS PGothic" charset="0"/>
              </a:rPr>
              <a:t>The specific vertical and horizontal lines that make contact dictate the location on the screen that was touched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2800"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42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Touch Screens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300"/>
              </a:spcAft>
              <a:buFontTx/>
              <a:buNone/>
            </a:pPr>
            <a:r>
              <a:rPr lang="en-US" sz="2800" b="1">
                <a:solidFill>
                  <a:srgbClr val="FF6600"/>
                </a:solidFill>
                <a:latin typeface="Arial" charset="0"/>
                <a:ea typeface="MS PGothic" charset="0"/>
              </a:rPr>
              <a:t>Capacitive touch screen</a:t>
            </a:r>
            <a:r>
              <a:rPr lang="en-US" sz="2800">
                <a:solidFill>
                  <a:srgbClr val="FF6600"/>
                </a:solidFill>
                <a:latin typeface="Arial" charset="0"/>
                <a:ea typeface="MS PGothic" charset="0"/>
              </a:rPr>
              <a:t>   </a:t>
            </a:r>
          </a:p>
          <a:p>
            <a:pPr marL="0" indent="0" eaLnBrk="1" hangingPunct="1">
              <a:lnSpc>
                <a:spcPct val="90000"/>
              </a:lnSpc>
              <a:spcAft>
                <a:spcPts val="300"/>
              </a:spcAft>
              <a:buFontTx/>
              <a:buNone/>
            </a:pPr>
            <a:r>
              <a:rPr lang="en-US" sz="2800">
                <a:latin typeface="Arial" charset="0"/>
                <a:ea typeface="MS PGothic" charset="0"/>
              </a:rPr>
              <a:t>A screen made up of a laminate applied over a glass screen </a:t>
            </a:r>
          </a:p>
          <a:p>
            <a:pPr lvl="1" eaLnBrk="1" hangingPunct="1">
              <a:lnSpc>
                <a:spcPct val="90000"/>
              </a:lnSpc>
              <a:spcAft>
                <a:spcPts val="300"/>
              </a:spcAft>
            </a:pPr>
            <a:r>
              <a:rPr lang="en-US" sz="2400">
                <a:latin typeface="Arial" charset="0"/>
                <a:ea typeface="MS PGothic" charset="0"/>
              </a:rPr>
              <a:t>Laminate conducts electricity in all directions; a very small current is applied equally on the four corners </a:t>
            </a:r>
          </a:p>
          <a:p>
            <a:pPr lvl="1" eaLnBrk="1" hangingPunct="1">
              <a:lnSpc>
                <a:spcPct val="90000"/>
              </a:lnSpc>
              <a:spcAft>
                <a:spcPts val="300"/>
              </a:spcAft>
            </a:pPr>
            <a:r>
              <a:rPr lang="en-US" sz="2400">
                <a:latin typeface="Arial" charset="0"/>
                <a:ea typeface="MS PGothic" charset="0"/>
              </a:rPr>
              <a:t>When the screen is touched, current flows to the finger or stylus </a:t>
            </a:r>
          </a:p>
          <a:p>
            <a:pPr lvl="1" eaLnBrk="1" hangingPunct="1">
              <a:lnSpc>
                <a:spcPct val="90000"/>
              </a:lnSpc>
              <a:spcAft>
                <a:spcPts val="300"/>
              </a:spcAft>
            </a:pPr>
            <a:r>
              <a:rPr lang="en-US" sz="2400">
                <a:latin typeface="Arial" charset="0"/>
                <a:ea typeface="MS PGothic" charset="0"/>
              </a:rPr>
              <a:t>The location of the touch on the screen is determined by comparing how strong the flow of electricity is from each corner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2800"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79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Touch Screens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Aft>
                <a:spcPts val="300"/>
              </a:spcAft>
              <a:buFontTx/>
              <a:buNone/>
            </a:pPr>
            <a:r>
              <a:rPr lang="en-US" sz="2800" b="1">
                <a:solidFill>
                  <a:srgbClr val="FF6600"/>
                </a:solidFill>
                <a:latin typeface="Arial" charset="0"/>
                <a:ea typeface="MS PGothic" charset="0"/>
              </a:rPr>
              <a:t>Infrared touch screen</a:t>
            </a:r>
            <a:r>
              <a:rPr lang="en-US" sz="2800">
                <a:solidFill>
                  <a:srgbClr val="FF6600"/>
                </a:solidFill>
                <a:latin typeface="Arial" charset="0"/>
                <a:ea typeface="MS PGothic" charset="0"/>
              </a:rPr>
              <a:t>  </a:t>
            </a:r>
          </a:p>
          <a:p>
            <a:pPr marL="0" indent="0" eaLnBrk="1" hangingPunct="1">
              <a:spcAft>
                <a:spcPts val="300"/>
              </a:spcAft>
              <a:buFontTx/>
              <a:buNone/>
            </a:pPr>
            <a:r>
              <a:rPr lang="en-US" sz="2800">
                <a:latin typeface="Arial" charset="0"/>
                <a:ea typeface="MS PGothic" charset="0"/>
              </a:rPr>
              <a:t>A screen with crisscrossing horizontal and vertical beams of infrared light </a:t>
            </a:r>
          </a:p>
          <a:p>
            <a:pPr lvl="1" eaLnBrk="1" hangingPunct="1">
              <a:spcAft>
                <a:spcPts val="300"/>
              </a:spcAft>
            </a:pPr>
            <a:r>
              <a:rPr lang="en-US" sz="2400">
                <a:latin typeface="Arial" charset="0"/>
                <a:ea typeface="MS PGothic" charset="0"/>
              </a:rPr>
              <a:t>Sensors on opposite sides of the screen detect the beams </a:t>
            </a:r>
          </a:p>
          <a:p>
            <a:pPr lvl="1" eaLnBrk="1" hangingPunct="1">
              <a:spcAft>
                <a:spcPts val="300"/>
              </a:spcAft>
            </a:pPr>
            <a:r>
              <a:rPr lang="en-US" sz="2400">
                <a:latin typeface="Arial" charset="0"/>
                <a:ea typeface="MS PGothic" charset="0"/>
              </a:rPr>
              <a:t>When the user breaks the beams by touching the screen, the location of the break can be determined</a:t>
            </a:r>
          </a:p>
          <a:p>
            <a:pPr marL="0" indent="0" eaLnBrk="1" hangingPunct="1"/>
            <a:endParaRPr lang="en-US" sz="2800"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435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Touch Screens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Aft>
                <a:spcPts val="300"/>
              </a:spcAft>
              <a:buFontTx/>
              <a:buNone/>
            </a:pPr>
            <a:r>
              <a:rPr lang="en-US" b="1">
                <a:solidFill>
                  <a:srgbClr val="FF6600"/>
                </a:solidFill>
                <a:latin typeface="Arial" charset="0"/>
                <a:ea typeface="MS PGothic" charset="0"/>
              </a:rPr>
              <a:t>Surface acoustic wave</a:t>
            </a:r>
            <a:r>
              <a:rPr lang="en-US">
                <a:solidFill>
                  <a:srgbClr val="FF6600"/>
                </a:solidFill>
                <a:latin typeface="Arial" charset="0"/>
                <a:ea typeface="MS PGothic" charset="0"/>
              </a:rPr>
              <a:t> </a:t>
            </a:r>
            <a:r>
              <a:rPr lang="en-US">
                <a:latin typeface="Arial" charset="0"/>
                <a:ea typeface="MS PGothic" charset="0"/>
              </a:rPr>
              <a:t>(SAW)   </a:t>
            </a:r>
          </a:p>
          <a:p>
            <a:pPr marL="0" indent="0" eaLnBrk="1" hangingPunct="1">
              <a:spcAft>
                <a:spcPts val="300"/>
              </a:spcAft>
              <a:buFontTx/>
              <a:buNone/>
            </a:pPr>
            <a:r>
              <a:rPr lang="en-US">
                <a:latin typeface="Arial" charset="0"/>
                <a:ea typeface="MS PGothic" charset="0"/>
              </a:rPr>
              <a:t>A screen  with crisscrossing high frequency sound waves across the horizontal and vertical axes </a:t>
            </a:r>
          </a:p>
          <a:p>
            <a:pPr lvl="1" eaLnBrk="1" hangingPunct="1">
              <a:spcAft>
                <a:spcPts val="300"/>
              </a:spcAft>
            </a:pPr>
            <a:r>
              <a:rPr lang="en-US">
                <a:latin typeface="Arial" charset="0"/>
                <a:ea typeface="MS PGothic" charset="0"/>
              </a:rPr>
              <a:t>When a finger touches the surface, corresponding sensors detect the interruption and determine location of the touch</a:t>
            </a:r>
          </a:p>
          <a:p>
            <a:pPr marL="0" indent="0" eaLnBrk="1" hangingPunct="1"/>
            <a:endParaRPr lang="en-US"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97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Memory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962400" cy="3352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2200" b="1">
                <a:solidFill>
                  <a:srgbClr val="FF6600"/>
                </a:solidFill>
                <a:latin typeface="Arial" charset="0"/>
                <a:ea typeface="MS PGothic" charset="0"/>
              </a:rPr>
              <a:t>Memory</a:t>
            </a:r>
            <a:r>
              <a:rPr lang="en-US" sz="2200">
                <a:solidFill>
                  <a:srgbClr val="FF6600"/>
                </a:solidFill>
                <a:latin typeface="Arial" charset="0"/>
                <a:ea typeface="MS PGothic" charset="0"/>
              </a:rPr>
              <a:t> 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900">
                <a:latin typeface="Arial" charset="0"/>
                <a:ea typeface="MS PGothic" charset="0"/>
              </a:rPr>
              <a:t>A collection of cells, each with a unique physical address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sz="1900">
              <a:latin typeface="Arial" charset="0"/>
              <a:ea typeface="MS PGothic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900">
                <a:latin typeface="Arial" charset="0"/>
                <a:ea typeface="MS PGothic" charset="0"/>
              </a:rPr>
              <a:t>Most computers are byte-addressable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sz="1900">
              <a:latin typeface="Arial" charset="0"/>
              <a:ea typeface="MS PGothic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900">
                <a:latin typeface="Arial" charset="0"/>
                <a:ea typeface="MS PGothic" charset="0"/>
              </a:rPr>
              <a:t>Cell at address </a:t>
            </a:r>
            <a:r>
              <a:rPr lang="en-US" sz="1900">
                <a:solidFill>
                  <a:srgbClr val="FF0000"/>
                </a:solidFill>
                <a:latin typeface="Lucida Console" charset="0"/>
                <a:ea typeface="MS PGothic" charset="0"/>
              </a:rPr>
              <a:t>11111110</a:t>
            </a:r>
            <a:r>
              <a:rPr lang="en-US" sz="1900">
                <a:latin typeface="Arial" charset="0"/>
                <a:ea typeface="MS PGothic" charset="0"/>
              </a:rPr>
              <a:t> contains </a:t>
            </a:r>
            <a:r>
              <a:rPr lang="en-US" sz="1900">
                <a:latin typeface="Lucida Console" charset="0"/>
                <a:ea typeface="MS PGothic" charset="0"/>
              </a:rPr>
              <a:t>10101010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sz="1900">
              <a:latin typeface="Lucida Console" charset="0"/>
              <a:ea typeface="MS PGothic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sz="1900">
              <a:latin typeface="Arial" charset="0"/>
              <a:ea typeface="MS PGothic" charset="0"/>
            </a:endParaRPr>
          </a:p>
        </p:txBody>
      </p:sp>
      <p:pic>
        <p:nvPicPr>
          <p:cNvPr id="4403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76400"/>
            <a:ext cx="3251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213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Memory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19600" cy="4191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800" b="1">
                <a:solidFill>
                  <a:srgbClr val="FF6600"/>
                </a:solidFill>
                <a:latin typeface="Arial" charset="0"/>
                <a:ea typeface="MS PGothic" charset="0"/>
              </a:rPr>
              <a:t>Memory</a:t>
            </a:r>
            <a:r>
              <a:rPr lang="en-US" sz="2800">
                <a:solidFill>
                  <a:srgbClr val="FF6600"/>
                </a:solidFill>
                <a:latin typeface="Arial" charset="0"/>
                <a:ea typeface="MS PGothic" charset="0"/>
              </a:rPr>
              <a:t> 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sz="2400">
                <a:latin typeface="Arial" charset="0"/>
                <a:ea typeface="MS PGothic" charset="0"/>
              </a:rPr>
              <a:t>What does </a:t>
            </a:r>
            <a:r>
              <a:rPr lang="en-US" sz="2400">
                <a:latin typeface="Lucida Console" charset="0"/>
                <a:ea typeface="MS PGothic" charset="0"/>
              </a:rPr>
              <a:t>10101010 </a:t>
            </a:r>
            <a:r>
              <a:rPr lang="en-US" sz="2400">
                <a:latin typeface="Arial" charset="0"/>
                <a:ea typeface="MS PGothic" charset="0"/>
              </a:rPr>
              <a:t>mean? 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sz="2400">
              <a:latin typeface="Arial" charset="0"/>
              <a:ea typeface="MS PGothic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sz="2400">
                <a:latin typeface="Arial" charset="0"/>
                <a:ea typeface="MS PGothic" charset="0"/>
              </a:rPr>
              <a:t>No way to answer that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sz="2400">
              <a:latin typeface="Arial" charset="0"/>
              <a:ea typeface="MS PGothic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sz="2400">
                <a:latin typeface="Arial" charset="0"/>
                <a:ea typeface="MS PGothic" charset="0"/>
              </a:rPr>
              <a:t>Could be an instruction, a natural number, a signed integer, a character, part of an image, …</a:t>
            </a:r>
          </a:p>
        </p:txBody>
      </p:sp>
      <p:pic>
        <p:nvPicPr>
          <p:cNvPr id="4608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76400"/>
            <a:ext cx="25622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855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Memory (Primary), cont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d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Uses random access:</a:t>
            </a:r>
          </a:p>
          <a:p>
            <a:pPr marL="274320" lvl="1" indent="0" eaLnBrk="1" hangingPunct="1"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274320" lvl="1" indent="0" eaLnBrk="1" hangingPunct="1"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274320" lvl="1" indent="0" eaLnBrk="1" hangingPunct="1"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274320" lvl="1" indent="0" eaLnBrk="1" hangingPunct="1"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 eaLnBrk="1" hangingPunct="1">
              <a:buNone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2 basic operations:</a:t>
            </a:r>
          </a:p>
          <a:p>
            <a:pPr lvl="1" eaLnBrk="1" hangingPunct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Fetch (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addres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/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Store (address, value)</a:t>
            </a:r>
          </a:p>
          <a:p>
            <a:pPr lvl="1" eaLnBrk="1" hangingPunct="1"/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581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RAM and ROM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b="1">
                <a:solidFill>
                  <a:srgbClr val="FF6600"/>
                </a:solidFill>
                <a:latin typeface="Arial" charset="0"/>
                <a:ea typeface="MS PGothic" charset="0"/>
              </a:rPr>
              <a:t>Random Access Memory </a:t>
            </a:r>
            <a:r>
              <a:rPr lang="en-US" sz="2800">
                <a:latin typeface="Arial" charset="0"/>
                <a:ea typeface="MS PGothic" charset="0"/>
              </a:rPr>
              <a:t>(RAM)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Arial" charset="0"/>
                <a:ea typeface="MS PGothic" charset="0"/>
              </a:rPr>
              <a:t>Memory in which each location can be accessed and changed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b="1">
                <a:solidFill>
                  <a:srgbClr val="FF6600"/>
                </a:solidFill>
                <a:latin typeface="Arial" charset="0"/>
                <a:ea typeface="MS PGothic" charset="0"/>
              </a:rPr>
              <a:t>Read Only Memory</a:t>
            </a:r>
            <a:r>
              <a:rPr lang="en-US" sz="2800">
                <a:solidFill>
                  <a:srgbClr val="FF6600"/>
                </a:solidFill>
                <a:latin typeface="Arial" charset="0"/>
                <a:ea typeface="MS PGothic" charset="0"/>
              </a:rPr>
              <a:t> </a:t>
            </a:r>
            <a:r>
              <a:rPr lang="en-US" sz="2800">
                <a:latin typeface="Arial" charset="0"/>
                <a:ea typeface="MS PGothic" charset="0"/>
              </a:rPr>
              <a:t>(ROM)</a:t>
            </a:r>
            <a:endParaRPr lang="en-US" sz="2800" b="1">
              <a:latin typeface="Arial" charset="0"/>
              <a:ea typeface="MS PGothic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Arial" charset="0"/>
                <a:ea typeface="MS PGothic" charset="0"/>
              </a:rPr>
              <a:t>Memory in which each location can be accessed but </a:t>
            </a:r>
            <a:r>
              <a:rPr lang="en-US" sz="2800" i="1">
                <a:latin typeface="Arial" charset="0"/>
                <a:ea typeface="MS PGothic" charset="0"/>
              </a:rPr>
              <a:t>not</a:t>
            </a:r>
            <a:r>
              <a:rPr lang="en-US" sz="2800">
                <a:latin typeface="Arial" charset="0"/>
                <a:ea typeface="MS PGothic" charset="0"/>
              </a:rPr>
              <a:t> changed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Arial" charset="0"/>
                <a:ea typeface="MS PGothic" charset="0"/>
              </a:rPr>
              <a:t>RAM is volatile, ROM is not</a:t>
            </a:r>
            <a:endParaRPr lang="en-US" sz="2000">
              <a:latin typeface="Arial" charset="0"/>
              <a:ea typeface="MS PGothic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i="1">
                <a:latin typeface="Arial" charset="0"/>
                <a:ea typeface="MS PGothic" charset="0"/>
              </a:rPr>
              <a:t>		What does volatile mean?</a:t>
            </a:r>
            <a:endParaRPr lang="en-US" sz="2800"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802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Secondary Storage Devices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i="1">
                <a:latin typeface="Arial" charset="0"/>
                <a:ea typeface="MS PGothic" charset="0"/>
              </a:rPr>
              <a:t>Why is it necessary to have secondary storage devices?</a:t>
            </a:r>
          </a:p>
          <a:p>
            <a:pPr marL="0" indent="0" eaLnBrk="1" hangingPunct="1">
              <a:buFontTx/>
              <a:buNone/>
            </a:pPr>
            <a:endParaRPr lang="en-US" i="1">
              <a:latin typeface="Arial" charset="0"/>
              <a:ea typeface="MS PGothic" charset="0"/>
            </a:endParaRPr>
          </a:p>
          <a:p>
            <a:pPr marL="0" indent="0" eaLnBrk="1" hangingPunct="1">
              <a:buFontTx/>
              <a:buNone/>
            </a:pPr>
            <a:r>
              <a:rPr lang="en-US" i="1">
                <a:latin typeface="Arial" charset="0"/>
                <a:ea typeface="MS PGothic" charset="0"/>
              </a:rPr>
              <a:t>Can you name some of these devices?</a:t>
            </a:r>
            <a:endParaRPr lang="en-US"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412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Magnetic Tape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3276600" cy="3810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400">
                <a:latin typeface="Arial" charset="0"/>
                <a:ea typeface="MS PGothic" charset="0"/>
              </a:rPr>
              <a:t>The first truly mass auxiliary storage device was the </a:t>
            </a:r>
            <a:r>
              <a:rPr lang="en-US" sz="2400">
                <a:solidFill>
                  <a:srgbClr val="FF6600"/>
                </a:solidFill>
                <a:latin typeface="Arial" charset="0"/>
                <a:ea typeface="MS PGothic" charset="0"/>
              </a:rPr>
              <a:t>magnetic tape drive</a:t>
            </a:r>
          </a:p>
          <a:p>
            <a:pPr marL="0" indent="0" eaLnBrk="1" hangingPunct="1">
              <a:buFontTx/>
              <a:buNone/>
            </a:pPr>
            <a:endParaRPr lang="en-US" sz="2400">
              <a:latin typeface="Arial" charset="0"/>
              <a:ea typeface="MS PGothic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r>
              <a:rPr lang="en-US" sz="2400" i="1">
                <a:latin typeface="Arial" charset="0"/>
                <a:ea typeface="MS PGothic" charset="0"/>
              </a:rPr>
              <a:t>Tape drives have a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r>
              <a:rPr lang="en-US" sz="2400" i="1">
                <a:latin typeface="Arial" charset="0"/>
                <a:ea typeface="MS PGothic" charset="0"/>
              </a:rPr>
              <a:t>major problem; can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r>
              <a:rPr lang="en-US" sz="2400" i="1">
                <a:latin typeface="Arial" charset="0"/>
                <a:ea typeface="MS PGothic" charset="0"/>
              </a:rPr>
              <a:t>you describe it?  </a:t>
            </a:r>
            <a:endParaRPr lang="en-US" sz="2800">
              <a:latin typeface="Arial" charset="0"/>
              <a:ea typeface="MS PGothic" charset="0"/>
            </a:endParaRPr>
          </a:p>
        </p:txBody>
      </p:sp>
      <p:pic>
        <p:nvPicPr>
          <p:cNvPr id="5427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76400"/>
            <a:ext cx="44831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06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15847"/>
          </a:xfrm>
        </p:spPr>
        <p:txBody>
          <a:bodyPr>
            <a:normAutofit fontScale="77500" lnSpcReduction="20000"/>
          </a:bodyPr>
          <a:lstStyle/>
          <a:p>
            <a:pPr marL="171450" lvl="1" indent="-171450">
              <a:lnSpc>
                <a:spcPct val="120000"/>
              </a:lnSpc>
            </a:pPr>
            <a:r>
              <a:rPr lang="en-US" sz="3200" dirty="0">
                <a:ea typeface="MS PGothic" charset="0"/>
              </a:rPr>
              <a:t>Read an </a:t>
            </a:r>
            <a:r>
              <a:rPr lang="en-US" sz="3200" dirty="0">
                <a:solidFill>
                  <a:srgbClr val="FF6600"/>
                </a:solidFill>
                <a:ea typeface="MS PGothic" charset="0"/>
              </a:rPr>
              <a:t>ad </a:t>
            </a:r>
            <a:r>
              <a:rPr lang="en-US" sz="3200" dirty="0">
                <a:ea typeface="MS PGothic" charset="0"/>
              </a:rPr>
              <a:t>for a computer and understand the </a:t>
            </a:r>
            <a:r>
              <a:rPr lang="en-US" sz="3200" dirty="0">
                <a:solidFill>
                  <a:srgbClr val="FF6600"/>
                </a:solidFill>
                <a:ea typeface="MS PGothic" charset="0"/>
              </a:rPr>
              <a:t>jargon</a:t>
            </a:r>
          </a:p>
          <a:p>
            <a:pPr marL="171450" lvl="1" indent="-171450">
              <a:lnSpc>
                <a:spcPct val="120000"/>
              </a:lnSpc>
            </a:pPr>
            <a:r>
              <a:rPr lang="en-US" sz="3200" dirty="0">
                <a:ea typeface="MS PGothic" charset="0"/>
              </a:rPr>
              <a:t>List the components and their function in a </a:t>
            </a:r>
            <a:r>
              <a:rPr lang="en-US" sz="3200" dirty="0">
                <a:solidFill>
                  <a:srgbClr val="FF6600"/>
                </a:solidFill>
                <a:ea typeface="MS PGothic" charset="0"/>
              </a:rPr>
              <a:t>von</a:t>
            </a:r>
            <a:r>
              <a:rPr lang="en-US" sz="3200" dirty="0">
                <a:solidFill>
                  <a:srgbClr val="0000FF"/>
                </a:solidFill>
                <a:ea typeface="MS PGothic" charset="0"/>
              </a:rPr>
              <a:t> </a:t>
            </a:r>
            <a:r>
              <a:rPr lang="en-US" sz="3200" dirty="0">
                <a:solidFill>
                  <a:srgbClr val="FF6600"/>
                </a:solidFill>
                <a:ea typeface="MS PGothic" charset="0"/>
              </a:rPr>
              <a:t>Neumann </a:t>
            </a:r>
            <a:r>
              <a:rPr lang="en-US" sz="3200" dirty="0">
                <a:ea typeface="MS PGothic" charset="0"/>
              </a:rPr>
              <a:t>machine</a:t>
            </a:r>
          </a:p>
          <a:p>
            <a:pPr marL="171450" lvl="1" indent="-171450">
              <a:lnSpc>
                <a:spcPct val="120000"/>
              </a:lnSpc>
            </a:pPr>
            <a:r>
              <a:rPr lang="en-US" sz="3200" dirty="0">
                <a:ea typeface="MS PGothic" charset="0"/>
              </a:rPr>
              <a:t>Describe the </a:t>
            </a:r>
            <a:r>
              <a:rPr lang="en-US" sz="3200" dirty="0">
                <a:solidFill>
                  <a:srgbClr val="FF6600"/>
                </a:solidFill>
                <a:ea typeface="MS PGothic" charset="0"/>
              </a:rPr>
              <a:t>fetch-decode-execute cycle </a:t>
            </a:r>
            <a:r>
              <a:rPr lang="en-US" sz="3200" dirty="0">
                <a:ea typeface="MS PGothic" charset="0"/>
              </a:rPr>
              <a:t>of the von Neumann machine</a:t>
            </a:r>
          </a:p>
          <a:p>
            <a:pPr marL="171450" lvl="1" indent="-171450">
              <a:lnSpc>
                <a:spcPct val="120000"/>
              </a:lnSpc>
            </a:pPr>
            <a:r>
              <a:rPr lang="en-US" sz="3200" dirty="0">
                <a:ea typeface="MS PGothic" charset="0"/>
              </a:rPr>
              <a:t>Describe how </a:t>
            </a:r>
            <a:r>
              <a:rPr lang="en-US" sz="3200" dirty="0">
                <a:solidFill>
                  <a:srgbClr val="FF6600"/>
                </a:solidFill>
                <a:ea typeface="MS PGothic" charset="0"/>
              </a:rPr>
              <a:t>computer</a:t>
            </a:r>
            <a:r>
              <a:rPr lang="en-US" sz="3200" dirty="0">
                <a:solidFill>
                  <a:srgbClr val="0000FF"/>
                </a:solidFill>
                <a:ea typeface="MS PGothic" charset="0"/>
              </a:rPr>
              <a:t> </a:t>
            </a:r>
            <a:r>
              <a:rPr lang="en-US" sz="3200" dirty="0">
                <a:solidFill>
                  <a:srgbClr val="FF6600"/>
                </a:solidFill>
                <a:ea typeface="MS PGothic" charset="0"/>
              </a:rPr>
              <a:t>memory </a:t>
            </a:r>
            <a:r>
              <a:rPr lang="en-US" sz="3200" dirty="0">
                <a:ea typeface="MS PGothic" charset="0"/>
              </a:rPr>
              <a:t>is organized and accessed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ea typeface="MS PGothic" charset="0"/>
              </a:rPr>
              <a:t>Name and describe different </a:t>
            </a:r>
            <a:r>
              <a:rPr lang="en-US" sz="3200" dirty="0">
                <a:solidFill>
                  <a:srgbClr val="FF6600"/>
                </a:solidFill>
                <a:ea typeface="MS PGothic" charset="0"/>
              </a:rPr>
              <a:t>auxiliary storage </a:t>
            </a:r>
            <a:r>
              <a:rPr lang="en-US" sz="3200" dirty="0">
                <a:ea typeface="MS PGothic" charset="0"/>
              </a:rPr>
              <a:t>devices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ea typeface="MS PGothic" charset="0"/>
              </a:rPr>
              <a:t>Explain the concept of </a:t>
            </a:r>
            <a:r>
              <a:rPr lang="en-US" sz="3200" dirty="0">
                <a:solidFill>
                  <a:srgbClr val="FF6600"/>
                </a:solidFill>
                <a:ea typeface="MS PGothic" charset="0"/>
              </a:rPr>
              <a:t>embedded systems</a:t>
            </a:r>
            <a:r>
              <a:rPr lang="en-US" sz="3200" dirty="0">
                <a:ea typeface="MS PGothic" charset="0"/>
              </a:rPr>
              <a:t> and give examples from your own home</a:t>
            </a:r>
          </a:p>
          <a:p>
            <a:pPr marL="342900" lvl="1" indent="-228600">
              <a:buFont typeface="Times" charset="0"/>
              <a:buChar char="•"/>
            </a:pPr>
            <a:endParaRPr lang="en-US" sz="3200" dirty="0">
              <a:latin typeface="Arial" charset="0"/>
              <a:ea typeface="MS PGothic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55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Magnetic Disks</a:t>
            </a:r>
          </a:p>
        </p:txBody>
      </p:sp>
      <p:pic>
        <p:nvPicPr>
          <p:cNvPr id="5632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349375"/>
            <a:ext cx="7543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518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Magnetic Disks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dirty="0">
                <a:solidFill>
                  <a:srgbClr val="FF6600"/>
                </a:solidFill>
              </a:rPr>
              <a:t>Seek time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dirty="0"/>
              <a:t>Time for read/write head to be over right track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endParaRPr lang="en-US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dirty="0">
                <a:solidFill>
                  <a:srgbClr val="FF6600"/>
                </a:solidFill>
              </a:rPr>
              <a:t>Latency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dirty="0"/>
              <a:t>Time for sector to be in position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endParaRPr lang="en-US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dirty="0">
                <a:solidFill>
                  <a:srgbClr val="FF6600"/>
                </a:solidFill>
              </a:rPr>
              <a:t>Access time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i="1" dirty="0"/>
              <a:t>	Can you define it?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endParaRPr lang="en-US" altLang="en-US" i="1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dirty="0">
                <a:solidFill>
                  <a:srgbClr val="FF6600"/>
                </a:solidFill>
              </a:rPr>
              <a:t>Transfer rate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dirty="0"/>
              <a:t>Rate at which data moves from the disk to memory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101768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Magnetic Disks</a:t>
            </a:r>
          </a:p>
        </p:txBody>
      </p:sp>
      <p:sp>
        <p:nvSpPr>
          <p:cNvPr id="60419" name="Rectangle 3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8305800" cy="1600200"/>
          </a:xfrm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3.5 floppy – epson SMD 1340 Specifications:</a:t>
            </a:r>
          </a:p>
          <a:p>
            <a:pPr marL="0" indent="0" eaLnBrk="1" hangingPunct="1">
              <a:buFontTx/>
              <a:buNone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# sectors per track: 18		Rotation speed: 300 rpm</a:t>
            </a:r>
          </a:p>
          <a:p>
            <a:pPr marL="0" indent="0" eaLnBrk="1" hangingPunct="1">
              <a:buFontTx/>
              <a:buNone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# tracks per surface: 80		Head motion: 3 msec to move 1 track</a:t>
            </a:r>
          </a:p>
        </p:txBody>
      </p:sp>
      <p:graphicFrame>
        <p:nvGraphicFramePr>
          <p:cNvPr id="86055" name="Group 39"/>
          <p:cNvGraphicFramePr>
            <a:graphicFrameLocks noGrp="1"/>
          </p:cNvGraphicFramePr>
          <p:nvPr/>
        </p:nvGraphicFramePr>
        <p:xfrm>
          <a:off x="228600" y="3505200"/>
          <a:ext cx="8686800" cy="2819400"/>
        </p:xfrm>
        <a:graphic>
          <a:graphicData uri="http://schemas.openxmlformats.org/drawingml/2006/table">
            <a:tbl>
              <a:tblPr/>
              <a:tblGrid>
                <a:gridCol w="179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4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7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Seek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Latency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Transfer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Average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77434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Magnetic Disks</a:t>
            </a:r>
          </a:p>
        </p:txBody>
      </p:sp>
      <p:pic>
        <p:nvPicPr>
          <p:cNvPr id="62466" name="Content Placeholder 4" descr="harddriv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220" r="-63220"/>
          <a:stretch>
            <a:fillRect/>
          </a:stretch>
        </p:blipFill>
        <p:spPr>
          <a:xfrm>
            <a:off x="914400" y="1600200"/>
            <a:ext cx="8229600" cy="4572000"/>
          </a:xfrm>
        </p:spPr>
      </p:pic>
    </p:spTree>
    <p:extLst>
      <p:ext uri="{BB962C8B-B14F-4D97-AF65-F5344CB8AC3E}">
        <p14:creationId xmlns:p14="http://schemas.microsoft.com/office/powerpoint/2010/main" val="649377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Optical Disks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FF6600"/>
                </a:solidFill>
              </a:rPr>
              <a:t>CD</a:t>
            </a:r>
            <a:r>
              <a:rPr lang="en-US" altLang="en-US" sz="2400" dirty="0">
                <a:solidFill>
                  <a:srgbClr val="FF6600"/>
                </a:solidFill>
              </a:rPr>
              <a:t> 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2400" dirty="0"/>
              <a:t>A compact disk that uses a laser to read information stored optically on a plastic-coated disk; data is evenly distributed around spiral track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3333FF"/>
                </a:solidFill>
              </a:rPr>
              <a:t>	</a:t>
            </a:r>
            <a:r>
              <a:rPr lang="en-US" altLang="en-US" sz="2400" dirty="0">
                <a:solidFill>
                  <a:srgbClr val="FF6600"/>
                </a:solidFill>
              </a:rPr>
              <a:t>CD-ROM</a:t>
            </a:r>
            <a:r>
              <a:rPr lang="en-US" altLang="en-US" sz="2400" dirty="0"/>
              <a:t> read-only memory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FF6600"/>
                </a:solidFill>
              </a:rPr>
              <a:t>	CD-DA </a:t>
            </a:r>
            <a:r>
              <a:rPr lang="en-US" altLang="en-US" sz="2400" dirty="0"/>
              <a:t>digital audio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2400" dirty="0"/>
              <a:t>	</a:t>
            </a:r>
            <a:r>
              <a:rPr lang="en-US" altLang="en-US" sz="2400" dirty="0">
                <a:solidFill>
                  <a:srgbClr val="FF6600"/>
                </a:solidFill>
              </a:rPr>
              <a:t>CD-WORM </a:t>
            </a:r>
            <a:r>
              <a:rPr lang="en-US" altLang="en-US" sz="2400" dirty="0"/>
              <a:t>write once, read many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2400" dirty="0"/>
              <a:t>	</a:t>
            </a:r>
            <a:r>
              <a:rPr lang="en-US" altLang="en-US" sz="2400" dirty="0">
                <a:solidFill>
                  <a:srgbClr val="FF6600"/>
                </a:solidFill>
              </a:rPr>
              <a:t>RW or RAM </a:t>
            </a:r>
            <a:r>
              <a:rPr lang="en-US" altLang="en-US" sz="2400" dirty="0"/>
              <a:t>both read from and written to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endParaRPr lang="en-US" altLang="en-US" sz="2400" b="1" dirty="0">
              <a:solidFill>
                <a:srgbClr val="3333FF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FF6600"/>
                </a:solidFill>
              </a:rPr>
              <a:t>DVD</a:t>
            </a:r>
            <a:r>
              <a:rPr lang="en-US" altLang="en-US" sz="2400" dirty="0">
                <a:solidFill>
                  <a:srgbClr val="FF6600"/>
                </a:solidFill>
              </a:rPr>
              <a:t> 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2400" dirty="0"/>
              <a:t>Digital Versatile Disk, used  for storing audio and video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endParaRPr lang="en-US" altLang="en-US" sz="2400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FF6600"/>
                </a:solidFill>
              </a:rPr>
              <a:t>Blu-ray</a:t>
            </a:r>
            <a:endParaRPr lang="en-US" altLang="en-US" sz="2400" dirty="0">
              <a:solidFill>
                <a:srgbClr val="FF66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2400" dirty="0"/>
              <a:t>Higher capacity DVD allowing higher resolution video, etc.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7151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Flash Drives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229600" cy="175260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/>
              <a:t>Flash Memory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/>
              <a:t>	Nonvolatile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/>
              <a:t>	Can be erased and rewritten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/>
              <a:t>Supports USB mass storage standard</a:t>
            </a:r>
          </a:p>
        </p:txBody>
      </p:sp>
      <p:pic>
        <p:nvPicPr>
          <p:cNvPr id="6656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3" y="3581400"/>
            <a:ext cx="303847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927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Memory (Primary/Secondary)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077200" cy="4572000"/>
          </a:xfrm>
        </p:spPr>
        <p:txBody>
          <a:bodyPr/>
          <a:lstStyle/>
          <a:p>
            <a:pPr marL="609600" indent="-609600"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Cache memory</a:t>
            </a:r>
          </a:p>
          <a:p>
            <a:pPr marL="609600" indent="-609600" eaLnBrk="1" hangingPunct="1">
              <a:buFontTx/>
              <a:buNone/>
            </a:pP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609600" indent="-609600"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Principle of locality</a:t>
            </a:r>
          </a:p>
          <a:p>
            <a:pPr marL="609600" indent="-609600" eaLnBrk="1" hangingPunct="1">
              <a:buFontTx/>
              <a:buNone/>
            </a:pP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609600" indent="-609600"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When information is needed, it: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looks in cache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accesses desired info from RAM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copies data into cache</a:t>
            </a:r>
          </a:p>
          <a:p>
            <a:pPr marL="990600" lvl="1" indent="-533400" eaLnBrk="1" hangingPunct="1">
              <a:buFontTx/>
              <a:buNone/>
            </a:pPr>
            <a:endParaRPr lang="en-US" sz="200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632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Memory (Primary/Secondary)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8458200" cy="685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Summary:</a:t>
            </a:r>
          </a:p>
          <a:p>
            <a:pPr marL="990600" lvl="1" indent="-533400" eaLnBrk="1" hangingPunct="1">
              <a:buFontTx/>
              <a:buNone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90116" name="Group 4"/>
          <p:cNvGraphicFramePr>
            <a:graphicFrameLocks noGrp="1"/>
          </p:cNvGraphicFramePr>
          <p:nvPr>
            <p:ph sz="half" idx="2"/>
          </p:nvPr>
        </p:nvGraphicFramePr>
        <p:xfrm>
          <a:off x="685800" y="2438400"/>
          <a:ext cx="8001000" cy="3810000"/>
        </p:xfrm>
        <a:graphic>
          <a:graphicData uri="http://schemas.openxmlformats.org/drawingml/2006/table">
            <a:tbl>
              <a:tblPr/>
              <a:tblGrid>
                <a:gridCol w="400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Primary Memory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AA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Secondary 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A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804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Arithmetic/Logic Unit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>
                <a:latin typeface="Arial" charset="0"/>
                <a:ea typeface="MS PGothic" charset="0"/>
              </a:rPr>
              <a:t>Performs basic arithmetic operations such as addition and subtraction</a:t>
            </a:r>
          </a:p>
          <a:p>
            <a:pPr marL="0" indent="0" eaLnBrk="1" hangingPunct="1">
              <a:buFontTx/>
              <a:buNone/>
            </a:pPr>
            <a:r>
              <a:rPr lang="en-US">
                <a:latin typeface="Arial" charset="0"/>
                <a:ea typeface="MS PGothic" charset="0"/>
              </a:rPr>
              <a:t>Performs logical operations such as AND, OR, and NOT</a:t>
            </a:r>
          </a:p>
          <a:p>
            <a:pPr marL="0" indent="0" eaLnBrk="1" hangingPunct="1">
              <a:buFontTx/>
              <a:buNone/>
            </a:pPr>
            <a:r>
              <a:rPr lang="en-US">
                <a:latin typeface="Arial" charset="0"/>
                <a:ea typeface="MS PGothic" charset="0"/>
              </a:rPr>
              <a:t>Most modern ALUs have a small amount of special storage units called </a:t>
            </a:r>
            <a:r>
              <a:rPr lang="en-US" b="1">
                <a:solidFill>
                  <a:srgbClr val="FF6600"/>
                </a:solidFill>
                <a:latin typeface="Arial" charset="0"/>
                <a:ea typeface="MS PGothic" charset="0"/>
              </a:rPr>
              <a:t>registers</a:t>
            </a:r>
            <a:r>
              <a:rPr lang="en-US">
                <a:solidFill>
                  <a:srgbClr val="FF6600"/>
                </a:solidFill>
                <a:latin typeface="Arial" charset="0"/>
                <a:ea typeface="MS PGothic" charset="0"/>
              </a:rPr>
              <a:t> </a:t>
            </a:r>
            <a:r>
              <a:rPr lang="en-US">
                <a:latin typeface="Arial" charset="0"/>
                <a:ea typeface="MS PGothic" charset="0"/>
              </a:rPr>
              <a:t>that can be accessed faster than main memory</a:t>
            </a:r>
          </a:p>
        </p:txBody>
      </p:sp>
    </p:spTree>
    <p:extLst>
      <p:ext uri="{BB962C8B-B14F-4D97-AF65-F5344CB8AC3E}">
        <p14:creationId xmlns:p14="http://schemas.microsoft.com/office/powerpoint/2010/main" val="3123913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Control Unit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sz="2800" b="1">
                <a:solidFill>
                  <a:srgbClr val="FF6600"/>
                </a:solidFill>
                <a:latin typeface="Arial" charset="0"/>
                <a:ea typeface="MS PGothic" charset="0"/>
              </a:rPr>
              <a:t>Control unit</a:t>
            </a:r>
            <a:r>
              <a:rPr lang="en-US" sz="2800">
                <a:solidFill>
                  <a:srgbClr val="FF6600"/>
                </a:solidFill>
                <a:latin typeface="Arial" charset="0"/>
                <a:ea typeface="MS PGothic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sz="2800">
                <a:latin typeface="Arial" charset="0"/>
                <a:ea typeface="MS PGothic" charset="0"/>
              </a:rPr>
              <a:t>The organizing force in the computer</a:t>
            </a:r>
            <a:endParaRPr lang="en-US" sz="2800" b="1">
              <a:solidFill>
                <a:srgbClr val="3333FF"/>
              </a:solidFill>
              <a:latin typeface="Arial" charset="0"/>
              <a:ea typeface="MS PGothic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sz="2800" b="1">
                <a:solidFill>
                  <a:srgbClr val="FF6600"/>
                </a:solidFill>
                <a:latin typeface="Arial" charset="0"/>
                <a:ea typeface="MS PGothic" charset="0"/>
              </a:rPr>
              <a:t>Instruction register</a:t>
            </a:r>
            <a:r>
              <a:rPr lang="en-US" sz="2800">
                <a:solidFill>
                  <a:srgbClr val="FF6600"/>
                </a:solidFill>
                <a:latin typeface="Arial" charset="0"/>
                <a:ea typeface="MS PGothic" charset="0"/>
              </a:rPr>
              <a:t> </a:t>
            </a:r>
            <a:r>
              <a:rPr lang="en-US" sz="2800">
                <a:latin typeface="Arial" charset="0"/>
                <a:ea typeface="MS PGothic" charset="0"/>
              </a:rPr>
              <a:t>(IR) </a:t>
            </a:r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sz="2800">
                <a:latin typeface="Arial" charset="0"/>
                <a:ea typeface="MS PGothic" charset="0"/>
              </a:rPr>
              <a:t>Contains the instruction that is being executed</a:t>
            </a:r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sz="2800" b="1">
                <a:solidFill>
                  <a:srgbClr val="FF6600"/>
                </a:solidFill>
                <a:latin typeface="Arial" charset="0"/>
                <a:ea typeface="MS PGothic" charset="0"/>
              </a:rPr>
              <a:t>Program counter</a:t>
            </a:r>
            <a:r>
              <a:rPr lang="en-US" sz="2800">
                <a:solidFill>
                  <a:srgbClr val="FF6600"/>
                </a:solidFill>
                <a:latin typeface="Arial" charset="0"/>
                <a:ea typeface="MS PGothic" charset="0"/>
              </a:rPr>
              <a:t> </a:t>
            </a:r>
            <a:r>
              <a:rPr lang="en-US" sz="2800">
                <a:latin typeface="Arial" charset="0"/>
                <a:ea typeface="MS PGothic" charset="0"/>
              </a:rPr>
              <a:t>(PC) </a:t>
            </a:r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sz="2800">
                <a:latin typeface="Arial" charset="0"/>
                <a:ea typeface="MS PGothic" charset="0"/>
              </a:rPr>
              <a:t>Contains the address of the next instruction to be</a:t>
            </a:r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sz="2800">
                <a:latin typeface="Arial" charset="0"/>
                <a:ea typeface="MS PGothic" charset="0"/>
              </a:rPr>
              <a:t>executed</a:t>
            </a:r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sz="2800" b="1">
                <a:solidFill>
                  <a:srgbClr val="FF6600"/>
                </a:solidFill>
                <a:latin typeface="Arial" charset="0"/>
                <a:ea typeface="MS PGothic" charset="0"/>
              </a:rPr>
              <a:t>Central Processing Unit </a:t>
            </a:r>
            <a:r>
              <a:rPr lang="en-US" sz="2800">
                <a:latin typeface="Arial" charset="0"/>
                <a:ea typeface="MS PGothic" charset="0"/>
              </a:rPr>
              <a:t>(CPU)</a:t>
            </a:r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sz="2800">
                <a:latin typeface="Arial" charset="0"/>
                <a:ea typeface="MS PGothic" charset="0"/>
              </a:rPr>
              <a:t>ALU and the control unit called the Central Processing Unit, or CPU</a:t>
            </a:r>
          </a:p>
        </p:txBody>
      </p:sp>
    </p:spTree>
    <p:extLst>
      <p:ext uri="{BB962C8B-B14F-4D97-AF65-F5344CB8AC3E}">
        <p14:creationId xmlns:p14="http://schemas.microsoft.com/office/powerpoint/2010/main" val="35412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following ad: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0" y="2521857"/>
            <a:ext cx="72866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689272" y="1683657"/>
            <a:ext cx="21336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2000" dirty="0">
                <a:latin typeface="Arial" charset="0"/>
              </a:rPr>
              <a:t>Be patient! If you</a:t>
            </a:r>
          </a:p>
          <a:p>
            <a:r>
              <a:rPr lang="en-US" sz="2000" dirty="0">
                <a:latin typeface="Arial" charset="0"/>
              </a:rPr>
              <a:t>don’t know now, </a:t>
            </a:r>
          </a:p>
          <a:p>
            <a:r>
              <a:rPr lang="en-US" sz="2000" dirty="0">
                <a:latin typeface="Arial" charset="0"/>
              </a:rPr>
              <a:t>you should know</a:t>
            </a:r>
          </a:p>
          <a:p>
            <a:r>
              <a:rPr lang="en-US" sz="2000" dirty="0">
                <a:latin typeface="Arial" charset="0"/>
              </a:rPr>
              <a:t>shortly</a:t>
            </a:r>
          </a:p>
        </p:txBody>
      </p:sp>
    </p:spTree>
    <p:extLst>
      <p:ext uri="{BB962C8B-B14F-4D97-AF65-F5344CB8AC3E}">
        <p14:creationId xmlns:p14="http://schemas.microsoft.com/office/powerpoint/2010/main" val="279544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Flow of Information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1336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6600"/>
                </a:solidFill>
                <a:latin typeface="Arial" charset="0"/>
                <a:ea typeface="MS PGothic" charset="0"/>
              </a:rPr>
              <a:t>Bus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charset="0"/>
                <a:ea typeface="MS PGothic" charset="0"/>
              </a:rPr>
              <a:t>In general: A communication system that transfers data between components inside a computer or between computers; the medium (wires, optical fiber, etc.) and the protocols (rules for sharing the medium nicely)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charset="0"/>
              <a:ea typeface="MS PGothic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charset="0"/>
                <a:ea typeface="MS PGothic" charset="0"/>
              </a:rPr>
              <a:t>“The” bus: Connects the CPU, main memory, I/O devices, and possibly other components (e.g. hard disk drive)</a:t>
            </a:r>
          </a:p>
        </p:txBody>
      </p:sp>
      <p:pic>
        <p:nvPicPr>
          <p:cNvPr id="7680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3443288"/>
            <a:ext cx="65627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261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What is an N-bit Processor?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It could mean any of these:</a:t>
            </a:r>
          </a:p>
          <a:p>
            <a:pPr>
              <a:defRPr/>
            </a:pPr>
            <a:r>
              <a:rPr lang="en-US" dirty="0"/>
              <a:t>N-bit general registers</a:t>
            </a:r>
          </a:p>
          <a:p>
            <a:pPr>
              <a:defRPr/>
            </a:pPr>
            <a:r>
              <a:rPr lang="en-US" dirty="0"/>
              <a:t>N-bit ALU</a:t>
            </a:r>
          </a:p>
          <a:p>
            <a:pPr>
              <a:defRPr/>
            </a:pPr>
            <a:r>
              <a:rPr lang="en-US" dirty="0"/>
              <a:t>N-bit addresses</a:t>
            </a:r>
          </a:p>
          <a:p>
            <a:pPr>
              <a:defRPr/>
            </a:pPr>
            <a:r>
              <a:rPr lang="en-US" dirty="0"/>
              <a:t>N-bit data bus</a:t>
            </a:r>
          </a:p>
        </p:txBody>
      </p:sp>
    </p:spTree>
    <p:extLst>
      <p:ext uri="{BB962C8B-B14F-4D97-AF65-F5344CB8AC3E}">
        <p14:creationId xmlns:p14="http://schemas.microsoft.com/office/powerpoint/2010/main" val="521437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The Fetch-Execute Cycle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406400" eaLnBrk="1" hangingPunct="1">
              <a:buFontTx/>
              <a:buNone/>
            </a:pPr>
            <a:r>
              <a:rPr lang="en-US">
                <a:solidFill>
                  <a:srgbClr val="FF6600"/>
                </a:solidFill>
                <a:latin typeface="Arial" charset="0"/>
                <a:ea typeface="MS PGothic" charset="0"/>
              </a:rPr>
              <a:t>Fetch </a:t>
            </a:r>
            <a:r>
              <a:rPr lang="en-US">
                <a:latin typeface="Arial" charset="0"/>
                <a:ea typeface="MS PGothic" charset="0"/>
              </a:rPr>
              <a:t>the next instruction</a:t>
            </a:r>
          </a:p>
          <a:p>
            <a:pPr marL="0" indent="406400" eaLnBrk="1" hangingPunct="1">
              <a:buFontTx/>
              <a:buNone/>
            </a:pPr>
            <a:r>
              <a:rPr lang="en-US">
                <a:solidFill>
                  <a:srgbClr val="FF6600"/>
                </a:solidFill>
                <a:latin typeface="Arial" charset="0"/>
                <a:ea typeface="MS PGothic" charset="0"/>
              </a:rPr>
              <a:t>Decode </a:t>
            </a:r>
            <a:r>
              <a:rPr lang="en-US">
                <a:latin typeface="Arial" charset="0"/>
                <a:ea typeface="MS PGothic" charset="0"/>
              </a:rPr>
              <a:t>the instruction</a:t>
            </a:r>
          </a:p>
          <a:p>
            <a:pPr marL="0" indent="406400" eaLnBrk="1" hangingPunct="1">
              <a:buFontTx/>
              <a:buNone/>
            </a:pPr>
            <a:r>
              <a:rPr lang="en-US">
                <a:solidFill>
                  <a:srgbClr val="FF6600"/>
                </a:solidFill>
                <a:latin typeface="Arial" charset="0"/>
                <a:ea typeface="MS PGothic" charset="0"/>
              </a:rPr>
              <a:t>Get</a:t>
            </a: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 </a:t>
            </a:r>
            <a:r>
              <a:rPr lang="en-US">
                <a:latin typeface="Arial" charset="0"/>
                <a:ea typeface="MS PGothic" charset="0"/>
              </a:rPr>
              <a:t>data if needed</a:t>
            </a:r>
          </a:p>
          <a:p>
            <a:pPr marL="0" indent="406400" eaLnBrk="1" hangingPunct="1">
              <a:buFontTx/>
              <a:buNone/>
            </a:pPr>
            <a:r>
              <a:rPr lang="en-US">
                <a:solidFill>
                  <a:srgbClr val="FF6600"/>
                </a:solidFill>
                <a:latin typeface="Arial" charset="0"/>
                <a:ea typeface="MS PGothic" charset="0"/>
              </a:rPr>
              <a:t>Execute </a:t>
            </a:r>
            <a:r>
              <a:rPr lang="en-US">
                <a:latin typeface="Arial" charset="0"/>
                <a:ea typeface="MS PGothic" charset="0"/>
              </a:rPr>
              <a:t>the instruction</a:t>
            </a:r>
          </a:p>
          <a:p>
            <a:pPr marL="0" indent="406400" eaLnBrk="1" hangingPunct="1">
              <a:buFontTx/>
              <a:buNone/>
            </a:pPr>
            <a:endParaRPr lang="en-US">
              <a:latin typeface="Arial" charset="0"/>
              <a:ea typeface="MS PGothic" charset="0"/>
            </a:endParaRPr>
          </a:p>
          <a:p>
            <a:pPr marL="0" indent="406400" eaLnBrk="1" hangingPunct="1">
              <a:buFontTx/>
              <a:buNone/>
            </a:pPr>
            <a:r>
              <a:rPr lang="en-US" i="1">
                <a:latin typeface="Arial" charset="0"/>
                <a:ea typeface="MS PGothic" charset="0"/>
              </a:rPr>
              <a:t>	Why is it called a </a:t>
            </a:r>
            <a:r>
              <a:rPr lang="en-US" i="1">
                <a:solidFill>
                  <a:srgbClr val="FF6600"/>
                </a:solidFill>
                <a:latin typeface="Arial" charset="0"/>
                <a:ea typeface="MS PGothic" charset="0"/>
              </a:rPr>
              <a:t>cycle</a:t>
            </a:r>
            <a:r>
              <a:rPr lang="en-US" i="1">
                <a:latin typeface="Arial" charset="0"/>
                <a:ea typeface="MS PGothic" charset="0"/>
              </a:rPr>
              <a:t>?</a:t>
            </a:r>
            <a:endParaRPr lang="en-US"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55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chemeClr val="tx1"/>
                </a:solidFill>
                <a:latin typeface="Arial" charset="0"/>
                <a:ea typeface="MS PGothic" charset="0"/>
              </a:rPr>
              <a:t>The Fetch-Execute Cycle</a:t>
            </a:r>
            <a:endParaRPr lang="en-US">
              <a:solidFill>
                <a:schemeClr val="tx1"/>
              </a:solidFill>
              <a:latin typeface="Arial" charset="0"/>
              <a:ea typeface="MS PGothic" charset="0"/>
            </a:endParaRPr>
          </a:p>
        </p:txBody>
      </p:sp>
      <p:pic>
        <p:nvPicPr>
          <p:cNvPr id="8192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447800"/>
            <a:ext cx="756285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373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3"/>
          <p:cNvSpPr txBox="1">
            <a:spLocks noGrp="1"/>
          </p:cNvSpPr>
          <p:nvPr/>
        </p:nvSpPr>
        <p:spPr bwMode="auto">
          <a:xfrm>
            <a:off x="533400" y="63246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3A9D9B5F-5B5A-C047-B4FB-786B0E09151F}" type="slidenum">
              <a:rPr lang="en-US" sz="1400" b="1">
                <a:latin typeface="Arial" charset="0"/>
              </a:rPr>
              <a:pPr/>
              <a:t>34</a:t>
            </a:fld>
            <a:endParaRPr lang="en-US" sz="1400" b="1">
              <a:latin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Embedded Systems</a:t>
            </a:r>
          </a:p>
        </p:txBody>
      </p:sp>
      <p:sp>
        <p:nvSpPr>
          <p:cNvPr id="83971" name="Rectangle 5"/>
          <p:cNvSpPr>
            <a:spLocks noChangeArrowheads="1"/>
          </p:cNvSpPr>
          <p:nvPr/>
        </p:nvSpPr>
        <p:spPr bwMode="auto">
          <a:xfrm>
            <a:off x="990600" y="1828800"/>
            <a:ext cx="7391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latin typeface="Arial" charset="0"/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811213" y="1371600"/>
            <a:ext cx="7543800" cy="498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FF6600"/>
                </a:solidFill>
                <a:latin typeface="Arial" charset="0"/>
                <a:ea typeface="ＭＳ Ｐゴシック" charset="0"/>
                <a:cs typeface="+mn-cs"/>
              </a:rPr>
              <a:t>Embedded systems</a:t>
            </a:r>
            <a:r>
              <a:rPr lang="en-US" sz="2800" dirty="0">
                <a:solidFill>
                  <a:srgbClr val="FF6600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+mn-cs"/>
              </a:rPr>
              <a:t>Computers that are dedicated to perform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+mn-cs"/>
              </a:rPr>
              <a:t>a narrow range of functions as part of a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+mn-cs"/>
              </a:rPr>
              <a:t>larger system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+mn-cs"/>
              </a:rPr>
              <a:t>	</a:t>
            </a:r>
            <a:r>
              <a:rPr lang="en-US" sz="2800" i="1" dirty="0">
                <a:latin typeface="Arial" charset="0"/>
                <a:ea typeface="ＭＳ Ｐゴシック" charset="0"/>
                <a:cs typeface="+mn-cs"/>
              </a:rPr>
              <a:t>Empty your pockets or backpacks.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i="1" dirty="0">
                <a:latin typeface="Arial" charset="0"/>
                <a:ea typeface="ＭＳ Ｐゴシック" charset="0"/>
                <a:cs typeface="+mn-cs"/>
              </a:rPr>
              <a:t>	How many embedded systems do you 			have?</a:t>
            </a:r>
            <a:endParaRPr lang="en-US" sz="2800" dirty="0">
              <a:latin typeface="Arial" charset="0"/>
              <a:ea typeface="ＭＳ Ｐゴシック" charset="0"/>
              <a:cs typeface="+mn-cs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3200" dirty="0">
              <a:latin typeface="Arial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669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838200" y="2895600"/>
            <a:ext cx="6400800" cy="762000"/>
          </a:xfrm>
          <a:prstGeom prst="rect">
            <a:avLst/>
          </a:prstGeom>
          <a:solidFill>
            <a:srgbClr val="6EAA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Instructions, cont</a:t>
            </a:r>
            <a:r>
              <a:rPr lang="ja-JP" alt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d </a:t>
            </a:r>
            <a:endParaRPr lang="en-US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229600" cy="4572000"/>
          </a:xfrm>
        </p:spPr>
        <p:txBody>
          <a:bodyPr/>
          <a:lstStyle/>
          <a:p>
            <a:pPr marL="0" indent="0"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Typical format of machine language instruction</a:t>
            </a:r>
            <a:r>
              <a:rPr lang="en-US" u="sng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Ex:  ADD X,Y</a:t>
            </a:r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>
            <a:off x="2590800" y="2895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4419600" y="2895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>
            <a:off x="6477000" y="2895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914400" y="30480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ea typeface="ＭＳ Ｐゴシック" charset="0"/>
                <a:cs typeface="ＭＳ Ｐゴシック" charset="0"/>
              </a:rPr>
              <a:t>op code</a:t>
            </a: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2743200" y="30480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ea typeface="ＭＳ Ｐゴシック" charset="0"/>
                <a:cs typeface="ＭＳ Ｐゴシック" charset="0"/>
              </a:rPr>
              <a:t>address1</a:t>
            </a:r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4648200" y="30480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ea typeface="ＭＳ Ｐゴシック" charset="0"/>
                <a:cs typeface="ＭＳ Ｐゴシック" charset="0"/>
              </a:rPr>
              <a:t>address2</a:t>
            </a:r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6629400" y="30480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ea typeface="ＭＳ Ｐゴシック" charset="0"/>
                <a:cs typeface="ＭＳ Ｐゴシック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77751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050"/>
            <a:ext cx="75438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Instruction Set</a:t>
            </a:r>
          </a:p>
        </p:txBody>
      </p:sp>
      <p:graphicFrame>
        <p:nvGraphicFramePr>
          <p:cNvPr id="94211" name="Group 3"/>
          <p:cNvGraphicFramePr>
            <a:graphicFrameLocks noGrp="1"/>
          </p:cNvGraphicFramePr>
          <p:nvPr>
            <p:ph sz="half" idx="2"/>
          </p:nvPr>
        </p:nvGraphicFramePr>
        <p:xfrm>
          <a:off x="1676400" y="1003300"/>
          <a:ext cx="5562600" cy="5321302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Numeric 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AA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AA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load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x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store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x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clear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x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add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 + x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increment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x + 1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x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subtract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 - x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decrement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x – 1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x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compare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if x &gt; R then 100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CCR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else if x &lt; R then 001  CCR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else if x = R then  010  CCR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jump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goto 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jumpgt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goto x if CCR=100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jumpeq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goto x if CCR=010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jumplt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goto x if CCR=001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jumpneq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goto x if CCR&lt;&gt;010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store input in 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out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output 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04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Sizes in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charset="0"/>
                <a:ea typeface="MS PGothic" charset="0"/>
                <a:hlinkClick r:id="rId2"/>
              </a:rPr>
              <a:t>Admiral Grace Murray Hopper’s Illustration </a:t>
            </a:r>
            <a:endParaRPr lang="en-US" dirty="0">
              <a:latin typeface="Arial" charset="0"/>
              <a:ea typeface="MS PGothic" charset="0"/>
            </a:endParaRPr>
          </a:p>
          <a:p>
            <a:pPr marL="117475" indent="0">
              <a:buNone/>
            </a:pPr>
            <a:endParaRPr lang="en-US" dirty="0">
              <a:latin typeface="Arial" charset="0"/>
              <a:ea typeface="MS PGothic" charset="0"/>
            </a:endParaRPr>
          </a:p>
          <a:p>
            <a:pPr marL="342900" lvl="1" indent="-342900"/>
            <a:r>
              <a:rPr lang="en-US" sz="2400" dirty="0">
                <a:latin typeface="Arial" charset="0"/>
                <a:ea typeface="MS PGothic" charset="0"/>
              </a:rPr>
              <a:t>A coil of wire nearly 1,000 feet long</a:t>
            </a:r>
          </a:p>
          <a:p>
            <a:pPr marL="915988" lvl="3" indent="-642938">
              <a:buNone/>
            </a:pPr>
            <a:r>
              <a:rPr lang="en-US" sz="1800" dirty="0">
                <a:latin typeface="Arial" charset="0"/>
                <a:ea typeface="MS PGothic" charset="0"/>
              </a:rPr>
              <a:t>	Distance traveled by an electron along the wire in the space of a </a:t>
            </a:r>
            <a:r>
              <a:rPr lang="en-US" sz="1800" dirty="0">
                <a:solidFill>
                  <a:srgbClr val="FF6600"/>
                </a:solidFill>
                <a:latin typeface="Arial" charset="0"/>
                <a:ea typeface="MS PGothic" charset="0"/>
              </a:rPr>
              <a:t>microsecond</a:t>
            </a:r>
          </a:p>
          <a:p>
            <a:pPr marL="342900" lvl="1" indent="-342900">
              <a:spcBef>
                <a:spcPct val="50000"/>
              </a:spcBef>
            </a:pPr>
            <a:r>
              <a:rPr lang="en-US" sz="2400" dirty="0">
                <a:latin typeface="Arial" charset="0"/>
                <a:ea typeface="MS PGothic" charset="0"/>
              </a:rPr>
              <a:t>A short piece of wire</a:t>
            </a:r>
          </a:p>
          <a:p>
            <a:pPr marL="274320" lvl="3" indent="0">
              <a:buNone/>
            </a:pPr>
            <a:r>
              <a:rPr lang="en-US" sz="1800" dirty="0">
                <a:latin typeface="Arial" charset="0"/>
                <a:ea typeface="MS PGothic" charset="0"/>
              </a:rPr>
              <a:t>	In the space of a </a:t>
            </a:r>
            <a:r>
              <a:rPr lang="en-US" sz="1800" dirty="0">
                <a:solidFill>
                  <a:srgbClr val="FF6600"/>
                </a:solidFill>
                <a:latin typeface="Arial" charset="0"/>
                <a:ea typeface="MS PGothic" charset="0"/>
              </a:rPr>
              <a:t>nanosecond</a:t>
            </a:r>
          </a:p>
          <a:p>
            <a:pPr marL="342900" lvl="1" indent="-342900">
              <a:spcBef>
                <a:spcPct val="50000"/>
              </a:spcBef>
            </a:pPr>
            <a:r>
              <a:rPr lang="en-US" sz="2400" dirty="0">
                <a:latin typeface="Arial" charset="0"/>
                <a:ea typeface="MS PGothic" charset="0"/>
              </a:rPr>
              <a:t>A bag containing grains of pepper</a:t>
            </a:r>
          </a:p>
          <a:p>
            <a:pPr marL="274320" lvl="3" indent="0">
              <a:buNone/>
            </a:pPr>
            <a:r>
              <a:rPr lang="en-US" sz="1800" dirty="0">
                <a:latin typeface="Arial" charset="0"/>
                <a:ea typeface="MS PGothic" charset="0"/>
              </a:rPr>
              <a:t>	In the space of a </a:t>
            </a:r>
            <a:r>
              <a:rPr lang="en-US" sz="1800" dirty="0">
                <a:solidFill>
                  <a:srgbClr val="FF6600"/>
                </a:solidFill>
                <a:latin typeface="Arial" charset="0"/>
                <a:ea typeface="MS PGothic" charset="0"/>
              </a:rPr>
              <a:t>picosecond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4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Sizes in Perspective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50" y="1524000"/>
            <a:ext cx="57277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130300" y="5626079"/>
            <a:ext cx="6934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>
                <a:latin typeface="Arial" charset="0"/>
              </a:rPr>
              <a:t>What is a Hertz?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4630" y="5016479"/>
            <a:ext cx="48547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  <a:ea typeface="MS PGothic" pitchFamily="34" charset="-128"/>
                <a:cs typeface="+mn-cs"/>
              </a:rPr>
              <a:t>Powers of 10 for time, powers of 2 for storage</a:t>
            </a:r>
          </a:p>
        </p:txBody>
      </p:sp>
    </p:spTree>
    <p:extLst>
      <p:ext uri="{BB962C8B-B14F-4D97-AF65-F5344CB8AC3E}">
        <p14:creationId xmlns:p14="http://schemas.microsoft.com/office/powerpoint/2010/main" val="55943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Sizes in Perspective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572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MS PGothic" charset="0"/>
              </a:rPr>
              <a:t>Intel Processor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MS PGothic" charset="0"/>
              </a:rPr>
              <a:t>	speed 2.66 GHz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400" dirty="0">
              <a:latin typeface="Arial" charset="0"/>
              <a:ea typeface="MS PGothic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MS PGothic" charset="0"/>
              </a:rPr>
              <a:t>SDRAM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MS PGothic" charset="0"/>
              </a:rPr>
              <a:t>	size 4GB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MS PGothic" charset="0"/>
              </a:rPr>
              <a:t>	speed 800 MHz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400" dirty="0">
              <a:latin typeface="Arial" charset="0"/>
              <a:ea typeface="MS PGothic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MS PGothic" charset="0"/>
              </a:rPr>
              <a:t>500GB SATA at 5400 RPM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MS PGothic" charset="0"/>
              </a:rPr>
              <a:t>	Transfer rate 300MB per second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400" dirty="0">
              <a:latin typeface="Arial" charset="0"/>
              <a:ea typeface="MS PGothic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MS PGothic" charset="0"/>
              </a:rPr>
              <a:t>Flat screen dot pitch .28mm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800" dirty="0">
              <a:latin typeface="Arial" charset="0"/>
              <a:ea typeface="MS PGothic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638800" y="1600200"/>
            <a:ext cx="2819400" cy="2209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2000" i="1" dirty="0">
                <a:latin typeface="Arial" charset="0"/>
              </a:rPr>
              <a:t>To which do these</a:t>
            </a:r>
          </a:p>
          <a:p>
            <a:r>
              <a:rPr lang="en-US" sz="2000" i="1" dirty="0">
                <a:latin typeface="Arial" charset="0"/>
              </a:rPr>
              <a:t>apply?</a:t>
            </a:r>
          </a:p>
          <a:p>
            <a:endParaRPr lang="en-US" sz="2000" i="1" dirty="0">
              <a:latin typeface="Arial" charset="0"/>
            </a:endParaRPr>
          </a:p>
          <a:p>
            <a:r>
              <a:rPr lang="en-US" sz="2000" i="1" dirty="0">
                <a:latin typeface="Arial" charset="0"/>
              </a:rPr>
              <a:t>Bigger is better</a:t>
            </a:r>
          </a:p>
          <a:p>
            <a:r>
              <a:rPr lang="en-US" sz="2000" i="1" dirty="0">
                <a:latin typeface="Arial" charset="0"/>
              </a:rPr>
              <a:t>Faster is better</a:t>
            </a:r>
          </a:p>
          <a:p>
            <a:r>
              <a:rPr lang="en-US" sz="2000" i="1" dirty="0">
                <a:latin typeface="Arial" charset="0"/>
              </a:rPr>
              <a:t>Smaller is better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67260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Stored-Program Concept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48400" y="3810000"/>
            <a:ext cx="20574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MS PGothic" pitchFamily="34" charset="-128"/>
                <a:cs typeface="+mn-cs"/>
              </a:rPr>
              <a:t>Instructions and data both stored in memory unit</a:t>
            </a:r>
          </a:p>
        </p:txBody>
      </p:sp>
      <p:pic>
        <p:nvPicPr>
          <p:cNvPr id="2970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5603875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9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Input/Output Units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2800" b="1">
                <a:solidFill>
                  <a:srgbClr val="FF6600"/>
                </a:solidFill>
                <a:latin typeface="Arial" charset="0"/>
                <a:ea typeface="MS PGothic" charset="0"/>
              </a:rPr>
              <a:t>Input Unit</a:t>
            </a:r>
            <a:r>
              <a:rPr lang="en-US" sz="2800">
                <a:solidFill>
                  <a:srgbClr val="FF6600"/>
                </a:solidFill>
                <a:latin typeface="Arial" charset="0"/>
                <a:ea typeface="MS PGothic" charset="0"/>
              </a:rPr>
              <a:t>  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2800">
                <a:latin typeface="Arial" charset="0"/>
                <a:ea typeface="MS PGothic" charset="0"/>
              </a:rPr>
              <a:t>A device through which data and programs from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2800">
                <a:latin typeface="Arial" charset="0"/>
                <a:ea typeface="MS PGothic" charset="0"/>
              </a:rPr>
              <a:t>the outside world enter the computer system;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2800" i="1">
                <a:latin typeface="Arial" charset="0"/>
                <a:ea typeface="MS PGothic" charset="0"/>
              </a:rPr>
              <a:t>	Can you name three?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sz="2800" i="1">
              <a:latin typeface="Arial" charset="0"/>
              <a:ea typeface="MS PGothic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2800" b="1">
                <a:solidFill>
                  <a:srgbClr val="FF6600"/>
                </a:solidFill>
                <a:latin typeface="Arial" charset="0"/>
                <a:ea typeface="MS PGothic" charset="0"/>
              </a:rPr>
              <a:t>Output unit</a:t>
            </a:r>
            <a:r>
              <a:rPr lang="en-US" sz="2800">
                <a:solidFill>
                  <a:srgbClr val="FF6600"/>
                </a:solidFill>
                <a:latin typeface="Arial" charset="0"/>
                <a:ea typeface="MS PGothic" charset="0"/>
              </a:rPr>
              <a:t>  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2800">
                <a:latin typeface="Arial" charset="0"/>
                <a:ea typeface="MS PGothic" charset="0"/>
              </a:rPr>
              <a:t>A device through which results stored in the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2800">
                <a:latin typeface="Arial" charset="0"/>
                <a:ea typeface="MS PGothic" charset="0"/>
              </a:rPr>
              <a:t>computer memory are made available outside the computer system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2800" i="1">
                <a:latin typeface="Arial" charset="0"/>
                <a:ea typeface="MS PGothic" charset="0"/>
              </a:rPr>
              <a:t>	Can you name two?</a:t>
            </a:r>
            <a:endParaRPr lang="en-US" sz="2800"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Touch Screens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800" b="1">
                <a:solidFill>
                  <a:srgbClr val="FF6600"/>
                </a:solidFill>
                <a:latin typeface="Arial" charset="0"/>
                <a:ea typeface="MS PGothic" charset="0"/>
              </a:rPr>
              <a:t>Touch screen</a:t>
            </a:r>
            <a:r>
              <a:rPr lang="en-US" sz="2800">
                <a:solidFill>
                  <a:srgbClr val="FF6600"/>
                </a:solidFill>
                <a:latin typeface="Arial" charset="0"/>
                <a:ea typeface="MS PGothic" charset="0"/>
              </a:rPr>
              <a:t>  </a:t>
            </a:r>
          </a:p>
          <a:p>
            <a:pPr marL="0" indent="0" eaLnBrk="1" hangingPunct="1">
              <a:buFontTx/>
              <a:buNone/>
            </a:pPr>
            <a:r>
              <a:rPr lang="en-US" sz="2800">
                <a:latin typeface="Arial" charset="0"/>
                <a:ea typeface="MS PGothic" charset="0"/>
              </a:rPr>
              <a:t>A computer monitor that can respond to the user, touching the screen with a stylus or finger</a:t>
            </a:r>
          </a:p>
          <a:p>
            <a:pPr marL="0" indent="0" eaLnBrk="1" hangingPunct="1">
              <a:buFontTx/>
              <a:buNone/>
            </a:pPr>
            <a:r>
              <a:rPr lang="en-US" sz="2800">
                <a:latin typeface="Arial" charset="0"/>
                <a:ea typeface="MS PGothic" charset="0"/>
              </a:rPr>
              <a:t>There are four types</a:t>
            </a:r>
          </a:p>
          <a:p>
            <a:pPr lvl="1" eaLnBrk="1" hangingPunct="1"/>
            <a:r>
              <a:rPr lang="en-US" sz="2400">
                <a:latin typeface="Arial" charset="0"/>
                <a:ea typeface="MS PGothic" charset="0"/>
              </a:rPr>
              <a:t>Resistive</a:t>
            </a:r>
          </a:p>
          <a:p>
            <a:pPr lvl="1" eaLnBrk="1" hangingPunct="1"/>
            <a:r>
              <a:rPr lang="en-US" sz="2400">
                <a:latin typeface="Arial" charset="0"/>
                <a:ea typeface="MS PGothic" charset="0"/>
              </a:rPr>
              <a:t>Capacitive </a:t>
            </a:r>
          </a:p>
          <a:p>
            <a:pPr lvl="1" eaLnBrk="1" hangingPunct="1"/>
            <a:r>
              <a:rPr lang="en-US" sz="2400">
                <a:latin typeface="Arial" charset="0"/>
                <a:ea typeface="MS PGothic" charset="0"/>
              </a:rPr>
              <a:t>Infrared </a:t>
            </a:r>
          </a:p>
          <a:p>
            <a:pPr lvl="1" eaLnBrk="1" hangingPunct="1"/>
            <a:r>
              <a:rPr lang="en-US" sz="2400">
                <a:latin typeface="Arial" charset="0"/>
                <a:ea typeface="MS PGothic" charset="0"/>
              </a:rPr>
              <a:t>Surface acoustic wave (SAW)</a:t>
            </a:r>
          </a:p>
        </p:txBody>
      </p:sp>
    </p:spTree>
    <p:extLst>
      <p:ext uri="{BB962C8B-B14F-4D97-AF65-F5344CB8AC3E}">
        <p14:creationId xmlns:p14="http://schemas.microsoft.com/office/powerpoint/2010/main" val="706316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1109</TotalTime>
  <Words>1149</Words>
  <Application>Microsoft Macintosh PowerPoint</Application>
  <PresentationFormat>On-screen Show (4:3)</PresentationFormat>
  <Paragraphs>317</Paragraphs>
  <Slides>36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ＭＳ Ｐゴシック</vt:lpstr>
      <vt:lpstr>ＭＳ Ｐゴシック</vt:lpstr>
      <vt:lpstr>Arial</vt:lpstr>
      <vt:lpstr>Calibri</vt:lpstr>
      <vt:lpstr>Lucida Console</vt:lpstr>
      <vt:lpstr>Times</vt:lpstr>
      <vt:lpstr>Wingdings</vt:lpstr>
      <vt:lpstr>Clarity</vt:lpstr>
      <vt:lpstr>Hardware</vt:lpstr>
      <vt:lpstr>Chapter Goals</vt:lpstr>
      <vt:lpstr>Computer Components</vt:lpstr>
      <vt:lpstr>Sizes in Perspective</vt:lpstr>
      <vt:lpstr>Sizes in Perspective</vt:lpstr>
      <vt:lpstr>Sizes in Perspective</vt:lpstr>
      <vt:lpstr>Stored-Program Concept</vt:lpstr>
      <vt:lpstr>Input/Output Units</vt:lpstr>
      <vt:lpstr>Touch Screens</vt:lpstr>
      <vt:lpstr>Touch Screens</vt:lpstr>
      <vt:lpstr>Touch Screens</vt:lpstr>
      <vt:lpstr>Touch Screens</vt:lpstr>
      <vt:lpstr>Touch Screens</vt:lpstr>
      <vt:lpstr>Memory</vt:lpstr>
      <vt:lpstr>Memory</vt:lpstr>
      <vt:lpstr>Memory (Primary), cont’d</vt:lpstr>
      <vt:lpstr>RAM and ROM</vt:lpstr>
      <vt:lpstr>Secondary Storage Devices</vt:lpstr>
      <vt:lpstr>Magnetic Tape</vt:lpstr>
      <vt:lpstr>Magnetic Disks</vt:lpstr>
      <vt:lpstr>Magnetic Disks</vt:lpstr>
      <vt:lpstr>Magnetic Disks</vt:lpstr>
      <vt:lpstr>Magnetic Disks</vt:lpstr>
      <vt:lpstr>Optical Disks</vt:lpstr>
      <vt:lpstr>Flash Drives</vt:lpstr>
      <vt:lpstr>Memory (Primary/Secondary)</vt:lpstr>
      <vt:lpstr>Memory (Primary/Secondary)</vt:lpstr>
      <vt:lpstr>Arithmetic/Logic Unit</vt:lpstr>
      <vt:lpstr>Control Unit</vt:lpstr>
      <vt:lpstr>Flow of Information </vt:lpstr>
      <vt:lpstr>What is an N-bit Processor?</vt:lpstr>
      <vt:lpstr>The Fetch-Execute Cycle</vt:lpstr>
      <vt:lpstr>The Fetch-Execute Cycle</vt:lpstr>
      <vt:lpstr>Embedded Systems</vt:lpstr>
      <vt:lpstr>Instructions, cont’d </vt:lpstr>
      <vt:lpstr>Instruction Set</vt:lpstr>
    </vt:vector>
  </TitlesOfParts>
  <Company>Siena College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MaryAnne Egan</dc:creator>
  <cp:lastModifiedBy>Microsoft Office User</cp:lastModifiedBy>
  <cp:revision>58</cp:revision>
  <cp:lastPrinted>2017-09-29T19:45:50Z</cp:lastPrinted>
  <dcterms:created xsi:type="dcterms:W3CDTF">2015-09-22T15:33:46Z</dcterms:created>
  <dcterms:modified xsi:type="dcterms:W3CDTF">2018-02-15T17:28:59Z</dcterms:modified>
</cp:coreProperties>
</file>