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14"/>
  </p:notesMasterIdLst>
  <p:handoutMasterIdLst>
    <p:handoutMasterId r:id="rId15"/>
  </p:handoutMasterIdLst>
  <p:sldIdLst>
    <p:sldId id="301" r:id="rId2"/>
    <p:sldId id="300" r:id="rId3"/>
    <p:sldId id="297" r:id="rId4"/>
    <p:sldId id="298" r:id="rId5"/>
    <p:sldId id="299" r:id="rId6"/>
    <p:sldId id="279" r:id="rId7"/>
    <p:sldId id="280" r:id="rId8"/>
    <p:sldId id="281" r:id="rId9"/>
    <p:sldId id="282" r:id="rId10"/>
    <p:sldId id="294" r:id="rId11"/>
    <p:sldId id="295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5"/>
    <p:restoredTop sz="93075"/>
  </p:normalViewPr>
  <p:slideViewPr>
    <p:cSldViewPr snapToGrid="0" snapToObjects="1">
      <p:cViewPr varScale="1">
        <p:scale>
          <a:sx n="129" d="100"/>
          <a:sy n="129" d="100"/>
        </p:scale>
        <p:origin x="200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phone policy</a:t>
            </a:r>
            <a:r>
              <a:rPr lang="mr-IN" dirty="0"/>
              <a:t>…</a:t>
            </a:r>
            <a:r>
              <a:rPr lang="en-US" dirty="0"/>
              <a:t> total number</a:t>
            </a:r>
            <a:r>
              <a:rPr lang="en-US" baseline="0" dirty="0"/>
              <a:t> of check marks divide by 7 and will add to </a:t>
            </a:r>
            <a:r>
              <a:rPr lang="en-US" baseline="0"/>
              <a:t>final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CA81001-4D84-F24B-BB07-5B9125CCE038}" type="slidenum">
              <a:rPr lang="en-US" sz="120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86211C99-FE7A-D34E-B1F8-579E7A6EDF73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URL to look at what companies use Python is in the book.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8" name="Slide Number Placeholder 3"/>
          <p:cNvSpPr txBox="1">
            <a:spLocks noGrp="1"/>
          </p:cNvSpPr>
          <p:nvPr/>
        </p:nvSpPr>
        <p:spPr bwMode="auto">
          <a:xfrm>
            <a:off x="3885579" y="8686488"/>
            <a:ext cx="2970869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A3514FDC-F6B9-7F48-8658-FE3C3A27FF9E}" type="slidenum">
              <a:rPr lang="en-US" sz="1200" b="1"/>
              <a:pPr algn="r"/>
              <a:t>6</a:t>
            </a:fld>
            <a:endParaRPr lang="en-US" sz="1200"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292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292" name="Slide Number Placeholder 3"/>
          <p:cNvSpPr txBox="1">
            <a:spLocks noGrp="1"/>
          </p:cNvSpPr>
          <p:nvPr/>
        </p:nvSpPr>
        <p:spPr bwMode="auto">
          <a:xfrm>
            <a:off x="3885579" y="8686488"/>
            <a:ext cx="2970869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 anchor="b"/>
          <a:lstStyle>
            <a:lvl1pPr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r"/>
            <a:fld id="{D6B9F785-3AA2-C340-A10C-D251D2EF02E4}" type="slidenum">
              <a:rPr lang="en-US" sz="1200" b="1"/>
              <a:pPr algn="r"/>
              <a:t>7</a:t>
            </a:fld>
            <a:endParaRPr lang="en-US" sz="1200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50CEF2E-2032-9C4F-ACDE-8D96BF463DDB}" type="slidenum">
              <a:rPr lang="en-US" sz="1200"/>
              <a:pPr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310B84B1-498D-5048-8130-AE45415B9C90}" type="slidenum">
              <a:rPr lang="en-US" sz="1200"/>
              <a:pPr/>
              <a:t>11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9/10/18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A95D2-2680-3444-83D5-2B1B991C841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3AAB3-5B9C-A449-8A5C-D53A00A4B590}" type="datetime1">
              <a:rPr lang="en-US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0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9/10/18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9/10/18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cutr.github.io/CSISTutor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CSIS110 - Introduction to Computer Science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MaryAnne</a:t>
            </a:r>
            <a:r>
              <a:rPr lang="en-US" dirty="0"/>
              <a:t> Egan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75388"/>
            <a:ext cx="990600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Pixels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74966" y="1353518"/>
            <a:ext cx="7620000" cy="48006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Constantia"/>
                <a:cs typeface="Constantia"/>
              </a:rPr>
              <a:t>Pixels are </a:t>
            </a:r>
            <a:r>
              <a:rPr lang="en-US" sz="3400" i="1" dirty="0">
                <a:latin typeface="Constantia"/>
                <a:cs typeface="Constantia"/>
              </a:rPr>
              <a:t>picture elements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Each pixel object knows its </a:t>
            </a:r>
            <a:r>
              <a:rPr lang="en-US" sz="2400" i="1" dirty="0">
                <a:solidFill>
                  <a:srgbClr val="D2533C"/>
                </a:solidFill>
                <a:latin typeface="Constantia"/>
                <a:cs typeface="Constantia"/>
              </a:rPr>
              <a:t>color</a:t>
            </a:r>
          </a:p>
          <a:p>
            <a:pPr lvl="1" eaLnBrk="1" hangingPunct="1"/>
            <a:r>
              <a:rPr lang="en-US" sz="2400" dirty="0">
                <a:latin typeface="Constantia"/>
                <a:cs typeface="Constantia"/>
              </a:rPr>
              <a:t>It also knows where it is in the </a:t>
            </a:r>
            <a:r>
              <a:rPr lang="en-US" sz="2400" i="1" dirty="0">
                <a:solidFill>
                  <a:schemeClr val="tx2"/>
                </a:solidFill>
                <a:latin typeface="Constantia"/>
                <a:cs typeface="Constantia"/>
              </a:rPr>
              <a:t>picture</a:t>
            </a:r>
            <a:endParaRPr lang="en-US" sz="2400" dirty="0">
              <a:solidFill>
                <a:schemeClr val="tx2"/>
              </a:solidFill>
              <a:latin typeface="Constantia"/>
              <a:cs typeface="Constantia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724400"/>
            <a:ext cx="4673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TextBox 7"/>
          <p:cNvSpPr txBox="1">
            <a:spLocks noChangeArrowheads="1"/>
          </p:cNvSpPr>
          <p:nvPr/>
        </p:nvSpPr>
        <p:spPr bwMode="auto">
          <a:xfrm>
            <a:off x="5562600" y="4876800"/>
            <a:ext cx="3048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Constantia"/>
                <a:cs typeface="Constantia"/>
              </a:rPr>
              <a:t>When we zoom the picture to 500%, we can see individual pixels.</a:t>
            </a:r>
          </a:p>
        </p:txBody>
      </p:sp>
      <p:pic>
        <p:nvPicPr>
          <p:cNvPr id="2" name="Picture 1" descr="JES_-_Jython_Environment_for_Students_-_colorBasics_p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7" y="3668182"/>
            <a:ext cx="3302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5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02" y="259510"/>
            <a:ext cx="7809635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RGB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675" y="1496972"/>
            <a:ext cx="4038600" cy="463865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In RGB, each color has three component colors: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D2533C"/>
                </a:solidFill>
                <a:latin typeface="Constantia"/>
                <a:cs typeface="Constantia"/>
              </a:rPr>
              <a:t>Amount of redness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8000"/>
                </a:solidFill>
                <a:latin typeface="Constantia"/>
                <a:cs typeface="Constantia"/>
              </a:rPr>
              <a:t>Amount of greenness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solidFill>
                  <a:srgbClr val="0000FF"/>
                </a:solidFill>
                <a:latin typeface="Constantia"/>
                <a:cs typeface="Constantia"/>
              </a:rPr>
              <a:t>Amount of blueness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Each does appear as a separate dot on most devices, but our eye blends them.</a:t>
            </a: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onstantia"/>
              <a:cs typeface="Constantia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>
                <a:latin typeface="Constantia"/>
                <a:cs typeface="Constantia"/>
              </a:rPr>
              <a:t>In most computer-based models of RGB, a single </a:t>
            </a:r>
            <a:r>
              <a:rPr lang="en-US" sz="2200" i="1" dirty="0">
                <a:latin typeface="Constantia"/>
                <a:cs typeface="Constantia"/>
              </a:rPr>
              <a:t>byte</a:t>
            </a:r>
            <a:r>
              <a:rPr lang="en-US" sz="2200" dirty="0">
                <a:latin typeface="Constantia"/>
                <a:cs typeface="Constantia"/>
              </a:rPr>
              <a:t> (8 bits) is used for 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>
                <a:latin typeface="Constantia"/>
                <a:cs typeface="Constantia"/>
              </a:rPr>
              <a:t>So a complete RGB color is 24 bits, 8 bits of each</a:t>
            </a:r>
          </a:p>
        </p:txBody>
      </p:sp>
      <p:pic>
        <p:nvPicPr>
          <p:cNvPr id="1126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" r="3150"/>
          <a:stretch>
            <a:fillRect/>
          </a:stretch>
        </p:blipFill>
        <p:spPr>
          <a:xfrm>
            <a:off x="4194275" y="1898973"/>
            <a:ext cx="4038600" cy="3886200"/>
          </a:xfrm>
          <a:noFill/>
        </p:spPr>
      </p:pic>
    </p:spTree>
    <p:extLst>
      <p:ext uri="{BB962C8B-B14F-4D97-AF65-F5344CB8AC3E}">
        <p14:creationId xmlns:p14="http://schemas.microsoft.com/office/powerpoint/2010/main" val="41901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JES</a:t>
            </a:r>
          </a:p>
        </p:txBody>
      </p:sp>
      <p:pic>
        <p:nvPicPr>
          <p:cNvPr id="5" name="Content Placeholder 4" descr="Screen Shot 2017-09-05 at 1.35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r="241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82" y="1499760"/>
            <a:ext cx="7958113" cy="4718304"/>
          </a:xfrm>
        </p:spPr>
        <p:txBody>
          <a:bodyPr>
            <a:normAutofit/>
          </a:bodyPr>
          <a:lstStyle/>
          <a:p>
            <a:r>
              <a:rPr lang="en-US" dirty="0"/>
              <a:t>Announcements:</a:t>
            </a:r>
          </a:p>
          <a:p>
            <a:pPr lvl="1"/>
            <a:r>
              <a:rPr lang="en-US" dirty="0"/>
              <a:t>Links to Breaking Bad </a:t>
            </a:r>
            <a:r>
              <a:rPr lang="en-US"/>
              <a:t>clips were posted</a:t>
            </a:r>
          </a:p>
          <a:p>
            <a:pPr lvl="1"/>
            <a:r>
              <a:rPr lang="en-US" dirty="0"/>
              <a:t>Tutoring hours: </a:t>
            </a:r>
            <a:r>
              <a:rPr lang="en-US" dirty="0">
                <a:hlinkClick r:id="rId3"/>
              </a:rPr>
              <a:t>http://codecutr.github.io/CSISTutoring/</a:t>
            </a:r>
            <a:endParaRPr lang="en-US" dirty="0"/>
          </a:p>
          <a:p>
            <a:pPr lvl="1"/>
            <a:r>
              <a:rPr lang="en-US" dirty="0"/>
              <a:t>Survey</a:t>
            </a:r>
          </a:p>
          <a:p>
            <a:r>
              <a:rPr lang="en-US" dirty="0"/>
              <a:t>Python intro</a:t>
            </a:r>
          </a:p>
          <a:p>
            <a:r>
              <a:rPr lang="en-US" dirty="0"/>
              <a:t>Lab set up</a:t>
            </a:r>
          </a:p>
          <a:p>
            <a:pPr lvl="1"/>
            <a:r>
              <a:rPr lang="en-US" dirty="0"/>
              <a:t>Paired programming</a:t>
            </a:r>
          </a:p>
          <a:p>
            <a:pPr lvl="1"/>
            <a:r>
              <a:rPr lang="en-US" dirty="0"/>
              <a:t>Canvas will be used to distribute lab files, not collect</a:t>
            </a:r>
          </a:p>
          <a:p>
            <a:endParaRPr lang="en-US" dirty="0"/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3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Python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Python is a popular programing language, which is designed to be easy to read.</a:t>
            </a:r>
          </a:p>
          <a:p>
            <a:pPr eaLnBrk="1" hangingPunct="1"/>
            <a:r>
              <a:rPr lang="en-US" dirty="0">
                <a:latin typeface="Constantia" charset="0"/>
              </a:rPr>
              <a:t>Used by many companies.</a:t>
            </a:r>
          </a:p>
          <a:p>
            <a:pPr eaLnBrk="1" hangingPunct="1"/>
            <a:r>
              <a:rPr lang="en-US" dirty="0">
                <a:latin typeface="Constantia" charset="0"/>
              </a:rPr>
              <a:t>Also used to make application software flexible and expendable.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For example, can be used to program GIMP or Blender</a:t>
            </a:r>
          </a:p>
        </p:txBody>
      </p:sp>
    </p:spTree>
    <p:extLst>
      <p:ext uri="{BB962C8B-B14F-4D97-AF65-F5344CB8AC3E}">
        <p14:creationId xmlns:p14="http://schemas.microsoft.com/office/powerpoint/2010/main" val="34225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A word about Jython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tantia" charset="0"/>
              </a:rPr>
              <a:t>Jython</a:t>
            </a:r>
            <a:r>
              <a:rPr lang="en-US" dirty="0">
                <a:latin typeface="Constantia" charset="0"/>
              </a:rPr>
              <a:t> </a:t>
            </a:r>
            <a:r>
              <a:rPr lang="en-US" b="1" i="1" dirty="0">
                <a:latin typeface="Constantia" charset="0"/>
              </a:rPr>
              <a:t>is</a:t>
            </a:r>
            <a:r>
              <a:rPr lang="en-US" sz="3200" dirty="0">
                <a:latin typeface="Constantia" charset="0"/>
              </a:rPr>
              <a:t> </a:t>
            </a:r>
            <a:r>
              <a:rPr lang="en-US" dirty="0">
                <a:latin typeface="Constantia" charset="0"/>
              </a:rPr>
              <a:t>Python</a:t>
            </a:r>
          </a:p>
          <a:p>
            <a:pPr eaLnBrk="1" hangingPunct="1"/>
            <a:r>
              <a:rPr lang="en-US" dirty="0">
                <a:latin typeface="Constantia" charset="0"/>
              </a:rPr>
              <a:t>Python is a language implemented in C.</a:t>
            </a:r>
          </a:p>
          <a:p>
            <a:pPr eaLnBrk="1" hangingPunct="1"/>
            <a:r>
              <a:rPr lang="en-US" dirty="0" err="1">
                <a:latin typeface="Constantia" charset="0"/>
              </a:rPr>
              <a:t>Jython</a:t>
            </a:r>
            <a:r>
              <a:rPr lang="en-US" dirty="0">
                <a:latin typeface="Constantia" charset="0"/>
              </a:rPr>
              <a:t> is the </a:t>
            </a:r>
            <a:r>
              <a:rPr lang="en-US" i="1" dirty="0">
                <a:latin typeface="Constantia" charset="0"/>
              </a:rPr>
              <a:t>same</a:t>
            </a:r>
            <a:r>
              <a:rPr lang="en-US" dirty="0">
                <a:latin typeface="Constantia" charset="0"/>
              </a:rPr>
              <a:t> language implemented in Java.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Is the pizza different if a different company makes the flour?  If so, not by much.</a:t>
            </a:r>
          </a:p>
        </p:txBody>
      </p:sp>
    </p:spTree>
    <p:extLst>
      <p:ext uri="{BB962C8B-B14F-4D97-AF65-F5344CB8AC3E}">
        <p14:creationId xmlns:p14="http://schemas.microsoft.com/office/powerpoint/2010/main" val="346350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Python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tantia" charset="0"/>
              </a:rPr>
              <a:t>The programming language we will be using is called </a:t>
            </a:r>
            <a:r>
              <a:rPr lang="en-US" i="1" dirty="0">
                <a:latin typeface="Constantia" charset="0"/>
              </a:rPr>
              <a:t>Python</a:t>
            </a:r>
          </a:p>
          <a:p>
            <a:pPr lvl="1" eaLnBrk="1" hangingPunct="1"/>
            <a:r>
              <a:rPr lang="en-US" dirty="0">
                <a:latin typeface="Constantia" charset="0"/>
                <a:hlinkClick r:id="rId3"/>
              </a:rPr>
              <a:t>http://www.python.org</a:t>
            </a:r>
            <a:endParaRPr lang="en-US" dirty="0">
              <a:latin typeface="Constantia" charset="0"/>
            </a:endParaRP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ja-JP" altLang="en-US" dirty="0">
                <a:latin typeface="Constantia" charset="0"/>
              </a:rPr>
              <a:t>’</a:t>
            </a:r>
            <a:r>
              <a:rPr lang="en-US" altLang="ja-JP" dirty="0">
                <a:latin typeface="Constantia" charset="0"/>
              </a:rPr>
              <a:t>s used by companies like Google, Industrial Light &amp; Magic, Pixar, Nextel, and others</a:t>
            </a:r>
          </a:p>
          <a:p>
            <a:pPr eaLnBrk="1" hangingPunct="1"/>
            <a:r>
              <a:rPr lang="en-US" dirty="0">
                <a:latin typeface="Constantia" charset="0"/>
              </a:rPr>
              <a:t>The </a:t>
            </a:r>
            <a:r>
              <a:rPr lang="en-US" i="1" dirty="0">
                <a:latin typeface="Constantia" charset="0"/>
              </a:rPr>
              <a:t>kind</a:t>
            </a:r>
            <a:r>
              <a:rPr lang="en-US" dirty="0">
                <a:latin typeface="Constantia" charset="0"/>
              </a:rPr>
              <a:t> of Python we’</a:t>
            </a:r>
            <a:r>
              <a:rPr lang="en-US" altLang="ja-JP" dirty="0">
                <a:latin typeface="Constantia" charset="0"/>
              </a:rPr>
              <a:t>re using is called </a:t>
            </a:r>
            <a:r>
              <a:rPr lang="en-US" altLang="ja-JP" dirty="0" err="1">
                <a:latin typeface="Constantia" charset="0"/>
              </a:rPr>
              <a:t>Jython</a:t>
            </a:r>
            <a:endParaRPr lang="en-US" altLang="ja-JP" dirty="0">
              <a:latin typeface="Constantia" charset="0"/>
            </a:endParaRPr>
          </a:p>
          <a:p>
            <a:pPr lvl="1" eaLnBrk="1" hangingPunct="1"/>
            <a:r>
              <a:rPr lang="en-US" dirty="0">
                <a:latin typeface="Constantia" charset="0"/>
              </a:rPr>
              <a:t>It</a:t>
            </a:r>
            <a:r>
              <a:rPr lang="ja-JP" altLang="en-US" dirty="0">
                <a:latin typeface="Constantia" charset="0"/>
              </a:rPr>
              <a:t>’</a:t>
            </a:r>
            <a:r>
              <a:rPr lang="en-US" altLang="ja-JP" dirty="0">
                <a:latin typeface="Constantia" charset="0"/>
              </a:rPr>
              <a:t>s Java-based Python</a:t>
            </a:r>
          </a:p>
          <a:p>
            <a:pPr lvl="1" eaLnBrk="1" hangingPunct="1"/>
            <a:r>
              <a:rPr lang="en-US" dirty="0">
                <a:latin typeface="Constantia" charset="0"/>
              </a:rPr>
              <a:t>http://</a:t>
            </a:r>
            <a:r>
              <a:rPr lang="en-US" dirty="0" err="1">
                <a:latin typeface="Constantia" charset="0"/>
              </a:rPr>
              <a:t>www.jython.org</a:t>
            </a:r>
            <a:r>
              <a:rPr lang="en-US" dirty="0">
                <a:latin typeface="Constantia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75838" y="49674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4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0509" y="1905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dirty="0">
                <a:latin typeface="Calibri" charset="0"/>
              </a:rPr>
              <a:t>Much</a:t>
            </a:r>
            <a:r>
              <a:rPr lang="en-US" dirty="0">
                <a:latin typeface="Arial Black" charset="0"/>
              </a:rPr>
              <a:t> </a:t>
            </a:r>
            <a:r>
              <a:rPr lang="en-US" sz="4400" dirty="0">
                <a:latin typeface="Calibri" charset="0"/>
              </a:rPr>
              <a:t>of programming is about naming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0509" y="1333500"/>
            <a:ext cx="8229600" cy="44942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We name our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Data: The </a:t>
            </a:r>
            <a:r>
              <a:rPr lang="ja-JP" altLang="en-US" dirty="0">
                <a:latin typeface="Constantia"/>
                <a:cs typeface="Constantia"/>
              </a:rPr>
              <a:t>“</a:t>
            </a:r>
            <a:r>
              <a:rPr lang="en-US" dirty="0">
                <a:latin typeface="Constantia"/>
                <a:cs typeface="Constantia"/>
              </a:rPr>
              <a:t>numbers</a:t>
            </a:r>
            <a:r>
              <a:rPr lang="ja-JP" altLang="en-US" dirty="0">
                <a:latin typeface="Constantia"/>
                <a:cs typeface="Constantia"/>
              </a:rPr>
              <a:t>”</a:t>
            </a:r>
            <a:r>
              <a:rPr lang="en-US" dirty="0">
                <a:latin typeface="Constantia"/>
                <a:cs typeface="Constantia"/>
              </a:rPr>
              <a:t> we manipulate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We call our names for data </a:t>
            </a:r>
            <a:r>
              <a:rPr lang="en-US" i="1" dirty="0">
                <a:latin typeface="Constantia"/>
                <a:cs typeface="Constantia"/>
              </a:rPr>
              <a:t>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A variable is a named location in main memory whose contents can </a:t>
            </a:r>
            <a:r>
              <a:rPr lang="en-US" dirty="0">
                <a:solidFill>
                  <a:srgbClr val="FF7C80"/>
                </a:solidFill>
                <a:latin typeface="Constantia"/>
                <a:cs typeface="Constantia"/>
              </a:rPr>
              <a:t>vary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Naming conventions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Enough words to describe what you need to describe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Understandable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Python names must start with a letter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Case matters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Don’t use Python reserve words as names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tantia"/>
                <a:cs typeface="Constantia"/>
              </a:rPr>
              <a:t>Use </a:t>
            </a:r>
            <a:r>
              <a:rPr lang="en-US" dirty="0" err="1">
                <a:latin typeface="Constantia"/>
                <a:cs typeface="Constantia"/>
              </a:rPr>
              <a:t>camelCase</a:t>
            </a:r>
            <a:r>
              <a:rPr lang="en-US" dirty="0">
                <a:latin typeface="Constantia"/>
                <a:cs typeface="Constantia"/>
              </a:rPr>
              <a:t> if multiword variable name</a:t>
            </a:r>
          </a:p>
        </p:txBody>
      </p:sp>
    </p:spTree>
    <p:extLst>
      <p:ext uri="{BB962C8B-B14F-4D97-AF65-F5344CB8AC3E}">
        <p14:creationId xmlns:p14="http://schemas.microsoft.com/office/powerpoint/2010/main" val="404118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5BE3F91-D400-6547-838B-1E29FA926053}" type="slidenum">
              <a:rPr lang="en-US" sz="1200">
                <a:latin typeface="Arial Black" charset="0"/>
              </a:rPr>
              <a:pPr/>
              <a:t>7</a:t>
            </a:fld>
            <a:endParaRPr lang="en-US" sz="1200">
              <a:latin typeface="Arial Black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34" y="1905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Python understands </a:t>
            </a:r>
            <a:r>
              <a:rPr lang="en-US" i="1" dirty="0">
                <a:latin typeface="Calibri"/>
                <a:cs typeface="Calibri"/>
              </a:rPr>
              <a:t>commands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87835"/>
            <a:ext cx="8382000" cy="3886200"/>
          </a:xfrm>
        </p:spPr>
        <p:txBody>
          <a:bodyPr/>
          <a:lstStyle/>
          <a:p>
            <a:pPr eaLnBrk="1" hangingPunct="1"/>
            <a:r>
              <a:rPr lang="en-US" dirty="0">
                <a:latin typeface="Constantia"/>
                <a:cs typeface="Constantia"/>
              </a:rPr>
              <a:t>We can name data with </a:t>
            </a:r>
            <a:r>
              <a:rPr lang="en-US" b="1" dirty="0">
                <a:latin typeface="Constantia"/>
                <a:cs typeface="Constantia"/>
              </a:rPr>
              <a:t>=</a:t>
            </a:r>
            <a:endParaRPr lang="en-US" dirty="0">
              <a:latin typeface="Constantia"/>
              <a:cs typeface="Constantia"/>
            </a:endParaRP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This is called _____________, and it puts a value into the variable (the memory location it names)</a:t>
            </a:r>
          </a:p>
          <a:p>
            <a:pPr eaLnBrk="1" hangingPunct="1"/>
            <a:r>
              <a:rPr lang="en-US" dirty="0">
                <a:latin typeface="Constantia"/>
                <a:cs typeface="Constantia"/>
              </a:rPr>
              <a:t>The following commands all have the same result: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A = 5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B = 10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dirty="0">
                <a:latin typeface="Constantia"/>
                <a:cs typeface="Constantia"/>
              </a:rPr>
              <a:t>   A = B / 2</a:t>
            </a:r>
          </a:p>
          <a:p>
            <a:pPr lvl="1" eaLnBrk="1" hangingPunct="1"/>
            <a:r>
              <a:rPr lang="en-US" b="1" dirty="0">
                <a:latin typeface="Constantia"/>
                <a:cs typeface="Constantia"/>
              </a:rPr>
              <a:t>A = round (4.7)</a:t>
            </a:r>
          </a:p>
          <a:p>
            <a:pPr eaLnBrk="1" hangingPunct="1"/>
            <a:endParaRPr 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5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Do it again !!!</a:t>
            </a:r>
          </a:p>
        </p:txBody>
      </p:sp>
      <p:sp>
        <p:nvSpPr>
          <p:cNvPr id="4099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If we have some code that we think we want to use over and over again, we create a function</a:t>
            </a:r>
          </a:p>
          <a:p>
            <a:r>
              <a:rPr lang="en-US" dirty="0">
                <a:latin typeface="Constantia"/>
                <a:cs typeface="Constantia"/>
              </a:rPr>
              <a:t>A function is a named algorithm (recipe)</a:t>
            </a:r>
          </a:p>
          <a:p>
            <a:r>
              <a:rPr lang="en-US" u="sng" dirty="0">
                <a:latin typeface="Constantia"/>
                <a:cs typeface="Constantia"/>
              </a:rPr>
              <a:t>Example</a:t>
            </a:r>
            <a:r>
              <a:rPr lang="en-US" dirty="0">
                <a:latin typeface="Constantia"/>
                <a:cs typeface="Constantia"/>
              </a:rPr>
              <a:t>:  to average 3 numbers: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Constantia"/>
                <a:cs typeface="Constantia"/>
              </a:rPr>
              <a:t>      </a:t>
            </a:r>
            <a:r>
              <a:rPr lang="en-US" b="1" dirty="0" err="1">
                <a:solidFill>
                  <a:srgbClr val="7030A0"/>
                </a:solidFill>
                <a:latin typeface="Constantia"/>
                <a:cs typeface="Constantia"/>
              </a:rPr>
              <a:t>def</a:t>
            </a:r>
            <a:r>
              <a:rPr lang="en-US" b="1" dirty="0">
                <a:latin typeface="Constantia"/>
                <a:cs typeface="Constantia"/>
              </a:rPr>
              <a:t> </a:t>
            </a:r>
            <a:r>
              <a:rPr lang="en-US" b="1" dirty="0" err="1">
                <a:latin typeface="Constantia"/>
                <a:cs typeface="Constantia"/>
              </a:rPr>
              <a:t>avg</a:t>
            </a:r>
            <a:r>
              <a:rPr lang="en-US" b="1" dirty="0">
                <a:latin typeface="Constantia"/>
                <a:cs typeface="Constantia"/>
              </a:rPr>
              <a:t> (num1, num2, num3):</a:t>
            </a:r>
          </a:p>
          <a:p>
            <a:pPr>
              <a:buFont typeface="Wingdings" charset="0"/>
              <a:buNone/>
            </a:pPr>
            <a:endParaRPr lang="en-US" dirty="0">
              <a:latin typeface="Constantia"/>
              <a:cs typeface="Constantia"/>
            </a:endParaRPr>
          </a:p>
          <a:p>
            <a:r>
              <a:rPr lang="en-US" dirty="0">
                <a:latin typeface="Constantia"/>
                <a:cs typeface="Constantia"/>
              </a:rPr>
              <a:t>Now we can use that function over and over by simply invoking its name and giving it 3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E05B1089-523C-9E43-822D-8039F6AB459A}" type="slidenum">
              <a:rPr lang="en-US" sz="1200">
                <a:latin typeface="Arial Black" charset="0"/>
              </a:rPr>
              <a:pPr/>
              <a:t>8</a:t>
            </a:fld>
            <a:endParaRPr lang="en-US" sz="12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6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Colors</a:t>
            </a:r>
          </a:p>
        </p:txBody>
      </p:sp>
      <p:sp>
        <p:nvSpPr>
          <p:cNvPr id="5123" name="Content Placeholder 5"/>
          <p:cNvSpPr>
            <a:spLocks noGrp="1"/>
          </p:cNvSpPr>
          <p:nvPr>
            <p:ph idx="1"/>
          </p:nvPr>
        </p:nvSpPr>
        <p:spPr>
          <a:xfrm>
            <a:off x="119125" y="1515245"/>
            <a:ext cx="8229600" cy="4419600"/>
          </a:xfrm>
        </p:spPr>
        <p:txBody>
          <a:bodyPr/>
          <a:lstStyle/>
          <a:p>
            <a:r>
              <a:rPr lang="en-US" dirty="0">
                <a:latin typeface="Constantia"/>
                <a:cs typeface="Constantia"/>
              </a:rPr>
              <a:t>An image is a 2-dimensional grid of ________</a:t>
            </a:r>
          </a:p>
          <a:p>
            <a:r>
              <a:rPr lang="en-US" dirty="0">
                <a:latin typeface="Constantia"/>
                <a:cs typeface="Constantia"/>
              </a:rPr>
              <a:t>A pixel is a single dot of a specific color</a:t>
            </a:r>
          </a:p>
          <a:p>
            <a:r>
              <a:rPr lang="en-US" dirty="0">
                <a:latin typeface="Constantia"/>
                <a:cs typeface="Constantia"/>
              </a:rPr>
              <a:t>That color has 3 components: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Red (0..255)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Green (0..255)</a:t>
            </a:r>
          </a:p>
          <a:p>
            <a:pPr lvl="1"/>
            <a:r>
              <a:rPr lang="en-US" b="1" dirty="0">
                <a:latin typeface="Constantia"/>
                <a:cs typeface="Constantia"/>
              </a:rPr>
              <a:t>Blue (0..255)</a:t>
            </a:r>
          </a:p>
          <a:p>
            <a:r>
              <a:rPr lang="en-US" dirty="0">
                <a:latin typeface="Constantia"/>
                <a:cs typeface="Constantia"/>
              </a:rPr>
              <a:t>Examples: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onstantia"/>
                <a:cs typeface="Constantia"/>
              </a:rPr>
              <a:t>R = 255, G = 0, B = 0</a:t>
            </a:r>
          </a:p>
          <a:p>
            <a:pPr lvl="1"/>
            <a:r>
              <a:rPr lang="en-US" b="1" dirty="0">
                <a:solidFill>
                  <a:srgbClr val="805CC0"/>
                </a:solidFill>
                <a:latin typeface="Constantia"/>
                <a:cs typeface="Constantia"/>
              </a:rPr>
              <a:t>R = 128, G = 92, B = 192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BE06523D-6ED3-A745-943C-EB7A233675A5}" type="slidenum">
              <a:rPr lang="en-US" sz="1200">
                <a:latin typeface="Arial Black" charset="0"/>
              </a:rPr>
              <a:pPr/>
              <a:t>9</a:t>
            </a:fld>
            <a:endParaRPr lang="en-US" sz="1200">
              <a:latin typeface="Arial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46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7168</TotalTime>
  <Words>611</Words>
  <Application>Microsoft Macintosh PowerPoint</Application>
  <PresentationFormat>On-screen Show (4:3)</PresentationFormat>
  <Paragraphs>96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明朝</vt:lpstr>
      <vt:lpstr>ＭＳ Ｐゴシック</vt:lpstr>
      <vt:lpstr>Arial</vt:lpstr>
      <vt:lpstr>Arial Black</vt:lpstr>
      <vt:lpstr>Calibri</vt:lpstr>
      <vt:lpstr>Cambria</vt:lpstr>
      <vt:lpstr>Constantia</vt:lpstr>
      <vt:lpstr>Mangal</vt:lpstr>
      <vt:lpstr>Times</vt:lpstr>
      <vt:lpstr>Times New Roman</vt:lpstr>
      <vt:lpstr>Wingdings</vt:lpstr>
      <vt:lpstr>Adjacency</vt:lpstr>
      <vt:lpstr>CSIS110 - Introduction to Computer Science </vt:lpstr>
      <vt:lpstr>Agenda</vt:lpstr>
      <vt:lpstr>Python</vt:lpstr>
      <vt:lpstr>A word about Jython</vt:lpstr>
      <vt:lpstr>Python</vt:lpstr>
      <vt:lpstr>Much of programming is about naming</vt:lpstr>
      <vt:lpstr>Python understands commands</vt:lpstr>
      <vt:lpstr>Do it again !!!</vt:lpstr>
      <vt:lpstr>Colors</vt:lpstr>
      <vt:lpstr>Pixels</vt:lpstr>
      <vt:lpstr>RGB</vt:lpstr>
      <vt:lpstr>Demo JES</vt:lpstr>
    </vt:vector>
  </TitlesOfParts>
  <Company>Siena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21</cp:revision>
  <cp:lastPrinted>2017-09-05T17:54:21Z</cp:lastPrinted>
  <dcterms:created xsi:type="dcterms:W3CDTF">2015-09-22T15:33:46Z</dcterms:created>
  <dcterms:modified xsi:type="dcterms:W3CDTF">2018-09-10T20:26:09Z</dcterms:modified>
</cp:coreProperties>
</file>