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9" r:id="rId3"/>
    <p:sldId id="270" r:id="rId4"/>
    <p:sldId id="257" r:id="rId5"/>
    <p:sldId id="271" r:id="rId6"/>
    <p:sldId id="258" r:id="rId7"/>
    <p:sldId id="272" r:id="rId8"/>
    <p:sldId id="273" r:id="rId9"/>
    <p:sldId id="262" r:id="rId10"/>
    <p:sldId id="264" r:id="rId11"/>
    <p:sldId id="274" r:id="rId12"/>
    <p:sldId id="265" r:id="rId13"/>
    <p:sldId id="260" r:id="rId14"/>
    <p:sldId id="266" r:id="rId15"/>
    <p:sldId id="261" r:id="rId16"/>
    <p:sldId id="267" r:id="rId17"/>
    <p:sldId id="275" r:id="rId18"/>
    <p:sldId id="276" r:id="rId19"/>
    <p:sldId id="277" r:id="rId20"/>
    <p:sldId id="278" r:id="rId21"/>
    <p:sldId id="279" r:id="rId22"/>
    <p:sldId id="29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8"/>
    <p:restoredTop sz="94550"/>
  </p:normalViewPr>
  <p:slideViewPr>
    <p:cSldViewPr snapToGrid="0" snapToObjects="1">
      <p:cViewPr>
        <p:scale>
          <a:sx n="93" d="100"/>
          <a:sy n="93" d="100"/>
        </p:scale>
        <p:origin x="181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D625-C252-B449-9F2D-B2C6F45441D9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1C79B-821D-604F-A395-3ACE59E6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39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69DB9-6653-C94F-9F9E-D4935C31DD33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573EF-383F-B741-BA96-796E9214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8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 err="1" smtClean="0"/>
              <a:t>floatStart.html</a:t>
            </a:r>
            <a:r>
              <a:rPr lang="en-US" dirty="0" smtClean="0"/>
              <a:t> to change position of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573EF-383F-B741-BA96-796E92143F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is incorrect. Floats do not use offset properties, so there is no reason to include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DF65A-69EF-4946-A072-C42087C724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38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DF65A-69EF-4946-A072-C42087C724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52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the image outside of the p tags and take out style</a:t>
            </a:r>
            <a:r>
              <a:rPr lang="mr-IN" dirty="0" smtClean="0"/>
              <a:t>…</a:t>
            </a:r>
            <a:r>
              <a:rPr lang="en-US" dirty="0" smtClean="0"/>
              <a:t> show boxes</a:t>
            </a:r>
            <a:r>
              <a:rPr lang="mr-IN" dirty="0" smtClean="0"/>
              <a:t>…</a:t>
            </a:r>
            <a:r>
              <a:rPr lang="en-US" dirty="0" smtClean="0"/>
              <a:t> draw boxes for when it is in the p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573EF-383F-B741-BA96-796E92143F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54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573EF-383F-B741-BA96-796E92143F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5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</a:t>
            </a:r>
            <a:r>
              <a:rPr lang="en-US" dirty="0" err="1" smtClean="0"/>
              <a:t>paddingMargins.html</a:t>
            </a:r>
            <a:r>
              <a:rPr lang="en-US" dirty="0" smtClean="0"/>
              <a:t>, </a:t>
            </a:r>
            <a:r>
              <a:rPr lang="en-US" dirty="0" err="1" smtClean="0"/>
              <a:t>margins.html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573EF-383F-B741-BA96-796E92143F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54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en-US" baseline="0" dirty="0" smtClean="0"/>
              <a:t> main and side content to file and show the different widths</a:t>
            </a:r>
          </a:p>
          <a:p>
            <a:r>
              <a:rPr lang="en-US" baseline="0" dirty="0" smtClean="0"/>
              <a:t>Show adding columns</a:t>
            </a:r>
            <a:r>
              <a:rPr lang="mr-IN" baseline="0" dirty="0" smtClean="0"/>
              <a:t>…</a:t>
            </a:r>
            <a:r>
              <a:rPr lang="en-US" baseline="0" dirty="0" smtClean="0"/>
              <a:t> show difference between floating left and floating right with placement of sections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573EF-383F-B741-BA96-796E92143F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49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573EF-383F-B741-BA96-796E92143F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54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Absolute</a:t>
            </a:r>
            <a:r>
              <a:rPr lang="en-US" baseline="0" dirty="0"/>
              <a:t> positioning is that the element is positioned relative to its nearest containing block</a:t>
            </a:r>
          </a:p>
          <a:p>
            <a:endParaRPr lang="en-US" baseline="0" dirty="0"/>
          </a:p>
          <a:p>
            <a:r>
              <a:rPr lang="en-US" baseline="0" dirty="0"/>
              <a:t>show </a:t>
            </a:r>
            <a:r>
              <a:rPr lang="en-US" baseline="0" dirty="0" err="1"/>
              <a:t>positioning.html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E573EF-383F-B741-BA96-796E92143F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01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is not true. Floats are positioned against the content edge, not the padding edge.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DF65A-69EF-4946-A072-C42087C724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9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April 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4034-B184-4FCE-963A-D0D9FDB0CC5C}" type="datetime1">
              <a:rPr lang="en-US" smtClean="0"/>
              <a:t>4/4/18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3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April 4,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4/4/18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4/4/18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4/4/18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4/4/18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4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CAB051-3C6B-454B-B90C-BD0EBA4DF685}" type="datetimeFigureOut">
              <a:rPr lang="en-US" smtClean="0"/>
              <a:t>4/4/18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0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6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Floating and Positioning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Floating non-images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9523"/>
            <a:ext cx="4213925" cy="3733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Always provide a width for floated elements </a:t>
            </a:r>
          </a:p>
          <a:p>
            <a:r>
              <a:rPr lang="en-US" sz="2800" dirty="0"/>
              <a:t>F</a:t>
            </a:r>
            <a:r>
              <a:rPr lang="en-US" sz="2800" dirty="0" smtClean="0"/>
              <a:t>loated inline elements behave as block elements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argins on floated elements </a:t>
            </a:r>
            <a:r>
              <a:rPr lang="en-US" sz="2800" i="1" dirty="0" smtClean="0">
                <a:solidFill>
                  <a:srgbClr val="FFC000"/>
                </a:solidFill>
              </a:rPr>
              <a:t>do not collapse</a:t>
            </a:r>
            <a:endParaRPr lang="en-US" sz="2800" i="1" dirty="0">
              <a:solidFill>
                <a:srgbClr val="FFC000"/>
              </a:solidFill>
            </a:endParaRPr>
          </a:p>
        </p:txBody>
      </p:sp>
      <p:pic>
        <p:nvPicPr>
          <p:cNvPr id="4" name="Picture 3" descr="Learning_Web_Design__Fourth_Edi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981" y="4116243"/>
            <a:ext cx="4401311" cy="2438721"/>
          </a:xfrm>
          <a:prstGeom prst="rect">
            <a:avLst/>
          </a:prstGeom>
        </p:spPr>
      </p:pic>
      <p:pic>
        <p:nvPicPr>
          <p:cNvPr id="6" name="Picture 5" descr="Learning_Web_Design__Fourth_Edi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980" y="1829523"/>
            <a:ext cx="4401311" cy="219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Always provide a width for floated text 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dirty="0"/>
              <a:t>Normal flow, abutting top and bottom margins collapse (overlap), but for floated elements, the margins are maintained on all sides as specified.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turn Floating off??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Turn off to get back to layout as usual</a:t>
            </a:r>
          </a:p>
          <a:p>
            <a:endParaRPr lang="en-US" sz="2400" dirty="0" smtClean="0"/>
          </a:p>
          <a:p>
            <a:r>
              <a:rPr lang="en-US" sz="2400" dirty="0" smtClean="0"/>
              <a:t>Use the attribute </a:t>
            </a:r>
            <a:r>
              <a:rPr lang="en-US" sz="2400" dirty="0" smtClean="0">
                <a:solidFill>
                  <a:srgbClr val="E8B54D"/>
                </a:solidFill>
              </a:rPr>
              <a:t>clear:</a:t>
            </a:r>
          </a:p>
          <a:p>
            <a:pPr marL="468630" lvl="1" indent="0">
              <a:buNone/>
            </a:pPr>
            <a:r>
              <a:rPr lang="en-US" sz="2400" dirty="0" smtClean="0"/>
              <a:t>	p {</a:t>
            </a:r>
          </a:p>
          <a:p>
            <a:pPr marL="46863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  clear</a:t>
            </a:r>
            <a:r>
              <a:rPr lang="en-US" sz="2400" dirty="0"/>
              <a:t>: left</a:t>
            </a:r>
            <a:r>
              <a:rPr lang="en-US" sz="2400" dirty="0" smtClean="0"/>
              <a:t>;</a:t>
            </a:r>
          </a:p>
          <a:p>
            <a:pPr marL="46863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716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floats to create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37" y="1558472"/>
            <a:ext cx="8253431" cy="426546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2-column layout, you can do:</a:t>
            </a:r>
          </a:p>
          <a:p>
            <a:pPr lvl="1"/>
            <a:r>
              <a:rPr lang="en-US" sz="1800" dirty="0" smtClean="0"/>
              <a:t>Float one div and add a wide margin on the side of the text element that </a:t>
            </a:r>
            <a:r>
              <a:rPr lang="en-US" sz="1800" dirty="0"/>
              <a:t>w</a:t>
            </a:r>
            <a:r>
              <a:rPr lang="en-US" sz="1800" dirty="0" smtClean="0"/>
              <a:t>raps around it</a:t>
            </a:r>
          </a:p>
          <a:p>
            <a:pPr lvl="1"/>
            <a:r>
              <a:rPr lang="en-US" sz="1800" dirty="0" smtClean="0"/>
              <a:t>Float both </a:t>
            </a:r>
            <a:r>
              <a:rPr lang="en-US" sz="1800" dirty="0" err="1" smtClean="0"/>
              <a:t>divs</a:t>
            </a:r>
            <a:r>
              <a:rPr lang="en-US" sz="1800" dirty="0" smtClean="0"/>
              <a:t> to the left or right</a:t>
            </a:r>
          </a:p>
          <a:p>
            <a:pPr lvl="1"/>
            <a:r>
              <a:rPr lang="en-US" sz="1800" dirty="0" smtClean="0"/>
              <a:t>Float one div to the left and the second div to the right</a:t>
            </a:r>
          </a:p>
          <a:p>
            <a:r>
              <a:rPr lang="en-US" sz="2400" dirty="0" smtClean="0"/>
              <a:t>Need to be sure that every float has a specified width</a:t>
            </a:r>
          </a:p>
          <a:p>
            <a:r>
              <a:rPr lang="en-US" sz="2400" dirty="0" smtClean="0"/>
              <a:t>Total width of all columns (don’t forget padding, borders and margins) cannot exceed the width of the browser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3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37" y="1417637"/>
            <a:ext cx="8282293" cy="44062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types:</a:t>
            </a:r>
          </a:p>
          <a:p>
            <a:pPr lvl="1"/>
            <a:r>
              <a:rPr lang="en-US" sz="2000" dirty="0" smtClean="0">
                <a:solidFill>
                  <a:srgbClr val="E8B54D"/>
                </a:solidFill>
              </a:rPr>
              <a:t>relative</a:t>
            </a:r>
          </a:p>
          <a:p>
            <a:pPr lvl="2"/>
            <a:r>
              <a:rPr lang="en-US" sz="1800" dirty="0" smtClean="0"/>
              <a:t>moves the box relative to original position</a:t>
            </a:r>
          </a:p>
          <a:p>
            <a:pPr lvl="2"/>
            <a:r>
              <a:rPr lang="en-US" sz="1800" dirty="0" smtClean="0"/>
              <a:t>space the element would have occupied in the normal flow is preserved as an empty space</a:t>
            </a:r>
          </a:p>
          <a:p>
            <a:pPr lvl="1"/>
            <a:r>
              <a:rPr lang="en-US" sz="2000" dirty="0" smtClean="0">
                <a:solidFill>
                  <a:srgbClr val="E8B54D"/>
                </a:solidFill>
              </a:rPr>
              <a:t>absolute</a:t>
            </a:r>
          </a:p>
          <a:p>
            <a:pPr lvl="2"/>
            <a:r>
              <a:rPr lang="en-US" sz="1800" dirty="0" smtClean="0"/>
              <a:t>elements are removed from normal flow</a:t>
            </a:r>
          </a:p>
          <a:p>
            <a:pPr lvl="2"/>
            <a:r>
              <a:rPr lang="en-US" sz="1800" dirty="0" smtClean="0"/>
              <a:t>positioned with respect to the browser window or a containing element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specify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Provide values for each of the offset properties representing the distance the element should be moved </a:t>
            </a:r>
            <a:r>
              <a:rPr lang="en-US" sz="2400" i="1" dirty="0" smtClean="0">
                <a:solidFill>
                  <a:srgbClr val="E8B54D"/>
                </a:solidFill>
              </a:rPr>
              <a:t>away</a:t>
            </a:r>
            <a:r>
              <a:rPr lang="en-US" sz="2400" dirty="0" smtClean="0">
                <a:solidFill>
                  <a:srgbClr val="E8B54D"/>
                </a:solidFill>
              </a:rPr>
              <a:t> </a:t>
            </a:r>
            <a:r>
              <a:rPr lang="en-US" sz="2400" dirty="0" smtClean="0"/>
              <a:t>from that respective edge.</a:t>
            </a:r>
          </a:p>
          <a:p>
            <a:pPr lvl="1"/>
            <a:r>
              <a:rPr lang="en-US" sz="1800" dirty="0" smtClean="0">
                <a:solidFill>
                  <a:srgbClr val="E8B54D"/>
                </a:solidFill>
              </a:rPr>
              <a:t>top</a:t>
            </a:r>
          </a:p>
          <a:p>
            <a:pPr lvl="1"/>
            <a:r>
              <a:rPr lang="en-US" sz="1800" dirty="0" smtClean="0">
                <a:solidFill>
                  <a:srgbClr val="E8B54D"/>
                </a:solidFill>
              </a:rPr>
              <a:t>left </a:t>
            </a:r>
          </a:p>
          <a:p>
            <a:pPr lvl="1"/>
            <a:r>
              <a:rPr lang="en-US" sz="1800" dirty="0" smtClean="0">
                <a:solidFill>
                  <a:srgbClr val="E8B54D"/>
                </a:solidFill>
              </a:rPr>
              <a:t>bottom</a:t>
            </a:r>
          </a:p>
          <a:p>
            <a:pPr lvl="1"/>
            <a:r>
              <a:rPr lang="en-US" sz="1800" dirty="0" smtClean="0">
                <a:solidFill>
                  <a:srgbClr val="E8B54D"/>
                </a:solidFill>
              </a:rPr>
              <a:t>right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Relative positioning</a:t>
            </a:r>
            <a:endParaRPr lang="en-US" dirty="0"/>
          </a:p>
        </p:txBody>
      </p:sp>
      <p:pic>
        <p:nvPicPr>
          <p:cNvPr id="5" name="Picture 4" descr="Learning_Web_Design__Fourth_Edi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23" y="1682987"/>
            <a:ext cx="6920029" cy="38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Absolute positioning</a:t>
            </a:r>
          </a:p>
        </p:txBody>
      </p:sp>
      <p:pic>
        <p:nvPicPr>
          <p:cNvPr id="3" name="Picture 2" descr="Learning_Web_Design__Fourth_Edition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676520"/>
            <a:ext cx="5429144" cy="405893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1278"/>
          <a:stretch/>
        </p:blipFill>
        <p:spPr>
          <a:xfrm>
            <a:off x="6179261" y="3705986"/>
            <a:ext cx="2353430" cy="122400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800" y="1676520"/>
            <a:ext cx="2960352" cy="185924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3111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Which of the following is not true of floated elements?</a:t>
            </a:r>
          </a:p>
        </p:txBody>
      </p:sp>
      <p:sp>
        <p:nvSpPr>
          <p:cNvPr id="3" name="TPAnswers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85800" y="1611631"/>
            <a:ext cx="7772400" cy="3733800"/>
          </a:xfrm>
        </p:spPr>
        <p:txBody>
          <a:bodyPr>
            <a:normAutofit fontScale="92500"/>
          </a:bodyPr>
          <a:lstStyle/>
          <a:p>
            <a:pPr marL="514350" indent="-514350">
              <a:buFont typeface="Wingdings 2"/>
              <a:buAutoNum type="alphaUcPeriod"/>
            </a:pPr>
            <a:r>
              <a:rPr lang="en-US" sz="3200" dirty="0"/>
              <a:t>All floated elements behave as block elements. </a:t>
            </a:r>
          </a:p>
          <a:p>
            <a:pPr marL="514350" indent="-514350">
              <a:buFont typeface="Wingdings 2"/>
              <a:buAutoNum type="alphaUcPeriod"/>
            </a:pPr>
            <a:r>
              <a:rPr lang="en-US" sz="3200" dirty="0"/>
              <a:t>Floats are positioned against the padding edge of the containing element.</a:t>
            </a:r>
          </a:p>
          <a:p>
            <a:pPr marL="514350" indent="-514350">
              <a:buFont typeface="Wingdings 2"/>
              <a:buAutoNum type="alphaUcPeriod"/>
            </a:pPr>
            <a:r>
              <a:rPr lang="en-US" sz="3200" dirty="0"/>
              <a:t>The contents of inline elements flow around a float, but the element box is unchanged.</a:t>
            </a:r>
          </a:p>
          <a:p>
            <a:pPr marL="514350" indent="-514350">
              <a:buFont typeface="Wingdings 2"/>
              <a:buAutoNum type="alphaUcPeriod"/>
            </a:pPr>
            <a:r>
              <a:rPr lang="en-US" sz="3200" dirty="0"/>
              <a:t>You must provide a width property for floated block elements.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18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96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is not true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Floats are positioned against the content edge, not the padding edge.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Flow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Text elements </a:t>
            </a:r>
            <a:r>
              <a:rPr lang="en-US" dirty="0"/>
              <a:t>are laid out from top to bottom in the order in which they appear in the source, and then from left to right.</a:t>
            </a:r>
          </a:p>
          <a:p>
            <a:endParaRPr lang="en-US" dirty="0"/>
          </a:p>
          <a:p>
            <a:r>
              <a:rPr lang="en-US" b="1" dirty="0"/>
              <a:t>Block elements</a:t>
            </a:r>
            <a:r>
              <a:rPr lang="en-US" dirty="0"/>
              <a:t> stack up on top of one another and fill the available width of the browser window or other containing element.</a:t>
            </a:r>
          </a:p>
          <a:p>
            <a:endParaRPr lang="en-US" dirty="0"/>
          </a:p>
          <a:p>
            <a:r>
              <a:rPr lang="en-US" b="1" dirty="0"/>
              <a:t>Inline elements and text characters</a:t>
            </a:r>
            <a:r>
              <a:rPr lang="en-US" dirty="0"/>
              <a:t> line up to one another to fill block elements.</a:t>
            </a:r>
          </a:p>
        </p:txBody>
      </p:sp>
    </p:spTree>
    <p:extLst>
      <p:ext uri="{BB962C8B-B14F-4D97-AF65-F5344CB8AC3E}">
        <p14:creationId xmlns:p14="http://schemas.microsoft.com/office/powerpoint/2010/main" val="2007144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cap="none" dirty="0"/>
              <a:t>Which of these style rules is incorrect?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4964400" cy="4599432"/>
          </a:xfrm>
        </p:spPr>
        <p:txBody>
          <a:bodyPr>
            <a:normAutofit/>
          </a:bodyPr>
          <a:lstStyle/>
          <a:p>
            <a:pPr marL="514350" indent="-514350">
              <a:buFont typeface="Wingdings 2"/>
              <a:buAutoNum type="alphaUcPeriod"/>
            </a:pPr>
            <a:r>
              <a:rPr lang="en-US" sz="3200" dirty="0" err="1"/>
              <a:t>img</a:t>
            </a:r>
            <a:r>
              <a:rPr lang="en-US" sz="3200" dirty="0"/>
              <a:t> { </a:t>
            </a:r>
            <a:endParaRPr lang="en-US" sz="3200" dirty="0" smtClean="0"/>
          </a:p>
          <a:p>
            <a:pPr marL="800100" lvl="2" indent="0">
              <a:buNone/>
            </a:pPr>
            <a:r>
              <a:rPr lang="en-US" sz="2600" dirty="0" smtClean="0"/>
              <a:t>float</a:t>
            </a:r>
            <a:r>
              <a:rPr lang="en-US" sz="2600" dirty="0"/>
              <a:t>: left; </a:t>
            </a:r>
            <a:endParaRPr lang="en-US" sz="2600" dirty="0" smtClean="0"/>
          </a:p>
          <a:p>
            <a:pPr marL="800100" lvl="2" indent="0">
              <a:buNone/>
            </a:pPr>
            <a:r>
              <a:rPr lang="en-US" sz="2600" dirty="0" smtClean="0"/>
              <a:t>margin</a:t>
            </a:r>
            <a:r>
              <a:rPr lang="en-US" sz="2600" dirty="0"/>
              <a:t>: 20px</a:t>
            </a:r>
            <a:r>
              <a:rPr lang="en-US" sz="2600" dirty="0" smtClean="0"/>
              <a:t>;</a:t>
            </a:r>
          </a:p>
          <a:p>
            <a:pPr marL="800100" lvl="2" indent="0">
              <a:buNone/>
            </a:pPr>
            <a:r>
              <a:rPr lang="en-US" sz="2600" dirty="0" smtClean="0"/>
              <a:t>}</a:t>
            </a:r>
            <a:endParaRPr lang="en-US" sz="2600" dirty="0"/>
          </a:p>
          <a:p>
            <a:pPr marL="514350" indent="-514350">
              <a:buFont typeface="Wingdings 2"/>
              <a:buAutoNum type="alphaUcPeriod"/>
            </a:pPr>
            <a:r>
              <a:rPr lang="en-US" sz="3200" dirty="0" err="1"/>
              <a:t>img</a:t>
            </a:r>
            <a:r>
              <a:rPr lang="en-US" sz="3200" dirty="0"/>
              <a:t> { </a:t>
            </a:r>
            <a:endParaRPr lang="en-US" sz="3200" dirty="0" smtClean="0"/>
          </a:p>
          <a:p>
            <a:pPr marL="800100" lvl="2" indent="0">
              <a:buNone/>
            </a:pPr>
            <a:r>
              <a:rPr lang="en-US" sz="2600" dirty="0" smtClean="0"/>
              <a:t>float</a:t>
            </a:r>
            <a:r>
              <a:rPr lang="en-US" sz="2600" dirty="0"/>
              <a:t>: right; </a:t>
            </a:r>
            <a:endParaRPr lang="en-US" sz="2600" dirty="0" smtClean="0"/>
          </a:p>
          <a:p>
            <a:pPr marL="800100" lvl="2" indent="0">
              <a:buNone/>
            </a:pPr>
            <a:r>
              <a:rPr lang="en-US" sz="2600" dirty="0" smtClean="0"/>
              <a:t>width</a:t>
            </a:r>
            <a:r>
              <a:rPr lang="en-US" sz="2600" dirty="0"/>
              <a:t>: 120px; </a:t>
            </a:r>
            <a:endParaRPr lang="en-US" sz="2600" dirty="0" smtClean="0"/>
          </a:p>
          <a:p>
            <a:pPr marL="800100" lvl="2" indent="0">
              <a:buNone/>
            </a:pPr>
            <a:r>
              <a:rPr lang="en-US" sz="2600" dirty="0" smtClean="0"/>
              <a:t>height</a:t>
            </a:r>
            <a:r>
              <a:rPr lang="en-US" sz="2600" dirty="0"/>
              <a:t>: 80px; </a:t>
            </a:r>
            <a:endParaRPr lang="en-US" sz="2600" dirty="0" smtClean="0"/>
          </a:p>
          <a:p>
            <a:pPr marL="800100" lvl="2" indent="0">
              <a:buNone/>
            </a:pPr>
            <a:r>
              <a:rPr lang="en-US" sz="2600" dirty="0" smtClean="0"/>
              <a:t>}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PAnswers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179600" y="1600200"/>
            <a:ext cx="4964400" cy="45994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UcPeriod" startAt="3"/>
            </a:pPr>
            <a:r>
              <a:rPr lang="en-US" sz="3200" dirty="0" err="1" smtClean="0"/>
              <a:t>img</a:t>
            </a:r>
            <a:r>
              <a:rPr lang="en-US" sz="3200" dirty="0" smtClean="0"/>
              <a:t> { </a:t>
            </a:r>
          </a:p>
          <a:p>
            <a:pPr marL="800100" lvl="2" indent="0">
              <a:buNone/>
            </a:pPr>
            <a:r>
              <a:rPr lang="en-US" sz="2600" dirty="0" smtClean="0"/>
              <a:t>float: right; </a:t>
            </a:r>
          </a:p>
          <a:p>
            <a:pPr marL="800100" lvl="2" indent="0">
              <a:buNone/>
            </a:pPr>
            <a:r>
              <a:rPr lang="en-US" sz="2600" dirty="0" smtClean="0"/>
              <a:t>right: 30px; </a:t>
            </a:r>
          </a:p>
          <a:p>
            <a:pPr marL="800100" lvl="2" indent="0">
              <a:buNone/>
            </a:pPr>
            <a:r>
              <a:rPr lang="en-US" sz="2600" dirty="0" smtClean="0"/>
              <a:t>}</a:t>
            </a:r>
          </a:p>
          <a:p>
            <a:pPr marL="514350" indent="-514350">
              <a:buFont typeface="Wingdings 2"/>
              <a:buAutoNum type="alphaUcPeriod" startAt="3"/>
            </a:pPr>
            <a:r>
              <a:rPr lang="en-US" sz="3200" dirty="0" err="1" smtClean="0"/>
              <a:t>img</a:t>
            </a:r>
            <a:r>
              <a:rPr lang="en-US" sz="3200" dirty="0" smtClean="0"/>
              <a:t> { </a:t>
            </a:r>
          </a:p>
          <a:p>
            <a:pPr marL="800100" lvl="2" indent="0">
              <a:buNone/>
            </a:pPr>
            <a:r>
              <a:rPr lang="en-US" sz="2600" dirty="0" smtClean="0"/>
              <a:t>float: left; </a:t>
            </a:r>
          </a:p>
          <a:p>
            <a:pPr marL="800100" lvl="2" indent="0">
              <a:buNone/>
            </a:pPr>
            <a:r>
              <a:rPr lang="en-US" sz="2600" dirty="0" smtClean="0"/>
              <a:t>margin-bottom: 2em; </a:t>
            </a:r>
          </a:p>
          <a:p>
            <a:pPr marL="800100" lvl="2" indent="0">
              <a:buNone/>
            </a:pPr>
            <a:r>
              <a:rPr lang="en-US" sz="2600" dirty="0" smtClean="0"/>
              <a:t>}</a:t>
            </a:r>
            <a:endParaRPr lang="en-US" sz="2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147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is incorrect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706400"/>
            <a:ext cx="8503920" cy="4392648"/>
          </a:xfrm>
        </p:spPr>
        <p:txBody>
          <a:bodyPr/>
          <a:lstStyle/>
          <a:p>
            <a:r>
              <a:rPr lang="en-US" dirty="0"/>
              <a:t>Floats do not use offset properties, so there is no reason to include right.</a:t>
            </a:r>
          </a:p>
        </p:txBody>
      </p:sp>
    </p:spTree>
    <p:extLst>
      <p:ext uri="{BB962C8B-B14F-4D97-AF65-F5344CB8AC3E}">
        <p14:creationId xmlns:p14="http://schemas.microsoft.com/office/powerpoint/2010/main" val="1109362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152" y="1417638"/>
            <a:ext cx="3326476" cy="3733800"/>
          </a:xfrm>
        </p:spPr>
      </p:pic>
    </p:spTree>
    <p:extLst>
      <p:ext uri="{BB962C8B-B14F-4D97-AF65-F5344CB8AC3E}">
        <p14:creationId xmlns:p14="http://schemas.microsoft.com/office/powerpoint/2010/main" val="101280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Flow Behavior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50" y="1772737"/>
            <a:ext cx="7826850" cy="434362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008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 vs.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5"/>
                </a:solidFill>
              </a:rPr>
              <a:t>Floating</a:t>
            </a:r>
            <a:r>
              <a:rPr lang="en-US" sz="2400" dirty="0" smtClean="0"/>
              <a:t> an element moves it to the left or right, allowing the following text to wrap around it.</a:t>
            </a:r>
          </a:p>
          <a:p>
            <a:r>
              <a:rPr lang="en-US" sz="2400" dirty="0" smtClean="0">
                <a:solidFill>
                  <a:srgbClr val="E8B54D"/>
                </a:solidFill>
              </a:rPr>
              <a:t>Positioning</a:t>
            </a:r>
            <a:r>
              <a:rPr lang="en-US" sz="2400" dirty="0" smtClean="0"/>
              <a:t> is a way to specify the location of an element anywhere on the page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2400" dirty="0" smtClean="0"/>
              <a:t>Normal flow is top to bottom, left to right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15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1615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Primary </a:t>
            </a:r>
            <a:r>
              <a:rPr lang="en-US" sz="2400" dirty="0"/>
              <a:t>tool in modern CSS-based web design</a:t>
            </a:r>
          </a:p>
          <a:p>
            <a:pPr lvl="1"/>
            <a:r>
              <a:rPr lang="en-US" sz="1800" dirty="0"/>
              <a:t>Used to create multicolumn layouts</a:t>
            </a:r>
          </a:p>
          <a:p>
            <a:pPr lvl="1"/>
            <a:r>
              <a:rPr lang="en-US" sz="1800" dirty="0"/>
              <a:t>Navigation toolbars from lists</a:t>
            </a:r>
          </a:p>
          <a:p>
            <a:pPr lvl="1"/>
            <a:r>
              <a:rPr lang="en-US" sz="1800" dirty="0"/>
              <a:t>Table-like alignment without </a:t>
            </a:r>
            <a:r>
              <a:rPr lang="en-US" sz="1800" dirty="0" smtClean="0"/>
              <a:t>tables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50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3152912" cy="3733800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oves element as far as possible to right or left allowing following content to wrap around it.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Learning_Web_Design__Fourth_Editio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88" y="616066"/>
            <a:ext cx="4686300" cy="51308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748" y="3011390"/>
            <a:ext cx="2099015" cy="114172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81" y="4430816"/>
            <a:ext cx="3690348" cy="62548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517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code would generate the following effect?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600200"/>
            <a:ext cx="4993200" cy="4599432"/>
          </a:xfrm>
        </p:spPr>
        <p:txBody>
          <a:bodyPr>
            <a:normAutofit/>
          </a:bodyPr>
          <a:lstStyle/>
          <a:p>
            <a:pPr marL="514350" indent="-514350">
              <a:buFont typeface="Wingdings 2"/>
              <a:buAutoNum type="alphaUcPeriod"/>
            </a:pPr>
            <a:r>
              <a:rPr lang="en-US" sz="1800" dirty="0" err="1"/>
              <a:t>img</a:t>
            </a:r>
            <a:r>
              <a:rPr lang="en-US" sz="1800" dirty="0"/>
              <a:t> {   </a:t>
            </a:r>
            <a:br>
              <a:rPr lang="en-US" sz="1800" dirty="0"/>
            </a:br>
            <a:r>
              <a:rPr lang="en-US" sz="1800" dirty="0"/>
              <a:t>	float: right;</a:t>
            </a:r>
            <a:br>
              <a:rPr lang="en-US" sz="1800" dirty="0"/>
            </a:br>
            <a:r>
              <a:rPr lang="en-US" sz="1800" dirty="0"/>
              <a:t>   	margin: 10px;</a:t>
            </a:r>
            <a:br>
              <a:rPr lang="en-US" sz="1800" dirty="0"/>
            </a:br>
            <a:r>
              <a:rPr lang="en-US" sz="1800" dirty="0"/>
              <a:t> }</a:t>
            </a:r>
          </a:p>
          <a:p>
            <a:pPr marL="514350" indent="-514350">
              <a:buFont typeface="Wingdings 2"/>
              <a:buAutoNum type="alphaUcPeriod"/>
            </a:pPr>
            <a:r>
              <a:rPr lang="en-US" sz="1800" dirty="0" err="1"/>
              <a:t>img</a:t>
            </a:r>
            <a:r>
              <a:rPr lang="en-US" sz="1800" dirty="0"/>
              <a:t> {   </a:t>
            </a:r>
            <a:br>
              <a:rPr lang="en-US" sz="1800" dirty="0"/>
            </a:br>
            <a:r>
              <a:rPr lang="en-US" sz="1800" dirty="0"/>
              <a:t>	float: left;</a:t>
            </a:r>
            <a:br>
              <a:rPr lang="en-US" sz="1800" dirty="0"/>
            </a:br>
            <a:r>
              <a:rPr lang="en-US" sz="1800" dirty="0"/>
              <a:t>   	margin: 10px;</a:t>
            </a:r>
            <a:br>
              <a:rPr lang="en-US" sz="1800" dirty="0"/>
            </a:br>
            <a:r>
              <a:rPr lang="en-US" sz="1800" dirty="0"/>
              <a:t> }</a:t>
            </a:r>
          </a:p>
          <a:p>
            <a:pPr marL="514350" indent="-514350">
              <a:buFont typeface="Wingdings 2"/>
              <a:buAutoNum type="alphaUcPeriod"/>
            </a:pPr>
            <a:r>
              <a:rPr lang="en-US" sz="1800" dirty="0"/>
              <a:t>None of the </a:t>
            </a:r>
            <a:r>
              <a:rPr lang="en-US" sz="1800" dirty="0" smtClean="0"/>
              <a:t>above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330" y="2041820"/>
            <a:ext cx="4469130" cy="195203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79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87" y="370908"/>
            <a:ext cx="8586626" cy="50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0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to remember about float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floated element is like an island in a stream – the stream has to flow around it</a:t>
            </a:r>
          </a:p>
          <a:p>
            <a:r>
              <a:rPr lang="en-US" sz="2400" dirty="0"/>
              <a:t>F</a:t>
            </a:r>
            <a:r>
              <a:rPr lang="en-US" sz="2400" dirty="0" smtClean="0"/>
              <a:t>loats stay in the content area of the containing element</a:t>
            </a:r>
          </a:p>
          <a:p>
            <a:r>
              <a:rPr lang="en-US" sz="2400" dirty="0"/>
              <a:t>M</a:t>
            </a:r>
            <a:r>
              <a:rPr lang="en-US" sz="2400" dirty="0" smtClean="0"/>
              <a:t>argins are maintained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48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66C0511BCBED4EA19A13D6AFAB482D74&lt;/guid&gt;&#10;        &lt;description /&gt;&#10;        &lt;date&gt;4/2/2017 4:25:08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CAB9DB9D1937415986A7C6C4C4BF01B7&lt;/guid&gt;&#10;            &lt;repollguid&gt;657870AEBDB94ACFB8A0CBBA8C1D1A7D&lt;/repollguid&gt;&#10;            &lt;sourceid&gt;1B70484FA76A4CB6A1C6EBD4859EA386&lt;/sourceid&gt;&#10;            &lt;questiontext&gt;What code would generate the following effect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4611ED382A524D37AA9C135F001FC7E8&lt;/guid&gt;&#10;                    &lt;answertext&gt;img {    float: right;    margin: 10px; }&lt;/answertext&gt;&#10;                    &lt;valuetype&gt;0&lt;/valuetype&gt;&#10;                &lt;/answer&gt;&#10;                &lt;answer&gt;&#10;                    &lt;guid&gt;93F87D3FEE8341CDBA2137FCB7EEA49C&lt;/guid&gt;&#10;                    &lt;answertext&gt;img {    float: left;    margin: 10px; }&lt;/answertext&gt;&#10;                    &lt;valuetype&gt;0&lt;/valuetype&gt;&#10;                &lt;/answer&gt;&#10;                &lt;answer&gt;&#10;                    &lt;guid&gt;52D5AFED040348AA96AD563B9484BBF3&lt;/guid&gt;&#10;                    &lt;answertext&gt;None of the above&lt;/answertext&gt;&#10;                    &lt;valuetype&gt;0&lt;/valuetype&gt;&#10;                &lt;/answer&gt;&#10;                &lt;answer&gt;&#10;                    &lt;guid&gt;4E37074002E24BE59EC4996702A65A2D&lt;/guid&gt;&#10;                    &lt;answertext&gt;Have no idea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97D2B2676AB045FF9A92F71AB56CD9EA&lt;/guid&gt;&#10;        &lt;description /&gt;&#10;        &lt;date&gt;4/2/2017 8:43:49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E24ADE0FF2A6451388A0B05DB4A5B16C&lt;/guid&gt;&#10;            &lt;repollguid&gt;56DDC0F4F8684280801AF99BE61C29E1&lt;/repollguid&gt;&#10;            &lt;sourceid&gt;053C1BD4F3DD495C80C9BE402298036C&lt;/sourceid&gt;&#10;            &lt;questiontext&gt;Which of the following is not true of floated elements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DAE9FE3CD88B4D30B11431BBAF79B9C7&lt;/guid&gt;&#10;                    &lt;answertext&gt;All floated elements behave as block elements. &lt;/answertext&gt;&#10;                    &lt;valuetype&gt;0&lt;/valuetype&gt;&#10;                &lt;/answer&gt;&#10;                &lt;answer&gt;&#10;                    &lt;guid&gt;054D37A50EC747D48D5A03200DDA261B&lt;/guid&gt;&#10;                    &lt;answertext&gt;Floats are positioned against the padding edge of the containing element.&lt;/answertext&gt;&#10;                    &lt;valuetype&gt;0&lt;/valuetype&gt;&#10;                &lt;/answer&gt;&#10;                &lt;answer&gt;&#10;                    &lt;guid&gt;4FF873C5FF42419299F0AB7602E1FDB7&lt;/guid&gt;&#10;                    &lt;answertext&gt;The contents of inline elements flow around a float, but the element box is unchanged.&lt;/answertext&gt;&#10;                    &lt;valuetype&gt;0&lt;/valuetype&gt;&#10;                &lt;/answer&gt;&#10;                &lt;answer&gt;&#10;                    &lt;guid&gt;C54B69A79CD74096BFC93324953A41AE&lt;/guid&gt;&#10;                    &lt;answertext&gt;You must provide a width property for floated block elements. 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42DC895E5ABA42E3B3B09CAA106ABE16&lt;/guid&gt;&#10;        &lt;description /&gt;&#10;        &lt;date&gt;4/2/2017 8:45:14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98BAF198430F42A29CFC065181AF9D16&lt;/guid&gt;&#10;            &lt;repollguid&gt;8B28B81902094A7A8ABA8EE10D766943&lt;/repollguid&gt;&#10;            &lt;sourceid&gt;C71390267559450EBCB1F4B064F4F68D&lt;/sourceid&gt;&#10;            &lt;questiontext&gt;Which of these style rules is incorrect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E3D4EAF7C82A46239BBD1AEB07247277&lt;/guid&gt;&#10;                    &lt;answertext&gt;img { float: left; margin: 20px;}&lt;/answertext&gt;&#10;                    &lt;valuetype&gt;0&lt;/valuetype&gt;&#10;                &lt;/answer&gt;&#10;                &lt;answer&gt;&#10;                    &lt;guid&gt;00614DDED65C4081A2ACE40AE8D5B057&lt;/guid&gt;&#10;                    &lt;answertext&gt;img { float: right; width: 120px; height: 80px; }&lt;/answertext&gt;&#10;                    &lt;valuetype&gt;0&lt;/valuetype&gt;&#10;                &lt;/answer&gt;&#10;                &lt;answer&gt;&#10;                    &lt;guid&gt;AF1B793B6A79473FBDEC88A268CDD84A&lt;/guid&gt;&#10;                    &lt;answertext&gt;img { float: right; right: 30px; }&lt;/answertext&gt;&#10;                    &lt;valuetype&gt;0&lt;/valuetype&gt;&#10;                &lt;/answer&gt;&#10;                &lt;answer&gt;&#10;                    &lt;guid&gt;20947DFA4F754A4FB222C78C4D05F8E6&lt;/guid&gt;&#10;                    &lt;answertext&gt;img { float: left; margin-bottom: 2em; }&lt;/answertext&gt;&#10;                    &lt;valuetype&gt;0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heme/theme1.xml><?xml version="1.0" encoding="utf-8"?>
<a:theme xmlns:a="http://schemas.openxmlformats.org/drawingml/2006/main" name="Urban Pop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6241</TotalTime>
  <Words>750</Words>
  <Application>Microsoft Macintosh PowerPoint</Application>
  <PresentationFormat>On-screen Show (4:3)</PresentationFormat>
  <Paragraphs>127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Gill Sans MT</vt:lpstr>
      <vt:lpstr>Mangal</vt:lpstr>
      <vt:lpstr>Wingdings 2</vt:lpstr>
      <vt:lpstr>Wingdings 3</vt:lpstr>
      <vt:lpstr>Urban Pop</vt:lpstr>
      <vt:lpstr>Chapter 15</vt:lpstr>
      <vt:lpstr>Normal Flow</vt:lpstr>
      <vt:lpstr>Normal Flow Behavior</vt:lpstr>
      <vt:lpstr>Float vs. position</vt:lpstr>
      <vt:lpstr>float</vt:lpstr>
      <vt:lpstr>Float</vt:lpstr>
      <vt:lpstr>What code would generate the following effect?</vt:lpstr>
      <vt:lpstr>PowerPoint Presentation</vt:lpstr>
      <vt:lpstr>Things to remember about float</vt:lpstr>
      <vt:lpstr>Floating non-images</vt:lpstr>
      <vt:lpstr>Always provide a width for floated text elements</vt:lpstr>
      <vt:lpstr>How do you turn Floating off??</vt:lpstr>
      <vt:lpstr>using floats to create columns</vt:lpstr>
      <vt:lpstr>positioning</vt:lpstr>
      <vt:lpstr>How to specify position</vt:lpstr>
      <vt:lpstr>Relative positioning</vt:lpstr>
      <vt:lpstr>Absolute positioning</vt:lpstr>
      <vt:lpstr>Which of the following is not true of floated elements?</vt:lpstr>
      <vt:lpstr>B is not true</vt:lpstr>
      <vt:lpstr>Which of these style rules is incorrect?</vt:lpstr>
      <vt:lpstr>C is incorrect</vt:lpstr>
      <vt:lpstr>Demo </vt:lpstr>
    </vt:vector>
  </TitlesOfParts>
  <Company>Siena College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creator>Mary Anne Egan</dc:creator>
  <cp:lastModifiedBy>Egan, MaryAnne</cp:lastModifiedBy>
  <cp:revision>26</cp:revision>
  <cp:lastPrinted>2015-03-09T12:58:09Z</cp:lastPrinted>
  <dcterms:created xsi:type="dcterms:W3CDTF">2015-02-26T20:51:51Z</dcterms:created>
  <dcterms:modified xsi:type="dcterms:W3CDTF">2018-04-06T02:44:33Z</dcterms:modified>
</cp:coreProperties>
</file>