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5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8" r:id="rId3"/>
    <p:sldId id="280" r:id="rId4"/>
    <p:sldId id="281" r:id="rId5"/>
    <p:sldId id="279" r:id="rId6"/>
    <p:sldId id="277" r:id="rId7"/>
    <p:sldId id="283" r:id="rId8"/>
    <p:sldId id="284" r:id="rId9"/>
    <p:sldId id="257" r:id="rId10"/>
    <p:sldId id="267" r:id="rId11"/>
    <p:sldId id="287" r:id="rId12"/>
    <p:sldId id="288" r:id="rId13"/>
    <p:sldId id="285" r:id="rId14"/>
    <p:sldId id="282" r:id="rId15"/>
    <p:sldId id="28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93142"/>
  </p:normalViewPr>
  <p:slideViewPr>
    <p:cSldViewPr snapToGrid="0" snapToObjects="1">
      <p:cViewPr varScale="1">
        <p:scale>
          <a:sx n="119" d="100"/>
          <a:sy n="119" d="100"/>
        </p:scale>
        <p:origin x="200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9A7FC-D7E2-1946-AAAC-78006A8DC0F7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3CEE1-EA7A-C549-8BBA-4C8A5BB8C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4835-312C-FD43-B97B-622902FDA420}" type="datetimeFigureOut">
              <a:rPr lang="en-US" smtClean="0"/>
              <a:t>1/25/18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BA5DE-4537-864B-8801-0C1213E7C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BA5DE-4537-864B-8801-0C1213E7C9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96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71C1A-CAFA-43FD-A579-55B116A1448A}" type="datetime1">
              <a:rPr lang="en-US" smtClean="0"/>
              <a:pPr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BC03-21BF-4F6B-A3BE-29C937D452B1}" type="datetime1">
              <a:rPr lang="en-US" smtClean="0"/>
              <a:pPr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08867-0964-49C4-9DE5-8FBB189497BC}" type="datetime1">
              <a:rPr lang="en-US" smtClean="0"/>
              <a:pPr/>
              <a:t>1/25/18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DAE5B-B07C-441A-8026-C23A427A74DC}" type="datetime1">
              <a:rPr lang="en-US" smtClean="0"/>
              <a:pPr/>
              <a:t>1/25/18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151D5B8-D9C5-419F-913D-2186935717ED}" type="datetime1">
              <a:rPr lang="en-US" smtClean="0"/>
              <a:pPr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F952F-F888-4FB8-9CB7-51D5F02FA3C8}" type="datetime1">
              <a:rPr lang="en-US" smtClean="0"/>
              <a:pPr/>
              <a:t>1/25/18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8DB32-6162-43C0-9325-230E0A9B0177}" type="datetime1">
              <a:rPr lang="en-US" smtClean="0"/>
              <a:pPr/>
              <a:t>1/25/18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9B57-0E9E-4DE4-A7F5-9A169EF1CEE0}" type="datetime1">
              <a:rPr lang="en-US" smtClean="0"/>
              <a:pPr/>
              <a:t>1/25/18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F86C-0F1B-4333-B99B-B3B2B1F87225}" type="datetime1">
              <a:rPr lang="en-US" smtClean="0"/>
              <a:pPr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AC5B1FEA-406A-7749-A5C3-DDCB5F67A4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D7FCD9-7699-43D6-8D62-436E2DD234FF}" type="datetime1">
              <a:rPr lang="en-US" smtClean="0"/>
              <a:pPr/>
              <a:t>1/25/18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10FC3EB-42FB-4C38-8CAE-7A1293B83421}" type="datetime1">
              <a:rPr lang="en-US" smtClean="0"/>
              <a:pPr/>
              <a:t>1/25/18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AC5B1FEA-406A-7749-A5C3-DDCB5F67A4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szengarden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HTML Intro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7876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&lt;strong&gt; or &lt;b&gt;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em</a:t>
            </a:r>
            <a:r>
              <a:rPr lang="en-US" dirty="0" smtClean="0"/>
              <a:t>&gt; or &lt;</a:t>
            </a:r>
            <a:r>
              <a:rPr lang="en-US" dirty="0" err="1" smtClean="0"/>
              <a:t>i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&lt;a&gt;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Creates an </a:t>
            </a:r>
            <a:r>
              <a:rPr lang="en-US" dirty="0" smtClean="0">
                <a:solidFill>
                  <a:schemeClr val="accent1"/>
                </a:solidFill>
              </a:rPr>
              <a:t>invisible </a:t>
            </a:r>
            <a:r>
              <a:rPr lang="en-US" dirty="0" smtClean="0"/>
              <a:t>box around the text being formatted</a:t>
            </a:r>
            <a:endParaRPr lang="en-US" dirty="0"/>
          </a:p>
          <a:p>
            <a:pPr lvl="1"/>
            <a:r>
              <a:rPr lang="en-US" dirty="0" smtClean="0"/>
              <a:t>This is an &lt;b&gt;important&lt;/b&gt; word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>
                <a:latin typeface="Courier New"/>
                <a:cs typeface="Courier New"/>
              </a:rPr>
              <a:t>This is an </a:t>
            </a:r>
            <a:r>
              <a:rPr lang="en-US" b="1" dirty="0" smtClean="0">
                <a:latin typeface="Courier New"/>
                <a:cs typeface="Courier New"/>
              </a:rPr>
              <a:t>important</a:t>
            </a:r>
            <a:r>
              <a:rPr lang="en-US" dirty="0" smtClean="0">
                <a:latin typeface="Courier New"/>
                <a:cs typeface="Courier New"/>
              </a:rPr>
              <a:t> word</a:t>
            </a:r>
          </a:p>
          <a:p>
            <a:endParaRPr lang="en-US" dirty="0"/>
          </a:p>
          <a:p>
            <a:r>
              <a:rPr lang="en-US" dirty="0" smtClean="0"/>
              <a:t>No border, padding or margin in or around the box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12815" y="4693901"/>
            <a:ext cx="1387548" cy="36450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-1207803" y="21135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67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 smtClean="0"/>
              <a:t>Elements, examples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2431169"/>
              </p:ext>
            </p:extLst>
          </p:nvPr>
        </p:nvGraphicFramePr>
        <p:xfrm>
          <a:off x="301625" y="1527175"/>
          <a:ext cx="8504238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524"/>
                <a:gridCol w="71897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anchor or hypertext link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Abbreviation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Added visual attention,</a:t>
                      </a:r>
                      <a:r>
                        <a:rPr lang="en-US" baseline="0" dirty="0" smtClean="0"/>
                        <a:t> such as keywords (bold)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 break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Citation; a reference to the title of a work, such as a book</a:t>
                      </a:r>
                      <a:r>
                        <a:rPr lang="en-US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 code sample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Deleted text;</a:t>
                      </a:r>
                      <a:r>
                        <a:rPr lang="en-US" baseline="0" dirty="0" smtClean="0"/>
                        <a:t> indicates an edit made to a document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dfn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defining</a:t>
                      </a:r>
                      <a:r>
                        <a:rPr lang="en-US" baseline="0" dirty="0" smtClean="0"/>
                        <a:t> instance or first occurrence of a term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Emphasized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Alternative voice (italic)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Inserted text; indicates an insertion to a document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kbd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Keyboard; text entered by a user (for technical documents)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1207803" y="21135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76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Inline </a:t>
            </a:r>
            <a:r>
              <a:rPr lang="en-US" dirty="0" smtClean="0"/>
              <a:t>Elements, examples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379512"/>
              </p:ext>
            </p:extLst>
          </p:nvPr>
        </p:nvGraphicFramePr>
        <p:xfrm>
          <a:off x="301625" y="1527175"/>
          <a:ext cx="8504238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524"/>
                <a:gridCol w="71897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Contextually relevant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Short, inline quotation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Incorrect text</a:t>
                      </a:r>
                      <a:r>
                        <a:rPr lang="en-US" baseline="0" dirty="0" smtClean="0"/>
                        <a:t> (strike-through)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Sample output from programs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small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Small print, such as a copyright or legal notice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Generic phrase content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Content of strong importance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Subscript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Superscript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Machine-readable time 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 that would normally be underlined, such as formal name or misspelled word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variable or program</a:t>
                      </a:r>
                      <a:r>
                        <a:rPr lang="en-US" baseline="0" dirty="0" smtClean="0"/>
                        <a:t> argument (for technical documents)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1207803" y="21135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23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Empty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br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Elements do not have opening and closing tags and no content, they are just giving a directive.</a:t>
            </a:r>
          </a:p>
          <a:p>
            <a:endParaRPr lang="en-US" dirty="0" smtClean="0"/>
          </a:p>
          <a:p>
            <a:r>
              <a:rPr lang="en-US" dirty="0" smtClean="0"/>
              <a:t>Not very useful without more information.  </a:t>
            </a:r>
          </a:p>
          <a:p>
            <a:endParaRPr lang="en-US" dirty="0" smtClean="0"/>
          </a:p>
          <a:p>
            <a:r>
              <a:rPr lang="en-US" dirty="0" smtClean="0"/>
              <a:t>Give information to these tags with </a:t>
            </a:r>
            <a:r>
              <a:rPr lang="en-US" dirty="0" smtClean="0">
                <a:solidFill>
                  <a:srgbClr val="3366FF"/>
                </a:solidFill>
              </a:rPr>
              <a:t>attributes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207803" y="211356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7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Elements &amp;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Format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tagname</a:t>
            </a:r>
            <a:r>
              <a:rPr lang="en-US" sz="2400" dirty="0" smtClean="0">
                <a:solidFill>
                  <a:srgbClr val="0000FF"/>
                </a:solidFill>
              </a:rPr>
              <a:t>  </a:t>
            </a:r>
            <a:r>
              <a:rPr lang="en-US" sz="2400" dirty="0" smtClean="0">
                <a:solidFill>
                  <a:srgbClr val="FF0000"/>
                </a:solidFill>
              </a:rPr>
              <a:t>attribute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“value”</a:t>
            </a:r>
            <a:r>
              <a:rPr lang="en-US" sz="2400" dirty="0" smtClean="0">
                <a:solidFill>
                  <a:srgbClr val="0000FF"/>
                </a:solidFill>
              </a:rPr>
              <a:t>&gt;  </a:t>
            </a:r>
            <a:r>
              <a:rPr lang="en-US" sz="2400" dirty="0" smtClean="0"/>
              <a:t>Content  </a:t>
            </a:r>
            <a:r>
              <a:rPr lang="en-US" sz="2400" dirty="0" smtClean="0">
                <a:solidFill>
                  <a:srgbClr val="0000FF"/>
                </a:solidFill>
              </a:rPr>
              <a:t>&lt;/</a:t>
            </a:r>
            <a:r>
              <a:rPr lang="en-US" sz="2400" dirty="0" err="1" smtClean="0">
                <a:solidFill>
                  <a:srgbClr val="0000FF"/>
                </a:solidFill>
              </a:rPr>
              <a:t>tagname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2F2B20"/>
                </a:solidFill>
              </a:rPr>
              <a:t>	Or</a:t>
            </a:r>
          </a:p>
          <a:p>
            <a:pPr marL="11430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&lt;</a:t>
            </a:r>
            <a:r>
              <a:rPr lang="en-US" sz="2400" dirty="0" err="1">
                <a:solidFill>
                  <a:srgbClr val="0000FF"/>
                </a:solidFill>
              </a:rPr>
              <a:t>tagname</a:t>
            </a:r>
            <a:r>
              <a:rPr lang="en-US" sz="2400" dirty="0">
                <a:solidFill>
                  <a:srgbClr val="0000FF"/>
                </a:solidFill>
              </a:rPr>
              <a:t>  </a:t>
            </a:r>
            <a:r>
              <a:rPr lang="en-US" sz="2400" dirty="0">
                <a:solidFill>
                  <a:srgbClr val="FF0000"/>
                </a:solidFill>
              </a:rPr>
              <a:t>attribute</a:t>
            </a:r>
            <a:r>
              <a:rPr lang="en-US" sz="2400" dirty="0">
                <a:solidFill>
                  <a:srgbClr val="0000FF"/>
                </a:solidFill>
              </a:rPr>
              <a:t>=</a:t>
            </a:r>
            <a:r>
              <a:rPr lang="en-US" sz="2400" dirty="0">
                <a:solidFill>
                  <a:srgbClr val="660066"/>
                </a:solidFill>
              </a:rPr>
              <a:t>“value”</a:t>
            </a:r>
            <a:r>
              <a:rPr lang="en-US" sz="2400" dirty="0">
                <a:solidFill>
                  <a:srgbClr val="0000FF"/>
                </a:solidFill>
              </a:rPr>
              <a:t>&gt; 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Examples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&lt;a </a:t>
            </a:r>
            <a:r>
              <a:rPr lang="en-US" sz="2400" dirty="0" err="1" smtClean="0">
                <a:solidFill>
                  <a:srgbClr val="FF0000"/>
                </a:solidFill>
              </a:rPr>
              <a:t>href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“</a:t>
            </a:r>
            <a:r>
              <a:rPr lang="en-US" sz="2400" dirty="0" err="1" smtClean="0">
                <a:solidFill>
                  <a:srgbClr val="660066"/>
                </a:solidFill>
              </a:rPr>
              <a:t>www.siena.edu</a:t>
            </a:r>
            <a:r>
              <a:rPr lang="en-US" sz="2400" dirty="0" smtClean="0">
                <a:solidFill>
                  <a:srgbClr val="660066"/>
                </a:solidFill>
              </a:rPr>
              <a:t>”</a:t>
            </a:r>
            <a:r>
              <a:rPr lang="en-US" sz="2400" dirty="0" smtClean="0">
                <a:solidFill>
                  <a:srgbClr val="0000FF"/>
                </a:solidFill>
              </a:rPr>
              <a:t>&gt; </a:t>
            </a:r>
            <a:r>
              <a:rPr lang="en-US" sz="2400" dirty="0" smtClean="0"/>
              <a:t>Siena College</a:t>
            </a:r>
            <a:r>
              <a:rPr lang="en-US" sz="2400" dirty="0" smtClean="0">
                <a:solidFill>
                  <a:srgbClr val="0000FF"/>
                </a:solidFill>
              </a:rPr>
              <a:t>&lt;/a&gt;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img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src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“</a:t>
            </a:r>
            <a:r>
              <a:rPr lang="en-US" sz="2400" dirty="0" err="1" smtClean="0">
                <a:solidFill>
                  <a:srgbClr val="660066"/>
                </a:solidFill>
              </a:rPr>
              <a:t>cats.jpg</a:t>
            </a:r>
            <a:r>
              <a:rPr lang="en-US" sz="2400" dirty="0" smtClean="0">
                <a:solidFill>
                  <a:srgbClr val="660066"/>
                </a:solidFill>
              </a:rPr>
              <a:t>”</a:t>
            </a:r>
            <a:r>
              <a:rPr lang="en-US" sz="2400" dirty="0" smtClean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width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“200”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	alt</a:t>
            </a:r>
            <a:r>
              <a:rPr lang="en-US" sz="2400" dirty="0" smtClean="0">
                <a:solidFill>
                  <a:srgbClr val="0000FF"/>
                </a:solidFill>
              </a:rPr>
              <a:t>=</a:t>
            </a:r>
            <a:r>
              <a:rPr lang="en-US" sz="2400" dirty="0" smtClean="0">
                <a:solidFill>
                  <a:srgbClr val="660066"/>
                </a:solidFill>
              </a:rPr>
              <a:t>“Picture of cats”</a:t>
            </a:r>
            <a:r>
              <a:rPr lang="en-US" sz="2400" dirty="0">
                <a:solidFill>
                  <a:srgbClr val="0000FF"/>
                </a:solidFill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63000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Power of Style </a:t>
            </a:r>
            <a:r>
              <a:rPr lang="en-US" dirty="0"/>
              <a:t>S</a:t>
            </a:r>
            <a:r>
              <a:rPr lang="en-US" dirty="0" smtClean="0"/>
              <a:t>heets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342900"/>
            <a:r>
              <a:rPr lang="en-US" sz="2400" dirty="0" smtClean="0"/>
              <a:t>Most of the default styling of HTML elements are basic</a:t>
            </a:r>
          </a:p>
          <a:p>
            <a:pPr marL="457200" indent="-342900"/>
            <a:endParaRPr lang="en-US" sz="2400" dirty="0" smtClean="0"/>
          </a:p>
          <a:p>
            <a:pPr marL="457200" indent="-342900"/>
            <a:r>
              <a:rPr lang="en-US" sz="2400" dirty="0" smtClean="0"/>
              <a:t>To see power of style sheets:</a:t>
            </a:r>
          </a:p>
          <a:p>
            <a:pPr marL="731520" lvl="1" indent="-342900"/>
            <a:r>
              <a:rPr lang="en-US" sz="1900" dirty="0" smtClean="0">
                <a:hlinkClick r:id="rId2"/>
              </a:rPr>
              <a:t>CSS Zen Garden</a:t>
            </a:r>
            <a:endParaRPr lang="en-US" sz="1900" dirty="0" smtClean="0"/>
          </a:p>
          <a:p>
            <a:pPr marL="731520" lvl="1" indent="-342900"/>
            <a:endParaRPr lang="en-US" sz="1900" dirty="0" smtClean="0"/>
          </a:p>
          <a:p>
            <a:pPr marL="457200" indent="-342900"/>
            <a:r>
              <a:rPr lang="en-US" sz="2400" dirty="0" smtClean="0"/>
              <a:t>All pages use exact same HTML file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149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Introduce markup: elements and attributes</a:t>
            </a:r>
          </a:p>
          <a:p>
            <a:r>
              <a:rPr lang="en-US" dirty="0" smtClean="0"/>
              <a:t>How browsers interpret HTML documents</a:t>
            </a:r>
          </a:p>
          <a:p>
            <a:r>
              <a:rPr lang="en-US" dirty="0" smtClean="0"/>
              <a:t>Basic structure of HTML document</a:t>
            </a:r>
          </a:p>
          <a:p>
            <a:r>
              <a:rPr lang="en-US" dirty="0" smtClean="0"/>
              <a:t>What do style sheets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86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start?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content</a:t>
            </a:r>
          </a:p>
          <a:p>
            <a:r>
              <a:rPr lang="en-US" dirty="0" smtClean="0"/>
              <a:t>Give the document structure</a:t>
            </a:r>
          </a:p>
          <a:p>
            <a:r>
              <a:rPr lang="en-US" dirty="0" smtClean="0"/>
              <a:t>Identify the different text elements</a:t>
            </a:r>
          </a:p>
          <a:p>
            <a:r>
              <a:rPr lang="en-US" dirty="0" smtClean="0"/>
              <a:t>Add some images</a:t>
            </a:r>
          </a:p>
          <a:p>
            <a:r>
              <a:rPr lang="en-US" dirty="0" smtClean="0"/>
              <a:t>Specify page appearance with style 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30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your favorite text editor</a:t>
            </a:r>
          </a:p>
          <a:p>
            <a:pPr lvl="1"/>
            <a:r>
              <a:rPr lang="en-US" dirty="0" smtClean="0"/>
              <a:t>Notepad++ is on the computers in lab</a:t>
            </a:r>
          </a:p>
          <a:p>
            <a:pPr lvl="1"/>
            <a:r>
              <a:rPr lang="en-US" dirty="0" smtClean="0"/>
              <a:t>I use either </a:t>
            </a:r>
            <a:r>
              <a:rPr lang="en-US" dirty="0" err="1" smtClean="0"/>
              <a:t>TextWrangler</a:t>
            </a:r>
            <a:r>
              <a:rPr lang="en-US" dirty="0" smtClean="0"/>
              <a:t>, Sublime, or Taco HTML Edit on Mac (first two are free)</a:t>
            </a:r>
          </a:p>
          <a:p>
            <a:pPr lvl="1"/>
            <a:r>
              <a:rPr lang="en-US" dirty="0" smtClean="0"/>
              <a:t>Doesn’t matter which you use, but it must be a TEXT editor.</a:t>
            </a:r>
          </a:p>
          <a:p>
            <a:pPr lvl="1"/>
            <a:r>
              <a:rPr lang="en-US" dirty="0" smtClean="0"/>
              <a:t>The ones mentioned above are helpful with context styling</a:t>
            </a:r>
          </a:p>
          <a:p>
            <a:r>
              <a:rPr lang="en-US" dirty="0" smtClean="0"/>
              <a:t>Create a new file</a:t>
            </a:r>
          </a:p>
          <a:p>
            <a:r>
              <a:rPr lang="en-US" dirty="0" smtClean="0"/>
              <a:t>Add the basic HTML elements</a:t>
            </a:r>
          </a:p>
          <a:p>
            <a:r>
              <a:rPr lang="en-US" dirty="0" smtClean="0"/>
              <a:t>Save it in an appropriate directory with the extension .html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file structure</a:t>
            </a:r>
            <a:endParaRPr lang="en-US" dirty="0"/>
          </a:p>
        </p:txBody>
      </p:sp>
      <p:pic>
        <p:nvPicPr>
          <p:cNvPr id="4" name="Content Placeholder 3" descr="Screen Shot 2013-09-09 at 10.07.26 AM.pn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73" r="-11573"/>
          <a:stretch>
            <a:fillRect/>
          </a:stretch>
        </p:blipFill>
        <p:spPr>
          <a:xfrm>
            <a:off x="301625" y="1527175"/>
            <a:ext cx="850423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5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 smtClean="0"/>
              <a:t>Format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</a:t>
            </a:r>
            <a:r>
              <a:rPr lang="en-US" sz="2400" dirty="0" err="1" smtClean="0">
                <a:solidFill>
                  <a:srgbClr val="0000FF"/>
                </a:solidFill>
              </a:rPr>
              <a:t>elementname</a:t>
            </a:r>
            <a:r>
              <a:rPr lang="en-US" sz="2400" dirty="0" smtClean="0">
                <a:solidFill>
                  <a:srgbClr val="0000FF"/>
                </a:solidFill>
              </a:rPr>
              <a:t>&gt;  </a:t>
            </a:r>
            <a:r>
              <a:rPr lang="en-US" sz="2400" dirty="0" smtClean="0"/>
              <a:t>Content here </a:t>
            </a:r>
            <a:r>
              <a:rPr lang="en-US" sz="2400" dirty="0" smtClean="0">
                <a:solidFill>
                  <a:srgbClr val="0000FF"/>
                </a:solidFill>
              </a:rPr>
              <a:t>&lt;/</a:t>
            </a:r>
            <a:r>
              <a:rPr lang="en-US" sz="2400" dirty="0" err="1" smtClean="0">
                <a:solidFill>
                  <a:srgbClr val="0000FF"/>
                </a:solidFill>
              </a:rPr>
              <a:t>elementname</a:t>
            </a:r>
            <a:r>
              <a:rPr lang="en-US" sz="2400" dirty="0" smtClean="0">
                <a:solidFill>
                  <a:srgbClr val="0000FF"/>
                </a:solidFill>
              </a:rPr>
              <a:t>&gt;</a:t>
            </a:r>
          </a:p>
          <a:p>
            <a:pPr marL="114300" indent="0">
              <a:buNone/>
            </a:pPr>
            <a:endParaRPr lang="en-US" sz="2400" dirty="0" smtClean="0"/>
          </a:p>
          <a:p>
            <a:pPr marL="114300" indent="0">
              <a:buNone/>
            </a:pPr>
            <a:r>
              <a:rPr lang="en-US" sz="2400" dirty="0" smtClean="0"/>
              <a:t>Examples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&lt;h1&gt; </a:t>
            </a:r>
            <a:r>
              <a:rPr lang="en-US" sz="2400" dirty="0" smtClean="0"/>
              <a:t>This is a heading </a:t>
            </a:r>
            <a:r>
              <a:rPr lang="en-US" sz="2400" dirty="0" smtClean="0">
                <a:solidFill>
                  <a:srgbClr val="0000FF"/>
                </a:solidFill>
              </a:rPr>
              <a:t>&lt;/h1&gt;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&lt;p&gt; T</a:t>
            </a:r>
            <a:r>
              <a:rPr lang="en-US" sz="2400" dirty="0" smtClean="0">
                <a:solidFill>
                  <a:srgbClr val="000000"/>
                </a:solidFill>
              </a:rPr>
              <a:t>his is a paragraph. </a:t>
            </a:r>
            <a:r>
              <a:rPr lang="en-US" sz="2400" dirty="0" smtClean="0">
                <a:solidFill>
                  <a:srgbClr val="0000FF"/>
                </a:solidFill>
              </a:rPr>
              <a:t>&lt;/p&gt;</a:t>
            </a:r>
          </a:p>
          <a:p>
            <a:pPr marL="11430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&lt;p&gt; </a:t>
            </a:r>
            <a:r>
              <a:rPr lang="en-US" sz="2400" dirty="0" smtClean="0">
                <a:solidFill>
                  <a:srgbClr val="000000"/>
                </a:solidFill>
              </a:rPr>
              <a:t>So is this</a:t>
            </a:r>
            <a:r>
              <a:rPr lang="is-IS" sz="2400" dirty="0" smtClean="0">
                <a:solidFill>
                  <a:srgbClr val="000000"/>
                </a:solidFill>
              </a:rPr>
              <a:t>…  </a:t>
            </a:r>
          </a:p>
          <a:p>
            <a:pPr marL="114300" indent="0">
              <a:buNone/>
            </a:pPr>
            <a:r>
              <a:rPr lang="is-IS" sz="2400" dirty="0">
                <a:solidFill>
                  <a:srgbClr val="000000"/>
                </a:solidFill>
              </a:rPr>
              <a:t> </a:t>
            </a:r>
            <a:r>
              <a:rPr lang="is-IS" sz="2400" dirty="0" smtClean="0">
                <a:solidFill>
                  <a:srgbClr val="000000"/>
                </a:solidFill>
              </a:rPr>
              <a:t>       What happens if I separate my lines? </a:t>
            </a:r>
            <a:r>
              <a:rPr lang="is-IS" sz="2400" dirty="0" smtClean="0">
                <a:solidFill>
                  <a:srgbClr val="0000FF"/>
                </a:solidFill>
              </a:rPr>
              <a:t>&lt;/p&gt;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59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Browsers 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Multiple “white” spaces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Line breaks (carriage returns)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Tabs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Unrecognized markup – </a:t>
            </a:r>
            <a:r>
              <a:rPr lang="en-US" sz="2400" dirty="0" err="1" smtClean="0">
                <a:solidFill>
                  <a:srgbClr val="000000"/>
                </a:solidFill>
              </a:rPr>
              <a:t>ie</a:t>
            </a:r>
            <a:r>
              <a:rPr lang="en-US" sz="2400" dirty="0" smtClean="0">
                <a:solidFill>
                  <a:srgbClr val="000000"/>
                </a:solidFill>
              </a:rPr>
              <a:t>. anything they don’t understand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Comments &lt;!--  comment in here --&gt;</a:t>
            </a:r>
          </a:p>
          <a:p>
            <a:pPr marL="457200" indent="-342900"/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64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Identifying Text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Use HTML to add meaning and structure to the content, NOT how it should appear.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Choose elements based on what makes sense structurally</a:t>
            </a:r>
          </a:p>
          <a:p>
            <a:pPr marL="457200" indent="-342900"/>
            <a:endParaRPr lang="en-US" sz="2400" dirty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Each element has a default style</a:t>
            </a:r>
          </a:p>
          <a:p>
            <a:pPr marL="457200" indent="-342900"/>
            <a:endParaRPr lang="en-US" sz="2400" dirty="0" smtClean="0">
              <a:solidFill>
                <a:srgbClr val="000000"/>
              </a:solidFill>
            </a:endParaRPr>
          </a:p>
          <a:p>
            <a:pPr marL="457200" indent="-342900"/>
            <a:r>
              <a:rPr lang="en-US" sz="2400" dirty="0" smtClean="0">
                <a:solidFill>
                  <a:srgbClr val="000000"/>
                </a:solidFill>
              </a:rPr>
              <a:t>Use CSS to change how elements should appear</a:t>
            </a:r>
          </a:p>
          <a:p>
            <a:pPr marL="457200" indent="-342900"/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77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Paragraphs &lt;p&gt;</a:t>
            </a:r>
          </a:p>
          <a:p>
            <a:pPr lvl="1"/>
            <a:r>
              <a:rPr lang="en-US" dirty="0" smtClean="0"/>
              <a:t>Headings &lt;h1&gt;, &lt;h2&gt;, …, &lt;h6&gt;</a:t>
            </a:r>
          </a:p>
          <a:p>
            <a:pPr lvl="1"/>
            <a:r>
              <a:rPr lang="en-US" dirty="0" smtClean="0"/>
              <a:t>Lists &lt;</a:t>
            </a:r>
            <a:r>
              <a:rPr lang="en-US" dirty="0" err="1" smtClean="0"/>
              <a:t>ul</a:t>
            </a:r>
            <a:r>
              <a:rPr lang="en-US" dirty="0" smtClean="0"/>
              <a:t>&gt;, &lt;</a:t>
            </a:r>
            <a:r>
              <a:rPr lang="en-US" dirty="0" err="1" smtClean="0"/>
              <a:t>ol</a:t>
            </a:r>
            <a:r>
              <a:rPr lang="en-US" dirty="0" smtClean="0"/>
              <a:t>&gt;, &lt;li&gt;</a:t>
            </a:r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Treated as though they are rectangular boxes that are stacked up in the page.</a:t>
            </a:r>
          </a:p>
          <a:p>
            <a:endParaRPr lang="en-US" dirty="0"/>
          </a:p>
          <a:p>
            <a:r>
              <a:rPr lang="en-US" dirty="0" smtClean="0"/>
              <a:t>Each one </a:t>
            </a:r>
            <a:r>
              <a:rPr lang="en-US" dirty="0"/>
              <a:t>t</a:t>
            </a:r>
            <a:r>
              <a:rPr lang="en-US" dirty="0" smtClean="0"/>
              <a:t>akes up the entire width of the web browser’s window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&lt;p&gt;, &lt;h1&gt;, &lt;h2&gt;, ..., &lt;h6&gt; have </a:t>
            </a:r>
            <a:r>
              <a:rPr lang="en-US" dirty="0"/>
              <a:t>t</a:t>
            </a:r>
            <a:r>
              <a:rPr lang="en-US" dirty="0" smtClean="0"/>
              <a:t>op and bottom margins</a:t>
            </a:r>
          </a:p>
          <a:p>
            <a:pPr lvl="1"/>
            <a:r>
              <a:rPr lang="en-US" dirty="0" smtClean="0"/>
              <a:t>16px = 1em = height of 12pt line of text</a:t>
            </a:r>
            <a:endParaRPr lang="en-US" dirty="0"/>
          </a:p>
        </p:txBody>
      </p:sp>
      <p:sp>
        <p:nvSpPr>
          <p:cNvPr id="4" name="Left-Right Arrow 3"/>
          <p:cNvSpPr/>
          <p:nvPr/>
        </p:nvSpPr>
        <p:spPr>
          <a:xfrm>
            <a:off x="550779" y="4789954"/>
            <a:ext cx="7620000" cy="3609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9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2993</TotalTime>
  <Words>651</Words>
  <Application>Microsoft Macintosh PowerPoint</Application>
  <PresentationFormat>On-screen Show (4:3)</PresentationFormat>
  <Paragraphs>155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Courier New</vt:lpstr>
      <vt:lpstr>Georgia</vt:lpstr>
      <vt:lpstr>Wingdings</vt:lpstr>
      <vt:lpstr>Wingdings 2</vt:lpstr>
      <vt:lpstr>Civic</vt:lpstr>
      <vt:lpstr>HTML Intro</vt:lpstr>
      <vt:lpstr>Objectives</vt:lpstr>
      <vt:lpstr>Where do we start?</vt:lpstr>
      <vt:lpstr>Create a file</vt:lpstr>
      <vt:lpstr>Basic file structure</vt:lpstr>
      <vt:lpstr>HTML Elements</vt:lpstr>
      <vt:lpstr>What Browsers Ignore</vt:lpstr>
      <vt:lpstr>Identifying Text Elements</vt:lpstr>
      <vt:lpstr>Block Elements</vt:lpstr>
      <vt:lpstr>Inline Elements</vt:lpstr>
      <vt:lpstr>Inline Elements, examples</vt:lpstr>
      <vt:lpstr>Inline Elements, examples</vt:lpstr>
      <vt:lpstr>Empty Elements</vt:lpstr>
      <vt:lpstr>HTML Elements &amp; Attributes</vt:lpstr>
      <vt:lpstr>Power of Style Sheets</vt:lpstr>
    </vt:vector>
  </TitlesOfParts>
  <Company>Siena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Eric Breimer</dc:creator>
  <cp:lastModifiedBy>Egan, MaryAnne</cp:lastModifiedBy>
  <cp:revision>25</cp:revision>
  <cp:lastPrinted>2016-01-28T19:48:14Z</cp:lastPrinted>
  <dcterms:created xsi:type="dcterms:W3CDTF">2013-09-16T13:20:13Z</dcterms:created>
  <dcterms:modified xsi:type="dcterms:W3CDTF">2018-01-25T21:20:38Z</dcterms:modified>
</cp:coreProperties>
</file>