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8" autoAdjust="0"/>
    <p:restoredTop sz="93075"/>
  </p:normalViewPr>
  <p:slideViewPr>
    <p:cSldViewPr snapToGrid="0" snapToObjects="1">
      <p:cViewPr varScale="1">
        <p:scale>
          <a:sx n="139" d="100"/>
          <a:sy n="139" d="100"/>
        </p:scale>
        <p:origin x="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A7FC-D7E2-1946-AAAC-78006A8DC0F7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CEE1-EA7A-C549-8BBA-4C8A5BB8C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4835-312C-FD43-B97B-622902FDA420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BA5DE-4537-864B-8801-0C1213E7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why aside and not </a:t>
            </a:r>
            <a:r>
              <a:rPr lang="en-US" baseline="0" dirty="0" err="1"/>
              <a:t>sidebary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BA5DE-4537-864B-8801-0C1213E7C9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6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</a:t>
            </a:r>
            <a:r>
              <a:rPr lang="en-US" baseline="0" dirty="0"/>
              <a:t> us to markup dates and times in a way that is comfortable for a human to read, but also encoded in a standardized way that computers can use.</a:t>
            </a:r>
          </a:p>
          <a:p>
            <a:endParaRPr lang="en-US" baseline="0" dirty="0"/>
          </a:p>
          <a:p>
            <a:r>
              <a:rPr lang="en-US" baseline="0" dirty="0"/>
              <a:t>content of element for people; </a:t>
            </a:r>
            <a:r>
              <a:rPr lang="en-US" baseline="0" dirty="0" err="1"/>
              <a:t>datetime</a:t>
            </a:r>
            <a:r>
              <a:rPr lang="en-US" baseline="0" dirty="0"/>
              <a:t> attribute for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BA5DE-4537-864B-8801-0C1213E7C9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51D5B8-D9C5-419F-913D-2186935717ED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D7FCD9-7699-43D6-8D62-436E2DD234FF}" type="datetime1">
              <a:rPr lang="en-US" smtClean="0"/>
              <a:pPr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10FC3EB-42FB-4C38-8CAE-7A1293B83421}" type="datetime1">
              <a:rPr lang="en-US" smtClean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Lists, nesting, span/div</a:t>
            </a:r>
          </a:p>
        </p:txBody>
      </p:sp>
    </p:spTree>
    <p:extLst>
      <p:ext uri="{BB962C8B-B14F-4D97-AF65-F5344CB8AC3E}">
        <p14:creationId xmlns:p14="http://schemas.microsoft.com/office/powerpoint/2010/main" val="157876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dates</a:t>
            </a:r>
          </a:p>
        </p:txBody>
      </p:sp>
      <p:pic>
        <p:nvPicPr>
          <p:cNvPr id="3" name="Picture 2" descr="Learning_Web_Design__4th_Edition_pdf__page_109_of_62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5" y="1540475"/>
            <a:ext cx="7538487" cy="37841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752" y="5779546"/>
            <a:ext cx="8671700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/>
              <a:t>Written by Jennifer Robbins (&lt;time </a:t>
            </a:r>
            <a:r>
              <a:rPr lang="en-US" sz="2000" baseline="30000" dirty="0" err="1"/>
              <a:t>datetime</a:t>
            </a:r>
            <a:r>
              <a:rPr lang="en-US" sz="2000" baseline="30000" dirty="0"/>
              <a:t>="2012-09-01T 20:00-05:00” </a:t>
            </a:r>
            <a:r>
              <a:rPr lang="en-US" sz="2000" baseline="30000" dirty="0" err="1"/>
              <a:t>pubdate</a:t>
            </a:r>
            <a:r>
              <a:rPr lang="en-US" sz="2000" baseline="30000" dirty="0"/>
              <a:t>&gt;September 1, 2012, 8pm EST&lt;/time&gt;)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40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and </a:t>
            </a:r>
            <a:r>
              <a:rPr lang="en-US" dirty="0" err="1"/>
              <a:t>Div</a:t>
            </a:r>
            <a:endParaRPr lang="en-US" dirty="0"/>
          </a:p>
        </p:txBody>
      </p:sp>
      <p:pic>
        <p:nvPicPr>
          <p:cNvPr id="4" name="Picture 3" descr="Screen Shot 2013-09-16 at 10.12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44457"/>
            <a:ext cx="4813300" cy="1549400"/>
          </a:xfrm>
          <a:prstGeom prst="rect">
            <a:avLst/>
          </a:prstGeom>
        </p:spPr>
      </p:pic>
      <p:pic>
        <p:nvPicPr>
          <p:cNvPr id="5" name="Picture 4" descr="Learning_Web_Design__4th_Edition_pdf__page_113_of_620_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3741535"/>
            <a:ext cx="8703186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and </a:t>
            </a:r>
            <a:r>
              <a:rPr lang="en-US" dirty="0" err="1"/>
              <a:t>Div</a:t>
            </a:r>
            <a:endParaRPr lang="en-US" dirty="0"/>
          </a:p>
        </p:txBody>
      </p:sp>
      <p:pic>
        <p:nvPicPr>
          <p:cNvPr id="5" name="Picture 4" descr="Screen Shot 2013-09-16 at 10.1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1" y="2361686"/>
            <a:ext cx="6400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5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id</a:t>
            </a:r>
          </a:p>
        </p:txBody>
      </p:sp>
      <p:pic>
        <p:nvPicPr>
          <p:cNvPr id="4" name="Picture 3" descr="Learning_Web_Design__4th_Edition_pdf__page_115_of_620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5" y="1532960"/>
            <a:ext cx="8761720" cy="43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5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id</a:t>
            </a:r>
          </a:p>
        </p:txBody>
      </p:sp>
      <p:pic>
        <p:nvPicPr>
          <p:cNvPr id="3" name="Picture 2" descr="Screen Shot 2013-09-16 at 10.15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59" y="2213240"/>
            <a:ext cx="49276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vs. id</a:t>
            </a:r>
          </a:p>
        </p:txBody>
      </p:sp>
      <p:pic>
        <p:nvPicPr>
          <p:cNvPr id="3" name="Picture 2" descr="Screen Shot 2013-09-16 at 10.1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4" y="1468564"/>
            <a:ext cx="8496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498848" cy="46817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Unordered </a:t>
            </a:r>
            <a:r>
              <a:rPr lang="en-US" dirty="0"/>
              <a:t>(Bulleted lists)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660066"/>
                </a:solidFill>
              </a:rPr>
              <a:t>&lt;</a:t>
            </a:r>
            <a:r>
              <a:rPr lang="en-US" b="1" dirty="0" err="1">
                <a:solidFill>
                  <a:srgbClr val="660066"/>
                </a:solidFill>
              </a:rPr>
              <a:t>ul</a:t>
            </a:r>
            <a:r>
              <a:rPr lang="en-US" b="1" dirty="0">
                <a:solidFill>
                  <a:srgbClr val="660066"/>
                </a:solidFill>
              </a:rPr>
              <a:t>&gt;</a:t>
            </a:r>
            <a:br>
              <a:rPr lang="en-US" b="1" dirty="0">
                <a:solidFill>
                  <a:srgbClr val="660066"/>
                </a:solidFill>
              </a:rPr>
            </a:br>
            <a:r>
              <a:rPr lang="en-US" dirty="0"/>
              <a:t>      &lt;li&gt;First&lt;/li&gt;</a:t>
            </a:r>
            <a:br>
              <a:rPr lang="en-US" dirty="0"/>
            </a:br>
            <a:r>
              <a:rPr lang="en-US" dirty="0"/>
              <a:t>      &lt;li&gt;Second&lt;/li&gt;</a:t>
            </a:r>
            <a:br>
              <a:rPr lang="en-US" dirty="0"/>
            </a:br>
            <a:r>
              <a:rPr lang="en-US" dirty="0"/>
              <a:t>      &lt;li&gt;Third&lt;/li&gt;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660066"/>
                </a:solidFill>
              </a:rPr>
              <a:t>&lt;/</a:t>
            </a:r>
            <a:r>
              <a:rPr lang="en-US" b="1" dirty="0" err="1">
                <a:solidFill>
                  <a:srgbClr val="660066"/>
                </a:solidFill>
              </a:rPr>
              <a:t>ul</a:t>
            </a:r>
            <a:r>
              <a:rPr lang="en-US" b="1" dirty="0">
                <a:solidFill>
                  <a:srgbClr val="660066"/>
                </a:solidFill>
              </a:rPr>
              <a:t>&gt;</a:t>
            </a:r>
          </a:p>
          <a:p>
            <a:endParaRPr lang="en-US" b="1" dirty="0">
              <a:solidFill>
                <a:srgbClr val="660066"/>
              </a:solidFill>
            </a:endParaRPr>
          </a:p>
          <a:p>
            <a:r>
              <a:rPr lang="en-US" b="1" dirty="0"/>
              <a:t>Ordered </a:t>
            </a:r>
            <a:r>
              <a:rPr lang="en-US" dirty="0"/>
              <a:t>(Numbered)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660066"/>
                </a:solidFill>
              </a:rPr>
              <a:t>&lt;</a:t>
            </a:r>
            <a:r>
              <a:rPr lang="en-US" b="1" dirty="0" err="1">
                <a:solidFill>
                  <a:srgbClr val="660066"/>
                </a:solidFill>
              </a:rPr>
              <a:t>ol</a:t>
            </a:r>
            <a:r>
              <a:rPr lang="en-US" b="1" dirty="0">
                <a:solidFill>
                  <a:srgbClr val="660066"/>
                </a:solidFill>
              </a:rPr>
              <a:t>&gt;</a:t>
            </a:r>
            <a:br>
              <a:rPr lang="en-US" b="1" dirty="0">
                <a:solidFill>
                  <a:srgbClr val="660066"/>
                </a:solidFill>
              </a:rPr>
            </a:br>
            <a:r>
              <a:rPr lang="en-US" dirty="0"/>
              <a:t>      &lt;li&gt;First&lt;/li&gt;</a:t>
            </a:r>
            <a:br>
              <a:rPr lang="en-US" dirty="0"/>
            </a:br>
            <a:r>
              <a:rPr lang="en-US" dirty="0"/>
              <a:t>      &lt;li&gt;Second&lt;/li&gt;</a:t>
            </a:r>
            <a:br>
              <a:rPr lang="en-US" dirty="0"/>
            </a:br>
            <a:r>
              <a:rPr lang="en-US" dirty="0"/>
              <a:t>      &lt;li&gt;Third&lt;/li&gt;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660066"/>
                </a:solidFill>
              </a:rPr>
              <a:t>&lt;/</a:t>
            </a:r>
            <a:r>
              <a:rPr lang="en-US" b="1" dirty="0" err="1">
                <a:solidFill>
                  <a:srgbClr val="660066"/>
                </a:solidFill>
              </a:rPr>
              <a:t>ol</a:t>
            </a:r>
            <a:r>
              <a:rPr lang="en-US" b="1" dirty="0">
                <a:solidFill>
                  <a:srgbClr val="660066"/>
                </a:solidFill>
              </a:rPr>
              <a:t>&gt;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First </a:t>
            </a:r>
          </a:p>
          <a:p>
            <a:r>
              <a:rPr lang="en-US" dirty="0"/>
              <a:t>Second</a:t>
            </a:r>
          </a:p>
          <a:p>
            <a:r>
              <a:rPr lang="en-US" dirty="0"/>
              <a:t>Third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First 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Second</a:t>
            </a:r>
          </a:p>
          <a:p>
            <a:pPr marL="628650" indent="-514350">
              <a:buFont typeface="+mj-lt"/>
              <a:buAutoNum type="arabicPeriod"/>
            </a:pPr>
            <a:r>
              <a:rPr lang="en-US" dirty="0"/>
              <a:t>Third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1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and &lt;</a:t>
            </a:r>
            <a:r>
              <a:rPr lang="en-US" dirty="0" err="1"/>
              <a:t>ol</a:t>
            </a:r>
            <a:r>
              <a:rPr lang="en-US" dirty="0"/>
              <a:t>&gt; have 36px of left padding</a:t>
            </a:r>
          </a:p>
          <a:p>
            <a:endParaRPr lang="en-US" dirty="0"/>
          </a:p>
          <a:p>
            <a:r>
              <a:rPr lang="en-US" dirty="0"/>
              <a:t>For each &lt;li&gt;, the bullet is positioned at -16px</a:t>
            </a:r>
          </a:p>
          <a:p>
            <a:endParaRPr lang="en-US" dirty="0"/>
          </a:p>
          <a:p>
            <a:r>
              <a:rPr lang="en-US" dirty="0"/>
              <a:t>Seeing an example is worth a 1000-word explanation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list_example.html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161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Lists are a great example of how HTML elements can be nested inside each other to create a hierarchy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rgbClr val="D16349"/>
                </a:solidFill>
              </a:rPr>
              <a:t>&lt;</a:t>
            </a:r>
            <a:r>
              <a:rPr lang="en-US" sz="2200" dirty="0" err="1">
                <a:solidFill>
                  <a:srgbClr val="D16349"/>
                </a:solidFill>
              </a:rPr>
              <a:t>ol</a:t>
            </a:r>
            <a:r>
              <a:rPr lang="en-US" sz="2200" dirty="0">
                <a:solidFill>
                  <a:srgbClr val="D16349"/>
                </a:solidFill>
              </a:rPr>
              <a:t>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&lt;li&gt;&lt;/li&gt;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4"/>
                </a:solidFill>
              </a:rPr>
              <a:t>&lt;li&gt;</a:t>
            </a:r>
          </a:p>
          <a:p>
            <a:pPr marL="571500" lvl="1" indent="-29845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ul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marL="571500" lvl="1" indent="-298450">
              <a:spcBef>
                <a:spcPts val="0"/>
              </a:spcBef>
              <a:buNone/>
            </a:pPr>
            <a:r>
              <a:rPr lang="en-US" dirty="0"/>
              <a:t>		&lt;li&gt;&lt;/li&gt;</a:t>
            </a:r>
          </a:p>
          <a:p>
            <a:pPr marL="571500" lvl="1" indent="-298450">
              <a:spcBef>
                <a:spcPts val="0"/>
              </a:spcBef>
              <a:buNone/>
            </a:pPr>
            <a:r>
              <a:rPr lang="en-US" dirty="0"/>
              <a:t>		&lt;li&gt;&lt;/li&gt;</a:t>
            </a:r>
          </a:p>
          <a:p>
            <a:pPr marL="571500" lvl="1" indent="-298450">
              <a:buNone/>
            </a:pPr>
            <a:r>
              <a:rPr lang="en-US" dirty="0"/>
              <a:t>		&lt;li&gt;&lt;/li&gt;</a:t>
            </a:r>
          </a:p>
          <a:p>
            <a:pPr marL="571500" lvl="1" indent="-29845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CB400"/>
                </a:solidFill>
              </a:rPr>
              <a:t>&lt;/</a:t>
            </a:r>
            <a:r>
              <a:rPr lang="en-US" dirty="0" err="1">
                <a:solidFill>
                  <a:srgbClr val="CCB400"/>
                </a:solidFill>
              </a:rPr>
              <a:t>ul</a:t>
            </a:r>
            <a:r>
              <a:rPr lang="en-US" dirty="0">
                <a:solidFill>
                  <a:srgbClr val="CCB400"/>
                </a:solidFill>
              </a:rPr>
              <a:t>&gt;</a:t>
            </a:r>
          </a:p>
          <a:p>
            <a:pPr marL="571500" lvl="1" indent="-298450">
              <a:buNone/>
            </a:pPr>
            <a:r>
              <a:rPr lang="en-US" dirty="0">
                <a:solidFill>
                  <a:srgbClr val="8C7B70"/>
                </a:solidFill>
              </a:rPr>
              <a:t>&lt;/li&gt;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D16349"/>
                </a:solidFill>
              </a:rPr>
              <a:t>&lt;/</a:t>
            </a:r>
            <a:r>
              <a:rPr lang="en-US" dirty="0" err="1">
                <a:solidFill>
                  <a:srgbClr val="D16349"/>
                </a:solidFill>
              </a:rPr>
              <a:t>ol</a:t>
            </a:r>
            <a:r>
              <a:rPr lang="en-US" dirty="0">
                <a:solidFill>
                  <a:srgbClr val="D16349"/>
                </a:solidFill>
              </a:rPr>
              <a:t>&gt;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&gt;The quote goes here&lt;/</a:t>
            </a:r>
            <a:r>
              <a:rPr lang="en-US" dirty="0" err="1"/>
              <a:t>blockquote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Often misused to create indents</a:t>
            </a:r>
          </a:p>
          <a:p>
            <a:endParaRPr lang="en-US" dirty="0"/>
          </a:p>
          <a:p>
            <a:r>
              <a:rPr lang="en-US" dirty="0"/>
              <a:t>Indicates a long quotation</a:t>
            </a:r>
          </a:p>
          <a:p>
            <a:endParaRPr lang="en-US" dirty="0"/>
          </a:p>
          <a:p>
            <a:r>
              <a:rPr lang="en-US" dirty="0"/>
              <a:t>It is not considered part of the document outline</a:t>
            </a:r>
          </a:p>
        </p:txBody>
      </p:sp>
    </p:spTree>
    <p:extLst>
      <p:ext uri="{BB962C8B-B14F-4D97-AF65-F5344CB8AC3E}">
        <p14:creationId xmlns:p14="http://schemas.microsoft.com/office/powerpoint/2010/main" val="232578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arning_Web_Design__4th_Edition_pdf__page_95_of_620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67" y="297006"/>
            <a:ext cx="6903732" cy="61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Pre-formatted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browsers ignore extra “white space.”</a:t>
            </a:r>
          </a:p>
          <a:p>
            <a:endParaRPr lang="en-US" dirty="0"/>
          </a:p>
          <a:p>
            <a:r>
              <a:rPr lang="en-US" dirty="0"/>
              <a:t>Only one “space” is displayed between words and elements</a:t>
            </a:r>
          </a:p>
          <a:p>
            <a:endParaRPr lang="en-US" dirty="0"/>
          </a:p>
          <a:p>
            <a:r>
              <a:rPr lang="en-US" dirty="0"/>
              <a:t>Extra spaces, tabs, and line breaks are not displayed at all.</a:t>
            </a:r>
          </a:p>
          <a:p>
            <a:endParaRPr lang="en-US" dirty="0"/>
          </a:p>
          <a:p>
            <a:r>
              <a:rPr lang="en-US" dirty="0"/>
              <a:t>The &lt;pre&gt; tag allows extra spaces, tabs, and line breaks to be displayed.</a:t>
            </a:r>
          </a:p>
          <a:p>
            <a:endParaRPr lang="en-US" dirty="0"/>
          </a:p>
          <a:p>
            <a:r>
              <a:rPr lang="en-US" dirty="0"/>
              <a:t>Why do web browsers ignore extra “white space?”</a:t>
            </a:r>
          </a:p>
        </p:txBody>
      </p:sp>
    </p:spTree>
    <p:extLst>
      <p:ext uri="{BB962C8B-B14F-4D97-AF65-F5344CB8AC3E}">
        <p14:creationId xmlns:p14="http://schemas.microsoft.com/office/powerpoint/2010/main" val="132885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69672"/>
            <a:ext cx="7620000" cy="473112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660066"/>
                </a:solidFill>
              </a:rPr>
              <a:t>&lt;figure&gt;</a:t>
            </a:r>
          </a:p>
          <a:p>
            <a:pPr marL="114300" indent="0">
              <a:buNone/>
            </a:pPr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piechart.jpg</a:t>
            </a:r>
            <a:r>
              <a:rPr lang="en-US" dirty="0"/>
              <a:t>” alt=“This will pop up”&gt;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660066"/>
                </a:solidFill>
              </a:rPr>
              <a:t> &lt;</a:t>
            </a:r>
            <a:r>
              <a:rPr lang="en-US" dirty="0" err="1">
                <a:solidFill>
                  <a:srgbClr val="660066"/>
                </a:solidFill>
              </a:rPr>
              <a:t>figcaption</a:t>
            </a:r>
            <a:r>
              <a:rPr lang="en-US" dirty="0">
                <a:solidFill>
                  <a:srgbClr val="660066"/>
                </a:solidFill>
              </a:rPr>
              <a:t>&gt;</a:t>
            </a:r>
            <a:r>
              <a:rPr lang="en-US" dirty="0"/>
              <a:t>This will display on screen</a:t>
            </a:r>
            <a:r>
              <a:rPr lang="en-US" dirty="0">
                <a:solidFill>
                  <a:srgbClr val="660066"/>
                </a:solidFill>
              </a:rPr>
              <a:t>&lt;/</a:t>
            </a:r>
            <a:r>
              <a:rPr lang="en-US" dirty="0" err="1">
                <a:solidFill>
                  <a:srgbClr val="660066"/>
                </a:solidFill>
              </a:rPr>
              <a:t>figcaption</a:t>
            </a:r>
            <a:r>
              <a:rPr lang="en-US" dirty="0">
                <a:solidFill>
                  <a:srgbClr val="660066"/>
                </a:solidFill>
              </a:rPr>
              <a:t>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660066"/>
                </a:solidFill>
              </a:rPr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362782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Organizing with new HTML5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&lt;header&gt;</a:t>
            </a:r>
          </a:p>
          <a:p>
            <a:r>
              <a:rPr lang="en-US" sz="3200" dirty="0"/>
              <a:t>&lt;footer&gt;</a:t>
            </a:r>
          </a:p>
          <a:p>
            <a:r>
              <a:rPr lang="en-US" sz="3200" dirty="0"/>
              <a:t>&lt;section&gt;</a:t>
            </a:r>
          </a:p>
          <a:p>
            <a:r>
              <a:rPr lang="en-US" sz="3200" dirty="0"/>
              <a:t>&lt;article&gt;</a:t>
            </a:r>
          </a:p>
          <a:p>
            <a:r>
              <a:rPr lang="en-US" sz="3200" dirty="0"/>
              <a:t>&lt;aside&gt;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nav</a:t>
            </a:r>
            <a:r>
              <a:rPr 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4525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5849</TotalTime>
  <Words>324</Words>
  <Application>Microsoft Macintosh PowerPoint</Application>
  <PresentationFormat>On-screen Show (4:3)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Georgia</vt:lpstr>
      <vt:lpstr>Wingdings</vt:lpstr>
      <vt:lpstr>Wingdings 2</vt:lpstr>
      <vt:lpstr>Civic</vt:lpstr>
      <vt:lpstr>Lists, nesting, span/div</vt:lpstr>
      <vt:lpstr>Lists</vt:lpstr>
      <vt:lpstr>Lists</vt:lpstr>
      <vt:lpstr>Nesting in HTML</vt:lpstr>
      <vt:lpstr>Blockquotes</vt:lpstr>
      <vt:lpstr>PowerPoint Presentation</vt:lpstr>
      <vt:lpstr>Pre-formatted text</vt:lpstr>
      <vt:lpstr>Figures</vt:lpstr>
      <vt:lpstr>Organizing with new HTML5 tags</vt:lpstr>
      <vt:lpstr>Time and dates</vt:lpstr>
      <vt:lpstr>Span and Div</vt:lpstr>
      <vt:lpstr>Span and Div</vt:lpstr>
      <vt:lpstr>Class vs. id</vt:lpstr>
      <vt:lpstr>Class vs. id</vt:lpstr>
      <vt:lpstr>Class vs. id</vt:lpstr>
    </vt:vector>
  </TitlesOfParts>
  <Company>Siena College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Eric Breimer</dc:creator>
  <cp:lastModifiedBy>Microsoft Office User</cp:lastModifiedBy>
  <cp:revision>24</cp:revision>
  <cp:lastPrinted>2016-01-28T19:48:14Z</cp:lastPrinted>
  <dcterms:created xsi:type="dcterms:W3CDTF">2013-09-16T13:20:13Z</dcterms:created>
  <dcterms:modified xsi:type="dcterms:W3CDTF">2018-02-02T20:46:46Z</dcterms:modified>
</cp:coreProperties>
</file>