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6" r:id="rId9"/>
    <p:sldId id="264" r:id="rId10"/>
    <p:sldId id="265" r:id="rId11"/>
    <p:sldId id="266" r:id="rId12"/>
    <p:sldId id="267" r:id="rId13"/>
    <p:sldId id="275" r:id="rId14"/>
    <p:sldId id="268" r:id="rId15"/>
    <p:sldId id="273" r:id="rId16"/>
    <p:sldId id="274" r:id="rId17"/>
    <p:sldId id="269" r:id="rId18"/>
    <p:sldId id="270" r:id="rId19"/>
    <p:sldId id="271" r:id="rId20"/>
    <p:sldId id="272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718"/>
  </p:normalViewPr>
  <p:slideViewPr>
    <p:cSldViewPr snapToGrid="0" snapToObjects="1">
      <p:cViewPr varScale="1">
        <p:scale>
          <a:sx n="135" d="100"/>
          <a:sy n="135" d="100"/>
        </p:scale>
        <p:origin x="18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FDEA83-4D1D-DC42-B13E-11872C06B9FD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A88B74-59B1-7E4C-B076-27692EC1E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07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E12ED-8B2D-C34A-99D1-5CF106A86782}" type="datetimeFigureOut">
              <a:rPr lang="en-US" smtClean="0"/>
              <a:t>2/15/18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9B258-EF29-D54C-BF63-662E3F95D4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62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google drive/webpages/web page 2002-2008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9B258-EF29-D54C-BF63-662E3F95D4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89B258-EF29-D54C-BF63-662E3F95D4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9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BCED3E41-E2DE-48B7-AD25-2C05D8372D60}" type="datetime4">
              <a:rPr lang="en-US" smtClean="0"/>
              <a:pPr/>
              <a:t>February 15, 2018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19237-00E8-48F5-9A77-8496B8A0E541}" type="datetimeFigureOut">
              <a:rPr lang="en-US" smtClean="0"/>
              <a:t>2/15/18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60992-D05B-4846-8E6E-CA034CB4F16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202C6-8B37-41F0-B3E4-774551D1C22F}" type="datetime4">
              <a:rPr lang="en-US" smtClean="0"/>
              <a:pPr/>
              <a:t>February 15, 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48F78D1B-BB73-41B2-8202-C6678B761557}" type="datetime4">
              <a:rPr lang="en-US" smtClean="0"/>
              <a:pPr/>
              <a:t>February 15, 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11E46-B9AD-4605-BA48-F4BA770367EA}" type="datetime4">
              <a:rPr lang="en-US" smtClean="0"/>
              <a:pPr/>
              <a:t>February 15, 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4492-1D66-40E5-BF5F-8AE5B76A3760}" type="datetime4">
              <a:rPr lang="en-US" smtClean="0"/>
              <a:pPr/>
              <a:t>February 15, 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0655-FBEF-4656-A8A9-E7D9EB4F4DEC}" type="datetime4">
              <a:rPr lang="en-US" smtClean="0"/>
              <a:pPr/>
              <a:t>February 15, 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BA2-D035-44CD-B6C5-345CD46C68A9}" type="datetime4">
              <a:rPr lang="en-US" smtClean="0"/>
              <a:pPr/>
              <a:t>February 15, 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/>
          <a:p>
            <a:fld id="{712544D9-E8EB-4DFC-9BAC-8FC5CFB1A919}" type="datetime4">
              <a:rPr lang="en-US" smtClean="0"/>
              <a:pPr/>
              <a:t>February 15, 2018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Drag picture to placeholder or click icon to add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/>
          <a:p>
            <a:fld id="{CF894904-8048-429B-BF77-F17DA8F8287B}" type="datetime4">
              <a:rPr lang="en-US" smtClean="0"/>
              <a:pPr/>
              <a:t>February 15, 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6441D7B3-F7C5-4013-AC5D-399DD8DB11FA}" type="datetime4">
              <a:rPr lang="en-US" smtClean="0"/>
              <a:pPr/>
              <a:t>February 15, 2018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5744759D-0EFF-4FB2-9CCE-04E00944F0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</p:sldLayoutIdLst>
  <p:hf sldNum="0" hdr="0" ftr="0" dt="0"/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8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298950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Spanning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Stretching of a cell to cover several rows or columns</a:t>
            </a:r>
          </a:p>
          <a:p>
            <a:r>
              <a:rPr lang="en-US" dirty="0"/>
              <a:t>Allows you to create complex table structures</a:t>
            </a:r>
          </a:p>
          <a:p>
            <a:r>
              <a:rPr lang="en-US" dirty="0"/>
              <a:t>Makes markup a little more difficult</a:t>
            </a:r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DE9898"/>
                </a:solidFill>
              </a:rPr>
              <a:t>colspan</a:t>
            </a:r>
            <a:r>
              <a:rPr lang="en-US" dirty="0">
                <a:solidFill>
                  <a:srgbClr val="DE9898"/>
                </a:solidFill>
              </a:rPr>
              <a:t> </a:t>
            </a:r>
            <a:r>
              <a:rPr lang="en-US" dirty="0"/>
              <a:t>or </a:t>
            </a:r>
            <a:r>
              <a:rPr lang="en-US" dirty="0" err="1">
                <a:solidFill>
                  <a:srgbClr val="DE9898"/>
                </a:solidFill>
              </a:rPr>
              <a:t>rowspan</a:t>
            </a:r>
            <a:r>
              <a:rPr lang="en-US" dirty="0">
                <a:solidFill>
                  <a:srgbClr val="DE9898"/>
                </a:solidFill>
              </a:rPr>
              <a:t> </a:t>
            </a:r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276130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Used as an attribute in the </a:t>
            </a:r>
            <a:r>
              <a:rPr lang="en-US" dirty="0">
                <a:solidFill>
                  <a:srgbClr val="DE9898"/>
                </a:solidFill>
              </a:rPr>
              <a:t>td</a:t>
            </a:r>
            <a:r>
              <a:rPr lang="en-US" dirty="0"/>
              <a:t> or </a:t>
            </a:r>
            <a:r>
              <a:rPr lang="en-US" dirty="0" err="1">
                <a:solidFill>
                  <a:srgbClr val="DE9898"/>
                </a:solidFill>
              </a:rPr>
              <a:t>th</a:t>
            </a:r>
            <a:r>
              <a:rPr lang="en-US" dirty="0">
                <a:solidFill>
                  <a:srgbClr val="DE9898"/>
                </a:solidFill>
              </a:rPr>
              <a:t> </a:t>
            </a:r>
            <a:r>
              <a:rPr lang="en-US" dirty="0"/>
              <a:t>elements</a:t>
            </a:r>
          </a:p>
          <a:p>
            <a:r>
              <a:rPr lang="en-US" dirty="0"/>
              <a:t>Stretches a cell to the right to span over the subsequent columns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  <a:tabLst>
                <a:tab pos="230188" algn="l"/>
              </a:tabLst>
            </a:pPr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568325" algn="l"/>
              </a:tabLst>
            </a:pPr>
            <a:r>
              <a:rPr lang="en-US" dirty="0"/>
              <a:t>	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colspan</a:t>
            </a:r>
            <a:r>
              <a:rPr lang="en-US" dirty="0"/>
              <a:t>=“2"&gt;Fat&lt;/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230188" algn="l"/>
              </a:tabLst>
            </a:pPr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230188" indent="0"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568325" indent="0">
              <a:buNone/>
            </a:pPr>
            <a:r>
              <a:rPr lang="ro-RO" dirty="0"/>
              <a:t>&lt;td&gt;Saturated Fat (g)&lt;/td&gt;</a:t>
            </a:r>
          </a:p>
          <a:p>
            <a:pPr marL="0" indent="568325">
              <a:buNone/>
            </a:pPr>
            <a:r>
              <a:rPr lang="en-US" dirty="0"/>
              <a:t>&lt;td&gt;Unsaturated Fat (g)&lt;/td&gt;</a:t>
            </a:r>
          </a:p>
          <a:p>
            <a:pPr marL="0" indent="230188"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69933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span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Used as an attribute in the </a:t>
            </a:r>
            <a:r>
              <a:rPr lang="en-US" dirty="0">
                <a:solidFill>
                  <a:srgbClr val="DE9898"/>
                </a:solidFill>
              </a:rPr>
              <a:t>td</a:t>
            </a:r>
            <a:r>
              <a:rPr lang="en-US" dirty="0"/>
              <a:t> or </a:t>
            </a:r>
            <a:r>
              <a:rPr lang="en-US" dirty="0" err="1">
                <a:solidFill>
                  <a:srgbClr val="DE9898"/>
                </a:solidFill>
              </a:rPr>
              <a:t>th</a:t>
            </a:r>
            <a:r>
              <a:rPr lang="en-US" dirty="0">
                <a:solidFill>
                  <a:srgbClr val="DE9898"/>
                </a:solidFill>
              </a:rPr>
              <a:t> </a:t>
            </a:r>
            <a:r>
              <a:rPr lang="en-US" dirty="0"/>
              <a:t>elements</a:t>
            </a:r>
          </a:p>
          <a:p>
            <a:r>
              <a:rPr lang="en-US" dirty="0"/>
              <a:t>Stretches a cell downward over several rows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  <a:tabLst>
                <a:tab pos="230188" algn="l"/>
              </a:tabLst>
            </a:pPr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568325" algn="l"/>
              </a:tabLst>
            </a:pPr>
            <a:r>
              <a:rPr lang="en-US" dirty="0"/>
              <a:t>	&lt;</a:t>
            </a:r>
            <a:r>
              <a:rPr lang="en-US" dirty="0" err="1"/>
              <a:t>th</a:t>
            </a:r>
            <a:r>
              <a:rPr lang="en-US" dirty="0"/>
              <a:t> </a:t>
            </a:r>
            <a:r>
              <a:rPr lang="en-US" dirty="0" err="1"/>
              <a:t>rowspan</a:t>
            </a:r>
            <a:r>
              <a:rPr lang="en-US" dirty="0"/>
              <a:t>="3"&gt;Serving Size&lt;/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568325" algn="l"/>
              </a:tabLst>
            </a:pPr>
            <a:r>
              <a:rPr lang="en-US" dirty="0"/>
              <a:t>	&lt;td&gt;Small (8oz.)&lt;/td&gt;</a:t>
            </a:r>
          </a:p>
          <a:p>
            <a:pPr marL="0" indent="0">
              <a:buNone/>
              <a:tabLst>
                <a:tab pos="230188" algn="l"/>
              </a:tabLst>
            </a:pPr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230188" indent="0">
              <a:buNone/>
            </a:pPr>
            <a:r>
              <a:rPr lang="en-US" dirty="0"/>
              <a:t>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568325" indent="0">
              <a:buNone/>
            </a:pPr>
            <a:r>
              <a:rPr lang="ro-RO" dirty="0"/>
              <a:t>&lt;td&gt;Medium (16oz.)&lt;/td&gt;</a:t>
            </a:r>
          </a:p>
          <a:p>
            <a:pPr marL="0" indent="230188">
              <a:buNone/>
            </a:pPr>
            <a:r>
              <a:rPr lang="ro-RO" dirty="0"/>
              <a:t>&lt;/tr&gt;</a:t>
            </a:r>
          </a:p>
          <a:p>
            <a:pPr marL="0" indent="230188">
              <a:buNone/>
            </a:pPr>
            <a:r>
              <a:rPr lang="ro-RO" dirty="0"/>
              <a:t>&lt;tr&gt;</a:t>
            </a:r>
          </a:p>
          <a:p>
            <a:pPr marL="0" indent="568325">
              <a:buNone/>
            </a:pPr>
            <a:r>
              <a:rPr lang="en-US" dirty="0"/>
              <a:t>&lt;td&gt;Large (24oz.)&lt;/td&gt;</a:t>
            </a:r>
          </a:p>
          <a:p>
            <a:pPr marL="0" indent="230188">
              <a:buNone/>
            </a:pPr>
            <a:r>
              <a:rPr lang="en-US" dirty="0"/>
              <a:t>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200095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recreate these:</a:t>
            </a:r>
          </a:p>
        </p:txBody>
      </p:sp>
      <p:pic>
        <p:nvPicPr>
          <p:cNvPr id="8" name="Content Placeholder 7" descr="Fullscreen_2_25_16__3_23_PM.jpg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287" t="6042" r="-34287" b="1"/>
          <a:stretch/>
        </p:blipFill>
        <p:spPr>
          <a:xfrm>
            <a:off x="981389" y="1674208"/>
            <a:ext cx="2895451" cy="1496279"/>
          </a:xfrm>
        </p:spPr>
      </p:pic>
      <p:pic>
        <p:nvPicPr>
          <p:cNvPr id="9" name="Picture 8" descr="tit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426" y="1674208"/>
            <a:ext cx="2114307" cy="149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846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 in and between cells</a:t>
            </a:r>
          </a:p>
        </p:txBody>
      </p:sp>
      <p:pic>
        <p:nvPicPr>
          <p:cNvPr id="4" name="Content Placeholder 3" descr="Learning_Web_Design__4th_Edition_copy_pdf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004" r="-15004"/>
          <a:stretch>
            <a:fillRect/>
          </a:stretch>
        </p:blipFill>
        <p:spPr>
          <a:xfrm>
            <a:off x="1130702" y="1684422"/>
            <a:ext cx="7355430" cy="4045487"/>
          </a:xfrm>
        </p:spPr>
      </p:pic>
    </p:spTree>
    <p:extLst>
      <p:ext uri="{BB962C8B-B14F-4D97-AF65-F5344CB8AC3E}">
        <p14:creationId xmlns:p14="http://schemas.microsoft.com/office/powerpoint/2010/main" val="1107566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Table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6"/>
            <a:ext cx="8229600" cy="52117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More elements and attributes that offer more complex semantic descriptions and improve accessibility</a:t>
            </a:r>
          </a:p>
          <a:p>
            <a:r>
              <a:rPr lang="en-US" dirty="0"/>
              <a:t>Row group elements – describe rows or groups of rows using </a:t>
            </a:r>
            <a:r>
              <a:rPr lang="en-US" dirty="0" err="1">
                <a:solidFill>
                  <a:srgbClr val="DE9898"/>
                </a:solidFill>
              </a:rPr>
              <a:t>thead</a:t>
            </a:r>
            <a:r>
              <a:rPr lang="en-US" dirty="0"/>
              <a:t>, </a:t>
            </a:r>
            <a:r>
              <a:rPr lang="en-US" dirty="0" err="1">
                <a:solidFill>
                  <a:srgbClr val="DE9898"/>
                </a:solidFill>
              </a:rPr>
              <a:t>tfoot</a:t>
            </a:r>
            <a:r>
              <a:rPr lang="en-US" dirty="0"/>
              <a:t>, </a:t>
            </a:r>
            <a:r>
              <a:rPr lang="en-US" dirty="0" err="1">
                <a:solidFill>
                  <a:srgbClr val="DE9898"/>
                </a:solidFill>
              </a:rPr>
              <a:t>tbody</a:t>
            </a:r>
            <a:endParaRPr lang="en-US" dirty="0">
              <a:solidFill>
                <a:srgbClr val="DE9898"/>
              </a:solidFill>
            </a:endParaRPr>
          </a:p>
          <a:p>
            <a:pPr lvl="1"/>
            <a:r>
              <a:rPr lang="en-US" dirty="0"/>
              <a:t>May also be used to apply styles to various regions of table</a:t>
            </a:r>
          </a:p>
          <a:p>
            <a:r>
              <a:rPr lang="en-US" dirty="0"/>
              <a:t>Column group elements (</a:t>
            </a: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col</a:t>
            </a:r>
            <a:r>
              <a:rPr lang="en-US" dirty="0"/>
              <a:t> or </a:t>
            </a:r>
            <a:r>
              <a:rPr lang="en-US" dirty="0" err="1">
                <a:solidFill>
                  <a:srgbClr val="DE9898"/>
                </a:solidFill>
              </a:rPr>
              <a:t>colgroup</a:t>
            </a:r>
            <a:r>
              <a:rPr lang="en-US" dirty="0"/>
              <a:t>)– used to identify columns</a:t>
            </a:r>
          </a:p>
          <a:p>
            <a:pPr lvl="1"/>
            <a:r>
              <a:rPr lang="en-US" dirty="0"/>
              <a:t>add semantic context to information</a:t>
            </a:r>
          </a:p>
          <a:p>
            <a:pPr lvl="1"/>
            <a:r>
              <a:rPr lang="en-US" dirty="0"/>
              <a:t>doesn’t appear on page, just describes columns before table data begins</a:t>
            </a:r>
          </a:p>
        </p:txBody>
      </p:sp>
    </p:spTree>
    <p:extLst>
      <p:ext uri="{BB962C8B-B14F-4D97-AF65-F5344CB8AC3E}">
        <p14:creationId xmlns:p14="http://schemas.microsoft.com/office/powerpoint/2010/main" val="503950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286" y="411336"/>
            <a:ext cx="6354796" cy="6311957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&lt;table&gt;</a:t>
            </a:r>
          </a:p>
          <a:p>
            <a:pPr marL="0" indent="230188">
              <a:buNone/>
            </a:pPr>
            <a:r>
              <a:rPr lang="en-US" sz="1400" dirty="0"/>
              <a:t>&lt;caption&gt;Nutritional Information (Calorie and Fat Content)&lt;/caption&gt;</a:t>
            </a:r>
          </a:p>
          <a:p>
            <a:pPr marL="0" indent="230188">
              <a:buNone/>
            </a:pPr>
            <a:r>
              <a:rPr lang="en-US" sz="1400" dirty="0"/>
              <a:t>&lt;col span="1" class="</a:t>
            </a:r>
            <a:r>
              <a:rPr lang="en-US" sz="1400" dirty="0" err="1"/>
              <a:t>itemname</a:t>
            </a:r>
            <a:r>
              <a:rPr lang="en-US" sz="1400" dirty="0"/>
              <a:t>"&gt;</a:t>
            </a:r>
          </a:p>
          <a:p>
            <a:pPr marL="0" indent="230188">
              <a:buNone/>
            </a:pPr>
            <a:r>
              <a:rPr lang="en-US" sz="1400" dirty="0"/>
              <a:t>&lt;</a:t>
            </a:r>
            <a:r>
              <a:rPr lang="en-US" sz="1400" dirty="0" err="1"/>
              <a:t>colgroup</a:t>
            </a:r>
            <a:r>
              <a:rPr lang="en-US" sz="1400" dirty="0"/>
              <a:t> id="data"&gt;</a:t>
            </a:r>
          </a:p>
          <a:p>
            <a:pPr marL="0" indent="568325">
              <a:buNone/>
            </a:pPr>
            <a:r>
              <a:rPr lang="en-US" sz="1400" dirty="0"/>
              <a:t>&lt;col span="1" class="calories"&gt;</a:t>
            </a:r>
          </a:p>
          <a:p>
            <a:pPr marL="0" indent="568325">
              <a:buNone/>
            </a:pPr>
            <a:r>
              <a:rPr lang="en-US" sz="1400" dirty="0"/>
              <a:t>&lt;col span="1" class="fat"&gt;</a:t>
            </a:r>
          </a:p>
          <a:p>
            <a:pPr marL="0" indent="230188">
              <a:buNone/>
            </a:pPr>
            <a:r>
              <a:rPr lang="en-US" sz="1400" dirty="0"/>
              <a:t>&lt;/</a:t>
            </a:r>
            <a:r>
              <a:rPr lang="en-US" sz="1400" dirty="0" err="1"/>
              <a:t>colgroup</a:t>
            </a:r>
            <a:r>
              <a:rPr lang="en-US" sz="1400" dirty="0"/>
              <a:t>&gt;</a:t>
            </a:r>
          </a:p>
          <a:p>
            <a:pPr marL="0" indent="230188">
              <a:buNone/>
            </a:pPr>
            <a:endParaRPr lang="en-US" sz="1400" dirty="0"/>
          </a:p>
          <a:p>
            <a:pPr marL="0" indent="230188">
              <a:buNone/>
            </a:pPr>
            <a:r>
              <a:rPr lang="en-US" sz="1400" dirty="0"/>
              <a:t>&lt;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pPr marL="0" indent="461963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798513">
              <a:buNone/>
            </a:pPr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 scope="col"&gt;Menu item&lt;/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798513">
              <a:buNone/>
            </a:pPr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 scope="col"&gt;Calories&lt;/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798513">
              <a:buNone/>
            </a:pPr>
            <a:r>
              <a:rPr lang="en-US" sz="1400" dirty="0"/>
              <a:t>&lt;</a:t>
            </a:r>
            <a:r>
              <a:rPr lang="en-US" sz="1400" dirty="0" err="1"/>
              <a:t>th</a:t>
            </a:r>
            <a:r>
              <a:rPr lang="en-US" sz="1400" dirty="0"/>
              <a:t> scope="column"&gt;Fat (g)&lt;/</a:t>
            </a:r>
            <a:r>
              <a:rPr lang="en-US" sz="1400" dirty="0" err="1"/>
              <a:t>th</a:t>
            </a:r>
            <a:r>
              <a:rPr lang="en-US" sz="1400" dirty="0"/>
              <a:t>&gt;</a:t>
            </a:r>
          </a:p>
          <a:p>
            <a:pPr marL="0" indent="461963">
              <a:buNone/>
            </a:pPr>
            <a:r>
              <a:rPr lang="en-US" sz="1400" dirty="0"/>
              <a:t>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230188">
              <a:buNone/>
            </a:pPr>
            <a:r>
              <a:rPr lang="en-US" sz="1400" dirty="0"/>
              <a:t>&lt;/</a:t>
            </a:r>
            <a:r>
              <a:rPr lang="en-US" sz="1400" dirty="0" err="1"/>
              <a:t>thead</a:t>
            </a:r>
            <a:r>
              <a:rPr lang="en-US" sz="1400" dirty="0"/>
              <a:t>&gt;</a:t>
            </a:r>
          </a:p>
          <a:p>
            <a:pPr marL="0" indent="230188">
              <a:buNone/>
            </a:pPr>
            <a:endParaRPr lang="en-US" sz="1400" dirty="0"/>
          </a:p>
          <a:p>
            <a:pPr marL="0" indent="230188">
              <a:buNone/>
            </a:pPr>
            <a:r>
              <a:rPr lang="en-US" sz="1400" dirty="0"/>
              <a:t>&lt;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pPr marL="0" indent="461963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798513">
              <a:buNone/>
            </a:pPr>
            <a:r>
              <a:rPr lang="en-US" sz="1400" dirty="0"/>
              <a:t>&lt;td&gt;Chicken noodle soup&lt;/td&gt;</a:t>
            </a:r>
          </a:p>
          <a:p>
            <a:pPr marL="0" indent="798513">
              <a:buNone/>
            </a:pPr>
            <a:r>
              <a:rPr lang="en-US" sz="1400" dirty="0"/>
              <a:t>&lt;td&gt;120&lt;/td&gt;</a:t>
            </a:r>
          </a:p>
          <a:p>
            <a:pPr marL="0" indent="798513">
              <a:buNone/>
            </a:pPr>
            <a:r>
              <a:rPr lang="en-US" sz="1400" dirty="0"/>
              <a:t>&lt;td&gt;2&lt;/td&gt;</a:t>
            </a:r>
          </a:p>
          <a:p>
            <a:pPr marL="0" indent="461963">
              <a:buNone/>
            </a:pPr>
            <a:r>
              <a:rPr lang="en-US" sz="1400" dirty="0"/>
              <a:t>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461963">
              <a:buNone/>
            </a:pPr>
            <a:r>
              <a:rPr lang="en-US" sz="1400" dirty="0"/>
              <a:t>&lt;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741363">
              <a:buNone/>
            </a:pPr>
            <a:r>
              <a:rPr lang="en-US" sz="1400" dirty="0"/>
              <a:t>&lt;td&gt;Caesar salad&lt;/td&gt;</a:t>
            </a:r>
          </a:p>
          <a:p>
            <a:pPr marL="0" indent="741363">
              <a:buNone/>
            </a:pPr>
            <a:r>
              <a:rPr lang="en-US" sz="1400" dirty="0"/>
              <a:t>&lt;td&gt;400&lt;/td&gt;</a:t>
            </a:r>
          </a:p>
          <a:p>
            <a:pPr marL="0" indent="741363">
              <a:buNone/>
            </a:pPr>
            <a:r>
              <a:rPr lang="en-US" sz="1400" dirty="0"/>
              <a:t>&lt;td&gt;26&lt;/td&gt;</a:t>
            </a:r>
          </a:p>
          <a:p>
            <a:pPr marL="0" indent="461963">
              <a:buNone/>
            </a:pPr>
            <a:r>
              <a:rPr lang="en-US" sz="1400" dirty="0"/>
              <a:t>&lt;/</a:t>
            </a:r>
            <a:r>
              <a:rPr lang="en-US" sz="1400" dirty="0" err="1"/>
              <a:t>tr</a:t>
            </a:r>
            <a:r>
              <a:rPr lang="en-US" sz="1400" dirty="0"/>
              <a:t>&gt;</a:t>
            </a:r>
          </a:p>
          <a:p>
            <a:pPr marL="0" indent="230188">
              <a:buNone/>
            </a:pPr>
            <a:r>
              <a:rPr lang="en-US" sz="1400" dirty="0"/>
              <a:t>&lt;/</a:t>
            </a:r>
            <a:r>
              <a:rPr lang="en-US" sz="1400" dirty="0" err="1"/>
              <a:t>tbody</a:t>
            </a:r>
            <a:r>
              <a:rPr lang="en-US" sz="1400" dirty="0"/>
              <a:t>&gt;</a:t>
            </a:r>
          </a:p>
          <a:p>
            <a:pPr marL="0" indent="0">
              <a:buNone/>
            </a:pPr>
            <a:r>
              <a:rPr lang="en-US" sz="1400" dirty="0"/>
              <a:t>&lt;/table&gt;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720"/>
            <a:ext cx="8229600" cy="1143000"/>
          </a:xfrm>
        </p:spPr>
        <p:txBody>
          <a:bodyPr/>
          <a:lstStyle/>
          <a:p>
            <a:r>
              <a:rPr lang="en-US" sz="4000" dirty="0"/>
              <a:t>Example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7235" y="1452905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83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consider non-sighted users</a:t>
            </a:r>
          </a:p>
          <a:p>
            <a:r>
              <a:rPr lang="en-US" dirty="0"/>
              <a:t>Tabular data is challenging, but there are measures you can take to improve the experience and make content more understandable</a:t>
            </a:r>
          </a:p>
          <a:p>
            <a:pPr lvl="1"/>
            <a:r>
              <a:rPr lang="en-US" dirty="0"/>
              <a:t>Describing table content</a:t>
            </a:r>
          </a:p>
          <a:p>
            <a:pPr lvl="1"/>
            <a:r>
              <a:rPr lang="en-US" dirty="0"/>
              <a:t>Connecting cells and headers</a:t>
            </a:r>
          </a:p>
        </p:txBody>
      </p:sp>
    </p:spTree>
    <p:extLst>
      <p:ext uri="{BB962C8B-B14F-4D97-AF65-F5344CB8AC3E}">
        <p14:creationId xmlns:p14="http://schemas.microsoft.com/office/powerpoint/2010/main" val="71528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Describing Table Content	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caption </a:t>
            </a:r>
            <a:r>
              <a:rPr lang="en-US" dirty="0"/>
              <a:t>element to give table title or brief description of contents</a:t>
            </a:r>
          </a:p>
          <a:p>
            <a:r>
              <a:rPr lang="en-US" dirty="0">
                <a:solidFill>
                  <a:srgbClr val="DE9898"/>
                </a:solidFill>
              </a:rPr>
              <a:t>caption </a:t>
            </a:r>
            <a:r>
              <a:rPr lang="en-US" dirty="0"/>
              <a:t>element must be first thing within the </a:t>
            </a:r>
            <a:r>
              <a:rPr lang="en-US" dirty="0">
                <a:solidFill>
                  <a:srgbClr val="DE9898"/>
                </a:solidFill>
              </a:rPr>
              <a:t>table </a:t>
            </a:r>
            <a:r>
              <a:rPr lang="en-US" dirty="0"/>
              <a:t>element</a:t>
            </a:r>
          </a:p>
        </p:txBody>
      </p:sp>
    </p:spTree>
    <p:extLst>
      <p:ext uri="{BB962C8B-B14F-4D97-AF65-F5344CB8AC3E}">
        <p14:creationId xmlns:p14="http://schemas.microsoft.com/office/powerpoint/2010/main" val="4272328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198" y="1645920"/>
            <a:ext cx="8229601" cy="45262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   &lt;caption&gt;Nutritional Information&lt;/caption&gt;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&lt;</a:t>
            </a:r>
            <a:r>
              <a:rPr lang="en-US" dirty="0" err="1"/>
              <a:t>th</a:t>
            </a:r>
            <a:r>
              <a:rPr lang="en-US" dirty="0"/>
              <a:t>&gt;Menu item&lt;/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&lt;</a:t>
            </a:r>
            <a:r>
              <a:rPr lang="en-US" dirty="0" err="1"/>
              <a:t>th</a:t>
            </a:r>
            <a:r>
              <a:rPr lang="en-US" dirty="0"/>
              <a:t>&gt;Calories&lt;/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 &lt;</a:t>
            </a:r>
            <a:r>
              <a:rPr lang="en-US" dirty="0" err="1"/>
              <a:t>th</a:t>
            </a:r>
            <a:r>
              <a:rPr lang="en-US" dirty="0"/>
              <a:t>&gt;Fat (g)&lt;/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…table continues…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  <p:pic>
        <p:nvPicPr>
          <p:cNvPr id="7" name="Picture 6" descr="Learning_Web_Design__4th_Edition_copy_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37" y="4648413"/>
            <a:ext cx="4329660" cy="170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94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tables are used</a:t>
            </a:r>
          </a:p>
          <a:p>
            <a:r>
              <a:rPr lang="en-US" dirty="0"/>
              <a:t>Basic table structure</a:t>
            </a:r>
          </a:p>
          <a:p>
            <a:r>
              <a:rPr lang="en-US" dirty="0"/>
              <a:t>Importance of headers</a:t>
            </a:r>
          </a:p>
          <a:p>
            <a:r>
              <a:rPr lang="en-US" dirty="0"/>
              <a:t>Spanning rows and columns</a:t>
            </a:r>
          </a:p>
          <a:p>
            <a:r>
              <a:rPr lang="en-US" dirty="0"/>
              <a:t>Cell padding and spacing</a:t>
            </a:r>
          </a:p>
          <a:p>
            <a:r>
              <a:rPr lang="en-US" dirty="0"/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28591659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Connecting cells and headers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difficult to know which header applies to which cells </a:t>
            </a:r>
          </a:p>
          <a:p>
            <a:pPr lvl="1"/>
            <a:r>
              <a:rPr lang="en-US" dirty="0"/>
              <a:t>may be at the left or right edge of a row rather than top of column</a:t>
            </a:r>
          </a:p>
          <a:p>
            <a:r>
              <a:rPr lang="en-US" dirty="0">
                <a:solidFill>
                  <a:srgbClr val="DE9898"/>
                </a:solidFill>
              </a:rPr>
              <a:t>scope</a:t>
            </a:r>
            <a:r>
              <a:rPr lang="en-US" dirty="0"/>
              <a:t> attribute associates a table header with the row, column or group of rows</a:t>
            </a:r>
          </a:p>
          <a:p>
            <a:r>
              <a:rPr lang="en-US" dirty="0">
                <a:solidFill>
                  <a:srgbClr val="DE9898"/>
                </a:solidFill>
              </a:rPr>
              <a:t>headers</a:t>
            </a:r>
            <a:r>
              <a:rPr lang="en-US" dirty="0"/>
              <a:t> attribute used in the </a:t>
            </a:r>
            <a:r>
              <a:rPr lang="en-US" dirty="0">
                <a:solidFill>
                  <a:srgbClr val="DE9898"/>
                </a:solidFill>
              </a:rPr>
              <a:t>td</a:t>
            </a:r>
            <a:r>
              <a:rPr lang="en-US" dirty="0"/>
              <a:t> element to explicitly tie it to a header’s </a:t>
            </a:r>
            <a:r>
              <a:rPr lang="en-US" dirty="0">
                <a:solidFill>
                  <a:srgbClr val="DE9898"/>
                </a:solidFill>
              </a:rPr>
              <a:t>id</a:t>
            </a:r>
            <a:r>
              <a:rPr lang="en-US" dirty="0"/>
              <a:t> value </a:t>
            </a:r>
          </a:p>
          <a:p>
            <a:pPr lvl="1"/>
            <a:r>
              <a:rPr lang="en-US" dirty="0"/>
              <a:t>not going into detail on this one</a:t>
            </a:r>
          </a:p>
        </p:txBody>
      </p:sp>
    </p:spTree>
    <p:extLst>
      <p:ext uri="{BB962C8B-B14F-4D97-AF65-F5344CB8AC3E}">
        <p14:creationId xmlns:p14="http://schemas.microsoft.com/office/powerpoint/2010/main" val="3084428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pretty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attributes and styles you can set</a:t>
            </a:r>
          </a:p>
          <a:p>
            <a:pPr lvl="1"/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border</a:t>
            </a:r>
            <a:r>
              <a:rPr lang="en-US" dirty="0"/>
              <a:t> – sets border width in pixels</a:t>
            </a:r>
          </a:p>
          <a:p>
            <a:pPr lvl="1"/>
            <a:r>
              <a:rPr lang="en-US" dirty="0" err="1">
                <a:solidFill>
                  <a:srgbClr val="DE9898"/>
                </a:solidFill>
              </a:rPr>
              <a:t>cellpadding</a:t>
            </a:r>
            <a:r>
              <a:rPr lang="en-US" dirty="0">
                <a:solidFill>
                  <a:srgbClr val="DE9898"/>
                </a:solidFill>
              </a:rPr>
              <a:t> </a:t>
            </a:r>
            <a:r>
              <a:rPr lang="en-US" dirty="0"/>
              <a:t>– sets space inside the cell</a:t>
            </a:r>
          </a:p>
          <a:p>
            <a:pPr lvl="1"/>
            <a:r>
              <a:rPr lang="en-US" dirty="0" err="1">
                <a:solidFill>
                  <a:srgbClr val="DE9898"/>
                </a:solidFill>
              </a:rPr>
              <a:t>cellspacing</a:t>
            </a:r>
            <a:r>
              <a:rPr lang="en-US" dirty="0">
                <a:solidFill>
                  <a:srgbClr val="DE9898"/>
                </a:solidFill>
              </a:rPr>
              <a:t> </a:t>
            </a:r>
            <a:r>
              <a:rPr lang="en-US" dirty="0"/>
              <a:t>– sets space outside the cell</a:t>
            </a:r>
          </a:p>
          <a:p>
            <a:pPr lvl="1"/>
            <a:r>
              <a:rPr lang="en-US" dirty="0" err="1">
                <a:solidFill>
                  <a:srgbClr val="DE9898"/>
                </a:solidFill>
              </a:rPr>
              <a:t>backgroundColor</a:t>
            </a:r>
            <a:r>
              <a:rPr lang="en-US" dirty="0">
                <a:solidFill>
                  <a:srgbClr val="DE9898"/>
                </a:solidFill>
              </a:rPr>
              <a:t> </a:t>
            </a:r>
            <a:r>
              <a:rPr lang="en-US" dirty="0"/>
              <a:t>– used in style to set the background color of an element</a:t>
            </a:r>
          </a:p>
          <a:p>
            <a:pPr lvl="1"/>
            <a:r>
              <a:rPr lang="en-US" dirty="0">
                <a:solidFill>
                  <a:srgbClr val="DE9898"/>
                </a:solidFill>
              </a:rPr>
              <a:t>color</a:t>
            </a:r>
            <a:r>
              <a:rPr lang="en-US" dirty="0"/>
              <a:t> – used in style to set the color of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654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code </a:t>
            </a:r>
          </a:p>
        </p:txBody>
      </p:sp>
      <p:pic>
        <p:nvPicPr>
          <p:cNvPr id="4" name="Content Placeholder 3" descr="prettyTable_html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3800" r="-6380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93376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tables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6237"/>
            <a:ext cx="4950063" cy="45262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When you need to add tabular material </a:t>
            </a:r>
          </a:p>
          <a:p>
            <a:pPr lvl="2"/>
            <a:r>
              <a:rPr lang="en-US" dirty="0"/>
              <a:t>data arranged into rows and columns</a:t>
            </a:r>
          </a:p>
          <a:p>
            <a:r>
              <a:rPr lang="en-US" dirty="0"/>
              <a:t>May be used to organize calendars, schedules, stats, or other types of info</a:t>
            </a:r>
          </a:p>
          <a:p>
            <a:r>
              <a:rPr lang="en-US" dirty="0"/>
              <a:t>Back in the old days, tables were used to make multi-columned layouts on webpages, but no more.</a:t>
            </a:r>
          </a:p>
        </p:txBody>
      </p:sp>
      <p:pic>
        <p:nvPicPr>
          <p:cNvPr id="4" name="Picture 3" descr="TV_Listings_-_Find_Local_TV_Shows_and_Movie_Schedules_-_Listings_Grid___TVGuide_co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69" y="1834416"/>
            <a:ext cx="3366631" cy="37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3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tables difficult to view on mobile devices</a:t>
            </a:r>
          </a:p>
          <a:p>
            <a:r>
              <a:rPr lang="en-US" dirty="0"/>
              <a:t>Need to consider logical layout to accommodate users who may be hearing the data read aloud</a:t>
            </a:r>
          </a:p>
          <a:p>
            <a:r>
              <a:rPr lang="en-US" dirty="0">
                <a:solidFill>
                  <a:schemeClr val="accent2"/>
                </a:solidFill>
              </a:rPr>
              <a:t>Remember </a:t>
            </a:r>
            <a:r>
              <a:rPr lang="en-US" dirty="0" err="1">
                <a:solidFill>
                  <a:schemeClr val="accent2"/>
                </a:solidFill>
              </a:rPr>
              <a:t>screenreader</a:t>
            </a:r>
            <a:r>
              <a:rPr lang="en-US" dirty="0">
                <a:solidFill>
                  <a:schemeClr val="accent2"/>
                </a:solidFill>
              </a:rPr>
              <a:t> video…</a:t>
            </a:r>
          </a:p>
        </p:txBody>
      </p:sp>
    </p:spTree>
    <p:extLst>
      <p:ext uri="{BB962C8B-B14F-4D97-AF65-F5344CB8AC3E}">
        <p14:creationId xmlns:p14="http://schemas.microsoft.com/office/powerpoint/2010/main" val="96017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Table Structure</a:t>
            </a:r>
          </a:p>
        </p:txBody>
      </p:sp>
      <p:pic>
        <p:nvPicPr>
          <p:cNvPr id="7" name="Picture 6" descr="Learning_Web_Design__4th_Edition_copy_pd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40" y="1574436"/>
            <a:ext cx="6362700" cy="2387600"/>
          </a:xfrm>
          <a:prstGeom prst="rect">
            <a:avLst/>
          </a:prstGeom>
        </p:spPr>
      </p:pic>
      <p:pic>
        <p:nvPicPr>
          <p:cNvPr id="8" name="Picture 7" descr="Learning_Web_Design__4th_Edition_copy_pdf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040" y="4086312"/>
            <a:ext cx="6400800" cy="256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6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to generate the table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76225" y="1423532"/>
            <a:ext cx="4251960" cy="493776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&gt;Menu item&lt;/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&gt;Calories&lt;/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</a:t>
            </a:r>
            <a:r>
              <a:rPr lang="en-US" dirty="0" err="1"/>
              <a:t>th</a:t>
            </a:r>
            <a:r>
              <a:rPr lang="en-US" dirty="0"/>
              <a:t>&gt;Fat (g)&lt;/</a:t>
            </a:r>
            <a:r>
              <a:rPr lang="en-US" dirty="0" err="1"/>
              <a:t>th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&lt;td&gt;Chicken noodle soup&lt;/td&gt;</a:t>
            </a:r>
          </a:p>
          <a:p>
            <a:pPr marL="0" indent="0">
              <a:buNone/>
            </a:pPr>
            <a:r>
              <a:rPr lang="en-US" dirty="0"/>
              <a:t>      &lt;td&gt;120&lt;/td&gt;</a:t>
            </a:r>
          </a:p>
          <a:p>
            <a:pPr marL="0" indent="0">
              <a:buNone/>
            </a:pPr>
            <a:r>
              <a:rPr lang="en-US" dirty="0"/>
              <a:t>      &lt;td&gt;2&lt;/td&gt;</a:t>
            </a:r>
          </a:p>
          <a:p>
            <a:pPr marL="0" indent="0">
              <a:buNone/>
            </a:pPr>
            <a:r>
              <a:rPr lang="en-US" dirty="0"/>
              <a:t>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      &lt;td&gt;Caesar salad&lt;/td&gt;</a:t>
            </a:r>
          </a:p>
          <a:p>
            <a:pPr marL="0" indent="0">
              <a:buNone/>
            </a:pPr>
            <a:r>
              <a:rPr lang="en-US" dirty="0"/>
              <a:t>      &lt;td&gt;400&lt;/td&gt;</a:t>
            </a:r>
          </a:p>
          <a:p>
            <a:pPr marL="0" indent="0">
              <a:buNone/>
            </a:pPr>
            <a:r>
              <a:rPr lang="en-US" dirty="0"/>
              <a:t>      &lt;td&gt;26&lt;/td&gt;</a:t>
            </a:r>
          </a:p>
          <a:p>
            <a:pPr marL="0" indent="0">
              <a:buNone/>
            </a:pPr>
            <a:r>
              <a:rPr lang="en-US" dirty="0"/>
              <a:t>   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Learning_Web_Design__4th_Edition_copy_pdf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5" r="9241"/>
          <a:stretch/>
        </p:blipFill>
        <p:spPr>
          <a:xfrm>
            <a:off x="3613645" y="2270617"/>
            <a:ext cx="5294376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930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draw this table?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276224" y="1423532"/>
            <a:ext cx="7921263" cy="49377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&lt;table&gt;</a:t>
            </a:r>
          </a:p>
          <a:p>
            <a:pPr marL="0" indent="0">
              <a:buNone/>
              <a:tabLst>
                <a:tab pos="404813" algn="l"/>
              </a:tabLst>
            </a:pPr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/>
              <a:t>	&lt;td&gt;</a:t>
            </a:r>
            <a:r>
              <a:rPr lang="en-US" dirty="0" err="1"/>
              <a:t>Sufjan</a:t>
            </a:r>
            <a:r>
              <a:rPr lang="en-US" dirty="0"/>
              <a:t> Stevens&lt;/td&gt;</a:t>
            </a:r>
          </a:p>
          <a:p>
            <a:pPr marL="0" indent="0">
              <a:buNone/>
              <a:tabLst>
                <a:tab pos="625475" algn="l"/>
              </a:tabLst>
            </a:pPr>
            <a:r>
              <a:rPr lang="en-US" dirty="0"/>
              <a:t>		&lt;td&gt;</a:t>
            </a:r>
            <a:r>
              <a:rPr lang="en-US" dirty="0" err="1"/>
              <a:t>Illinoise</a:t>
            </a:r>
            <a:r>
              <a:rPr lang="en-US" dirty="0"/>
              <a:t>&lt;/td&gt;</a:t>
            </a:r>
          </a:p>
          <a:p>
            <a:pPr marL="0" indent="0">
              <a:buNone/>
              <a:tabLst>
                <a:tab pos="855663" algn="l"/>
              </a:tabLst>
            </a:pPr>
            <a:r>
              <a:rPr lang="en-US" dirty="0"/>
              <a:t>		&lt;td&gt;Asthmatic Kitty Records&lt;/td&gt;</a:t>
            </a:r>
          </a:p>
          <a:p>
            <a:pPr marL="0" indent="0">
              <a:buNone/>
              <a:tabLst>
                <a:tab pos="404813" algn="l"/>
              </a:tabLst>
            </a:pPr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404813" algn="l"/>
              </a:tabLst>
            </a:pPr>
            <a:r>
              <a:rPr lang="en-US" dirty="0"/>
              <a:t>	&lt;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/>
              <a:t>	&lt;td&gt;The Shins&lt;/td&gt;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/>
              <a:t>	&lt;td&gt;Oh Inverted World&lt;/td&gt;</a:t>
            </a:r>
          </a:p>
          <a:p>
            <a:pPr marL="0" indent="0">
              <a:buNone/>
              <a:tabLst>
                <a:tab pos="914400" algn="l"/>
              </a:tabLst>
            </a:pPr>
            <a:r>
              <a:rPr lang="en-US" dirty="0"/>
              <a:t>	&lt;td&gt;Sub-pop Records&lt;/td&gt;</a:t>
            </a:r>
          </a:p>
          <a:p>
            <a:pPr marL="0" indent="0">
              <a:buNone/>
              <a:tabLst>
                <a:tab pos="404813" algn="l"/>
              </a:tabLst>
            </a:pPr>
            <a:r>
              <a:rPr lang="en-US" dirty="0"/>
              <a:t>	&lt;/</a:t>
            </a:r>
            <a:r>
              <a:rPr lang="en-US" dirty="0" err="1"/>
              <a:t>tr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38588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to recreate this:</a:t>
            </a:r>
          </a:p>
        </p:txBody>
      </p:sp>
      <p:pic>
        <p:nvPicPr>
          <p:cNvPr id="4" name="Picture 3" descr="titl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045" y="1628276"/>
            <a:ext cx="1848322" cy="15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76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Headers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Text marked up as headers </a:t>
            </a: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&lt;</a:t>
            </a:r>
            <a:r>
              <a:rPr lang="en-US" dirty="0" err="1">
                <a:solidFill>
                  <a:schemeClr val="accent6">
                    <a:lumMod val="90000"/>
                  </a:schemeClr>
                </a:solidFill>
              </a:rPr>
              <a:t>th</a:t>
            </a:r>
            <a:r>
              <a:rPr lang="en-US" dirty="0">
                <a:solidFill>
                  <a:schemeClr val="accent6">
                    <a:lumMod val="90000"/>
                  </a:schemeClr>
                </a:solidFill>
              </a:rPr>
              <a:t>&gt;</a:t>
            </a:r>
            <a:r>
              <a:rPr lang="en-US" dirty="0"/>
              <a:t>is displayed differently from other cells in the table</a:t>
            </a:r>
          </a:p>
          <a:p>
            <a:r>
              <a:rPr lang="en-US" dirty="0"/>
              <a:t>Exactly how they display is dependent on the browser</a:t>
            </a:r>
          </a:p>
          <a:p>
            <a:r>
              <a:rPr lang="en-US" dirty="0"/>
              <a:t>Headers are important – provide information or context about cells in row or column</a:t>
            </a:r>
          </a:p>
          <a:p>
            <a:r>
              <a:rPr lang="en-US" dirty="0"/>
              <a:t>Headers are a key tool for making table content accessible</a:t>
            </a:r>
          </a:p>
          <a:p>
            <a:r>
              <a:rPr lang="en-US" dirty="0">
                <a:solidFill>
                  <a:schemeClr val="accent6"/>
                </a:solidFill>
              </a:rPr>
              <a:t>Don’t try to fake headers by formatting a row of</a:t>
            </a:r>
            <a:r>
              <a:rPr lang="en-US" dirty="0">
                <a:solidFill>
                  <a:srgbClr val="DE9898"/>
                </a:solidFill>
              </a:rPr>
              <a:t> td</a:t>
            </a:r>
            <a:r>
              <a:rPr lang="en-US" dirty="0">
                <a:solidFill>
                  <a:schemeClr val="accent6"/>
                </a:solidFill>
              </a:rPr>
              <a:t> elements differently from the rest!!</a:t>
            </a:r>
          </a:p>
          <a:p>
            <a:r>
              <a:rPr lang="en-US" dirty="0">
                <a:solidFill>
                  <a:schemeClr val="accent2"/>
                </a:solidFill>
              </a:rPr>
              <a:t>Also, don’t avoid using </a:t>
            </a:r>
            <a:r>
              <a:rPr lang="en-US" dirty="0" err="1">
                <a:solidFill>
                  <a:srgbClr val="DE9898"/>
                </a:solidFill>
              </a:rPr>
              <a:t>th</a:t>
            </a:r>
            <a:r>
              <a:rPr lang="en-US" dirty="0">
                <a:solidFill>
                  <a:srgbClr val="DE9898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elements because of their default rendering (bold and centered).  </a:t>
            </a:r>
          </a:p>
          <a:p>
            <a:r>
              <a:rPr lang="en-US" dirty="0"/>
              <a:t>Mark headers semantically and change presentation with style rule</a:t>
            </a:r>
          </a:p>
        </p:txBody>
      </p:sp>
    </p:spTree>
    <p:extLst>
      <p:ext uri="{BB962C8B-B14F-4D97-AF65-F5344CB8AC3E}">
        <p14:creationId xmlns:p14="http://schemas.microsoft.com/office/powerpoint/2010/main" val="41664418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Custom 2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800040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146</TotalTime>
  <Words>913</Words>
  <Application>Microsoft Macintosh PowerPoint</Application>
  <PresentationFormat>On-screen Show (4:3)</PresentationFormat>
  <Paragraphs>167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Calibri</vt:lpstr>
      <vt:lpstr>Rockwell</vt:lpstr>
      <vt:lpstr>Wingdings 2</vt:lpstr>
      <vt:lpstr>Foundry</vt:lpstr>
      <vt:lpstr>Chapter 8</vt:lpstr>
      <vt:lpstr>Overview</vt:lpstr>
      <vt:lpstr>How are tables used</vt:lpstr>
      <vt:lpstr>Problems with tables</vt:lpstr>
      <vt:lpstr>Minimal Table Structure</vt:lpstr>
      <vt:lpstr>Code to generate the table</vt:lpstr>
      <vt:lpstr>Can you draw this table?</vt:lpstr>
      <vt:lpstr>Try to recreate this:</vt:lpstr>
      <vt:lpstr>Table Headers </vt:lpstr>
      <vt:lpstr>Spanning Cells</vt:lpstr>
      <vt:lpstr>Column span</vt:lpstr>
      <vt:lpstr>Row span</vt:lpstr>
      <vt:lpstr>Try to recreate these:</vt:lpstr>
      <vt:lpstr>Space in and between cells</vt:lpstr>
      <vt:lpstr>Advanced Table Elements</vt:lpstr>
      <vt:lpstr>Example</vt:lpstr>
      <vt:lpstr>Accessibility</vt:lpstr>
      <vt:lpstr>Describing Table Content  </vt:lpstr>
      <vt:lpstr>Example</vt:lpstr>
      <vt:lpstr>Connecting cells and headers</vt:lpstr>
      <vt:lpstr>Making pretty tables</vt:lpstr>
      <vt:lpstr>Generate code </vt:lpstr>
    </vt:vector>
  </TitlesOfParts>
  <Company>Siena College</Company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Mary Anne Egan</dc:creator>
  <cp:lastModifiedBy>Microsoft Office User</cp:lastModifiedBy>
  <cp:revision>14</cp:revision>
  <cp:lastPrinted>2018-02-15T21:04:05Z</cp:lastPrinted>
  <dcterms:created xsi:type="dcterms:W3CDTF">2016-02-25T18:14:22Z</dcterms:created>
  <dcterms:modified xsi:type="dcterms:W3CDTF">2018-02-15T21:04:08Z</dcterms:modified>
</cp:coreProperties>
</file>