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3" r:id="rId9"/>
    <p:sldId id="273" r:id="rId10"/>
    <p:sldId id="278" r:id="rId11"/>
    <p:sldId id="279" r:id="rId12"/>
    <p:sldId id="277" r:id="rId13"/>
    <p:sldId id="276" r:id="rId14"/>
    <p:sldId id="274" r:id="rId15"/>
    <p:sldId id="264" r:id="rId16"/>
    <p:sldId id="265" r:id="rId17"/>
    <p:sldId id="267" r:id="rId18"/>
    <p:sldId id="268" r:id="rId19"/>
    <p:sldId id="269" r:id="rId20"/>
    <p:sldId id="271" r:id="rId21"/>
    <p:sldId id="280" r:id="rId22"/>
    <p:sldId id="272" r:id="rId23"/>
    <p:sldId id="27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0426FE7-1481-C448-8927-2A2BF79753F7}">
          <p14:sldIdLst>
            <p14:sldId id="256"/>
            <p14:sldId id="257"/>
            <p14:sldId id="258"/>
            <p14:sldId id="259"/>
            <p14:sldId id="260"/>
            <p14:sldId id="262"/>
            <p14:sldId id="266"/>
            <p14:sldId id="263"/>
            <p14:sldId id="273"/>
            <p14:sldId id="278"/>
            <p14:sldId id="279"/>
            <p14:sldId id="277"/>
            <p14:sldId id="276"/>
            <p14:sldId id="274"/>
            <p14:sldId id="264"/>
            <p14:sldId id="265"/>
            <p14:sldId id="267"/>
            <p14:sldId id="268"/>
            <p14:sldId id="269"/>
            <p14:sldId id="271"/>
            <p14:sldId id="280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 autoAdjust="0"/>
    <p:restoredTop sz="94718"/>
  </p:normalViewPr>
  <p:slideViewPr>
    <p:cSldViewPr snapToGrid="0" snapToObjects="1">
      <p:cViewPr varScale="1">
        <p:scale>
          <a:sx n="135" d="100"/>
          <a:sy n="135" d="100"/>
        </p:scale>
        <p:origin x="18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7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7F92A-F49F-CE4A-ABEB-60FB3EC45F37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E8519-044E-EF48-9B18-F81863162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87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367F1-27F5-AA49-AD8D-86130173EA6C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DF65A-69EF-4946-A072-C42087C72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1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table to go to website to look at different data…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DF65A-69EF-4946-A072-C42087C724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83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Show</a:t>
            </a:r>
            <a:r>
              <a:rPr lang="en-US" baseline="0" dirty="0" smtClean="0"/>
              <a:t> examples of site:  </a:t>
            </a:r>
            <a:r>
              <a:rPr lang="en-US" baseline="0" dirty="0" err="1" smtClean="0"/>
              <a:t>www.cnn.com</a:t>
            </a:r>
            <a:r>
              <a:rPr lang="en-US" baseline="0" dirty="0" smtClean="0"/>
              <a:t>… sites like this cover it all </a:t>
            </a:r>
          </a:p>
          <a:p>
            <a:r>
              <a:rPr lang="en-US" baseline="0" dirty="0" smtClean="0"/>
              <a:t>As for interaction, something like fantasy football or even blackboard.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DF65A-69EF-4946-A072-C42087C724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3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peer to peer…. </a:t>
            </a:r>
            <a:r>
              <a:rPr lang="en-US" dirty="0" err="1" smtClean="0"/>
              <a:t>napster</a:t>
            </a:r>
            <a:r>
              <a:rPr lang="en-US" dirty="0" smtClean="0"/>
              <a:t> or </a:t>
            </a:r>
            <a:r>
              <a:rPr lang="en-US" dirty="0" err="1" smtClean="0"/>
              <a:t>plex</a:t>
            </a:r>
            <a:r>
              <a:rPr lang="en-US" dirty="0" smtClean="0"/>
              <a:t> now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DF65A-69EF-4946-A072-C42087C724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4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Click on image to go to site about differences between surface web and deep web</a:t>
            </a:r>
          </a:p>
          <a:p>
            <a:r>
              <a:rPr lang="en-US" dirty="0" smtClean="0"/>
              <a:t>We will only focus on surface web</a:t>
            </a:r>
          </a:p>
          <a:p>
            <a:r>
              <a:rPr lang="en-US" dirty="0" smtClean="0"/>
              <a:t>Could listen</a:t>
            </a:r>
            <a:r>
              <a:rPr lang="en-US" baseline="0" dirty="0" smtClean="0"/>
              <a:t> to podcast about creation of dark </a:t>
            </a:r>
            <a:r>
              <a:rPr lang="en-US" baseline="0" dirty="0" smtClean="0"/>
              <a:t>web or </a:t>
            </a:r>
            <a:r>
              <a:rPr lang="en-US" baseline="0" smtClean="0"/>
              <a:t>Alex Winter Ted talk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CDF65A-69EF-4946-A072-C42087C724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14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1/9/18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1/9/18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7C3F878-F5E8-489B-AC8A-64F2A7E22C28}" type="datetimeFigureOut">
              <a:rPr lang="en-US" smtClean="0"/>
              <a:pPr/>
              <a:t>1/9/18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gs.statcounter.com/browser-market-share#monthly-200901-201712" TargetMode="External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ws.com.au/technology/online/what-is-the-deep-web-and-anonymous-browser-tor/story-fnjwnfzw-1226844901718" TargetMode="External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iki.nginx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8229600" cy="639762"/>
          </a:xfrm>
        </p:spPr>
        <p:txBody>
          <a:bodyPr anchor="t">
            <a:normAutofit/>
          </a:bodyPr>
          <a:lstStyle/>
          <a:p>
            <a:r>
              <a:rPr lang="en-US" sz="3200" dirty="0" smtClean="0"/>
              <a:t>Encompasses several different </a:t>
            </a:r>
            <a:r>
              <a:rPr lang="en-US" sz="3200" dirty="0"/>
              <a:t>areas</a:t>
            </a:r>
            <a:r>
              <a:rPr lang="en-US" sz="3200" dirty="0" smtClean="0"/>
              <a:t>: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Graphic Design</a:t>
            </a:r>
          </a:p>
          <a:p>
            <a:endParaRPr lang="en-US" dirty="0" smtClean="0"/>
          </a:p>
          <a:p>
            <a:r>
              <a:rPr lang="en-US" dirty="0" smtClean="0"/>
              <a:t>User Interface Design</a:t>
            </a:r>
          </a:p>
          <a:p>
            <a:endParaRPr lang="en-US" dirty="0" smtClean="0"/>
          </a:p>
          <a:p>
            <a:r>
              <a:rPr lang="en-US" dirty="0" smtClean="0"/>
              <a:t>Document Design</a:t>
            </a:r>
          </a:p>
          <a:p>
            <a:pPr lvl="1"/>
            <a:r>
              <a:rPr lang="en-US" dirty="0"/>
              <a:t>O</a:t>
            </a:r>
            <a:r>
              <a:rPr lang="en-US" dirty="0" smtClean="0"/>
              <a:t>nce called Desktop Publishing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Content Design</a:t>
            </a:r>
          </a:p>
          <a:p>
            <a:pPr lvl="1"/>
            <a:r>
              <a:rPr lang="en-US" dirty="0"/>
              <a:t>Content Strategy</a:t>
            </a:r>
          </a:p>
          <a:p>
            <a:pPr lvl="1"/>
            <a:r>
              <a:rPr lang="en-US" dirty="0"/>
              <a:t>Content Management</a:t>
            </a:r>
          </a:p>
          <a:p>
            <a:endParaRPr lang="en-US" dirty="0"/>
          </a:p>
          <a:p>
            <a:r>
              <a:rPr lang="en-US" dirty="0" smtClean="0"/>
              <a:t>Multimedia</a:t>
            </a:r>
          </a:p>
          <a:p>
            <a:endParaRPr lang="en-US" dirty="0"/>
          </a:p>
          <a:p>
            <a:r>
              <a:rPr lang="en-US" dirty="0" smtClean="0"/>
              <a:t>Application Development</a:t>
            </a:r>
          </a:p>
          <a:p>
            <a:pPr lvl="1"/>
            <a:r>
              <a:rPr lang="en-US" dirty="0" smtClean="0"/>
              <a:t>Programming &amp; Scripting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Web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1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Wars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Early Business Model:</a:t>
            </a:r>
          </a:p>
          <a:p>
            <a:r>
              <a:rPr lang="en-US" sz="2400" dirty="0" smtClean="0"/>
              <a:t>Give your web browser to users for free</a:t>
            </a:r>
          </a:p>
          <a:p>
            <a:r>
              <a:rPr lang="en-US" sz="2400" dirty="0" smtClean="0"/>
              <a:t>Sell your web server to companies $$$</a:t>
            </a:r>
          </a:p>
          <a:p>
            <a:r>
              <a:rPr lang="en-US" sz="2400" dirty="0" smtClean="0"/>
              <a:t>Web pages will work best if your server and browser are both used.</a:t>
            </a:r>
          </a:p>
          <a:p>
            <a:r>
              <a:rPr lang="en-US" sz="2400" dirty="0" smtClean="0"/>
              <a:t>If more people use your browser, more companies will want to buy your 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Wars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Rough Timeline:</a:t>
            </a:r>
          </a:p>
          <a:p>
            <a:r>
              <a:rPr lang="en-US" sz="2400" dirty="0" smtClean="0"/>
              <a:t>In 1995-1998 Netscape dominated early market 90%</a:t>
            </a:r>
          </a:p>
          <a:p>
            <a:r>
              <a:rPr lang="en-US" sz="2400" dirty="0" smtClean="0"/>
              <a:t>In 2001 Microsoft wiped Netscape out of existence.  92% market share</a:t>
            </a:r>
          </a:p>
          <a:p>
            <a:r>
              <a:rPr lang="en-US" sz="2400" dirty="0" smtClean="0"/>
              <a:t>In 2008, Firefox was the only browser seriously challenging Internet Explorer (IE)</a:t>
            </a:r>
          </a:p>
          <a:p>
            <a:r>
              <a:rPr lang="en-US" sz="2400" dirty="0" smtClean="0"/>
              <a:t>In 2012, IE was finally overtaken by Google Chrome</a:t>
            </a:r>
          </a:p>
          <a:p>
            <a:r>
              <a:rPr lang="en-US" sz="2400" dirty="0" smtClean="0"/>
              <a:t>Today, Apple’s Safari is the leader in the mobile browser market.  Chrome is not far behind.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48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t="2076" b="2076"/>
          <a:stretch/>
        </p:blipFill>
        <p:spPr>
          <a:xfrm>
            <a:off x="0" y="534988"/>
            <a:ext cx="7778750" cy="5591175"/>
          </a:xfrm>
        </p:spPr>
      </p:pic>
    </p:spTree>
    <p:extLst>
      <p:ext uri="{BB962C8B-B14F-4D97-AF65-F5344CB8AC3E}">
        <p14:creationId xmlns:p14="http://schemas.microsoft.com/office/powerpoint/2010/main" val="2482660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Popularity</a:t>
            </a:r>
            <a:endParaRPr lang="en-US" dirty="0"/>
          </a:p>
        </p:txBody>
      </p:sp>
      <p:pic>
        <p:nvPicPr>
          <p:cNvPr id="4" name="Picture 3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88" y="1504930"/>
            <a:ext cx="8625527" cy="513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619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Web Browser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FFFFFF"/>
                </a:solidFill>
              </a:rPr>
              <a:t>Web Server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Makes http requests</a:t>
            </a:r>
          </a:p>
          <a:p>
            <a:pPr lvl="1"/>
            <a:r>
              <a:rPr lang="en-US" sz="2000" dirty="0"/>
              <a:t>Asks for web </a:t>
            </a:r>
            <a:r>
              <a:rPr lang="en-US" sz="2000" dirty="0" smtClean="0"/>
              <a:t>pages</a:t>
            </a:r>
            <a:endParaRPr lang="en-US" sz="2000" dirty="0"/>
          </a:p>
          <a:p>
            <a:r>
              <a:rPr lang="en-US" sz="2400" dirty="0"/>
              <a:t>Renders web pages</a:t>
            </a:r>
          </a:p>
          <a:p>
            <a:pPr lvl="1"/>
            <a:r>
              <a:rPr lang="en-US" sz="2000" dirty="0"/>
              <a:t>Converts HTML, CSS and JavaScript into displayed document.</a:t>
            </a:r>
          </a:p>
          <a:p>
            <a:r>
              <a:rPr lang="en-US" sz="2400" dirty="0"/>
              <a:t>Remembers browsing history, preferences and cookies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400" dirty="0" smtClean="0"/>
              <a:t>Responds to http requests</a:t>
            </a:r>
          </a:p>
          <a:p>
            <a:pPr lvl="1"/>
            <a:r>
              <a:rPr lang="en-US" sz="2000" dirty="0"/>
              <a:t>Sends web </a:t>
            </a:r>
            <a:r>
              <a:rPr lang="en-US" sz="2000" dirty="0" smtClean="0"/>
              <a:t>pages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Processes requests</a:t>
            </a:r>
          </a:p>
          <a:p>
            <a:pPr lvl="1"/>
            <a:r>
              <a:rPr lang="en-US" sz="2000" dirty="0"/>
              <a:t>Create dynamic pages</a:t>
            </a:r>
          </a:p>
          <a:p>
            <a:pPr lvl="1"/>
            <a:r>
              <a:rPr lang="en-US" sz="2000" dirty="0"/>
              <a:t>Run web applications</a:t>
            </a:r>
          </a:p>
          <a:p>
            <a:pPr lvl="1"/>
            <a:r>
              <a:rPr lang="en-US" sz="2000" dirty="0"/>
              <a:t>Fetch data from Databases</a:t>
            </a:r>
          </a:p>
          <a:p>
            <a:pPr lvl="1"/>
            <a:r>
              <a:rPr lang="en-US" sz="2000" dirty="0"/>
              <a:t>Store session data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Browser vs.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35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Development: Backend vs. Frontend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Frontend: </a:t>
            </a:r>
            <a:br>
              <a:rPr lang="en-US" sz="2400" b="1" dirty="0" smtClean="0"/>
            </a:br>
            <a:r>
              <a:rPr lang="en-US" sz="2000" b="1" dirty="0" smtClean="0">
                <a:solidFill>
                  <a:schemeClr val="tx2"/>
                </a:solidFill>
              </a:rPr>
              <a:t>What you see on the Web Browser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000" dirty="0" smtClean="0"/>
              <a:t>Graphic design</a:t>
            </a:r>
          </a:p>
          <a:p>
            <a:r>
              <a:rPr lang="en-US" sz="2000" dirty="0" smtClean="0"/>
              <a:t>Image production</a:t>
            </a:r>
          </a:p>
          <a:p>
            <a:r>
              <a:rPr lang="en-US" sz="2000" dirty="0" smtClean="0"/>
              <a:t>Interface design</a:t>
            </a:r>
          </a:p>
          <a:p>
            <a:r>
              <a:rPr lang="en-US" sz="2000" dirty="0" smtClean="0"/>
              <a:t>User experience</a:t>
            </a:r>
          </a:p>
          <a:p>
            <a:r>
              <a:rPr lang="en-US" sz="2000" b="1" dirty="0" smtClean="0"/>
              <a:t>HTML</a:t>
            </a:r>
            <a:r>
              <a:rPr lang="en-US" sz="2000" dirty="0" smtClean="0"/>
              <a:t> markup</a:t>
            </a:r>
          </a:p>
          <a:p>
            <a:r>
              <a:rPr lang="en-US" sz="2000" b="1" dirty="0" smtClean="0"/>
              <a:t>CSS</a:t>
            </a:r>
            <a:r>
              <a:rPr lang="en-US" sz="2000" dirty="0" smtClean="0"/>
              <a:t> styles</a:t>
            </a:r>
          </a:p>
          <a:p>
            <a:r>
              <a:rPr lang="en-US" sz="2000" dirty="0" smtClean="0"/>
              <a:t>Sometimes</a:t>
            </a:r>
            <a:r>
              <a:rPr lang="en-US" sz="2000" b="1" dirty="0" smtClean="0"/>
              <a:t> JavaScript</a:t>
            </a:r>
            <a:endParaRPr lang="en-US" sz="2000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Backend: </a:t>
            </a:r>
            <a:br>
              <a:rPr lang="en-US" sz="2400" b="1" dirty="0" smtClean="0"/>
            </a:br>
            <a:r>
              <a:rPr lang="en-US" sz="2000" b="1" dirty="0">
                <a:solidFill>
                  <a:schemeClr val="tx2"/>
                </a:solidFill>
              </a:rPr>
              <a:t>What happens on the Web Server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000" dirty="0" smtClean="0"/>
              <a:t>Processing Data</a:t>
            </a:r>
          </a:p>
          <a:p>
            <a:r>
              <a:rPr lang="en-US" sz="2000" dirty="0" smtClean="0"/>
              <a:t>Database Programming</a:t>
            </a:r>
          </a:p>
          <a:p>
            <a:r>
              <a:rPr lang="en-US" sz="2000" dirty="0" smtClean="0"/>
              <a:t>Content Management Systems</a:t>
            </a:r>
          </a:p>
          <a:p>
            <a:r>
              <a:rPr lang="en-US" sz="2000" dirty="0" smtClean="0"/>
              <a:t>Server-side Scripting</a:t>
            </a:r>
          </a:p>
          <a:p>
            <a:pPr lvl="1"/>
            <a:r>
              <a:rPr lang="en-US" sz="1800" dirty="0" smtClean="0"/>
              <a:t>PHP, ASP, Ruby, JSP</a:t>
            </a:r>
          </a:p>
          <a:p>
            <a:r>
              <a:rPr lang="en-US" sz="2000" dirty="0" smtClean="0"/>
              <a:t>Sometimes </a:t>
            </a:r>
            <a:r>
              <a:rPr lang="en-US" sz="2000" b="1" dirty="0" smtClean="0"/>
              <a:t>JavaScript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5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35185" y="1450447"/>
            <a:ext cx="8758296" cy="639762"/>
          </a:xfrm>
        </p:spPr>
        <p:txBody>
          <a:bodyPr anchor="t">
            <a:noAutofit/>
          </a:bodyPr>
          <a:lstStyle/>
          <a:p>
            <a:pPr algn="ctr"/>
            <a:r>
              <a:rPr lang="en-US" sz="2400" dirty="0"/>
              <a:t>Unlike other </a:t>
            </a:r>
            <a:r>
              <a:rPr lang="en-US" sz="2400" dirty="0" smtClean="0"/>
              <a:t>documents,  </a:t>
            </a:r>
            <a:r>
              <a:rPr lang="en-US" sz="2400" dirty="0"/>
              <a:t>web pages have many layers capable of combining almost any form of media</a:t>
            </a:r>
          </a:p>
          <a:p>
            <a:endParaRPr lang="en-US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Text</a:t>
            </a:r>
            <a:r>
              <a:rPr lang="en-US" sz="2400" dirty="0" smtClean="0"/>
              <a:t>  &amp; </a:t>
            </a:r>
            <a:r>
              <a:rPr lang="en-US" sz="2400" b="1" dirty="0" smtClean="0"/>
              <a:t>Images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obviously</a:t>
            </a:r>
          </a:p>
          <a:p>
            <a:r>
              <a:rPr lang="en-US" sz="2400" b="1" dirty="0" smtClean="0"/>
              <a:t>Audio</a:t>
            </a:r>
          </a:p>
          <a:p>
            <a:pPr lvl="1"/>
            <a:r>
              <a:rPr lang="en-US" sz="2000" dirty="0"/>
              <a:t>E</a:t>
            </a:r>
            <a:r>
              <a:rPr lang="en-US" sz="2000" dirty="0" smtClean="0"/>
              <a:t>mbedded players and files (mp3)</a:t>
            </a:r>
          </a:p>
          <a:p>
            <a:r>
              <a:rPr lang="en-US" sz="2400" b="1" dirty="0" smtClean="0"/>
              <a:t>Video</a:t>
            </a:r>
          </a:p>
          <a:p>
            <a:pPr lvl="1"/>
            <a:r>
              <a:rPr lang="en-US" sz="2000" dirty="0" smtClean="0"/>
              <a:t>Embedded players and fields (mp4)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Animation</a:t>
            </a:r>
          </a:p>
          <a:p>
            <a:pPr lvl="1"/>
            <a:r>
              <a:rPr lang="en-US" sz="2000" dirty="0" smtClean="0"/>
              <a:t>Flash</a:t>
            </a:r>
            <a:r>
              <a:rPr lang="en-US" sz="2000" dirty="0"/>
              <a:t>-driven, </a:t>
            </a:r>
            <a:r>
              <a:rPr lang="en-US" sz="2000" dirty="0" smtClean="0"/>
              <a:t>JavaScript, </a:t>
            </a:r>
            <a:r>
              <a:rPr lang="en-US" sz="2000" dirty="0" err="1" smtClean="0"/>
              <a:t>jQuery</a:t>
            </a:r>
            <a:r>
              <a:rPr lang="en-US" sz="2000" dirty="0" smtClean="0"/>
              <a:t>, and CSS</a:t>
            </a:r>
            <a:r>
              <a:rPr lang="en-US" sz="2000" dirty="0"/>
              <a:t>-</a:t>
            </a:r>
            <a:r>
              <a:rPr lang="en-US" sz="2000" dirty="0" smtClean="0"/>
              <a:t>based</a:t>
            </a:r>
            <a:endParaRPr lang="en-US" sz="2000" dirty="0"/>
          </a:p>
          <a:p>
            <a:r>
              <a:rPr lang="en-US" sz="2400" b="1" dirty="0"/>
              <a:t>Interaction </a:t>
            </a:r>
            <a:endParaRPr lang="en-US" sz="2400" b="1" dirty="0" smtClean="0"/>
          </a:p>
          <a:p>
            <a:pPr lvl="1"/>
            <a:r>
              <a:rPr lang="en-US" sz="2000" dirty="0" smtClean="0"/>
              <a:t>Embedded Programs </a:t>
            </a:r>
            <a:r>
              <a:rPr lang="en-US" sz="2000" dirty="0"/>
              <a:t>&amp; </a:t>
            </a:r>
            <a:r>
              <a:rPr lang="en-US" sz="2000" dirty="0" smtClean="0"/>
              <a:t>Application</a:t>
            </a:r>
            <a:endParaRPr lang="en-US" sz="2000" dirty="0" smtClean="0">
              <a:sym typeface="Wingdings"/>
            </a:endParaRPr>
          </a:p>
          <a:p>
            <a:pPr lvl="1"/>
            <a:r>
              <a:rPr lang="en-US" sz="2000" dirty="0" smtClean="0">
                <a:sym typeface="Wingdings"/>
              </a:rPr>
              <a:t>“</a:t>
            </a:r>
            <a:r>
              <a:rPr lang="en-US" sz="2000" dirty="0">
                <a:sym typeface="Wingdings"/>
              </a:rPr>
              <a:t>I</a:t>
            </a:r>
            <a:r>
              <a:rPr lang="en-US" sz="2000" dirty="0" smtClean="0">
                <a:sym typeface="Wingdings"/>
              </a:rPr>
              <a:t>nteraction</a:t>
            </a:r>
            <a:r>
              <a:rPr lang="en-US" sz="2000" dirty="0">
                <a:sym typeface="Wingdings"/>
              </a:rPr>
              <a:t>” </a:t>
            </a:r>
            <a:r>
              <a:rPr lang="en-US" sz="2000" dirty="0" smtClean="0">
                <a:sym typeface="Wingdings"/>
              </a:rPr>
              <a:t>is a </a:t>
            </a:r>
            <a:r>
              <a:rPr lang="en-US" sz="2000" dirty="0">
                <a:sym typeface="Wingdings"/>
              </a:rPr>
              <a:t>form of media</a:t>
            </a:r>
            <a:r>
              <a:rPr lang="en-US" sz="2000" dirty="0" smtClean="0">
                <a:sym typeface="Wingdings"/>
              </a:rPr>
              <a:t>.  Very different than passively viewed video.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3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 smtClean="0"/>
              <a:t>Internet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en-US" sz="2400" dirty="0" smtClean="0"/>
              <a:t>World Wide Web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Physical Hardware Layer</a:t>
            </a:r>
          </a:p>
          <a:p>
            <a:pPr lvl="1"/>
            <a:r>
              <a:rPr lang="en-US" sz="2000" dirty="0" err="1" smtClean="0"/>
              <a:t>WiFi</a:t>
            </a:r>
            <a:r>
              <a:rPr lang="en-US" sz="2000" dirty="0" smtClean="0"/>
              <a:t> Routers</a:t>
            </a:r>
          </a:p>
          <a:p>
            <a:pPr lvl="1"/>
            <a:r>
              <a:rPr lang="en-US" sz="2000" dirty="0" smtClean="0"/>
              <a:t>Ethernet Switches</a:t>
            </a:r>
          </a:p>
          <a:p>
            <a:pPr lvl="1"/>
            <a:r>
              <a:rPr lang="en-US" sz="2000" dirty="0" smtClean="0"/>
              <a:t>Cable Modems</a:t>
            </a:r>
          </a:p>
          <a:p>
            <a:pPr lvl="1"/>
            <a:endParaRPr lang="en-US" sz="2000" dirty="0" smtClean="0"/>
          </a:p>
          <a:p>
            <a:r>
              <a:rPr lang="en-US" sz="2000" b="1" dirty="0" smtClean="0"/>
              <a:t>Key Technologies</a:t>
            </a:r>
          </a:p>
          <a:p>
            <a:pPr marL="573088" lvl="1" indent="-290513"/>
            <a:r>
              <a:rPr lang="en-US" sz="2000" dirty="0" smtClean="0"/>
              <a:t>TCP/IP Protocol </a:t>
            </a:r>
          </a:p>
          <a:p>
            <a:pPr marL="573088" lvl="1" indent="-290513"/>
            <a:r>
              <a:rPr lang="en-US" sz="2000" dirty="0" smtClean="0"/>
              <a:t>Packet Switching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Widely-available Content Layer of Internet</a:t>
            </a:r>
          </a:p>
          <a:p>
            <a:pPr lvl="1"/>
            <a:r>
              <a:rPr lang="en-US" sz="2000" dirty="0" smtClean="0"/>
              <a:t>Web servers</a:t>
            </a:r>
          </a:p>
          <a:p>
            <a:pPr lvl="1"/>
            <a:r>
              <a:rPr lang="en-US" sz="2000" dirty="0" smtClean="0"/>
              <a:t>Email</a:t>
            </a:r>
          </a:p>
          <a:p>
            <a:pPr lvl="1"/>
            <a:r>
              <a:rPr lang="en-US" sz="2000" dirty="0" smtClean="0"/>
              <a:t>File sharing (FTP)</a:t>
            </a:r>
          </a:p>
          <a:p>
            <a:pPr lvl="1"/>
            <a:endParaRPr lang="en-US" sz="2000" dirty="0" smtClean="0"/>
          </a:p>
          <a:p>
            <a:r>
              <a:rPr lang="en-US" sz="2000" b="1" dirty="0" smtClean="0"/>
              <a:t>Key </a:t>
            </a:r>
            <a:r>
              <a:rPr lang="en-US" sz="2000" b="1" dirty="0"/>
              <a:t>Technologies</a:t>
            </a:r>
          </a:p>
          <a:p>
            <a:pPr marL="573088" lvl="1" indent="-290513"/>
            <a:r>
              <a:rPr lang="en-US" sz="2000" dirty="0" smtClean="0"/>
              <a:t>HTTP Protocol</a:t>
            </a:r>
          </a:p>
          <a:p>
            <a:pPr marL="573088" lvl="1" indent="-290513"/>
            <a:r>
              <a:rPr lang="en-US" sz="2000" dirty="0" smtClean="0"/>
              <a:t>URLs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vs. WWW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34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Internet Concepts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TCP/</a:t>
            </a:r>
            <a:r>
              <a:rPr lang="en-US" sz="2200" b="1" dirty="0" smtClean="0"/>
              <a:t>IP: </a:t>
            </a:r>
            <a:br>
              <a:rPr lang="en-US" sz="2200" b="1" dirty="0" smtClean="0"/>
            </a:br>
            <a:r>
              <a:rPr lang="en-US" sz="2200" dirty="0" smtClean="0"/>
              <a:t>Transmission Control / Internet Protocol</a:t>
            </a:r>
          </a:p>
          <a:p>
            <a:pPr lvl="1"/>
            <a:r>
              <a:rPr lang="en-US" sz="1800" dirty="0" smtClean="0"/>
              <a:t>Network </a:t>
            </a:r>
            <a:r>
              <a:rPr lang="en-US" sz="1800" dirty="0"/>
              <a:t>of Networks </a:t>
            </a:r>
            <a:r>
              <a:rPr lang="en-US" sz="1800" dirty="0" smtClean="0"/>
              <a:t>concept</a:t>
            </a:r>
          </a:p>
          <a:p>
            <a:pPr lvl="1"/>
            <a:endParaRPr lang="en-US" sz="1800" dirty="0"/>
          </a:p>
          <a:p>
            <a:r>
              <a:rPr lang="en-US" sz="2200" b="1" dirty="0"/>
              <a:t>Packet </a:t>
            </a:r>
            <a:r>
              <a:rPr lang="en-US" sz="2200" b="1" dirty="0" smtClean="0"/>
              <a:t>Switching:</a:t>
            </a:r>
            <a:br>
              <a:rPr lang="en-US" sz="2200" b="1" dirty="0" smtClean="0"/>
            </a:br>
            <a:r>
              <a:rPr lang="en-US" sz="2200" dirty="0" smtClean="0"/>
              <a:t>Data is broken into small packets that can be independently routed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Think of the </a:t>
            </a:r>
            <a:r>
              <a:rPr lang="en-US" sz="2000" b="1" dirty="0" smtClean="0"/>
              <a:t>Internet</a:t>
            </a:r>
            <a:r>
              <a:rPr lang="en-US" sz="2000" dirty="0" smtClean="0"/>
              <a:t> as earth’s network of highways and ports (sea and air)</a:t>
            </a:r>
          </a:p>
          <a:p>
            <a:endParaRPr lang="en-US" sz="2000" dirty="0" smtClean="0"/>
          </a:p>
          <a:p>
            <a:r>
              <a:rPr lang="en-US" sz="2000" b="1" dirty="0" smtClean="0"/>
              <a:t>TCP/IP </a:t>
            </a:r>
            <a:r>
              <a:rPr lang="en-US" sz="2000" dirty="0" smtClean="0"/>
              <a:t>establishes standards for roads and ports so people can get everywhere seamlessly.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Packet Switching</a:t>
            </a:r>
            <a:r>
              <a:rPr lang="en-US" sz="2000" dirty="0" smtClean="0"/>
              <a:t> means cargo can travel in small chunks to easily move through bottlenecks via different paths.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948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WWW Concepts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HTTP: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Hypertext Transfer </a:t>
            </a:r>
            <a:r>
              <a:rPr lang="en-US" sz="2400" dirty="0"/>
              <a:t>Protocol</a:t>
            </a:r>
          </a:p>
          <a:p>
            <a:pPr lvl="1"/>
            <a:r>
              <a:rPr lang="en-US" sz="1800" dirty="0" smtClean="0"/>
              <a:t>Rules for making requests and responding to requests.</a:t>
            </a:r>
            <a:endParaRPr lang="en-US" sz="1800" dirty="0"/>
          </a:p>
          <a:p>
            <a:r>
              <a:rPr lang="en-US" b="1" dirty="0" smtClean="0"/>
              <a:t>URI:</a:t>
            </a:r>
            <a:br>
              <a:rPr lang="en-US" b="1" dirty="0" smtClean="0"/>
            </a:br>
            <a:r>
              <a:rPr lang="en-US" dirty="0" smtClean="0"/>
              <a:t>Uniform Resource Identifier</a:t>
            </a:r>
          </a:p>
          <a:p>
            <a:pPr lvl="1"/>
            <a:r>
              <a:rPr lang="en-US" sz="1800" dirty="0" smtClean="0"/>
              <a:t>Unique identifier for finding stuff on the  WWW; Includes:</a:t>
            </a:r>
            <a:br>
              <a:rPr lang="en-US" sz="1800" dirty="0" smtClean="0"/>
            </a:br>
            <a:r>
              <a:rPr lang="en-US" sz="1800" b="1" dirty="0" smtClean="0"/>
              <a:t>URL</a:t>
            </a:r>
            <a:r>
              <a:rPr lang="en-US" sz="1800" dirty="0" smtClean="0"/>
              <a:t> (Location) and </a:t>
            </a:r>
            <a:br>
              <a:rPr lang="en-US" sz="1800" dirty="0" smtClean="0"/>
            </a:br>
            <a:r>
              <a:rPr lang="en-US" sz="1800" b="1" dirty="0" smtClean="0"/>
              <a:t>URN</a:t>
            </a:r>
            <a:r>
              <a:rPr lang="en-US" sz="1800" dirty="0" smtClean="0"/>
              <a:t> (Unique Name at Location)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Think of the WWW as everything that can be publicly accessed from the world’s highways, airport and sea ports.</a:t>
            </a:r>
          </a:p>
          <a:p>
            <a:endParaRPr lang="en-US" sz="2000" dirty="0" smtClean="0"/>
          </a:p>
          <a:p>
            <a:r>
              <a:rPr lang="en-US" sz="2000" dirty="0" smtClean="0"/>
              <a:t>Think of </a:t>
            </a:r>
            <a:r>
              <a:rPr lang="en-US" sz="2000" b="1" dirty="0" smtClean="0"/>
              <a:t>HTTP</a:t>
            </a:r>
            <a:r>
              <a:rPr lang="en-US" sz="2000" dirty="0" smtClean="0"/>
              <a:t> as the standard language used to ask for directions.</a:t>
            </a:r>
          </a:p>
          <a:p>
            <a:endParaRPr lang="en-US" sz="2000" dirty="0" smtClean="0"/>
          </a:p>
          <a:p>
            <a:r>
              <a:rPr lang="en-US" sz="2000" dirty="0" smtClean="0"/>
              <a:t>Think of </a:t>
            </a:r>
            <a:r>
              <a:rPr lang="en-US" sz="2000" b="1" dirty="0" smtClean="0"/>
              <a:t>URLs</a:t>
            </a:r>
            <a:r>
              <a:rPr lang="en-US" sz="2000" dirty="0" smtClean="0"/>
              <a:t> as street addresses and </a:t>
            </a:r>
            <a:r>
              <a:rPr lang="en-US" sz="2000" b="1" dirty="0" smtClean="0"/>
              <a:t>URNs</a:t>
            </a:r>
            <a:r>
              <a:rPr lang="en-US" sz="2000" dirty="0" smtClean="0"/>
              <a:t> as IDs for objects at particular addresses.</a:t>
            </a:r>
          </a:p>
        </p:txBody>
      </p:sp>
    </p:spTree>
    <p:extLst>
      <p:ext uri="{BB962C8B-B14F-4D97-AF65-F5344CB8AC3E}">
        <p14:creationId xmlns:p14="http://schemas.microsoft.com/office/powerpoint/2010/main" val="147660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for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Not just how it </a:t>
            </a:r>
            <a:r>
              <a:rPr lang="en-US" sz="2800" b="1" dirty="0" smtClean="0"/>
              <a:t>looks</a:t>
            </a:r>
            <a:r>
              <a:rPr lang="en-US" sz="2800" dirty="0" smtClean="0"/>
              <a:t>, but </a:t>
            </a:r>
          </a:p>
          <a:p>
            <a:pPr lvl="1"/>
            <a:r>
              <a:rPr lang="en-US" sz="2400" dirty="0"/>
              <a:t>how it works and </a:t>
            </a:r>
          </a:p>
          <a:p>
            <a:pPr lvl="1"/>
            <a:r>
              <a:rPr lang="en-US" sz="2400" dirty="0"/>
              <a:t>how it “feels” for </a:t>
            </a:r>
            <a:r>
              <a:rPr lang="en-US" sz="2400" dirty="0" smtClean="0"/>
              <a:t>users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Key Areas:</a:t>
            </a:r>
          </a:p>
          <a:p>
            <a:pPr lvl="1"/>
            <a:r>
              <a:rPr lang="en-US" sz="2400" dirty="0" smtClean="0"/>
              <a:t>Interaction Design (</a:t>
            </a:r>
            <a:r>
              <a:rPr lang="en-US" sz="2400" dirty="0" err="1" smtClean="0"/>
              <a:t>IxD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User Interface (UI) design, and </a:t>
            </a:r>
          </a:p>
          <a:p>
            <a:pPr lvl="1"/>
            <a:r>
              <a:rPr lang="en-US" sz="2400" dirty="0" smtClean="0"/>
              <a:t>User Experience (UX) design.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955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Internet is bigger than WWW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Internet’s protocol (TCP/IP) can support many sub-protocols, some that are proprietary (private/secret).</a:t>
            </a:r>
          </a:p>
          <a:p>
            <a:endParaRPr lang="en-US" sz="2400" dirty="0" smtClean="0"/>
          </a:p>
          <a:p>
            <a:r>
              <a:rPr lang="en-US" sz="2400" dirty="0" smtClean="0"/>
              <a:t>Examples:</a:t>
            </a:r>
          </a:p>
          <a:p>
            <a:pPr lvl="1"/>
            <a:r>
              <a:rPr lang="en-US" sz="2000" dirty="0" smtClean="0"/>
              <a:t>Many peer-to-peer files sharing systems</a:t>
            </a:r>
          </a:p>
          <a:p>
            <a:pPr lvl="1"/>
            <a:r>
              <a:rPr lang="en-US" sz="2000" dirty="0" smtClean="0"/>
              <a:t>Specialized client-server systems (early banking systems)</a:t>
            </a:r>
          </a:p>
          <a:p>
            <a:pPr lvl="1"/>
            <a:r>
              <a:rPr lang="en-US" sz="2000" dirty="0" smtClean="0"/>
              <a:t>Content so deeply embedded in systems that it’s very hard to find (Deep Web)</a:t>
            </a:r>
            <a:endParaRPr lang="en-US" sz="2000" dirty="0"/>
          </a:p>
          <a:p>
            <a:pPr lvl="1"/>
            <a:r>
              <a:rPr lang="en-US" sz="2000" dirty="0" smtClean="0"/>
              <a:t>Content requiring access via secret non-standard browsers (</a:t>
            </a:r>
            <a:r>
              <a:rPr lang="en-US" sz="2000" dirty="0" err="1" smtClean="0"/>
              <a:t>Darknet</a:t>
            </a:r>
            <a:r>
              <a:rPr lang="en-US" sz="20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16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detour about Deep Web</a:t>
            </a:r>
            <a:endParaRPr lang="en-US" dirty="0"/>
          </a:p>
        </p:txBody>
      </p:sp>
      <p:pic>
        <p:nvPicPr>
          <p:cNvPr id="5" name="Picture Placeholder 4">
            <a:hlinkClick r:id="rId3"/>
          </p:cNvPr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 l="-2366" r="-236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6478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But, the WWW matters more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HTTP protocol standardizes requests so any web browser can access any web server.</a:t>
            </a:r>
          </a:p>
          <a:p>
            <a:endParaRPr lang="en-US" sz="2400" dirty="0" smtClean="0"/>
          </a:p>
          <a:p>
            <a:r>
              <a:rPr lang="en-US" sz="2400" dirty="0" smtClean="0"/>
              <a:t>URLs (WWW layer) makes finding and remember servers much easier than numeric IP addresses (Internet layer)</a:t>
            </a:r>
          </a:p>
          <a:p>
            <a:endParaRPr lang="en-US" sz="2400" dirty="0" smtClean="0"/>
          </a:p>
          <a:p>
            <a:r>
              <a:rPr lang="en-US" sz="2400" dirty="0" smtClean="0"/>
              <a:t>The WWW is all about accessibility via open, widely adopted standards.</a:t>
            </a:r>
          </a:p>
          <a:p>
            <a:pPr lvl="1"/>
            <a:r>
              <a:rPr lang="en-US" sz="2000" dirty="0" smtClean="0"/>
              <a:t>It</a:t>
            </a:r>
            <a:r>
              <a:rPr lang="fr-FR" sz="2000" dirty="0" smtClean="0"/>
              <a:t>’</a:t>
            </a:r>
            <a:r>
              <a:rPr lang="en-US" sz="2000" dirty="0" smtClean="0"/>
              <a:t>s the largest, most expandable information system ever built.</a:t>
            </a:r>
          </a:p>
          <a:p>
            <a:pPr marL="0" indent="0">
              <a:buNone/>
            </a:pP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5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Let’s look at real examples…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9985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Examples: Wireframes</a:t>
            </a:r>
            <a:endParaRPr lang="en-US" dirty="0"/>
          </a:p>
        </p:txBody>
      </p:sp>
      <p:pic>
        <p:nvPicPr>
          <p:cNvPr id="5" name="Picture 4" descr="Screen Shot 2014-01-22 at 11.08.0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94" y="987552"/>
            <a:ext cx="6959600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8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 Examples: Site Diagram</a:t>
            </a:r>
            <a:endParaRPr lang="en-US" dirty="0"/>
          </a:p>
        </p:txBody>
      </p:sp>
      <p:pic>
        <p:nvPicPr>
          <p:cNvPr id="3" name="Picture 2" descr="Screen Shot 2014-01-22 at 11.09.2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3" y="996959"/>
            <a:ext cx="77851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9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Visual/ Graphic Design for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Traditional Areas:</a:t>
            </a:r>
          </a:p>
          <a:p>
            <a:pPr lvl="1"/>
            <a:r>
              <a:rPr lang="en-US" dirty="0" smtClean="0"/>
              <a:t>logos, graphics, type, colors, layout, etc.</a:t>
            </a:r>
          </a:p>
          <a:p>
            <a:pPr lvl="1"/>
            <a:r>
              <a:rPr lang="en-US" dirty="0" smtClean="0"/>
              <a:t>Ensure consistency with the brand/message of the organization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Web Areas</a:t>
            </a:r>
          </a:p>
          <a:p>
            <a:pPr lvl="1"/>
            <a:r>
              <a:rPr lang="en-US" dirty="0" smtClean="0"/>
              <a:t>Layout and position on a web page</a:t>
            </a:r>
          </a:p>
          <a:p>
            <a:pPr lvl="1"/>
            <a:r>
              <a:rPr lang="en-US" dirty="0" smtClean="0"/>
              <a:t>Creating graphics optimized for web delivery</a:t>
            </a:r>
          </a:p>
          <a:p>
            <a:pPr lvl="1"/>
            <a:endParaRPr lang="en-US" dirty="0" smtClean="0"/>
          </a:p>
          <a:p>
            <a:r>
              <a:rPr lang="en-US" sz="2900" dirty="0"/>
              <a:t>Samples:</a:t>
            </a:r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dribbble.com</a:t>
            </a:r>
            <a:r>
              <a:rPr lang="en-US" sz="2400" dirty="0"/>
              <a:t>/</a:t>
            </a:r>
            <a:r>
              <a:rPr lang="en-US" sz="2400" dirty="0" err="1" smtClean="0"/>
              <a:t>TJ_egan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177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Visual/ Graphic Design </a:t>
            </a:r>
            <a:r>
              <a:rPr lang="en-US" dirty="0"/>
              <a:t>for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Key Technologies:</a:t>
            </a:r>
          </a:p>
          <a:p>
            <a:r>
              <a:rPr lang="en-US" sz="2000" dirty="0" smtClean="0"/>
              <a:t>Image capture</a:t>
            </a:r>
          </a:p>
          <a:p>
            <a:pPr lvl="1"/>
            <a:r>
              <a:rPr lang="en-US" sz="1800" dirty="0" smtClean="0"/>
              <a:t>Digital photography</a:t>
            </a:r>
          </a:p>
          <a:p>
            <a:pPr lvl="1"/>
            <a:r>
              <a:rPr lang="en-US" sz="1800" dirty="0" smtClean="0"/>
              <a:t>Image scanning</a:t>
            </a:r>
          </a:p>
          <a:p>
            <a:r>
              <a:rPr lang="en-US" sz="2000" dirty="0" smtClean="0"/>
              <a:t>Graphic formats </a:t>
            </a:r>
          </a:p>
          <a:p>
            <a:pPr lvl="1"/>
            <a:r>
              <a:rPr lang="en-US" sz="1800" dirty="0" smtClean="0"/>
              <a:t>GIF, SVG, JPG, PNG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sz="2400" b="1" dirty="0"/>
              <a:t>Visual Web Language:</a:t>
            </a:r>
          </a:p>
          <a:p>
            <a:r>
              <a:rPr lang="en-US" sz="2000" dirty="0"/>
              <a:t>CSS: Cascading </a:t>
            </a:r>
            <a:r>
              <a:rPr lang="en-US" sz="2000" dirty="0" err="1"/>
              <a:t>Stylesheet</a:t>
            </a:r>
            <a:endParaRPr lang="en-US" sz="20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Key Software: </a:t>
            </a:r>
          </a:p>
          <a:p>
            <a:r>
              <a:rPr lang="en-US" sz="2000" dirty="0"/>
              <a:t>Photo </a:t>
            </a:r>
            <a:r>
              <a:rPr lang="en-US" sz="2000" dirty="0" smtClean="0"/>
              <a:t>Editing</a:t>
            </a:r>
          </a:p>
          <a:p>
            <a:pPr lvl="1"/>
            <a:r>
              <a:rPr lang="en-US" sz="1800" dirty="0" smtClean="0"/>
              <a:t>GIMP</a:t>
            </a:r>
          </a:p>
          <a:p>
            <a:pPr lvl="1"/>
            <a:r>
              <a:rPr lang="en-US" sz="1800" dirty="0" smtClean="0"/>
              <a:t>Adobe Photoshop</a:t>
            </a:r>
          </a:p>
          <a:p>
            <a:pPr lvl="1"/>
            <a:endParaRPr lang="en-US" sz="1800" dirty="0"/>
          </a:p>
          <a:p>
            <a:r>
              <a:rPr lang="en-US" sz="2000" dirty="0" smtClean="0"/>
              <a:t>Digital Image Creation:</a:t>
            </a:r>
          </a:p>
          <a:p>
            <a:pPr lvl="1"/>
            <a:r>
              <a:rPr lang="en-US" sz="1800" dirty="0" err="1" smtClean="0"/>
              <a:t>Abobe</a:t>
            </a:r>
            <a:r>
              <a:rPr lang="en-US" sz="1800" dirty="0" smtClean="0"/>
              <a:t> Illustrator</a:t>
            </a:r>
          </a:p>
          <a:p>
            <a:pPr lvl="1"/>
            <a:r>
              <a:rPr lang="en-US" sz="1800" dirty="0" smtClean="0"/>
              <a:t>Adobe Fireworks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59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Content Management &amp; Strategy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01752" y="1418635"/>
            <a:ext cx="4038600" cy="4681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Organizing page content</a:t>
            </a:r>
          </a:p>
          <a:p>
            <a:pPr marL="0" indent="0">
              <a:buNone/>
            </a:pPr>
            <a:endParaRPr lang="en-US" sz="2400" b="1" dirty="0" smtClean="0"/>
          </a:p>
          <a:p>
            <a:r>
              <a:rPr lang="en-US" sz="2000" dirty="0" smtClean="0"/>
              <a:t>Layout strategy</a:t>
            </a:r>
          </a:p>
          <a:p>
            <a:r>
              <a:rPr lang="en-US" sz="2000" dirty="0" smtClean="0"/>
              <a:t>Page template design</a:t>
            </a:r>
          </a:p>
          <a:p>
            <a:r>
              <a:rPr lang="en-US" sz="2000" dirty="0"/>
              <a:t>Semantic markup</a:t>
            </a:r>
          </a:p>
          <a:p>
            <a:pPr lvl="1"/>
            <a:r>
              <a:rPr lang="en-US" sz="2000" dirty="0" smtClean="0"/>
              <a:t>Meta Data</a:t>
            </a:r>
          </a:p>
          <a:p>
            <a:pPr lvl="1"/>
            <a:r>
              <a:rPr lang="en-US" sz="2000" dirty="0" smtClean="0"/>
              <a:t>Meaningful Document Structure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00223" y="1428042"/>
            <a:ext cx="4506149" cy="4681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Organizing </a:t>
            </a:r>
            <a:r>
              <a:rPr lang="en-US" sz="2400" b="1" dirty="0" smtClean="0"/>
              <a:t>website content 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  <a:p>
            <a:r>
              <a:rPr lang="en-US" sz="2000" dirty="0"/>
              <a:t>Logical </a:t>
            </a:r>
            <a:r>
              <a:rPr lang="en-US" sz="2000" dirty="0" smtClean="0"/>
              <a:t>site organization</a:t>
            </a:r>
            <a:endParaRPr lang="en-US" sz="2000" dirty="0"/>
          </a:p>
          <a:p>
            <a:pPr lvl="1"/>
            <a:r>
              <a:rPr lang="en-US" sz="2000" dirty="0" smtClean="0"/>
              <a:t>Hierarchy of pages</a:t>
            </a:r>
            <a:endParaRPr lang="en-US" sz="2000" dirty="0"/>
          </a:p>
          <a:p>
            <a:r>
              <a:rPr lang="en-US" sz="2000" dirty="0" smtClean="0"/>
              <a:t>Site </a:t>
            </a:r>
            <a:r>
              <a:rPr lang="en-US" sz="2000" dirty="0"/>
              <a:t>template design</a:t>
            </a:r>
          </a:p>
          <a:p>
            <a:r>
              <a:rPr lang="en-US" sz="2000" dirty="0"/>
              <a:t>Navigation design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61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Web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Content Structure (</a:t>
            </a:r>
            <a:r>
              <a:rPr lang="en-US" b="1" dirty="0" smtClean="0"/>
              <a:t>HTML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Content Styling (</a:t>
            </a:r>
            <a:r>
              <a:rPr lang="en-US" b="1" dirty="0" smtClean="0"/>
              <a:t>CSS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Content Interaction (</a:t>
            </a:r>
            <a:r>
              <a:rPr lang="en-US" b="1" dirty="0" smtClean="0"/>
              <a:t>JavaScript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56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Web Browser	</a:t>
            </a:r>
            <a:endParaRPr lang="en-US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3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Web Server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Current market leaders:</a:t>
            </a:r>
          </a:p>
          <a:p>
            <a:pPr lvl="1"/>
            <a:r>
              <a:rPr lang="en-US" sz="2000" dirty="0" smtClean="0"/>
              <a:t>Google’s </a:t>
            </a:r>
            <a:r>
              <a:rPr lang="en-US" sz="2000" dirty="0"/>
              <a:t>Chrome</a:t>
            </a:r>
            <a:br>
              <a:rPr lang="en-US" sz="2000" dirty="0"/>
            </a:br>
            <a:r>
              <a:rPr lang="en-US" sz="1400" dirty="0" smtClean="0"/>
              <a:t>Preferred by Web Developers</a:t>
            </a:r>
          </a:p>
          <a:p>
            <a:pPr lvl="1"/>
            <a:r>
              <a:rPr lang="en-US" sz="2000" dirty="0" smtClean="0"/>
              <a:t>Apple’s </a:t>
            </a:r>
            <a:r>
              <a:rPr lang="en-US" sz="2000" dirty="0"/>
              <a:t>Safari</a:t>
            </a:r>
            <a:br>
              <a:rPr lang="en-US" sz="2000" dirty="0"/>
            </a:br>
            <a:r>
              <a:rPr lang="en-US" sz="1400" dirty="0" smtClean="0"/>
              <a:t>Leading in mobile browsing</a:t>
            </a:r>
          </a:p>
          <a:p>
            <a:pPr lvl="1"/>
            <a:r>
              <a:rPr lang="en-US" sz="2000" dirty="0" smtClean="0"/>
              <a:t>UC Browser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 smtClean="0"/>
              <a:t>Free browser for PCs and mobile devices</a:t>
            </a:r>
          </a:p>
          <a:p>
            <a:pPr lvl="1"/>
            <a:r>
              <a:rPr lang="en-US" sz="2000" dirty="0"/>
              <a:t>Firefox</a:t>
            </a:r>
            <a:br>
              <a:rPr lang="en-US" sz="2000" dirty="0"/>
            </a:br>
            <a:r>
              <a:rPr lang="en-US" sz="1400" dirty="0"/>
              <a:t>The legacy of </a:t>
            </a:r>
            <a:r>
              <a:rPr lang="en-US" sz="1400" dirty="0" smtClean="0"/>
              <a:t>Netscape</a:t>
            </a:r>
          </a:p>
          <a:p>
            <a:pPr lvl="1"/>
            <a:r>
              <a:rPr lang="en-US" sz="2000" dirty="0" smtClean="0"/>
              <a:t>Microsoft’s Internet </a:t>
            </a:r>
            <a:r>
              <a:rPr lang="en-US" sz="2000" dirty="0"/>
              <a:t>Explorer</a:t>
            </a:r>
            <a:br>
              <a:rPr lang="en-US" sz="2000" dirty="0"/>
            </a:br>
            <a:r>
              <a:rPr lang="en-US" sz="1400" dirty="0" smtClean="0"/>
              <a:t>Still around</a:t>
            </a:r>
            <a:endParaRPr lang="en-US" sz="1400" dirty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Current market leaders:</a:t>
            </a:r>
          </a:p>
          <a:p>
            <a:pPr lvl="1"/>
            <a:r>
              <a:rPr lang="en-US" sz="2000" dirty="0"/>
              <a:t>Apache</a:t>
            </a:r>
            <a:br>
              <a:rPr lang="en-US" sz="2000" dirty="0"/>
            </a:br>
            <a:r>
              <a:rPr lang="en-US" sz="1400" dirty="0"/>
              <a:t>http://</a:t>
            </a:r>
            <a:r>
              <a:rPr lang="en-US" sz="1400" dirty="0" err="1"/>
              <a:t>httpd.apache.org</a:t>
            </a:r>
            <a:r>
              <a:rPr lang="en-US" sz="1400" dirty="0"/>
              <a:t>/</a:t>
            </a:r>
          </a:p>
          <a:p>
            <a:pPr lvl="1"/>
            <a:r>
              <a:rPr lang="en-US" sz="2000" dirty="0" smtClean="0"/>
              <a:t>Microsoft’s IIS</a:t>
            </a:r>
            <a:br>
              <a:rPr lang="en-US" sz="2000" dirty="0" smtClean="0"/>
            </a:br>
            <a:r>
              <a:rPr lang="en-US" sz="1400" dirty="0" smtClean="0"/>
              <a:t>Internet Information Services</a:t>
            </a:r>
            <a:endParaRPr lang="en-US" sz="1400" dirty="0"/>
          </a:p>
          <a:p>
            <a:pPr lvl="1"/>
            <a:r>
              <a:rPr lang="en-US" sz="2000" dirty="0" err="1" smtClean="0"/>
              <a:t>Nginx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400" dirty="0">
                <a:hlinkClick r:id="rId2"/>
              </a:rPr>
              <a:t>http://</a:t>
            </a:r>
            <a:r>
              <a:rPr lang="en-US" sz="1400" dirty="0" err="1">
                <a:hlinkClick r:id="rId2"/>
              </a:rPr>
              <a:t>wiki.nginx.org</a:t>
            </a:r>
            <a:r>
              <a:rPr lang="en-US" sz="1400" dirty="0">
                <a:hlinkClick r:id="rId2"/>
              </a:rPr>
              <a:t>/</a:t>
            </a:r>
            <a:endParaRPr lang="en-US" sz="1400" dirty="0"/>
          </a:p>
          <a:p>
            <a:pPr lvl="1"/>
            <a:r>
              <a:rPr lang="en-US" sz="2000" dirty="0" smtClean="0"/>
              <a:t>GWS</a:t>
            </a:r>
            <a:br>
              <a:rPr lang="en-US" sz="2000" dirty="0" smtClean="0"/>
            </a:br>
            <a:r>
              <a:rPr lang="en-US" sz="1400" dirty="0" smtClean="0"/>
              <a:t>Google’s Web Server</a:t>
            </a:r>
            <a:endParaRPr lang="en-US" sz="1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Browser vs.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137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华文新魏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12631</TotalTime>
  <Words>882</Words>
  <Application>Microsoft Macintosh PowerPoint</Application>
  <PresentationFormat>On-screen Show (4:3)</PresentationFormat>
  <Paragraphs>221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Calibri</vt:lpstr>
      <vt:lpstr>Georgia</vt:lpstr>
      <vt:lpstr>Wingdings</vt:lpstr>
      <vt:lpstr>Wingdings 2</vt:lpstr>
      <vt:lpstr>Civic</vt:lpstr>
      <vt:lpstr>What is Web Design</vt:lpstr>
      <vt:lpstr>Designing for Users</vt:lpstr>
      <vt:lpstr>Design Examples: Wireframes</vt:lpstr>
      <vt:lpstr>Design Examples: Site Diagram</vt:lpstr>
      <vt:lpstr>Visual/ Graphic Design for the Web</vt:lpstr>
      <vt:lpstr>Visual/ Graphic Design for the Web</vt:lpstr>
      <vt:lpstr>Web Content Management &amp; Strategy</vt:lpstr>
      <vt:lpstr>Core Web Languages</vt:lpstr>
      <vt:lpstr> Browser vs. Server</vt:lpstr>
      <vt:lpstr>Browser Wars</vt:lpstr>
      <vt:lpstr>Browser Wars</vt:lpstr>
      <vt:lpstr>PowerPoint Presentation</vt:lpstr>
      <vt:lpstr>Browser Popularity</vt:lpstr>
      <vt:lpstr> Browser vs. Server</vt:lpstr>
      <vt:lpstr>Development: Backend vs. Frontend</vt:lpstr>
      <vt:lpstr>Multimedia</vt:lpstr>
      <vt:lpstr>Internet vs. WWW</vt:lpstr>
      <vt:lpstr>Key Internet Concepts</vt:lpstr>
      <vt:lpstr>Key WWW Concepts</vt:lpstr>
      <vt:lpstr>Internet is bigger than WWW</vt:lpstr>
      <vt:lpstr>Quick detour about Deep Web</vt:lpstr>
      <vt:lpstr>But, the WWW matters more</vt:lpstr>
      <vt:lpstr>URLs</vt:lpstr>
    </vt:vector>
  </TitlesOfParts>
  <Company>Siena College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Web Design</dc:title>
  <dc:creator>Eric Breimer</dc:creator>
  <cp:lastModifiedBy>Microsoft Office User</cp:lastModifiedBy>
  <cp:revision>47</cp:revision>
  <cp:lastPrinted>2018-01-09T19:36:00Z</cp:lastPrinted>
  <dcterms:created xsi:type="dcterms:W3CDTF">2014-01-22T16:03:40Z</dcterms:created>
  <dcterms:modified xsi:type="dcterms:W3CDTF">2018-01-09T19:45:31Z</dcterms:modified>
</cp:coreProperties>
</file>