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7" r:id="rId2"/>
    <p:sldId id="274" r:id="rId3"/>
    <p:sldId id="281" r:id="rId4"/>
    <p:sldId id="275" r:id="rId5"/>
    <p:sldId id="276" r:id="rId6"/>
    <p:sldId id="287" r:id="rId7"/>
    <p:sldId id="286" r:id="rId8"/>
    <p:sldId id="284" r:id="rId9"/>
    <p:sldId id="285" r:id="rId10"/>
    <p:sldId id="288" r:id="rId11"/>
    <p:sldId id="289" r:id="rId12"/>
    <p:sldId id="290" r:id="rId13"/>
    <p:sldId id="291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1"/>
    <p:restoredTop sz="93069"/>
  </p:normalViewPr>
  <p:slideViewPr>
    <p:cSldViewPr snapToGrid="0" snapToObjects="1">
      <p:cViewPr>
        <p:scale>
          <a:sx n="125" d="100"/>
          <a:sy n="125" d="100"/>
        </p:scale>
        <p:origin x="176" y="-8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760D2-4DFB-284D-AA39-3D5805BCD60C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4786C-72B3-5B43-B9B1-F196DBA38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82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17245-9018-9741-869A-E5C264D454B2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B2803-671A-084B-B57A-6C7D3371A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26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at 17mins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B2803-671A-084B-B57A-6C7D3371A8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66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B2803-671A-084B-B57A-6C7D3371A8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cognitive impairment:  users with memory, reading comprehension, problem solving and attention limitations benefit when</a:t>
            </a:r>
            <a:r>
              <a:rPr lang="en-US" baseline="0" dirty="0" smtClean="0"/>
              <a:t> sites are designed simply and clearly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B2803-671A-084B-B57A-6C7D3371A8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76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B2803-671A-084B-B57A-6C7D3371A8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76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9376-C3B3-A845-8D27-CBBC1B61EB39}" type="datetimeFigureOut">
              <a:rPr lang="en-US" smtClean="0"/>
              <a:t>1/22/18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DA4CF8D-BA77-DA40-B454-6DDE5427C6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9376-C3B3-A845-8D27-CBBC1B61EB39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CF8D-BA77-DA40-B454-6DDE5427C6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DA4CF8D-BA77-DA40-B454-6DDE5427C6E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9376-C3B3-A845-8D27-CBBC1B61EB39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9376-C3B3-A845-8D27-CBBC1B61EB39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DA4CF8D-BA77-DA40-B454-6DDE5427C6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9376-C3B3-A845-8D27-CBBC1B61EB39}" type="datetimeFigureOut">
              <a:rPr lang="en-US" smtClean="0"/>
              <a:t>1/22/18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DA4CF8D-BA77-DA40-B454-6DDE5427C6E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9129376-C3B3-A845-8D27-CBBC1B61EB39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CF8D-BA77-DA40-B454-6DDE5427C6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9376-C3B3-A845-8D27-CBBC1B61EB39}" type="datetimeFigureOut">
              <a:rPr lang="en-US" smtClean="0"/>
              <a:t>1/22/18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DA4CF8D-BA77-DA40-B454-6DDE5427C6E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9376-C3B3-A845-8D27-CBBC1B61EB39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DA4CF8D-BA77-DA40-B454-6DDE5427C6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9376-C3B3-A845-8D27-CBBC1B61EB39}" type="datetimeFigureOut">
              <a:rPr lang="en-US" smtClean="0"/>
              <a:t>1/22/18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A4CF8D-BA77-DA40-B454-6DDE5427C6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DA4CF8D-BA77-DA40-B454-6DDE5427C6E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9376-C3B3-A845-8D27-CBBC1B61EB39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DA4CF8D-BA77-DA40-B454-6DDE5427C6E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9129376-C3B3-A845-8D27-CBBC1B61EB39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9129376-C3B3-A845-8D27-CBBC1B61EB39}" type="datetimeFigureOut">
              <a:rPr lang="en-US" smtClean="0"/>
              <a:t>1/22/18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DA4CF8D-BA77-DA40-B454-6DDE5427C6E4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6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youtube.com/watch?v=h8K49dD52WA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w3.org/standards/webdesign/accessibility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URI_schem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Before designing web pages it is important to know how it all came about…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smtClean="0">
                <a:solidFill>
                  <a:schemeClr val="accent4"/>
                </a:solidFill>
                <a:hlinkClick r:id="rId3"/>
              </a:rPr>
              <a:t>History Channel – The Invention of the Internet</a:t>
            </a:r>
            <a:endParaRPr lang="en-US" sz="2800" b="1" dirty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Progressive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 browser has implemented all the standards 100%</a:t>
            </a:r>
          </a:p>
          <a:p>
            <a:endParaRPr lang="en-US" sz="2800" dirty="0" smtClean="0"/>
          </a:p>
          <a:p>
            <a:r>
              <a:rPr lang="en-US" sz="2800" dirty="0" smtClean="0"/>
              <a:t>Idea is to start with baseline experience for basic browsers and layer on advanced features</a:t>
            </a:r>
          </a:p>
          <a:p>
            <a:endParaRPr lang="en-US" sz="28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8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Web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Strategy for providing custom layouts to devices based on size of browser window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Think of the “conditional light box” from lab… what happened when you changed the size of the window?</a:t>
            </a:r>
          </a:p>
          <a:p>
            <a:endParaRPr lang="en-US" sz="28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25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Need to consider:</a:t>
            </a:r>
          </a:p>
          <a:p>
            <a:pPr lvl="1"/>
            <a:r>
              <a:rPr lang="en-US" sz="2300" dirty="0" smtClean="0"/>
              <a:t>Vision impairment</a:t>
            </a:r>
          </a:p>
          <a:p>
            <a:pPr lvl="1"/>
            <a:r>
              <a:rPr lang="en-US" sz="2300" dirty="0" smtClean="0"/>
              <a:t>Mobility impairment</a:t>
            </a:r>
          </a:p>
          <a:p>
            <a:pPr lvl="1"/>
            <a:r>
              <a:rPr lang="en-US" sz="2300" dirty="0" smtClean="0"/>
              <a:t>Auditory impairment</a:t>
            </a:r>
          </a:p>
          <a:p>
            <a:pPr lvl="1"/>
            <a:r>
              <a:rPr lang="en-US" sz="2300" dirty="0" smtClean="0"/>
              <a:t>Cognitive </a:t>
            </a:r>
            <a:r>
              <a:rPr lang="en-US" sz="2300" dirty="0" smtClean="0"/>
              <a:t>impairment</a:t>
            </a:r>
            <a:endParaRPr lang="en-US" sz="2800" dirty="0" smtClean="0"/>
          </a:p>
          <a:p>
            <a:r>
              <a:rPr lang="en-US" sz="2800" dirty="0" smtClean="0"/>
              <a:t>All sites benefit from these considerations, but government sites require adherence (508 compliance</a:t>
            </a:r>
            <a:r>
              <a:rPr lang="en-US" sz="2800" dirty="0" smtClean="0"/>
              <a:t>)</a:t>
            </a:r>
          </a:p>
          <a:p>
            <a:r>
              <a:rPr lang="en-US" sz="2800" dirty="0" smtClean="0">
                <a:hlinkClick r:id="rId3"/>
              </a:rPr>
              <a:t>Accessibility Guidelines</a:t>
            </a:r>
            <a:endParaRPr lang="en-US" sz="28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65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Mainly speed</a:t>
            </a:r>
          </a:p>
          <a:p>
            <a:pPr lvl="1"/>
            <a:r>
              <a:rPr lang="en-US" sz="2300" dirty="0" smtClean="0"/>
              <a:t>Optimize images so they are smallest size possible without sacrificing quality</a:t>
            </a:r>
          </a:p>
          <a:p>
            <a:pPr lvl="1"/>
            <a:r>
              <a:rPr lang="en-US" sz="2300" dirty="0"/>
              <a:t>M</a:t>
            </a:r>
            <a:r>
              <a:rPr lang="en-US" sz="2300" dirty="0" smtClean="0"/>
              <a:t>inimize HTML and CSS code</a:t>
            </a:r>
          </a:p>
          <a:p>
            <a:pPr lvl="1"/>
            <a:r>
              <a:rPr lang="en-US" sz="2300" dirty="0" smtClean="0"/>
              <a:t>Keep JavaScript to a minimum</a:t>
            </a:r>
          </a:p>
          <a:p>
            <a:pPr lvl="1"/>
            <a:r>
              <a:rPr lang="en-US" sz="2300" dirty="0" smtClean="0"/>
              <a:t>Other things that we will not cover in this class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Why is this important?  </a:t>
            </a:r>
            <a:endParaRPr lang="en-US" sz="2800" dirty="0"/>
          </a:p>
          <a:p>
            <a:pPr lvl="1"/>
            <a:r>
              <a:rPr lang="en-US" sz="2300" dirty="0" smtClean="0"/>
              <a:t>Google has now added site speed to its search algorithm</a:t>
            </a:r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63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9-09 at 10.07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64" y="2232075"/>
            <a:ext cx="6426200" cy="42545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HTML Document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4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Uniform Resource Locator</a:t>
            </a:r>
          </a:p>
          <a:p>
            <a:pPr lvl="1"/>
            <a:r>
              <a:rPr lang="en-US" sz="2400" dirty="0" smtClean="0"/>
              <a:t>The location part of the URI (Uniform Resource Identifier)</a:t>
            </a:r>
            <a:endParaRPr lang="en-US" sz="2400" dirty="0"/>
          </a:p>
        </p:txBody>
      </p:sp>
      <p:pic>
        <p:nvPicPr>
          <p:cNvPr id="6" name="Picture 5" descr="Screen Shot 2013-09-09 at 10.00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77" y="3312573"/>
            <a:ext cx="7367605" cy="158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0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URLs/URIs can be complex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http://en.wikipedia.org/wiki/</a:t>
            </a:r>
            <a:r>
              <a:rPr lang="en-US" dirty="0" smtClean="0">
                <a:hlinkClick r:id="rId2"/>
              </a:rPr>
              <a:t>URI_scheme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Depends on Web Server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https://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www.facebook.com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/>
              <a:t>			will load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https://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www.facebook.com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home.php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/>
              <a:t>In general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https://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www.server.com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/>
              <a:t>			will load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https:/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www.server.com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index.html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91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1" y="142240"/>
            <a:ext cx="6762276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9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N</a:t>
            </a:r>
            <a:r>
              <a:rPr lang="en-US" dirty="0" smtClean="0"/>
              <a:t>ever </a:t>
            </a:r>
            <a:r>
              <a:rPr lang="en-US" dirty="0"/>
              <a:t>know </a:t>
            </a:r>
            <a:r>
              <a:rPr lang="en-US" dirty="0" smtClean="0"/>
              <a:t>how sites </a:t>
            </a:r>
            <a:r>
              <a:rPr lang="en-US" dirty="0"/>
              <a:t>we create will be </a:t>
            </a:r>
            <a:r>
              <a:rPr lang="en-US" dirty="0" smtClean="0"/>
              <a:t>viewed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We don</a:t>
            </a:r>
            <a:r>
              <a:rPr lang="fr-FR" sz="2800" dirty="0" smtClean="0"/>
              <a:t>’</a:t>
            </a:r>
            <a:r>
              <a:rPr lang="en-US" sz="2800" dirty="0" smtClean="0"/>
              <a:t>t know:</a:t>
            </a:r>
          </a:p>
          <a:p>
            <a:pPr lvl="1"/>
            <a:r>
              <a:rPr lang="en-US" sz="1800" dirty="0" smtClean="0"/>
              <a:t>which browser</a:t>
            </a:r>
          </a:p>
          <a:p>
            <a:pPr lvl="1"/>
            <a:r>
              <a:rPr lang="en-US" sz="1800" dirty="0" smtClean="0"/>
              <a:t>desktop computer or portable</a:t>
            </a:r>
          </a:p>
          <a:p>
            <a:pPr lvl="1"/>
            <a:r>
              <a:rPr lang="en-US" sz="1800" dirty="0" smtClean="0"/>
              <a:t>how large the browser window</a:t>
            </a:r>
          </a:p>
          <a:p>
            <a:pPr lvl="1"/>
            <a:r>
              <a:rPr lang="en-US" sz="1800" dirty="0" smtClean="0"/>
              <a:t>what fonts are installed</a:t>
            </a:r>
          </a:p>
          <a:p>
            <a:pPr lvl="1"/>
            <a:r>
              <a:rPr lang="en-US" sz="1800" dirty="0" smtClean="0"/>
              <a:t>whether JavaScript is enabled</a:t>
            </a:r>
          </a:p>
          <a:p>
            <a:pPr lvl="1"/>
            <a:r>
              <a:rPr lang="en-US" sz="1800" dirty="0" smtClean="0"/>
              <a:t>speed of Internet connection</a:t>
            </a:r>
          </a:p>
          <a:p>
            <a:pPr lvl="1"/>
            <a:r>
              <a:rPr lang="en-US" sz="1800" dirty="0" smtClean="0"/>
              <a:t>if pages being read by screen reader</a:t>
            </a:r>
          </a:p>
          <a:p>
            <a:pPr lvl="1"/>
            <a:endParaRPr lang="en-US" sz="1800" dirty="0" smtClean="0"/>
          </a:p>
          <a:p>
            <a:r>
              <a:rPr lang="en-US" sz="2800" dirty="0" smtClean="0"/>
              <a:t>Designers need to resist the urge to make assumptions about any of the </a:t>
            </a:r>
            <a:r>
              <a:rPr lang="en-US" sz="2800" dirty="0" smtClean="0"/>
              <a:t>above</a:t>
            </a:r>
          </a:p>
          <a:p>
            <a:r>
              <a:rPr lang="en-US" sz="2800" dirty="0" smtClean="0"/>
              <a:t>Sites exist to test different browsers:</a:t>
            </a:r>
          </a:p>
          <a:p>
            <a:pPr lvl="1"/>
            <a:r>
              <a:rPr lang="en-US" sz="2300" dirty="0" err="1" smtClean="0"/>
              <a:t>Browsershots.org</a:t>
            </a: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377741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Browsers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Sometime soon (it may have already happened),  most WWW views will be using a browser on a mobile device.</a:t>
            </a:r>
          </a:p>
          <a:p>
            <a:endParaRPr lang="en-US" sz="2800" dirty="0" smtClean="0"/>
          </a:p>
          <a:p>
            <a:r>
              <a:rPr lang="en-US" sz="2800" dirty="0" smtClean="0"/>
              <a:t>Screen size and low bandwidth change everything.</a:t>
            </a:r>
          </a:p>
          <a:p>
            <a:pPr lvl="1"/>
            <a:r>
              <a:rPr lang="en-US" sz="2400" dirty="0" smtClean="0"/>
              <a:t>Optimizing graphics is important again.</a:t>
            </a:r>
          </a:p>
          <a:p>
            <a:pPr lvl="1"/>
            <a:r>
              <a:rPr lang="en-US" sz="2400" dirty="0" smtClean="0"/>
              <a:t>Responsive web page layouts</a:t>
            </a:r>
          </a:p>
        </p:txBody>
      </p:sp>
    </p:spTree>
    <p:extLst>
      <p:ext uri="{BB962C8B-B14F-4D97-AF65-F5344CB8AC3E}">
        <p14:creationId xmlns:p14="http://schemas.microsoft.com/office/powerpoint/2010/main" val="112816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handle this diversity?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Standardize WWW</a:t>
            </a:r>
          </a:p>
          <a:p>
            <a:pPr marL="0" indent="0">
              <a:buNone/>
            </a:pPr>
            <a:endParaRPr lang="en-US" sz="2800" b="1" dirty="0" smtClean="0"/>
          </a:p>
          <a:p>
            <a:r>
              <a:rPr lang="en-US" sz="2400" b="1" dirty="0" smtClean="0"/>
              <a:t>World Wide Web Consortium (W3C)</a:t>
            </a:r>
          </a:p>
          <a:p>
            <a:pPr lvl="1"/>
            <a:r>
              <a:rPr lang="en-US" sz="1900" dirty="0" smtClean="0"/>
              <a:t>Sets the standards for HTML, CSS, and JavaScript</a:t>
            </a:r>
          </a:p>
          <a:p>
            <a:pPr lvl="1"/>
            <a:r>
              <a:rPr lang="en-US" sz="1900" dirty="0" smtClean="0"/>
              <a:t>All browsers should(must) follow the standards</a:t>
            </a:r>
          </a:p>
          <a:p>
            <a:endParaRPr lang="en-US" sz="2400" dirty="0" smtClean="0"/>
          </a:p>
          <a:p>
            <a:r>
              <a:rPr lang="en-US" sz="2400" b="1" dirty="0"/>
              <a:t>Web Hypertext Application Technology Working Group (WHATWG) </a:t>
            </a:r>
            <a:endParaRPr lang="en-US" sz="2400" b="1" dirty="0" smtClean="0"/>
          </a:p>
          <a:p>
            <a:pPr lvl="1"/>
            <a:r>
              <a:rPr lang="en-US" sz="1900" dirty="0" smtClean="0"/>
              <a:t>Lead by Apple, Google, and Mozilla Firefox</a:t>
            </a:r>
          </a:p>
          <a:p>
            <a:pPr lvl="1"/>
            <a:r>
              <a:rPr lang="en-US" sz="1900" dirty="0" smtClean="0"/>
              <a:t>Established because the W3C is moving too slowly to adopt new technology</a:t>
            </a:r>
          </a:p>
        </p:txBody>
      </p:sp>
    </p:spTree>
    <p:extLst>
      <p:ext uri="{BB962C8B-B14F-4D97-AF65-F5344CB8AC3E}">
        <p14:creationId xmlns:p14="http://schemas.microsoft.com/office/powerpoint/2010/main" val="3427795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new standard adopted by almost all browsers</a:t>
            </a:r>
          </a:p>
          <a:p>
            <a:pPr lvl="1"/>
            <a:r>
              <a:rPr lang="en-US" sz="2400" dirty="0"/>
              <a:t>Will soon be adopted by </a:t>
            </a:r>
            <a:r>
              <a:rPr lang="en-US" sz="2400" dirty="0" smtClean="0"/>
              <a:t>W3C  (slowly)</a:t>
            </a:r>
          </a:p>
          <a:p>
            <a:r>
              <a:rPr lang="en-US" sz="2800" dirty="0" smtClean="0"/>
              <a:t>“Living Standard” / </a:t>
            </a:r>
            <a:r>
              <a:rPr lang="en-US" sz="2800" dirty="0"/>
              <a:t>Progressive </a:t>
            </a:r>
            <a:r>
              <a:rPr lang="en-US" sz="2800" dirty="0" smtClean="0"/>
              <a:t>Enhancement</a:t>
            </a:r>
          </a:p>
          <a:p>
            <a:pPr lvl="1"/>
            <a:r>
              <a:rPr lang="en-US" sz="2400" dirty="0" smtClean="0"/>
              <a:t>There may be no HTML6 ever</a:t>
            </a:r>
          </a:p>
          <a:p>
            <a:r>
              <a:rPr lang="en-US" sz="2800" dirty="0" smtClean="0"/>
              <a:t>Supports web applications</a:t>
            </a:r>
          </a:p>
          <a:p>
            <a:pPr lvl="1"/>
            <a:r>
              <a:rPr lang="en-US" sz="2400" dirty="0" smtClean="0"/>
              <a:t>HTML5 Canvas + JavaScript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69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sis180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1596</TotalTime>
  <Words>437</Words>
  <Application>Microsoft Macintosh PowerPoint</Application>
  <PresentationFormat>On-screen Show (4:3)</PresentationFormat>
  <Paragraphs>89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Georgia</vt:lpstr>
      <vt:lpstr>Wingdings</vt:lpstr>
      <vt:lpstr>Wingdings 2</vt:lpstr>
      <vt:lpstr>csis180</vt:lpstr>
      <vt:lpstr>History</vt:lpstr>
      <vt:lpstr>URL</vt:lpstr>
      <vt:lpstr>URLs/URIs can be complex</vt:lpstr>
      <vt:lpstr>Default Files</vt:lpstr>
      <vt:lpstr>PowerPoint Presentation</vt:lpstr>
      <vt:lpstr>Never know how sites we create will be viewed</vt:lpstr>
      <vt:lpstr>Mobile Browsers</vt:lpstr>
      <vt:lpstr>How do we handle this diversity?</vt:lpstr>
      <vt:lpstr>HTML5</vt:lpstr>
      <vt:lpstr>Progressive Enhancement</vt:lpstr>
      <vt:lpstr>Responsive Web Design</vt:lpstr>
      <vt:lpstr>Accessibility</vt:lpstr>
      <vt:lpstr>Site Performance</vt:lpstr>
      <vt:lpstr>Basic HTML Document </vt:lpstr>
    </vt:vector>
  </TitlesOfParts>
  <Company>Siena College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Eric Breimer</dc:creator>
  <cp:lastModifiedBy>Egan, MaryAnne</cp:lastModifiedBy>
  <cp:revision>24</cp:revision>
  <cp:lastPrinted>2018-01-09T19:12:57Z</cp:lastPrinted>
  <dcterms:created xsi:type="dcterms:W3CDTF">2013-09-09T13:42:21Z</dcterms:created>
  <dcterms:modified xsi:type="dcterms:W3CDTF">2018-01-23T18:36:01Z</dcterms:modified>
</cp:coreProperties>
</file>