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76" r:id="rId9"/>
    <p:sldId id="262" r:id="rId10"/>
    <p:sldId id="277" r:id="rId11"/>
    <p:sldId id="263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3224"/>
  </p:normalViewPr>
  <p:slideViewPr>
    <p:cSldViewPr snapToGrid="0" snapToObjects="1">
      <p:cViewPr>
        <p:scale>
          <a:sx n="160" d="100"/>
          <a:sy n="160" d="100"/>
        </p:scale>
        <p:origin x="5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1A54C-CD86-8342-A112-370174B69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6296B-8869-264C-9EC0-D337ACABA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7765-BE1C-504E-B636-2F87E4CE4718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97A6-BFEE-0E49-9485-7CD40EE94F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29181-774F-8548-9CC8-E99164D01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93B8-8AEA-304E-B368-C8F992987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CD8F1-EE2F-5A4A-AA7A-525BCB9DBB80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7E32F-426D-8848-A674-1CF98AA7A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32F-426D-8848-A674-1CF98AA7A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32F-426D-8848-A674-1CF98AA7A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7E32F-426D-8848-A674-1CF98AA7A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4E6425-0181-43F2-84FC-787E803FD2F8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3/6/18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Forms, cont’d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&lt;label&gt;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descriptive text associated with a specific widget</a:t>
            </a:r>
          </a:p>
          <a:p>
            <a:r>
              <a:rPr lang="en-US" dirty="0"/>
              <a:t>has a </a:t>
            </a: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 attribute whose value should match the </a:t>
            </a:r>
            <a:r>
              <a:rPr lang="en-US" dirty="0">
                <a:solidFill>
                  <a:schemeClr val="accent2"/>
                </a:solidFill>
              </a:rPr>
              <a:t>id</a:t>
            </a:r>
            <a:r>
              <a:rPr lang="en-US" dirty="0"/>
              <a:t> attribute for the widget being labeled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14A67-ED3C-B643-A99D-230A371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387895"/>
            <a:ext cx="7990023" cy="15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format for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attributeName</a:t>
            </a:r>
            <a:r>
              <a:rPr lang="en-US" b="1" dirty="0"/>
              <a:t>=“</a:t>
            </a:r>
            <a:r>
              <a:rPr lang="en-US" b="1" dirty="0" err="1"/>
              <a:t>someValue</a:t>
            </a:r>
            <a:r>
              <a:rPr lang="en-US" b="1" dirty="0"/>
              <a:t>”</a:t>
            </a:r>
          </a:p>
          <a:p>
            <a:pPr lvl="0"/>
            <a:r>
              <a:rPr lang="en-US" b="1" dirty="0"/>
              <a:t>appears angle brackets with tag</a:t>
            </a:r>
          </a:p>
          <a:p>
            <a:pPr lvl="0"/>
            <a:r>
              <a:rPr lang="en-US" b="1" dirty="0"/>
              <a:t>ex:</a:t>
            </a:r>
          </a:p>
          <a:p>
            <a:pPr lvl="1"/>
            <a:r>
              <a:rPr lang="en-US" b="1" dirty="0"/>
              <a:t>&lt;input type=”text” name=“username”&gt;</a:t>
            </a:r>
          </a:p>
          <a:p>
            <a:pPr lvl="1"/>
            <a:r>
              <a:rPr lang="en-US" b="1" dirty="0"/>
              <a:t>&lt;h2 class=”favorites”&gt;              &lt;/h2&gt;</a:t>
            </a:r>
          </a:p>
          <a:p>
            <a:pPr lvl="1"/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=“location of file”&gt;           &lt;/a&gt;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=“location of image”&gt;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0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6BC9-C47E-1A42-902A-C5724CB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from last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4AF08-1B1A-3A40-8C70-7FA4F2E3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231" y="2093976"/>
            <a:ext cx="6579891" cy="4115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20529-9D16-1E4F-83B7-C314D0AF85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15" b="5043"/>
          <a:stretch/>
        </p:blipFill>
        <p:spPr>
          <a:xfrm>
            <a:off x="7153503" y="0"/>
            <a:ext cx="5038497" cy="68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01E2C4-F038-9242-97FE-80112944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72" y="0"/>
            <a:ext cx="7323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tag locations for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form</a:t>
            </a:r>
          </a:p>
          <a:p>
            <a:pPr lvl="0"/>
            <a:r>
              <a:rPr lang="en-US" dirty="0" err="1"/>
              <a:t>fieldset</a:t>
            </a:r>
            <a:endParaRPr lang="en-US" dirty="0"/>
          </a:p>
          <a:p>
            <a:pPr lvl="0"/>
            <a:r>
              <a:rPr lang="en-US" dirty="0"/>
              <a:t>legend</a:t>
            </a:r>
          </a:p>
          <a:p>
            <a:pPr lvl="0"/>
            <a:r>
              <a:rPr lang="en-US" dirty="0"/>
              <a:t>input</a:t>
            </a:r>
          </a:p>
          <a:p>
            <a:pPr lvl="0"/>
            <a:r>
              <a:rPr lang="en-US" dirty="0" err="1"/>
              <a:t>textarea</a:t>
            </a:r>
            <a:endParaRPr lang="en-US" dirty="0"/>
          </a:p>
          <a:p>
            <a:pPr lvl="0"/>
            <a:r>
              <a:rPr lang="en-US" dirty="0"/>
              <a:t>select/option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the web browser to send information from the user to the server</a:t>
            </a:r>
          </a:p>
          <a:p>
            <a:r>
              <a:rPr lang="en-US" dirty="0"/>
              <a:t>has two primary attributes: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action</a:t>
            </a:r>
            <a:r>
              <a:rPr lang="en-US" dirty="0"/>
              <a:t>:  indicates the URL where the form data should be sent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method</a:t>
            </a:r>
            <a:r>
              <a:rPr lang="en-US" dirty="0"/>
              <a:t>:  indicates the HTTP request type the browser will use to communicate with the server.  </a:t>
            </a:r>
          </a:p>
          <a:p>
            <a:pPr lvl="2"/>
            <a:r>
              <a:rPr lang="en-US" dirty="0"/>
              <a:t>The method is either </a:t>
            </a:r>
            <a:r>
              <a:rPr lang="en-US" dirty="0">
                <a:solidFill>
                  <a:schemeClr val="accent2"/>
                </a:solidFill>
              </a:rPr>
              <a:t>GET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POST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GET is the default method and is used if no method is 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user clicks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chemeClr val="accent2"/>
                </a:solidFill>
              </a:rPr>
              <a:t>method</a:t>
            </a:r>
            <a:r>
              <a:rPr lang="en-US" dirty="0"/>
              <a:t> is GET:</a:t>
            </a:r>
          </a:p>
          <a:p>
            <a:r>
              <a:rPr lang="en-US" dirty="0"/>
              <a:t>Collect all data from the form fields into a query string. </a:t>
            </a:r>
          </a:p>
          <a:p>
            <a:r>
              <a:rPr lang="en-US" dirty="0"/>
              <a:t>The query string is a set of name=value pairs separated by the ampersand character (&amp;). </a:t>
            </a:r>
          </a:p>
          <a:p>
            <a:r>
              <a:rPr lang="en-US" dirty="0"/>
              <a:t>Each name is specified as an attribute of the HTML field, and the value is the user-entered data. Ex: The last and first field names and values in the above text boxes become the string: last=</a:t>
            </a:r>
            <a:r>
              <a:rPr lang="en-US" dirty="0" err="1"/>
              <a:t>Conner&amp;first</a:t>
            </a:r>
            <a:r>
              <a:rPr lang="en-US" dirty="0"/>
              <a:t>=Sarah</a:t>
            </a:r>
          </a:p>
          <a:p>
            <a:r>
              <a:rPr lang="en-US" dirty="0"/>
              <a:t>Create a URL with the server page and name=value pairs. The URL is composed of the </a:t>
            </a:r>
            <a:r>
              <a:rPr lang="en-US" dirty="0">
                <a:solidFill>
                  <a:schemeClr val="accent2"/>
                </a:solidFill>
              </a:rPr>
              <a:t>action</a:t>
            </a:r>
            <a:r>
              <a:rPr lang="en-US" dirty="0"/>
              <a:t> attribute specified in the form, the question mark character (?), and the query string. Ex: http://</a:t>
            </a:r>
            <a:r>
              <a:rPr lang="en-US" dirty="0" err="1"/>
              <a:t>example.com</a:t>
            </a:r>
            <a:r>
              <a:rPr lang="en-US" dirty="0"/>
              <a:t>/</a:t>
            </a:r>
            <a:r>
              <a:rPr lang="en-US" dirty="0" err="1"/>
              <a:t>apply?last</a:t>
            </a:r>
            <a:r>
              <a:rPr lang="en-US" dirty="0"/>
              <a:t>=</a:t>
            </a:r>
            <a:r>
              <a:rPr lang="en-US" dirty="0" err="1"/>
              <a:t>Conner&amp;first</a:t>
            </a:r>
            <a:r>
              <a:rPr lang="en-US" dirty="0"/>
              <a:t>=Sarah</a:t>
            </a:r>
          </a:p>
          <a:p>
            <a:r>
              <a:rPr lang="en-US" dirty="0"/>
              <a:t>Use the newly created URL to contact the server using an HTTP GET request.</a:t>
            </a:r>
          </a:p>
          <a:p>
            <a:r>
              <a:rPr lang="en-US" dirty="0"/>
              <a:t>Display or update the web page using the response received from the server.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1D729-3A26-7E42-870E-2DEFD944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20" y="1224501"/>
            <a:ext cx="2219074" cy="15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user clicks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chemeClr val="accent2"/>
                </a:solidFill>
              </a:rPr>
              <a:t>method</a:t>
            </a:r>
            <a:r>
              <a:rPr lang="en-US" dirty="0"/>
              <a:t> is POST:</a:t>
            </a:r>
          </a:p>
          <a:p>
            <a:r>
              <a:rPr lang="en-US" dirty="0"/>
              <a:t>browser creates the query string from the form data</a:t>
            </a:r>
          </a:p>
          <a:p>
            <a:r>
              <a:rPr lang="en-US" dirty="0"/>
              <a:t>It uses the URL from the form's </a:t>
            </a:r>
            <a:r>
              <a:rPr lang="en-US" dirty="0">
                <a:solidFill>
                  <a:schemeClr val="accent2"/>
                </a:solidFill>
              </a:rPr>
              <a:t>action</a:t>
            </a:r>
            <a:r>
              <a:rPr lang="en-US" dirty="0"/>
              <a:t> attribute to contact the server using an HTTP POST request</a:t>
            </a:r>
          </a:p>
          <a:p>
            <a:r>
              <a:rPr lang="en-US" dirty="0"/>
              <a:t>sends the query string in the HTTP request message body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B6F0E-AFF4-284E-BB1B-219177AF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04" y="4608361"/>
            <a:ext cx="7166786" cy="20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5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interactive component (usually graphical) that the browser uses to interact with a user. 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Drop-down menus</a:t>
            </a:r>
          </a:p>
          <a:p>
            <a:pPr lvl="1"/>
            <a:r>
              <a:rPr lang="en-US" dirty="0"/>
              <a:t>Data entry fields</a:t>
            </a:r>
          </a:p>
          <a:p>
            <a:pPr lvl="1"/>
            <a:r>
              <a:rPr lang="en-US" dirty="0"/>
              <a:t>Radio boxes</a:t>
            </a:r>
          </a:p>
          <a:p>
            <a:pPr lvl="1"/>
            <a:r>
              <a:rPr lang="en-US" dirty="0"/>
              <a:t>Checkboxes</a:t>
            </a:r>
          </a:p>
          <a:p>
            <a:pPr lvl="1"/>
            <a:r>
              <a:rPr lang="en-US" dirty="0"/>
              <a:t>Sliders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allows the user to enter information into a web page. </a:t>
            </a:r>
          </a:p>
          <a:p>
            <a:r>
              <a:rPr lang="en-US" dirty="0"/>
              <a:t>cannot enclose any additional page content, and thus does not have a closing tag.</a:t>
            </a:r>
          </a:p>
          <a:p>
            <a:r>
              <a:rPr lang="en-US" dirty="0"/>
              <a:t> The &lt;input&gt; tag has five primary attributes:</a:t>
            </a:r>
          </a:p>
          <a:p>
            <a:pPr lvl="1"/>
            <a:r>
              <a:rPr lang="en-US" dirty="0"/>
              <a:t>type </a:t>
            </a:r>
          </a:p>
          <a:p>
            <a:pPr lvl="2"/>
            <a:r>
              <a:rPr lang="en-US" dirty="0"/>
              <a:t>indicates what type of widget to display</a:t>
            </a:r>
          </a:p>
          <a:p>
            <a:pPr lvl="2"/>
            <a:r>
              <a:rPr lang="en-US" dirty="0"/>
              <a:t>default type is "text" if type is not specified</a:t>
            </a:r>
          </a:p>
          <a:p>
            <a:pPr lvl="2"/>
            <a:r>
              <a:rPr lang="en-US" dirty="0"/>
              <a:t>text box widget is an input element with the type attribute of "text" that allows users to enter a single line of text</a:t>
            </a:r>
          </a:p>
          <a:p>
            <a:pPr lvl="2"/>
            <a:r>
              <a:rPr lang="en-US" dirty="0"/>
              <a:t>A submit button widget is just an &lt;input&gt; tag with the type attribute of "submit", which sends the associated form's data to the server when clicked. </a:t>
            </a:r>
          </a:p>
          <a:p>
            <a:pPr lvl="2"/>
            <a:r>
              <a:rPr lang="en-US" dirty="0"/>
              <a:t>A submit button uses the value attribute to specify the button's text.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Allows server to identify which data came from which widget</a:t>
            </a:r>
          </a:p>
          <a:p>
            <a:pPr lvl="1"/>
            <a:r>
              <a:rPr lang="en-US" dirty="0"/>
              <a:t>id</a:t>
            </a:r>
          </a:p>
          <a:p>
            <a:pPr lvl="2"/>
            <a:r>
              <a:rPr lang="en-US" dirty="0"/>
              <a:t>Uniquely identifies the specific input tag for browser</a:t>
            </a:r>
          </a:p>
          <a:p>
            <a:pPr lvl="1"/>
            <a:r>
              <a:rPr lang="en-US" dirty="0"/>
              <a:t>placeholder</a:t>
            </a:r>
          </a:p>
          <a:p>
            <a:pPr lvl="2"/>
            <a:r>
              <a:rPr lang="en-US" dirty="0"/>
              <a:t>Provides a hint to user about info being requested</a:t>
            </a:r>
          </a:p>
          <a:p>
            <a:pPr lvl="1"/>
            <a:r>
              <a:rPr lang="en-US" dirty="0"/>
              <a:t>value</a:t>
            </a:r>
          </a:p>
          <a:p>
            <a:pPr lvl="2"/>
            <a:r>
              <a:rPr lang="en-US" dirty="0"/>
              <a:t>Allows widget to start with a default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Revisit this example: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Why no value attribute for the textbox?</a:t>
            </a:r>
          </a:p>
          <a:p>
            <a:pPr lvl="0"/>
            <a:r>
              <a:rPr lang="en-US" dirty="0"/>
              <a:t>Why no name or id attribute for the submit button?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0B426-81AF-974C-B9D7-88B92159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14" y="2447622"/>
            <a:ext cx="7166786" cy="20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</TotalTime>
  <Words>268</Words>
  <Application>Microsoft Macintosh PowerPoint</Application>
  <PresentationFormat>Widescreen</PresentationFormat>
  <Paragraphs>79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Forms, cont’d</vt:lpstr>
      <vt:lpstr>PowerPoint Presentation</vt:lpstr>
      <vt:lpstr>Identify tag locations for form</vt:lpstr>
      <vt:lpstr>&lt;form&gt; tag</vt:lpstr>
      <vt:lpstr>When user clicks submit</vt:lpstr>
      <vt:lpstr>When user clicks submit</vt:lpstr>
      <vt:lpstr>Widgets</vt:lpstr>
      <vt:lpstr>Input tag</vt:lpstr>
      <vt:lpstr>Looking at the attributes</vt:lpstr>
      <vt:lpstr>&lt;label&gt; tag</vt:lpstr>
      <vt:lpstr>Attribute format for tags</vt:lpstr>
      <vt:lpstr>Form from last class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Intro Problems</dc:title>
  <dc:creator>Egan, MaryAnne</dc:creator>
  <cp:lastModifiedBy>Microsoft Office User</cp:lastModifiedBy>
  <cp:revision>11</cp:revision>
  <cp:lastPrinted>2018-03-06T18:01:06Z</cp:lastPrinted>
  <dcterms:created xsi:type="dcterms:W3CDTF">2018-01-29T22:32:39Z</dcterms:created>
  <dcterms:modified xsi:type="dcterms:W3CDTF">2018-03-06T18:01:08Z</dcterms:modified>
</cp:coreProperties>
</file>