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0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7ED8C-C91C-D64B-BE76-4475C8F57481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3BD6D-8CDB-B24B-B509-E6544BAB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59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E70F-1094-A344-82AC-652391AD4F34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4200-D359-4A49-AA39-4A098404A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rights managed – copyright holder controls who may reproduce the image</a:t>
            </a:r>
            <a:r>
              <a:rPr lang="is-IS" dirty="0" smtClean="0"/>
              <a:t>… you must obtain a license and only use for a particular period of time</a:t>
            </a:r>
          </a:p>
          <a:p>
            <a:r>
              <a:rPr lang="is-IS" dirty="0" smtClean="0"/>
              <a:t>royalty-free – available for a one-time fee for unlimited use of image</a:t>
            </a:r>
          </a:p>
          <a:p>
            <a:r>
              <a:rPr lang="is-IS" smtClean="0"/>
              <a:t>creative</a:t>
            </a:r>
            <a:r>
              <a:rPr lang="is-IS" baseline="0" smtClean="0"/>
              <a:t> commons license – some artists make their work free, but may ask for credit or limit the image to non-commercial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16-bit </a:t>
            </a:r>
            <a:r>
              <a:rPr lang="en-US" dirty="0" err="1" smtClean="0"/>
              <a:t>grayscale</a:t>
            </a:r>
            <a:r>
              <a:rPr lang="en-US" dirty="0" smtClean="0"/>
              <a:t> – allows 65,536 shades of gray, enabling black</a:t>
            </a:r>
            <a:r>
              <a:rPr lang="en-US" baseline="0" dirty="0" smtClean="0"/>
              <a:t> and white photos and illustrations to be stored with amazing detail… though not appropriate for web, but good for </a:t>
            </a:r>
            <a:r>
              <a:rPr lang="en-US" baseline="0" dirty="0" smtClean="0"/>
              <a:t>print</a:t>
            </a:r>
          </a:p>
          <a:p>
            <a:r>
              <a:rPr lang="en-US" baseline="0" dirty="0" smtClean="0"/>
              <a:t>multiple levels of transparency can be seen in the gradual shading of the circle shadow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3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EC07C0C-CFD1-334C-ADE9-5C4D3FFAF2AE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creativecommons" TargetMode="External"/><Relationship Id="rId4" Type="http://schemas.openxmlformats.org/officeDocument/2006/relationships/hyperlink" Target="http://www.istockphoto.com" TargetMode="External"/><Relationship Id="rId5" Type="http://schemas.openxmlformats.org/officeDocument/2006/relationships/hyperlink" Target="http://www.gettyimages.com" TargetMode="External"/><Relationship Id="rId6" Type="http://schemas.openxmlformats.org/officeDocument/2006/relationships/hyperlink" Target="http://www.ve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part.com" TargetMode="External"/><Relationship Id="rId4" Type="http://schemas.openxmlformats.org/officeDocument/2006/relationships/hyperlink" Target="http://www.1clipart.com" TargetMode="External"/><Relationship Id="rId5" Type="http://schemas.openxmlformats.org/officeDocument/2006/relationships/hyperlink" Target="http://thenounproject.com" TargetMode="External"/><Relationship Id="rId6" Type="http://schemas.openxmlformats.org/officeDocument/2006/relationships/hyperlink" Target="http://www.iconfind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21: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2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7" y="1719071"/>
            <a:ext cx="8359569" cy="1531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GIF file contains a number of frames, which are separate images.</a:t>
            </a:r>
          </a:p>
          <a:p>
            <a:endParaRPr lang="en-US" dirty="0" smtClean="0"/>
          </a:p>
          <a:p>
            <a:r>
              <a:rPr lang="en-US" dirty="0" smtClean="0"/>
              <a:t>Viewed together, they look like an animation.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5" name="Picture 4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94" y="3345674"/>
            <a:ext cx="4864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photographs</a:t>
            </a:r>
          </a:p>
          <a:p>
            <a:r>
              <a:rPr lang="en-US" dirty="0"/>
              <a:t>C</a:t>
            </a:r>
            <a:r>
              <a:rPr lang="en-US" dirty="0" smtClean="0"/>
              <a:t>ompression scheme loves gradient and blended colors, but doesn’t work well on flat colors or hard edges.</a:t>
            </a:r>
          </a:p>
          <a:p>
            <a:endParaRPr lang="en-US" dirty="0" smtClean="0"/>
          </a:p>
        </p:txBody>
      </p:sp>
      <p:pic>
        <p:nvPicPr>
          <p:cNvPr id="5" name="Picture 4" descr="Screenshot_2_11_16__4_07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57" y="3142677"/>
            <a:ext cx="5376632" cy="353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24 bit colors (millions of colors)</a:t>
            </a:r>
          </a:p>
          <a:p>
            <a:r>
              <a:rPr lang="en-US" dirty="0" smtClean="0"/>
              <a:t>Compression is </a:t>
            </a:r>
            <a:r>
              <a:rPr lang="en-US" dirty="0" err="1" smtClean="0"/>
              <a:t>lossy</a:t>
            </a:r>
            <a:endParaRPr lang="en-US" dirty="0" smtClean="0"/>
          </a:p>
          <a:p>
            <a:r>
              <a:rPr lang="en-US" dirty="0" smtClean="0"/>
              <a:t>You can control how aggressively you want to compress the image – usually a slider when saved</a:t>
            </a:r>
          </a:p>
          <a:p>
            <a:r>
              <a:rPr lang="en-US" dirty="0" smtClean="0"/>
              <a:t>If you compress too much, lose image quality</a:t>
            </a:r>
          </a:p>
          <a:p>
            <a:r>
              <a:rPr lang="en-US" dirty="0" smtClean="0"/>
              <a:t>BUT, less compression = larger file sizes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shot_2_11_16__4_09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29" y="4319077"/>
            <a:ext cx="4512467" cy="24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1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JPEGs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idea to interlaced GIFs</a:t>
            </a:r>
          </a:p>
          <a:p>
            <a:r>
              <a:rPr lang="en-US" dirty="0" smtClean="0"/>
              <a:t>Image is displayed in series of passes</a:t>
            </a:r>
          </a:p>
          <a:p>
            <a:r>
              <a:rPr lang="en-US" dirty="0" smtClean="0"/>
              <a:t>Sometimes can specify the number of passes to fill in image (3, 4, or 5)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Screenshot_2_11_16__4_12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46" y="3922340"/>
            <a:ext cx="6959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7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401" y="1752600"/>
            <a:ext cx="8591967" cy="4732552"/>
          </a:xfrm>
        </p:spPr>
        <p:txBody>
          <a:bodyPr>
            <a:normAutofit/>
          </a:bodyPr>
          <a:lstStyle/>
          <a:p>
            <a:r>
              <a:rPr lang="en-US" dirty="0" smtClean="0"/>
              <a:t>Latest bitmapped format</a:t>
            </a:r>
          </a:p>
          <a:p>
            <a:r>
              <a:rPr lang="en-US" dirty="0" smtClean="0"/>
              <a:t>Slow start, but now supported by all browsers and becoming developers’ first choice in web graphics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may contain 8-bit indexed, 24-bit RGB, 16-bit </a:t>
            </a:r>
            <a:r>
              <a:rPr lang="en-US" dirty="0" err="1" smtClean="0"/>
              <a:t>grayscale</a:t>
            </a:r>
            <a:r>
              <a:rPr lang="en-US" dirty="0" smtClean="0"/>
              <a:t> and even 48-bit color images</a:t>
            </a:r>
          </a:p>
          <a:p>
            <a:pPr lvl="1"/>
            <a:r>
              <a:rPr lang="en-US" dirty="0" smtClean="0"/>
              <a:t>lossless compression scheme</a:t>
            </a:r>
          </a:p>
          <a:p>
            <a:pPr lvl="1"/>
            <a:r>
              <a:rPr lang="en-US" dirty="0" smtClean="0"/>
              <a:t>transparency of images (multiple levels!)</a:t>
            </a:r>
          </a:p>
          <a:p>
            <a:pPr lvl="1"/>
            <a:r>
              <a:rPr lang="en-US" dirty="0" smtClean="0"/>
              <a:t>progressive display</a:t>
            </a:r>
          </a:p>
          <a:p>
            <a:pPr lvl="1"/>
            <a:r>
              <a:rPr lang="en-US" dirty="0" smtClean="0"/>
              <a:t>gamma (brightness) adjustment </a:t>
            </a:r>
            <a:endParaRPr lang="en-US" dirty="0"/>
          </a:p>
          <a:p>
            <a:pPr lvl="1"/>
            <a:r>
              <a:rPr lang="en-US" dirty="0" smtClean="0"/>
              <a:t>embedded text for attaching info about author, copyright, etc.</a:t>
            </a:r>
          </a:p>
          <a:p>
            <a:endParaRPr lang="en-US" dirty="0" smtClean="0"/>
          </a:p>
        </p:txBody>
      </p:sp>
      <p:pic>
        <p:nvPicPr>
          <p:cNvPr id="5" name="Picture 4" descr="Screenshot_2_11_16__4_17_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43" y="3983460"/>
            <a:ext cx="2757472" cy="13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4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one??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312468"/>
              </p:ext>
            </p:extLst>
          </p:nvPr>
        </p:nvGraphicFramePr>
        <p:xfrm>
          <a:off x="184385" y="1752600"/>
          <a:ext cx="8715021" cy="461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96"/>
                <a:gridCol w="1429926"/>
                <a:gridCol w="4825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your image</a:t>
                      </a:r>
                      <a:r>
                        <a:rPr lang="is-I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r>
                        <a:rPr lang="is-I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because</a:t>
                      </a:r>
                      <a:r>
                        <a:rPr lang="is-I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 graphical,</a:t>
                      </a:r>
                      <a:r>
                        <a:rPr lang="en-US" sz="1600" baseline="0" dirty="0" smtClean="0"/>
                        <a:t> with flat colors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 or 8-bit PNG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 and PNG excel at compressing flat color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 a photograph or contains graduated 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JPEG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JPEG compression works best on images with blended color.  Because it is </a:t>
                      </a:r>
                      <a:r>
                        <a:rPr lang="en-US" sz="1600" dirty="0" err="1" smtClean="0"/>
                        <a:t>lossy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it generally results in smaller file sizes than 24-bit PNG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 a combination of flat and photographic imagery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 or 8-bit PNG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Indexed</a:t>
                      </a:r>
                      <a:r>
                        <a:rPr lang="en-US" sz="1600" baseline="0" dirty="0" smtClean="0"/>
                        <a:t> color formats are best are preserving and compressing flat color areas.  The dithering that appears in the photographic areas as a result of reducing to a palette is usually not problematic.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requires transparency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 or PNG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 GIF and PNG allow transparency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requires multiple levels of transparency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PNG is the only format that supports multiple</a:t>
                      </a:r>
                      <a:r>
                        <a:rPr lang="en-US" sz="1600" baseline="0" dirty="0" smtClean="0"/>
                        <a:t> levels of transparency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requires animation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</a:t>
                      </a:r>
                      <a:r>
                        <a:rPr lang="en-US" sz="1600" baseline="0" dirty="0" smtClean="0"/>
                        <a:t> is the only format that can contain animation frames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5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graphics programs allow you to save in GIF, JPEG and PNG formats</a:t>
            </a:r>
          </a:p>
          <a:p>
            <a:r>
              <a:rPr lang="en-US" dirty="0" smtClean="0"/>
              <a:t>Start with image of highest quality available</a:t>
            </a:r>
          </a:p>
          <a:p>
            <a:r>
              <a:rPr lang="en-US" dirty="0"/>
              <a:t>A</a:t>
            </a:r>
            <a:r>
              <a:rPr lang="en-US" dirty="0" smtClean="0"/>
              <a:t>fter adjusting image (cropping, color correction, etc.), save image at full size so you have a good original</a:t>
            </a:r>
          </a:p>
          <a:p>
            <a:r>
              <a:rPr lang="en-US" dirty="0" smtClean="0"/>
              <a:t>THEN, resize image so it is appropriate size for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7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images generally are not appropriate for Web, so a large portion of time with graphics is image resizing</a:t>
            </a:r>
          </a:p>
          <a:p>
            <a:r>
              <a:rPr lang="en-US" dirty="0" smtClean="0"/>
              <a:t>How to do it?</a:t>
            </a:r>
          </a:p>
          <a:p>
            <a:pPr lvl="1"/>
            <a:r>
              <a:rPr lang="en-US" dirty="0" smtClean="0"/>
              <a:t>Free versions: 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review </a:t>
            </a:r>
            <a:r>
              <a:rPr lang="en-US" dirty="0"/>
              <a:t>on </a:t>
            </a:r>
            <a:r>
              <a:rPr lang="en-US" dirty="0" smtClean="0"/>
              <a:t>Mac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aint </a:t>
            </a:r>
            <a:r>
              <a:rPr lang="en-US" dirty="0"/>
              <a:t>on PC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options:</a:t>
            </a:r>
          </a:p>
          <a:p>
            <a:pPr marL="966788" indent="-395288"/>
            <a:r>
              <a:rPr lang="en-US" dirty="0" smtClean="0"/>
              <a:t>Create your own images</a:t>
            </a:r>
          </a:p>
          <a:p>
            <a:pPr marL="966788" indent="-395288"/>
            <a:r>
              <a:rPr lang="en-US" dirty="0" smtClean="0"/>
              <a:t>Find images</a:t>
            </a:r>
          </a:p>
          <a:p>
            <a:pPr marL="966788" indent="-395288"/>
            <a:r>
              <a:rPr lang="en-US" dirty="0" smtClean="0"/>
              <a:t>Hire someone to make images</a:t>
            </a:r>
          </a:p>
        </p:txBody>
      </p:sp>
    </p:spTree>
    <p:extLst>
      <p:ext uri="{BB962C8B-B14F-4D97-AF65-F5344CB8AC3E}">
        <p14:creationId xmlns:p14="http://schemas.microsoft.com/office/powerpoint/2010/main" val="92966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Create your own:</a:t>
            </a:r>
          </a:p>
          <a:p>
            <a:pPr lvl="1"/>
            <a:r>
              <a:rPr lang="en-US" dirty="0" smtClean="0"/>
              <a:t>camera</a:t>
            </a:r>
            <a:endParaRPr lang="en-US" dirty="0"/>
          </a:p>
          <a:p>
            <a:pPr lvl="1"/>
            <a:r>
              <a:rPr lang="en-US" dirty="0"/>
              <a:t>electronic illustration</a:t>
            </a:r>
          </a:p>
          <a:p>
            <a:pPr lvl="2"/>
            <a:r>
              <a:rPr lang="en-US" dirty="0"/>
              <a:t>Adobe Photoshop – crazy expensive</a:t>
            </a:r>
          </a:p>
          <a:p>
            <a:pPr lvl="2"/>
            <a:r>
              <a:rPr lang="en-US" dirty="0"/>
              <a:t>Adobe Fireworks</a:t>
            </a:r>
          </a:p>
          <a:p>
            <a:pPr lvl="2"/>
            <a:r>
              <a:rPr lang="en-US" dirty="0"/>
              <a:t>Adobe Illustrator</a:t>
            </a:r>
          </a:p>
          <a:p>
            <a:pPr lvl="2"/>
            <a:r>
              <a:rPr lang="en-US" dirty="0"/>
              <a:t>Corel Paint Shop Pro – lowest price</a:t>
            </a:r>
          </a:p>
          <a:p>
            <a:pPr lvl="2"/>
            <a:r>
              <a:rPr lang="en-US" dirty="0"/>
              <a:t>GIMP – only one that is free</a:t>
            </a:r>
          </a:p>
          <a:p>
            <a:pPr lvl="1"/>
            <a:r>
              <a:rPr lang="en-US" dirty="0"/>
              <a:t>scanning</a:t>
            </a:r>
          </a:p>
        </p:txBody>
      </p:sp>
    </p:spTree>
    <p:extLst>
      <p:ext uri="{BB962C8B-B14F-4D97-AF65-F5344CB8AC3E}">
        <p14:creationId xmlns:p14="http://schemas.microsoft.com/office/powerpoint/2010/main" val="258707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Stock photography </a:t>
            </a:r>
          </a:p>
          <a:p>
            <a:pPr lvl="1"/>
            <a:r>
              <a:rPr lang="en-US" dirty="0" smtClean="0"/>
              <a:t>do not use copyrighted materials</a:t>
            </a:r>
          </a:p>
          <a:p>
            <a:pPr lvl="1"/>
            <a:r>
              <a:rPr lang="en-US" dirty="0" smtClean="0"/>
              <a:t>artwork falls under rights-managed, royalty-free or released under a Creative Commons license</a:t>
            </a:r>
          </a:p>
          <a:p>
            <a:pPr lvl="1"/>
            <a:r>
              <a:rPr lang="en-US" dirty="0" smtClean="0"/>
              <a:t>if you are using images for a commercial site, be sure of your images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 sources:</a:t>
            </a:r>
          </a:p>
          <a:p>
            <a:pPr lvl="2"/>
            <a:r>
              <a:rPr lang="en-US" dirty="0" smtClean="0">
                <a:hlinkClick r:id="rId3"/>
              </a:rPr>
              <a:t>Flickr Creative Commons</a:t>
            </a:r>
            <a:r>
              <a:rPr lang="en-US" dirty="0" smtClean="0"/>
              <a:t> – best source for free, but quality varies</a:t>
            </a:r>
          </a:p>
          <a:p>
            <a:pPr lvl="2"/>
            <a:r>
              <a:rPr lang="en-US" dirty="0" smtClean="0">
                <a:hlinkClick r:id="rId4"/>
              </a:rPr>
              <a:t>StockPhoto</a:t>
            </a:r>
            <a:r>
              <a:rPr lang="en-US" dirty="0" smtClean="0"/>
              <a:t> – reasonable price for images</a:t>
            </a:r>
            <a:r>
              <a:rPr lang="is-IS" dirty="0" smtClean="0"/>
              <a:t>…. about $3 each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Getty Images</a:t>
            </a:r>
            <a:r>
              <a:rPr lang="en-US" dirty="0" smtClean="0"/>
              <a:t> – largest stock image house with variety of price ranges</a:t>
            </a:r>
          </a:p>
          <a:p>
            <a:pPr lvl="2"/>
            <a:r>
              <a:rPr lang="en-US" dirty="0" smtClean="0">
                <a:hlinkClick r:id="rId6"/>
              </a:rPr>
              <a:t>Veer</a:t>
            </a:r>
            <a:r>
              <a:rPr lang="en-US" dirty="0" smtClean="0"/>
              <a:t> – a little more edgy than other sites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3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Clip art and icons</a:t>
            </a:r>
          </a:p>
          <a:p>
            <a:pPr lvl="1"/>
            <a:r>
              <a:rPr lang="en-US" dirty="0" smtClean="0"/>
              <a:t>royalty-free illustrations, animations, buttons and other things that you can copy and paste into a range of uses</a:t>
            </a:r>
          </a:p>
          <a:p>
            <a:pPr lvl="1"/>
            <a:r>
              <a:rPr lang="en-US" dirty="0" smtClean="0"/>
              <a:t>some sites offer free access, but have many pop-ups</a:t>
            </a:r>
          </a:p>
          <a:p>
            <a:pPr lvl="1"/>
            <a:r>
              <a:rPr lang="en-US" dirty="0" smtClean="0"/>
              <a:t>others charge a monthly/yearly rate for unlimited access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 sources:</a:t>
            </a:r>
          </a:p>
          <a:p>
            <a:pPr lvl="2"/>
            <a:r>
              <a:rPr lang="en-US" dirty="0" err="1" smtClean="0">
                <a:hlinkClick r:id="rId3"/>
              </a:rPr>
              <a:t>Clipart.com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– membership fee, but well organized and high quality</a:t>
            </a:r>
          </a:p>
          <a:p>
            <a:pPr lvl="2"/>
            <a:r>
              <a:rPr lang="en-US" dirty="0" smtClean="0">
                <a:hlinkClick r:id="rId4"/>
              </a:rPr>
              <a:t>#1 Free Clip Art </a:t>
            </a:r>
            <a:r>
              <a:rPr lang="en-US" dirty="0" smtClean="0"/>
              <a:t>– no frills clip art site</a:t>
            </a:r>
          </a:p>
          <a:p>
            <a:pPr lvl="2"/>
            <a:r>
              <a:rPr lang="en-US" dirty="0" smtClean="0"/>
              <a:t>Good sources for icons:</a:t>
            </a:r>
          </a:p>
          <a:p>
            <a:pPr lvl="3"/>
            <a:r>
              <a:rPr lang="en-US" dirty="0" smtClean="0">
                <a:hlinkClick r:id="rId5"/>
              </a:rPr>
              <a:t>The Noun Project </a:t>
            </a:r>
            <a:endParaRPr lang="en-US" dirty="0" smtClean="0"/>
          </a:p>
          <a:p>
            <a:pPr lvl="3"/>
            <a:r>
              <a:rPr lang="en-US" dirty="0" smtClean="0">
                <a:hlinkClick r:id="rId6"/>
              </a:rPr>
              <a:t>Icon Finder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6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Windows:  BMP graphics</a:t>
            </a:r>
          </a:p>
          <a:p>
            <a:r>
              <a:rPr lang="en-US" dirty="0" smtClean="0"/>
              <a:t>Print designer: TIFF and EPS</a:t>
            </a:r>
          </a:p>
          <a:p>
            <a:r>
              <a:rPr lang="en-US" dirty="0" smtClean="0"/>
              <a:t>Web: GIF, JPEG, PNG, SVG*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GIF</a:t>
            </a:r>
            <a:r>
              <a:rPr lang="en-US" dirty="0" smtClean="0"/>
              <a:t>: appropriate for images with flat colors, hard edges, or when transparency or animation is required</a:t>
            </a:r>
          </a:p>
          <a:p>
            <a:pPr lvl="1"/>
            <a:r>
              <a:rPr lang="en-US" sz="2100" b="1" dirty="0">
                <a:solidFill>
                  <a:schemeClr val="accent3"/>
                </a:solidFill>
              </a:rPr>
              <a:t>JPEG</a:t>
            </a:r>
            <a:r>
              <a:rPr lang="en-US" dirty="0" smtClean="0"/>
              <a:t>: best for photographs of images with smooth color blends</a:t>
            </a:r>
          </a:p>
          <a:p>
            <a:pPr lvl="1"/>
            <a:r>
              <a:rPr lang="en-US" sz="2100" b="1" dirty="0">
                <a:solidFill>
                  <a:schemeClr val="accent3"/>
                </a:solidFill>
              </a:rPr>
              <a:t>PNG</a:t>
            </a:r>
            <a:r>
              <a:rPr lang="en-US" dirty="0" smtClean="0"/>
              <a:t>: either one, but especially efficient for storing images with flat colors.  Also, only format that allows multiple levels of transparency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Be sure to use correct file extension when saving your file!!  Browsers look at the extension to see how to open the image.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image format supported by web browsers</a:t>
            </a:r>
          </a:p>
          <a:p>
            <a:r>
              <a:rPr lang="en-US" dirty="0" smtClean="0"/>
              <a:t>adopted for its versatility, small file sizes and cross-platform compatibility</a:t>
            </a:r>
          </a:p>
          <a:p>
            <a:r>
              <a:rPr lang="en-US" dirty="0" smtClean="0"/>
              <a:t>still one of the most widely used web graphics formats</a:t>
            </a:r>
          </a:p>
          <a:p>
            <a:r>
              <a:rPr lang="en-US" dirty="0" smtClean="0"/>
              <a:t>best for logos, line art, icons</a:t>
            </a:r>
          </a:p>
        </p:txBody>
      </p:sp>
      <p:pic>
        <p:nvPicPr>
          <p:cNvPr id="4" name="Picture 3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4" y="4418048"/>
            <a:ext cx="3693722" cy="2244055"/>
          </a:xfrm>
          <a:prstGeom prst="rect">
            <a:avLst/>
          </a:prstGeom>
        </p:spPr>
      </p:pic>
      <p:pic>
        <p:nvPicPr>
          <p:cNvPr id="6" name="Picture 5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30" y="3539683"/>
            <a:ext cx="3173656" cy="31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2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make parts of images transparent so that the background image or color shows through</a:t>
            </a:r>
          </a:p>
          <a:p>
            <a:r>
              <a:rPr lang="en-US" dirty="0" smtClean="0"/>
              <a:t>All graphics are rectangular</a:t>
            </a:r>
            <a:r>
              <a:rPr lang="is-IS" dirty="0" smtClean="0"/>
              <a:t>… with transparency, you create the illusion that you image has a different shape</a:t>
            </a:r>
            <a:r>
              <a:rPr lang="is-IS" dirty="0" smtClean="0"/>
              <a:t>.</a:t>
            </a:r>
          </a:p>
          <a:p>
            <a:r>
              <a:rPr lang="is-IS" dirty="0" smtClean="0"/>
              <a:t>Need more expensive graphics software to create transparency... a bit buggy in GIMP</a:t>
            </a:r>
            <a:endParaRPr lang="is-I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5" name="Picture 4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91" y="4327408"/>
            <a:ext cx="2429909" cy="23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3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Interlacing GIFs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Display an image in a series of passes</a:t>
            </a:r>
          </a:p>
          <a:p>
            <a:r>
              <a:rPr lang="en-US" dirty="0" smtClean="0"/>
              <a:t>Each pass is clearer than the pass before, until the image is fully rendered</a:t>
            </a:r>
          </a:p>
          <a:p>
            <a:r>
              <a:rPr lang="en-US" dirty="0" smtClean="0"/>
              <a:t>Without interlacing, browsers may wait until entire image is downloaded before displaying</a:t>
            </a:r>
          </a:p>
          <a:p>
            <a:r>
              <a:rPr lang="en-US" dirty="0" smtClean="0"/>
              <a:t>With fast connections, can’t notice it</a:t>
            </a:r>
            <a:r>
              <a:rPr lang="is-IS" dirty="0" smtClean="0"/>
              <a:t>…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3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14" y="1719071"/>
            <a:ext cx="4127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0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544</TotalTime>
  <Words>1057</Words>
  <Application>Microsoft Macintosh PowerPoint</Application>
  <PresentationFormat>On-screen Show (4:3)</PresentationFormat>
  <Paragraphs>136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Apothecary</vt:lpstr>
      <vt:lpstr>Chapter 21: Images</vt:lpstr>
      <vt:lpstr>Image Sources</vt:lpstr>
      <vt:lpstr>Image Sources, cont’d</vt:lpstr>
      <vt:lpstr>Image Sources, cont’d</vt:lpstr>
      <vt:lpstr>Image Sources, cont’d</vt:lpstr>
      <vt:lpstr>Formats</vt:lpstr>
      <vt:lpstr>GIF</vt:lpstr>
      <vt:lpstr>Transparency</vt:lpstr>
      <vt:lpstr>Interlacing GIFs</vt:lpstr>
      <vt:lpstr>Animation</vt:lpstr>
      <vt:lpstr>JPEG</vt:lpstr>
      <vt:lpstr>JPEG, cont’d</vt:lpstr>
      <vt:lpstr>Progressive JPEGs</vt:lpstr>
      <vt:lpstr>PNG</vt:lpstr>
      <vt:lpstr>Which one??</vt:lpstr>
      <vt:lpstr>Saving an image</vt:lpstr>
      <vt:lpstr>Resizing images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21: Images</dc:title>
  <dc:creator>MaryAnne Egan</dc:creator>
  <cp:lastModifiedBy>MaryAnne Egan</cp:lastModifiedBy>
  <cp:revision>15</cp:revision>
  <cp:lastPrinted>2016-02-12T19:16:02Z</cp:lastPrinted>
  <dcterms:created xsi:type="dcterms:W3CDTF">2016-02-10T19:48:19Z</dcterms:created>
  <dcterms:modified xsi:type="dcterms:W3CDTF">2016-02-12T19:17:15Z</dcterms:modified>
</cp:coreProperties>
</file>