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8" r:id="rId3"/>
    <p:sldId id="280" r:id="rId4"/>
    <p:sldId id="281" r:id="rId5"/>
    <p:sldId id="279" r:id="rId6"/>
    <p:sldId id="277" r:id="rId7"/>
    <p:sldId id="283" r:id="rId8"/>
    <p:sldId id="284" r:id="rId9"/>
    <p:sldId id="257" r:id="rId10"/>
    <p:sldId id="267" r:id="rId11"/>
    <p:sldId id="268" r:id="rId12"/>
    <p:sldId id="269" r:id="rId13"/>
    <p:sldId id="270" r:id="rId14"/>
    <p:sldId id="285" r:id="rId15"/>
    <p:sldId id="282" r:id="rId16"/>
    <p:sldId id="286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71" r:id="rId26"/>
    <p:sldId id="272" r:id="rId27"/>
    <p:sldId id="273" r:id="rId28"/>
    <p:sldId id="274" r:id="rId29"/>
    <p:sldId id="275" r:id="rId30"/>
    <p:sldId id="27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A7FC-D7E2-1946-AAAC-78006A8DC0F7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3CEE1-EA7A-C549-8BBA-4C8A5BB8C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3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4835-312C-FD43-B97B-622902FDA420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BA5DE-4537-864B-8801-0C1213E7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BA5DE-4537-864B-8801-0C1213E7C9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why aside and not </a:t>
            </a:r>
            <a:r>
              <a:rPr lang="en-US" baseline="0" dirty="0" err="1" smtClean="0"/>
              <a:t>sidebary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BA5DE-4537-864B-8801-0C1213E7C9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6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allows</a:t>
            </a:r>
            <a:r>
              <a:rPr lang="en-US" baseline="0" dirty="0" smtClean="0"/>
              <a:t> us to markup dates and times in a way that is comfortable for a human to read, but also encoded in a standardized way that computers can use.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content of element for people; </a:t>
            </a:r>
            <a:r>
              <a:rPr lang="en-US" baseline="0" dirty="0" err="1" smtClean="0"/>
              <a:t>datetime</a:t>
            </a:r>
            <a:r>
              <a:rPr lang="en-US" baseline="0" dirty="0" smtClean="0"/>
              <a:t> attribute for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BA5DE-4537-864B-8801-0C1213E7C9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2/2/16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1C1A-CAFA-43FD-A579-55B116A1448A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BC03-21BF-4F6B-A3BE-29C937D452B1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151D5B8-D9C5-419F-913D-2186935717ED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52F-F888-4FB8-9CB7-51D5F02FA3C8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B32-6162-43C0-9325-230E0A9B0177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9B57-0E9E-4DE4-A7F5-9A169EF1CEE0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F86C-0F1B-4333-B99B-B3B2B1F87225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0D7FCD9-7699-43D6-8D62-436E2DD234FF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10FC3EB-42FB-4C38-8CAE-7A1293B83421}" type="datetime1">
              <a:rPr lang="en-US" smtClean="0"/>
              <a:pPr/>
              <a:t>2/2/16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szengarden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Chapter 4 and 5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7876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&lt;strong&gt; or &lt;b&gt;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 or &lt;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&lt;a&gt;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Creates an </a:t>
            </a:r>
            <a:r>
              <a:rPr lang="en-US" dirty="0" smtClean="0">
                <a:solidFill>
                  <a:schemeClr val="accent1"/>
                </a:solidFill>
              </a:rPr>
              <a:t>invisible </a:t>
            </a:r>
            <a:r>
              <a:rPr lang="en-US" dirty="0" smtClean="0"/>
              <a:t>box around the text being formatted</a:t>
            </a:r>
            <a:endParaRPr lang="en-US" dirty="0"/>
          </a:p>
          <a:p>
            <a:pPr lvl="1"/>
            <a:r>
              <a:rPr lang="en-US" dirty="0" smtClean="0"/>
              <a:t>This is an &lt;b&gt;important&lt;/b&gt; word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latin typeface="Courier New"/>
                <a:cs typeface="Courier New"/>
              </a:rPr>
              <a:t>This is an </a:t>
            </a:r>
            <a:r>
              <a:rPr lang="en-US" b="1" dirty="0" smtClean="0">
                <a:latin typeface="Courier New"/>
                <a:cs typeface="Courier New"/>
              </a:rPr>
              <a:t>important</a:t>
            </a:r>
            <a:r>
              <a:rPr lang="en-US" dirty="0" smtClean="0">
                <a:latin typeface="Courier New"/>
                <a:cs typeface="Courier New"/>
              </a:rPr>
              <a:t> word</a:t>
            </a:r>
          </a:p>
          <a:p>
            <a:endParaRPr lang="en-US" dirty="0"/>
          </a:p>
          <a:p>
            <a:r>
              <a:rPr lang="en-US" dirty="0" smtClean="0"/>
              <a:t>No border, padding or margin in or around the box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2815" y="4693901"/>
            <a:ext cx="1387548" cy="3645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207803" y="21135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pic>
        <p:nvPicPr>
          <p:cNvPr id="4" name="Picture 3" descr="Screen Shot 2013-09-16 at 10.05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7" y="1779045"/>
            <a:ext cx="8286640" cy="44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pic>
        <p:nvPicPr>
          <p:cNvPr id="3" name="Picture 2" descr="Screen Shot 2013-09-16 at 10.05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5" y="1796212"/>
            <a:ext cx="8316141" cy="42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5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pic>
        <p:nvPicPr>
          <p:cNvPr id="4" name="Picture 3" descr="Screen Shot 2013-09-16 at 10.06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612806"/>
            <a:ext cx="87757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70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Elements do not have opening and closing tags and no content, they are just giving a directive.</a:t>
            </a:r>
          </a:p>
          <a:p>
            <a:endParaRPr lang="en-US" dirty="0" smtClean="0"/>
          </a:p>
          <a:p>
            <a:r>
              <a:rPr lang="en-US" dirty="0" smtClean="0"/>
              <a:t>Not very useful without more information.  </a:t>
            </a:r>
          </a:p>
          <a:p>
            <a:endParaRPr lang="en-US" dirty="0" smtClean="0"/>
          </a:p>
          <a:p>
            <a:r>
              <a:rPr lang="en-US" dirty="0" smtClean="0"/>
              <a:t>Give information to these tags with </a:t>
            </a:r>
            <a:r>
              <a:rPr lang="en-US" dirty="0" smtClean="0">
                <a:solidFill>
                  <a:srgbClr val="3366FF"/>
                </a:solidFill>
              </a:rPr>
              <a:t>attributes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207803" y="21135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7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Elements &amp;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Format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tagname</a:t>
            </a:r>
            <a:r>
              <a:rPr lang="en-US" sz="2400" dirty="0" smtClean="0">
                <a:solidFill>
                  <a:srgbClr val="0000FF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attribute</a:t>
            </a:r>
            <a:r>
              <a:rPr lang="en-US" sz="2400" dirty="0" smtClean="0">
                <a:solidFill>
                  <a:srgbClr val="0000FF"/>
                </a:solidFill>
              </a:rPr>
              <a:t>=</a:t>
            </a:r>
            <a:r>
              <a:rPr lang="en-US" sz="2400" dirty="0" smtClean="0">
                <a:solidFill>
                  <a:srgbClr val="660066"/>
                </a:solidFill>
              </a:rPr>
              <a:t>“value”</a:t>
            </a:r>
            <a:r>
              <a:rPr lang="en-US" sz="2400" dirty="0" smtClean="0">
                <a:solidFill>
                  <a:srgbClr val="0000FF"/>
                </a:solidFill>
              </a:rPr>
              <a:t>&gt;  </a:t>
            </a:r>
            <a:r>
              <a:rPr lang="en-US" sz="2400" dirty="0" smtClean="0"/>
              <a:t>Content  </a:t>
            </a:r>
            <a:r>
              <a:rPr lang="en-US" sz="2400" dirty="0" smtClean="0">
                <a:solidFill>
                  <a:srgbClr val="0000FF"/>
                </a:solidFill>
              </a:rPr>
              <a:t>&lt;/</a:t>
            </a:r>
            <a:r>
              <a:rPr lang="en-US" sz="2400" dirty="0" err="1" smtClean="0">
                <a:solidFill>
                  <a:srgbClr val="0000FF"/>
                </a:solidFill>
              </a:rPr>
              <a:t>tagname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	Or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 err="1">
                <a:solidFill>
                  <a:srgbClr val="0000FF"/>
                </a:solidFill>
              </a:rPr>
              <a:t>tagname</a:t>
            </a:r>
            <a:r>
              <a:rPr lang="en-US" sz="2400" dirty="0">
                <a:solidFill>
                  <a:srgbClr val="0000FF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</a:rPr>
              <a:t>attribute</a:t>
            </a:r>
            <a:r>
              <a:rPr lang="en-US" sz="2400" dirty="0">
                <a:solidFill>
                  <a:srgbClr val="0000FF"/>
                </a:solidFill>
              </a:rPr>
              <a:t>=</a:t>
            </a:r>
            <a:r>
              <a:rPr lang="en-US" sz="2400" dirty="0">
                <a:solidFill>
                  <a:srgbClr val="660066"/>
                </a:solidFill>
              </a:rPr>
              <a:t>“value”</a:t>
            </a:r>
            <a:r>
              <a:rPr lang="en-US" sz="2400" dirty="0">
                <a:solidFill>
                  <a:srgbClr val="0000FF"/>
                </a:solidFill>
              </a:rPr>
              <a:t>&gt; 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Examples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&lt;a 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 smtClean="0">
                <a:solidFill>
                  <a:srgbClr val="0000FF"/>
                </a:solidFill>
              </a:rPr>
              <a:t>=</a:t>
            </a:r>
            <a:r>
              <a:rPr lang="en-US" sz="2400" dirty="0" smtClean="0">
                <a:solidFill>
                  <a:srgbClr val="660066"/>
                </a:solidFill>
              </a:rPr>
              <a:t>“</a:t>
            </a:r>
            <a:r>
              <a:rPr lang="en-US" sz="2400" dirty="0" err="1" smtClean="0">
                <a:solidFill>
                  <a:srgbClr val="660066"/>
                </a:solidFill>
              </a:rPr>
              <a:t>www.siena.edu</a:t>
            </a:r>
            <a:r>
              <a:rPr lang="en-US" sz="2400" dirty="0" smtClean="0">
                <a:solidFill>
                  <a:srgbClr val="660066"/>
                </a:solidFill>
              </a:rPr>
              <a:t>”</a:t>
            </a:r>
            <a:r>
              <a:rPr lang="en-US" sz="2400" dirty="0" smtClean="0">
                <a:solidFill>
                  <a:srgbClr val="0000FF"/>
                </a:solidFill>
              </a:rPr>
              <a:t>&gt; </a:t>
            </a:r>
            <a:r>
              <a:rPr lang="en-US" sz="2400" dirty="0" smtClean="0"/>
              <a:t>Siena College</a:t>
            </a:r>
            <a:r>
              <a:rPr lang="en-US" sz="2400" dirty="0" smtClean="0">
                <a:solidFill>
                  <a:srgbClr val="0000FF"/>
                </a:solidFill>
              </a:rPr>
              <a:t>&lt;/a&gt;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img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0000FF"/>
                </a:solidFill>
              </a:rPr>
              <a:t>=</a:t>
            </a:r>
            <a:r>
              <a:rPr lang="en-US" sz="2400" dirty="0" smtClean="0">
                <a:solidFill>
                  <a:srgbClr val="660066"/>
                </a:solidFill>
              </a:rPr>
              <a:t>“</a:t>
            </a:r>
            <a:r>
              <a:rPr lang="en-US" sz="2400" dirty="0" err="1" smtClean="0">
                <a:solidFill>
                  <a:srgbClr val="660066"/>
                </a:solidFill>
              </a:rPr>
              <a:t>cats.jpg</a:t>
            </a:r>
            <a:r>
              <a:rPr lang="en-US" sz="2400" dirty="0" smtClean="0">
                <a:solidFill>
                  <a:srgbClr val="660066"/>
                </a:solidFill>
              </a:rPr>
              <a:t>”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width</a:t>
            </a:r>
            <a:r>
              <a:rPr lang="en-US" sz="2400" dirty="0" smtClean="0">
                <a:solidFill>
                  <a:srgbClr val="0000FF"/>
                </a:solidFill>
              </a:rPr>
              <a:t>=</a:t>
            </a:r>
            <a:r>
              <a:rPr lang="en-US" sz="2400" dirty="0" smtClean="0">
                <a:solidFill>
                  <a:srgbClr val="660066"/>
                </a:solidFill>
              </a:rPr>
              <a:t>“200”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	alt</a:t>
            </a:r>
            <a:r>
              <a:rPr lang="en-US" sz="2400" dirty="0" smtClean="0">
                <a:solidFill>
                  <a:srgbClr val="0000FF"/>
                </a:solidFill>
              </a:rPr>
              <a:t>=</a:t>
            </a:r>
            <a:r>
              <a:rPr lang="en-US" sz="2400" dirty="0" smtClean="0">
                <a:solidFill>
                  <a:srgbClr val="660066"/>
                </a:solidFill>
              </a:rPr>
              <a:t>“Picture of cats”</a:t>
            </a:r>
            <a:r>
              <a:rPr lang="en-US" sz="2400" dirty="0">
                <a:solidFill>
                  <a:srgbClr val="0000FF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63000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of Style </a:t>
            </a:r>
            <a:r>
              <a:rPr lang="en-US" dirty="0"/>
              <a:t>S</a:t>
            </a:r>
            <a:r>
              <a:rPr lang="en-US" dirty="0" smtClean="0"/>
              <a:t>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342900"/>
            <a:r>
              <a:rPr lang="en-US" sz="2400" dirty="0" smtClean="0"/>
              <a:t>Most of the default styling of HTML elements are basic</a:t>
            </a:r>
          </a:p>
          <a:p>
            <a:pPr marL="457200" indent="-342900"/>
            <a:endParaRPr lang="en-US" sz="2400" dirty="0" smtClean="0"/>
          </a:p>
          <a:p>
            <a:pPr marL="457200" indent="-342900"/>
            <a:r>
              <a:rPr lang="en-US" sz="2400" dirty="0" smtClean="0"/>
              <a:t>To see power of style sheets:</a:t>
            </a:r>
          </a:p>
          <a:p>
            <a:pPr marL="731520" lvl="1" indent="-342900"/>
            <a:r>
              <a:rPr lang="en-US" sz="1900" dirty="0" smtClean="0">
                <a:hlinkClick r:id="rId2"/>
              </a:rPr>
              <a:t>CSS Zen Garden</a:t>
            </a:r>
            <a:endParaRPr lang="en-US" sz="1900" dirty="0" smtClean="0"/>
          </a:p>
          <a:p>
            <a:pPr marL="731520" lvl="1" indent="-342900"/>
            <a:endParaRPr lang="en-US" sz="1900" dirty="0" smtClean="0"/>
          </a:p>
          <a:p>
            <a:pPr marL="457200" indent="-342900"/>
            <a:r>
              <a:rPr lang="en-US" sz="2400" dirty="0" smtClean="0"/>
              <a:t>All pages use exact same HTML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149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498848" cy="468172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Unordered </a:t>
            </a:r>
            <a:r>
              <a:rPr lang="en-US" dirty="0" smtClean="0"/>
              <a:t>(Bulleted lists)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>
                <a:solidFill>
                  <a:srgbClr val="660066"/>
                </a:solidFill>
              </a:rPr>
              <a:t>&lt;</a:t>
            </a:r>
            <a:r>
              <a:rPr lang="en-US" b="1" dirty="0" err="1" smtClean="0">
                <a:solidFill>
                  <a:srgbClr val="660066"/>
                </a:solidFill>
              </a:rPr>
              <a:t>ul</a:t>
            </a:r>
            <a:r>
              <a:rPr lang="en-US" b="1" dirty="0" smtClean="0">
                <a:solidFill>
                  <a:srgbClr val="660066"/>
                </a:solidFill>
              </a:rPr>
              <a:t>&gt;</a:t>
            </a:r>
            <a:br>
              <a:rPr lang="en-US" b="1" dirty="0" smtClean="0">
                <a:solidFill>
                  <a:srgbClr val="660066"/>
                </a:solidFill>
              </a:rPr>
            </a:br>
            <a:r>
              <a:rPr lang="en-US" dirty="0" smtClean="0"/>
              <a:t>      &lt;li&gt;First&lt;/li&gt;</a:t>
            </a:r>
            <a:br>
              <a:rPr lang="en-US" dirty="0" smtClean="0"/>
            </a:br>
            <a:r>
              <a:rPr lang="en-US" dirty="0" smtClean="0"/>
              <a:t>      &lt;li&gt;Second&lt;/li&gt;</a:t>
            </a:r>
            <a:br>
              <a:rPr lang="en-US" dirty="0" smtClean="0"/>
            </a:br>
            <a:r>
              <a:rPr lang="en-US" dirty="0" smtClean="0"/>
              <a:t>      &lt;li&gt;Third&lt;/li&gt;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b="1" dirty="0" smtClean="0">
                <a:solidFill>
                  <a:srgbClr val="660066"/>
                </a:solidFill>
              </a:rPr>
              <a:t>&lt;/</a:t>
            </a:r>
            <a:r>
              <a:rPr lang="en-US" b="1" dirty="0" err="1" smtClean="0">
                <a:solidFill>
                  <a:srgbClr val="660066"/>
                </a:solidFill>
              </a:rPr>
              <a:t>ul</a:t>
            </a:r>
            <a:r>
              <a:rPr lang="en-US" b="1" dirty="0" smtClean="0">
                <a:solidFill>
                  <a:srgbClr val="660066"/>
                </a:solidFill>
              </a:rPr>
              <a:t>&gt;</a:t>
            </a:r>
          </a:p>
          <a:p>
            <a:endParaRPr lang="en-US" b="1" dirty="0" smtClean="0">
              <a:solidFill>
                <a:srgbClr val="660066"/>
              </a:solidFill>
            </a:endParaRPr>
          </a:p>
          <a:p>
            <a:r>
              <a:rPr lang="en-US" b="1" dirty="0" smtClean="0"/>
              <a:t>Ordered </a:t>
            </a:r>
            <a:r>
              <a:rPr lang="en-US" dirty="0" smtClean="0"/>
              <a:t>(Numbered)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>
                <a:solidFill>
                  <a:srgbClr val="660066"/>
                </a:solidFill>
              </a:rPr>
              <a:t>&lt;</a:t>
            </a:r>
            <a:r>
              <a:rPr lang="en-US" b="1" dirty="0" err="1" smtClean="0">
                <a:solidFill>
                  <a:srgbClr val="660066"/>
                </a:solidFill>
              </a:rPr>
              <a:t>ol</a:t>
            </a:r>
            <a:r>
              <a:rPr lang="en-US" b="1" dirty="0" smtClean="0">
                <a:solidFill>
                  <a:srgbClr val="660066"/>
                </a:solidFill>
              </a:rPr>
              <a:t>&gt;</a:t>
            </a:r>
            <a:br>
              <a:rPr lang="en-US" b="1" dirty="0" smtClean="0">
                <a:solidFill>
                  <a:srgbClr val="660066"/>
                </a:solidFill>
              </a:rPr>
            </a:br>
            <a:r>
              <a:rPr lang="en-US" dirty="0" smtClean="0"/>
              <a:t>      &lt;li&gt;First&lt;/li&gt;</a:t>
            </a:r>
            <a:br>
              <a:rPr lang="en-US" dirty="0" smtClean="0"/>
            </a:br>
            <a:r>
              <a:rPr lang="en-US" dirty="0" smtClean="0"/>
              <a:t>      &lt;li&gt;Second&lt;/li&gt;</a:t>
            </a:r>
            <a:br>
              <a:rPr lang="en-US" dirty="0" smtClean="0"/>
            </a:br>
            <a:r>
              <a:rPr lang="en-US" dirty="0" smtClean="0"/>
              <a:t>      &lt;li&gt;Third&lt;/li&gt;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>
                <a:solidFill>
                  <a:srgbClr val="660066"/>
                </a:solidFill>
              </a:rPr>
              <a:t>&lt;/</a:t>
            </a:r>
            <a:r>
              <a:rPr lang="en-US" b="1" dirty="0" err="1" smtClean="0">
                <a:solidFill>
                  <a:srgbClr val="660066"/>
                </a:solidFill>
              </a:rPr>
              <a:t>ol</a:t>
            </a:r>
            <a:r>
              <a:rPr lang="en-US" b="1" dirty="0" smtClean="0">
                <a:solidFill>
                  <a:srgbClr val="660066"/>
                </a:solidFill>
              </a:rPr>
              <a:t>&gt;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smtClean="0"/>
              <a:t>First </a:t>
            </a:r>
          </a:p>
          <a:p>
            <a:r>
              <a:rPr lang="en-US" dirty="0" smtClean="0"/>
              <a:t>Second</a:t>
            </a:r>
          </a:p>
          <a:p>
            <a:r>
              <a:rPr lang="en-US" dirty="0" smtClean="0"/>
              <a:t>Third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First 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Second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Third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1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and &lt;</a:t>
            </a:r>
            <a:r>
              <a:rPr lang="en-US" dirty="0" err="1" smtClean="0"/>
              <a:t>ol</a:t>
            </a:r>
            <a:r>
              <a:rPr lang="en-US" dirty="0" smtClean="0"/>
              <a:t>&gt; have 36px of left padding</a:t>
            </a:r>
          </a:p>
          <a:p>
            <a:endParaRPr lang="en-US" dirty="0" smtClean="0"/>
          </a:p>
          <a:p>
            <a:r>
              <a:rPr lang="en-US" dirty="0" smtClean="0"/>
              <a:t>For each &lt;li&gt;, the bullet is positioned at -16px</a:t>
            </a:r>
          </a:p>
          <a:p>
            <a:endParaRPr lang="en-US" dirty="0" smtClean="0"/>
          </a:p>
          <a:p>
            <a:r>
              <a:rPr lang="en-US" dirty="0" smtClean="0"/>
              <a:t>Seeing an example is worth a 1000-word explanation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list_example.html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161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Lists are a great example of how HTML elements can be nested inside each other to create a hierarchy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>
                <a:solidFill>
                  <a:srgbClr val="D16349"/>
                </a:solidFill>
              </a:rPr>
              <a:t>&lt;</a:t>
            </a:r>
            <a:r>
              <a:rPr lang="en-US" sz="2200" dirty="0" err="1">
                <a:solidFill>
                  <a:srgbClr val="D16349"/>
                </a:solidFill>
              </a:rPr>
              <a:t>ol</a:t>
            </a:r>
            <a:r>
              <a:rPr lang="en-US" sz="2200" dirty="0">
                <a:solidFill>
                  <a:srgbClr val="D16349"/>
                </a:solidFill>
              </a:rPr>
              <a:t>&gt;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 smtClean="0"/>
              <a:t>&lt;li&gt;&lt;/li&gt;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4"/>
                </a:solidFill>
              </a:rPr>
              <a:t>&lt;li&gt;</a:t>
            </a:r>
          </a:p>
          <a:p>
            <a:pPr marL="571500" lvl="1" indent="-29845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</a:rPr>
              <a:t>ul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</a:p>
          <a:p>
            <a:pPr marL="571500" lvl="1" indent="-29845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&lt;li&gt;&lt;/li&gt;</a:t>
            </a:r>
          </a:p>
          <a:p>
            <a:pPr marL="571500" lvl="1" indent="-298450">
              <a:spcBef>
                <a:spcPts val="0"/>
              </a:spcBef>
              <a:buNone/>
            </a:pPr>
            <a:r>
              <a:rPr lang="en-US" dirty="0"/>
              <a:t>		&lt;li&gt;&lt;/li&gt;</a:t>
            </a:r>
          </a:p>
          <a:p>
            <a:pPr marL="571500" lvl="1" indent="-298450">
              <a:buNone/>
            </a:pPr>
            <a:r>
              <a:rPr lang="en-US" dirty="0"/>
              <a:t>		&lt;li&gt;&lt;/li&gt;</a:t>
            </a:r>
          </a:p>
          <a:p>
            <a:pPr marL="571500" lvl="1" indent="-29845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CB400"/>
                </a:solidFill>
              </a:rPr>
              <a:t>&lt;/</a:t>
            </a:r>
            <a:r>
              <a:rPr lang="en-US" dirty="0" err="1" smtClean="0">
                <a:solidFill>
                  <a:srgbClr val="CCB400"/>
                </a:solidFill>
              </a:rPr>
              <a:t>ul</a:t>
            </a:r>
            <a:r>
              <a:rPr lang="en-US" dirty="0" smtClean="0">
                <a:solidFill>
                  <a:srgbClr val="CCB400"/>
                </a:solidFill>
              </a:rPr>
              <a:t>&gt;</a:t>
            </a:r>
          </a:p>
          <a:p>
            <a:pPr marL="571500" lvl="1" indent="-298450">
              <a:buNone/>
            </a:pPr>
            <a:r>
              <a:rPr lang="en-US" dirty="0" smtClean="0">
                <a:solidFill>
                  <a:srgbClr val="8C7B70"/>
                </a:solidFill>
              </a:rPr>
              <a:t>&lt;/li&gt;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D16349"/>
                </a:solidFill>
              </a:rPr>
              <a:t>&lt;/</a:t>
            </a:r>
            <a:r>
              <a:rPr lang="en-US" dirty="0" err="1">
                <a:solidFill>
                  <a:srgbClr val="D16349"/>
                </a:solidFill>
              </a:rPr>
              <a:t>ol</a:t>
            </a:r>
            <a:r>
              <a:rPr lang="en-US" dirty="0">
                <a:solidFill>
                  <a:srgbClr val="D16349"/>
                </a:solidFill>
              </a:rPr>
              <a:t>&gt;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249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Introduce markup: elements and attributes</a:t>
            </a:r>
          </a:p>
          <a:p>
            <a:r>
              <a:rPr lang="en-US" dirty="0" smtClean="0"/>
              <a:t>How browsers interpret HTML documents</a:t>
            </a:r>
          </a:p>
          <a:p>
            <a:r>
              <a:rPr lang="en-US" dirty="0" smtClean="0"/>
              <a:t>Basic structure of HTML document</a:t>
            </a:r>
          </a:p>
          <a:p>
            <a:r>
              <a:rPr lang="en-US" dirty="0" smtClean="0"/>
              <a:t>What do style sheets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6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blockquote</a:t>
            </a:r>
            <a:r>
              <a:rPr lang="en-US" dirty="0" smtClean="0"/>
              <a:t>&gt;The quote goes here&lt;/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Often misused to create indents</a:t>
            </a:r>
          </a:p>
          <a:p>
            <a:endParaRPr lang="en-US" dirty="0"/>
          </a:p>
          <a:p>
            <a:r>
              <a:rPr lang="en-US" dirty="0" smtClean="0"/>
              <a:t>Indicates a long quotation</a:t>
            </a:r>
          </a:p>
          <a:p>
            <a:endParaRPr lang="en-US" dirty="0"/>
          </a:p>
          <a:p>
            <a:r>
              <a:rPr lang="en-US" dirty="0" smtClean="0"/>
              <a:t>It is not considered part of the document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86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arning_Web_Design__4th_Edition_pdf__page_95_of_620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67" y="297006"/>
            <a:ext cx="6903732" cy="61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14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Pre-formatted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Web browsers ignore extra “white space.”</a:t>
            </a:r>
          </a:p>
          <a:p>
            <a:endParaRPr lang="en-US" dirty="0"/>
          </a:p>
          <a:p>
            <a:r>
              <a:rPr lang="en-US" dirty="0" smtClean="0"/>
              <a:t>Only one “space” is displayed between words and elements</a:t>
            </a:r>
          </a:p>
          <a:p>
            <a:endParaRPr lang="en-US" dirty="0"/>
          </a:p>
          <a:p>
            <a:r>
              <a:rPr lang="en-US" dirty="0" smtClean="0"/>
              <a:t>Extra spaces, tabs, and line breaks are not displayed at all.</a:t>
            </a:r>
          </a:p>
          <a:p>
            <a:endParaRPr lang="en-US" dirty="0"/>
          </a:p>
          <a:p>
            <a:r>
              <a:rPr lang="en-US" dirty="0" smtClean="0"/>
              <a:t>The &lt;pre&gt; tag allows extra spaces, tabs, and line breaks to be displayed.</a:t>
            </a:r>
          </a:p>
          <a:p>
            <a:endParaRPr lang="en-US" dirty="0"/>
          </a:p>
          <a:p>
            <a:r>
              <a:rPr lang="en-US" dirty="0" smtClean="0"/>
              <a:t>Why do web browsers ignore extra “white space?”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50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69672"/>
            <a:ext cx="7620000" cy="4731128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rgbClr val="660066"/>
                </a:solidFill>
              </a:rPr>
              <a:t>&lt;figure&gt;</a:t>
            </a:r>
          </a:p>
          <a:p>
            <a:pPr marL="114300" indent="0"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piechart.jpg</a:t>
            </a:r>
            <a:r>
              <a:rPr lang="en-US" dirty="0" smtClean="0"/>
              <a:t>” alt=“This will pop up”&gt;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660066"/>
                </a:solidFill>
              </a:rPr>
              <a:t> &lt;</a:t>
            </a:r>
            <a:r>
              <a:rPr lang="en-US" dirty="0" err="1" smtClean="0">
                <a:solidFill>
                  <a:srgbClr val="660066"/>
                </a:solidFill>
              </a:rPr>
              <a:t>figcaption</a:t>
            </a:r>
            <a:r>
              <a:rPr lang="en-US" dirty="0" smtClean="0">
                <a:solidFill>
                  <a:srgbClr val="660066"/>
                </a:solidFill>
              </a:rPr>
              <a:t>&gt;</a:t>
            </a:r>
            <a:r>
              <a:rPr lang="en-US" dirty="0" smtClean="0"/>
              <a:t>This will display on screen</a:t>
            </a:r>
            <a:r>
              <a:rPr lang="en-US" dirty="0" smtClean="0">
                <a:solidFill>
                  <a:srgbClr val="660066"/>
                </a:solidFill>
              </a:rPr>
              <a:t>&lt;/</a:t>
            </a:r>
            <a:r>
              <a:rPr lang="en-US" dirty="0" err="1" smtClean="0">
                <a:solidFill>
                  <a:srgbClr val="660066"/>
                </a:solidFill>
              </a:rPr>
              <a:t>figcaption</a:t>
            </a:r>
            <a:r>
              <a:rPr lang="en-US" dirty="0" smtClean="0">
                <a:solidFill>
                  <a:srgbClr val="660066"/>
                </a:solidFill>
              </a:rPr>
              <a:t>&gt;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660066"/>
                </a:solidFill>
              </a:rPr>
              <a:t>&lt;/figure&gt;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82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Organizing with new HTML5 tags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&lt;header&gt;</a:t>
            </a:r>
          </a:p>
          <a:p>
            <a:r>
              <a:rPr lang="en-US" sz="3200" dirty="0" smtClean="0"/>
              <a:t>&lt;footer&gt;</a:t>
            </a:r>
          </a:p>
          <a:p>
            <a:r>
              <a:rPr lang="en-US" sz="3200" dirty="0" smtClean="0"/>
              <a:t>&lt;section&gt;</a:t>
            </a:r>
          </a:p>
          <a:p>
            <a:r>
              <a:rPr lang="en-US" sz="3200" dirty="0" smtClean="0"/>
              <a:t>&lt;article&gt;</a:t>
            </a:r>
          </a:p>
          <a:p>
            <a:r>
              <a:rPr lang="en-US" sz="3200" dirty="0" smtClean="0"/>
              <a:t>&lt;aside&gt;</a:t>
            </a:r>
          </a:p>
          <a:p>
            <a:r>
              <a:rPr lang="en-US" sz="3200" dirty="0" smtClean="0"/>
              <a:t>&lt;</a:t>
            </a:r>
            <a:r>
              <a:rPr lang="en-US" sz="3200" dirty="0" err="1" smtClean="0"/>
              <a:t>nav</a:t>
            </a:r>
            <a:r>
              <a:rPr lang="en-US" sz="32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5256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dates</a:t>
            </a:r>
            <a:endParaRPr lang="en-US" dirty="0"/>
          </a:p>
        </p:txBody>
      </p:sp>
      <p:pic>
        <p:nvPicPr>
          <p:cNvPr id="3" name="Picture 2" descr="Learning_Web_Design__4th_Edition_pdf__page_109_of_620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45" y="1540475"/>
            <a:ext cx="7538487" cy="37841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752" y="5779546"/>
            <a:ext cx="86717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aseline="30000" dirty="0"/>
              <a:t>Written by Jennifer Robbins (&lt;time </a:t>
            </a:r>
            <a:r>
              <a:rPr lang="en-US" sz="2000" baseline="30000" dirty="0" err="1"/>
              <a:t>datetime</a:t>
            </a:r>
            <a:r>
              <a:rPr lang="en-US" sz="2000" baseline="30000" dirty="0"/>
              <a:t>="2012-09-01T 20:00-05:</a:t>
            </a:r>
            <a:r>
              <a:rPr lang="en-US" sz="2000" baseline="30000" dirty="0" smtClean="0"/>
              <a:t>00” </a:t>
            </a:r>
            <a:r>
              <a:rPr lang="en-US" sz="2000" baseline="30000" dirty="0" err="1" smtClean="0"/>
              <a:t>pubdate</a:t>
            </a:r>
            <a:r>
              <a:rPr lang="en-US" sz="2000" baseline="30000" dirty="0"/>
              <a:t>&gt;September 1, 2012, 8pm EST&lt;/time&gt;)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3407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and </a:t>
            </a:r>
            <a:r>
              <a:rPr lang="en-US" dirty="0" err="1" smtClean="0"/>
              <a:t>Div</a:t>
            </a:r>
            <a:endParaRPr lang="en-US" dirty="0"/>
          </a:p>
        </p:txBody>
      </p:sp>
      <p:pic>
        <p:nvPicPr>
          <p:cNvPr id="4" name="Picture 3" descr="Screen Shot 2013-09-16 at 10.12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744457"/>
            <a:ext cx="4813300" cy="1549400"/>
          </a:xfrm>
          <a:prstGeom prst="rect">
            <a:avLst/>
          </a:prstGeom>
        </p:spPr>
      </p:pic>
      <p:pic>
        <p:nvPicPr>
          <p:cNvPr id="5" name="Picture 4" descr="Learning_Web_Design__4th_Edition_pdf__page_113_of_620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3741535"/>
            <a:ext cx="8703186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09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and </a:t>
            </a:r>
            <a:r>
              <a:rPr lang="en-US" dirty="0" err="1" smtClean="0"/>
              <a:t>Div</a:t>
            </a:r>
            <a:endParaRPr lang="en-US" dirty="0"/>
          </a:p>
        </p:txBody>
      </p:sp>
      <p:pic>
        <p:nvPicPr>
          <p:cNvPr id="5" name="Picture 4" descr="Screen Shot 2013-09-16 at 10.14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1" y="2361686"/>
            <a:ext cx="6400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54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vs. id</a:t>
            </a:r>
            <a:endParaRPr lang="en-US" dirty="0"/>
          </a:p>
        </p:txBody>
      </p:sp>
      <p:pic>
        <p:nvPicPr>
          <p:cNvPr id="4" name="Picture 3" descr="Learning_Web_Design__4th_Edition_pdf__page_115_of_620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5" y="1532960"/>
            <a:ext cx="8761720" cy="43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55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vs. id</a:t>
            </a:r>
            <a:endParaRPr lang="en-US" dirty="0"/>
          </a:p>
        </p:txBody>
      </p:sp>
      <p:pic>
        <p:nvPicPr>
          <p:cNvPr id="3" name="Picture 2" descr="Screen Shot 2013-09-16 at 10.15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59" y="2213240"/>
            <a:ext cx="49276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3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content</a:t>
            </a:r>
          </a:p>
          <a:p>
            <a:r>
              <a:rPr lang="en-US" dirty="0" smtClean="0"/>
              <a:t>Give the document structure</a:t>
            </a:r>
          </a:p>
          <a:p>
            <a:r>
              <a:rPr lang="en-US" dirty="0" smtClean="0"/>
              <a:t>Identify the different text elements</a:t>
            </a:r>
          </a:p>
          <a:p>
            <a:r>
              <a:rPr lang="en-US" dirty="0" smtClean="0"/>
              <a:t>Add some images</a:t>
            </a:r>
          </a:p>
          <a:p>
            <a:r>
              <a:rPr lang="en-US" dirty="0" smtClean="0"/>
              <a:t>Specify page appearance with style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30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vs. id</a:t>
            </a:r>
            <a:endParaRPr lang="en-US" dirty="0"/>
          </a:p>
        </p:txBody>
      </p:sp>
      <p:pic>
        <p:nvPicPr>
          <p:cNvPr id="3" name="Picture 2" descr="Screen Shot 2013-09-16 at 10.1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4" y="1468564"/>
            <a:ext cx="8496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3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your favorite text editor</a:t>
            </a:r>
          </a:p>
          <a:p>
            <a:pPr lvl="1"/>
            <a:r>
              <a:rPr lang="en-US" dirty="0" smtClean="0"/>
              <a:t>Notepad++ is on the computers in lab</a:t>
            </a:r>
          </a:p>
          <a:p>
            <a:pPr lvl="1"/>
            <a:r>
              <a:rPr lang="en-US" dirty="0" smtClean="0"/>
              <a:t>I use either </a:t>
            </a:r>
            <a:r>
              <a:rPr lang="en-US" dirty="0" err="1" smtClean="0"/>
              <a:t>TextWrangler</a:t>
            </a:r>
            <a:r>
              <a:rPr lang="en-US" dirty="0" smtClean="0"/>
              <a:t>, Sublime, or Taco HTML Edit on Mac (first two are free)</a:t>
            </a:r>
          </a:p>
          <a:p>
            <a:pPr lvl="1"/>
            <a:r>
              <a:rPr lang="en-US" dirty="0" smtClean="0"/>
              <a:t>Doesn’t matter which you use, but it must be a TEXT editor.</a:t>
            </a:r>
          </a:p>
          <a:p>
            <a:pPr lvl="1"/>
            <a:r>
              <a:rPr lang="en-US" dirty="0" smtClean="0"/>
              <a:t>The ones mentioned above are helpful with context styling</a:t>
            </a:r>
          </a:p>
          <a:p>
            <a:r>
              <a:rPr lang="en-US" dirty="0" smtClean="0"/>
              <a:t>Create a new file</a:t>
            </a:r>
          </a:p>
          <a:p>
            <a:r>
              <a:rPr lang="en-US" dirty="0" smtClean="0"/>
              <a:t>Add the basic HTML elements</a:t>
            </a:r>
          </a:p>
          <a:p>
            <a:r>
              <a:rPr lang="en-US" dirty="0" smtClean="0"/>
              <a:t>Save it in an appropriate directory with the extension .html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file structure</a:t>
            </a:r>
            <a:endParaRPr lang="en-US" dirty="0"/>
          </a:p>
        </p:txBody>
      </p:sp>
      <p:pic>
        <p:nvPicPr>
          <p:cNvPr id="4" name="Content Placeholder 3" descr="Screen Shot 2013-09-09 at 10.07.26 A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73" r="-11573"/>
          <a:stretch>
            <a:fillRect/>
          </a:stretch>
        </p:blipFill>
        <p:spPr>
          <a:xfrm>
            <a:off x="301625" y="1527175"/>
            <a:ext cx="85042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5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Format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elementname</a:t>
            </a:r>
            <a:r>
              <a:rPr lang="en-US" sz="2400" dirty="0" smtClean="0">
                <a:solidFill>
                  <a:srgbClr val="0000FF"/>
                </a:solidFill>
              </a:rPr>
              <a:t>&gt;  </a:t>
            </a:r>
            <a:r>
              <a:rPr lang="en-US" sz="2400" dirty="0" smtClean="0"/>
              <a:t>Content here </a:t>
            </a:r>
            <a:r>
              <a:rPr lang="en-US" sz="2400" dirty="0" smtClean="0">
                <a:solidFill>
                  <a:srgbClr val="0000FF"/>
                </a:solidFill>
              </a:rPr>
              <a:t>&lt;/</a:t>
            </a:r>
            <a:r>
              <a:rPr lang="en-US" sz="2400" dirty="0" err="1" smtClean="0">
                <a:solidFill>
                  <a:srgbClr val="0000FF"/>
                </a:solidFill>
              </a:rPr>
              <a:t>elementname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Examples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&lt;h1&gt; </a:t>
            </a:r>
            <a:r>
              <a:rPr lang="en-US" sz="2400" dirty="0" smtClean="0"/>
              <a:t>This is a heading </a:t>
            </a:r>
            <a:r>
              <a:rPr lang="en-US" sz="2400" dirty="0" smtClean="0">
                <a:solidFill>
                  <a:srgbClr val="0000FF"/>
                </a:solidFill>
              </a:rPr>
              <a:t>&lt;/h1&gt;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&lt;p&gt; T</a:t>
            </a:r>
            <a:r>
              <a:rPr lang="en-US" sz="2400" dirty="0" smtClean="0">
                <a:solidFill>
                  <a:srgbClr val="000000"/>
                </a:solidFill>
              </a:rPr>
              <a:t>his is a paragraph. </a:t>
            </a:r>
            <a:r>
              <a:rPr lang="en-US" sz="2400" dirty="0" smtClean="0">
                <a:solidFill>
                  <a:srgbClr val="0000FF"/>
                </a:solidFill>
              </a:rPr>
              <a:t>&lt;/p&gt;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&lt;p&gt; </a:t>
            </a:r>
            <a:r>
              <a:rPr lang="en-US" sz="2400" dirty="0" smtClean="0">
                <a:solidFill>
                  <a:srgbClr val="000000"/>
                </a:solidFill>
              </a:rPr>
              <a:t>So is this</a:t>
            </a:r>
            <a:r>
              <a:rPr lang="is-IS" sz="2400" dirty="0" smtClean="0">
                <a:solidFill>
                  <a:srgbClr val="000000"/>
                </a:solidFill>
              </a:rPr>
              <a:t>…  </a:t>
            </a:r>
          </a:p>
          <a:p>
            <a:pPr marL="114300" indent="0">
              <a:buNone/>
            </a:pPr>
            <a:r>
              <a:rPr lang="is-IS" sz="2400" dirty="0">
                <a:solidFill>
                  <a:srgbClr val="000000"/>
                </a:solidFill>
              </a:rPr>
              <a:t> </a:t>
            </a:r>
            <a:r>
              <a:rPr lang="is-IS" sz="2400" dirty="0" smtClean="0">
                <a:solidFill>
                  <a:srgbClr val="000000"/>
                </a:solidFill>
              </a:rPr>
              <a:t>       What happens if I separate my lines? </a:t>
            </a:r>
            <a:r>
              <a:rPr lang="is-IS" sz="2400" dirty="0" smtClean="0">
                <a:solidFill>
                  <a:srgbClr val="0000FF"/>
                </a:solidFill>
              </a:rPr>
              <a:t>&lt;/p&gt;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Browsers 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Multiple “white” spaces</a:t>
            </a:r>
          </a:p>
          <a:p>
            <a:pPr marL="457200" indent="-342900"/>
            <a:endParaRPr lang="en-US" sz="2400" dirty="0" smtClean="0">
              <a:solidFill>
                <a:srgbClr val="000000"/>
              </a:solidFill>
            </a:endParaRPr>
          </a:p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Line breaks (carriage returns)</a:t>
            </a:r>
          </a:p>
          <a:p>
            <a:pPr marL="457200" indent="-342900"/>
            <a:endParaRPr lang="en-US" sz="2400" dirty="0" smtClean="0">
              <a:solidFill>
                <a:srgbClr val="000000"/>
              </a:solidFill>
            </a:endParaRPr>
          </a:p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Tabs</a:t>
            </a:r>
          </a:p>
          <a:p>
            <a:pPr marL="457200" indent="-342900"/>
            <a:endParaRPr lang="en-US" sz="2400" dirty="0" smtClean="0">
              <a:solidFill>
                <a:srgbClr val="000000"/>
              </a:solidFill>
            </a:endParaRPr>
          </a:p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Unrecognized markup – </a:t>
            </a:r>
            <a:r>
              <a:rPr lang="en-US" sz="2400" dirty="0" err="1" smtClean="0">
                <a:solidFill>
                  <a:srgbClr val="000000"/>
                </a:solidFill>
              </a:rPr>
              <a:t>ie</a:t>
            </a:r>
            <a:r>
              <a:rPr lang="en-US" sz="2400" dirty="0" smtClean="0">
                <a:solidFill>
                  <a:srgbClr val="000000"/>
                </a:solidFill>
              </a:rPr>
              <a:t>. anything they don’t understand</a:t>
            </a:r>
          </a:p>
          <a:p>
            <a:pPr marL="457200" indent="-342900"/>
            <a:endParaRPr lang="en-US" sz="2400" dirty="0" smtClean="0">
              <a:solidFill>
                <a:srgbClr val="000000"/>
              </a:solidFill>
            </a:endParaRPr>
          </a:p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Comments &lt;!--  comment in here --&gt;</a:t>
            </a:r>
          </a:p>
          <a:p>
            <a:pPr marL="457200" indent="-342900"/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4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Identifying Text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Use HTML to add meaning and structure to the content, NOT how it should appear.</a:t>
            </a:r>
          </a:p>
          <a:p>
            <a:pPr marL="457200" indent="-342900"/>
            <a:endParaRPr lang="en-US" sz="2400" dirty="0" smtClean="0">
              <a:solidFill>
                <a:srgbClr val="000000"/>
              </a:solidFill>
            </a:endParaRPr>
          </a:p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Choose elements based on what makes sense structurally</a:t>
            </a:r>
          </a:p>
          <a:p>
            <a:pPr marL="457200" indent="-342900"/>
            <a:endParaRPr lang="en-US" sz="2400" dirty="0">
              <a:solidFill>
                <a:srgbClr val="000000"/>
              </a:solidFill>
            </a:endParaRPr>
          </a:p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Each element has a default style</a:t>
            </a:r>
          </a:p>
          <a:p>
            <a:pPr marL="457200" indent="-342900"/>
            <a:endParaRPr lang="en-US" sz="2400" dirty="0" smtClean="0">
              <a:solidFill>
                <a:srgbClr val="000000"/>
              </a:solidFill>
            </a:endParaRPr>
          </a:p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Use CSS to change how elements should appear</a:t>
            </a:r>
          </a:p>
          <a:p>
            <a:pPr marL="457200" indent="-342900"/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77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Paragraphs &lt;p&gt;</a:t>
            </a:r>
          </a:p>
          <a:p>
            <a:pPr lvl="1"/>
            <a:r>
              <a:rPr lang="en-US" dirty="0" smtClean="0"/>
              <a:t>Headings &lt;h1&gt;, &lt;h2&gt;, …, &lt;h6&gt;</a:t>
            </a:r>
          </a:p>
          <a:p>
            <a:pPr lvl="1"/>
            <a:r>
              <a:rPr lang="en-US" dirty="0" smtClean="0"/>
              <a:t>Lists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Treated as though they are rectangular boxes that are stacked up in the page.</a:t>
            </a:r>
          </a:p>
          <a:p>
            <a:endParaRPr lang="en-US" dirty="0"/>
          </a:p>
          <a:p>
            <a:r>
              <a:rPr lang="en-US" dirty="0" smtClean="0"/>
              <a:t>Each one </a:t>
            </a:r>
            <a:r>
              <a:rPr lang="en-US" dirty="0"/>
              <a:t>t</a:t>
            </a:r>
            <a:r>
              <a:rPr lang="en-US" dirty="0" smtClean="0"/>
              <a:t>akes up the entire width of the web browser’s window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&lt;p&gt;, &lt;h1&gt;, &lt;h2&gt;, ..., &lt;h6&gt; have </a:t>
            </a:r>
            <a:r>
              <a:rPr lang="en-US" dirty="0"/>
              <a:t>t</a:t>
            </a:r>
            <a:r>
              <a:rPr lang="en-US" dirty="0" smtClean="0"/>
              <a:t>op and bottom margins</a:t>
            </a:r>
          </a:p>
          <a:p>
            <a:pPr lvl="1"/>
            <a:r>
              <a:rPr lang="en-US" dirty="0" smtClean="0"/>
              <a:t>16px = 1em = height of 12pt line of text</a:t>
            </a:r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550779" y="4789954"/>
            <a:ext cx="7620000" cy="3609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89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2983</TotalTime>
  <Words>842</Words>
  <Application>Microsoft Macintosh PowerPoint</Application>
  <PresentationFormat>On-screen Show (4:3)</PresentationFormat>
  <Paragraphs>180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Chapter 4 and 5</vt:lpstr>
      <vt:lpstr>Objectives</vt:lpstr>
      <vt:lpstr>Where do we start?</vt:lpstr>
      <vt:lpstr>Create a file</vt:lpstr>
      <vt:lpstr>Basic file structure</vt:lpstr>
      <vt:lpstr>HTML Elements</vt:lpstr>
      <vt:lpstr>What Browsers Ignore</vt:lpstr>
      <vt:lpstr>Identifying Text Elements</vt:lpstr>
      <vt:lpstr>Block Elements</vt:lpstr>
      <vt:lpstr>Inline Elements</vt:lpstr>
      <vt:lpstr>Inline elements</vt:lpstr>
      <vt:lpstr>Inline elements</vt:lpstr>
      <vt:lpstr>Inline elements</vt:lpstr>
      <vt:lpstr>Empty Elements</vt:lpstr>
      <vt:lpstr>HTML Elements &amp; Attributes</vt:lpstr>
      <vt:lpstr>Power of Style Sheets</vt:lpstr>
      <vt:lpstr>Lists</vt:lpstr>
      <vt:lpstr>Lists</vt:lpstr>
      <vt:lpstr>Nesting in HTML</vt:lpstr>
      <vt:lpstr>Blockquotes</vt:lpstr>
      <vt:lpstr>PowerPoint Presentation</vt:lpstr>
      <vt:lpstr>Pre-formatted text</vt:lpstr>
      <vt:lpstr>Figures</vt:lpstr>
      <vt:lpstr>Organizing with new HTML5 tags</vt:lpstr>
      <vt:lpstr>Time and dates</vt:lpstr>
      <vt:lpstr>Span and Div</vt:lpstr>
      <vt:lpstr>Span and Div</vt:lpstr>
      <vt:lpstr>Class vs. id</vt:lpstr>
      <vt:lpstr>Class vs. id</vt:lpstr>
      <vt:lpstr>Class vs. id</vt:lpstr>
    </vt:vector>
  </TitlesOfParts>
  <Company>Siena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Eric Breimer</dc:creator>
  <cp:lastModifiedBy>MaryAnne Egan</cp:lastModifiedBy>
  <cp:revision>23</cp:revision>
  <cp:lastPrinted>2016-01-28T19:48:14Z</cp:lastPrinted>
  <dcterms:created xsi:type="dcterms:W3CDTF">2013-09-16T13:20:13Z</dcterms:created>
  <dcterms:modified xsi:type="dcterms:W3CDTF">2016-02-03T19:41:49Z</dcterms:modified>
</cp:coreProperties>
</file>