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75" r:id="rId14"/>
    <p:sldId id="268" r:id="rId15"/>
    <p:sldId id="273" r:id="rId16"/>
    <p:sldId id="274" r:id="rId17"/>
    <p:sldId id="269" r:id="rId18"/>
    <p:sldId id="270" r:id="rId19"/>
    <p:sldId id="271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12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EA83-4D1D-DC42-B13E-11872C06B9FD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88B74-59B1-7E4C-B076-27692EC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E12ED-8B2D-C34A-99D1-5CF106A8678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9B258-EF29-D54C-BF63-662E3F9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9B258-EF29-D54C-BF63-662E3F95D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CED3E41-E2DE-48B7-AD25-2C05D8372D60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19237-00E8-48F5-9A77-8496B8A0E54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19237-00E8-48F5-9A77-8496B8A0E541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202C6-8B37-41F0-B3E4-774551D1C22F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8F78D1B-BB73-41B2-8202-C6678B761557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511E46-B9AD-4605-BA48-F4BA770367EA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1A4492-1D66-40E5-BF5F-8AE5B76A3760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120655-FBEF-4656-A8A9-E7D9EB4F4DEC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6B2BA2-D035-44CD-B6C5-345CD46C68A9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12544D9-E8EB-4DFC-9BAC-8FC5CFB1A919}" type="datetime4">
              <a:rPr lang="en-US" smtClean="0"/>
              <a:pPr/>
              <a:t>February 26, 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F894904-8048-429B-BF77-F17DA8F8287B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441D7B3-F7C5-4013-AC5D-399DD8DB11FA}" type="datetime4">
              <a:rPr lang="en-US" smtClean="0"/>
              <a:pPr/>
              <a:t>February 26, 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XN2MTLNH5Xk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Stretching of a cell to cover several rows or columns</a:t>
            </a:r>
          </a:p>
          <a:p>
            <a:r>
              <a:rPr lang="en-US" dirty="0" smtClean="0"/>
              <a:t>Allows you to create complex table structures</a:t>
            </a:r>
          </a:p>
          <a:p>
            <a:r>
              <a:rPr lang="en-US" dirty="0"/>
              <a:t>M</a:t>
            </a:r>
            <a:r>
              <a:rPr lang="en-US" dirty="0" smtClean="0"/>
              <a:t>akes markup a little more difficult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DE9898"/>
                </a:solidFill>
              </a:rPr>
              <a:t>colspan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DE9898"/>
                </a:solidFill>
              </a:rPr>
              <a:t>rowspan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3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as an attribute in the </a:t>
            </a:r>
            <a:r>
              <a:rPr lang="en-US" dirty="0" smtClean="0">
                <a:solidFill>
                  <a:srgbClr val="DE9898"/>
                </a:solidFill>
              </a:rPr>
              <a:t>td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DE9898"/>
                </a:solidFill>
              </a:rPr>
              <a:t>th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Stretches a cell to the right to span over the subsequent columns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 smtClean="0"/>
              <a:t>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=“2"&gt;Fat&lt;</a:t>
            </a:r>
            <a:r>
              <a:rPr lang="en-US" dirty="0"/>
              <a:t>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 smtClean="0"/>
              <a:t>	&lt;</a:t>
            </a:r>
            <a:r>
              <a:rPr lang="en-US" dirty="0"/>
              <a:t>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230188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568325" indent="0">
              <a:buNone/>
            </a:pPr>
            <a:r>
              <a:rPr lang="ro-RO" dirty="0"/>
              <a:t>&lt;td</a:t>
            </a:r>
            <a:r>
              <a:rPr lang="ro-RO" dirty="0" smtClean="0"/>
              <a:t>&gt;Saturated Fat (g)&lt;</a:t>
            </a:r>
            <a:r>
              <a:rPr lang="ro-RO" dirty="0"/>
              <a:t>/td&gt;</a:t>
            </a:r>
          </a:p>
          <a:p>
            <a:pPr marL="0" indent="568325">
              <a:buNone/>
            </a:pPr>
            <a:r>
              <a:rPr lang="en-US" dirty="0" smtClean="0"/>
              <a:t>&lt;</a:t>
            </a:r>
            <a:r>
              <a:rPr lang="en-US" dirty="0"/>
              <a:t>td</a:t>
            </a:r>
            <a:r>
              <a:rPr lang="en-US" dirty="0" smtClean="0"/>
              <a:t>&gt;Unsaturated Fat (g)&lt;</a:t>
            </a:r>
            <a:r>
              <a:rPr lang="en-US" dirty="0"/>
              <a:t>/td&gt;</a:t>
            </a:r>
          </a:p>
          <a:p>
            <a:pPr marL="0" indent="230188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69933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as an attribute in the </a:t>
            </a:r>
            <a:r>
              <a:rPr lang="en-US" dirty="0" smtClean="0">
                <a:solidFill>
                  <a:srgbClr val="DE9898"/>
                </a:solidFill>
              </a:rPr>
              <a:t>td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DE9898"/>
                </a:solidFill>
              </a:rPr>
              <a:t>th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Stretches a cell downward over several rows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 smtClean="0"/>
              <a:t>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="3"&gt;Serving Size&lt;/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 smtClean="0"/>
              <a:t>	&lt;</a:t>
            </a:r>
            <a:r>
              <a:rPr lang="en-US" dirty="0"/>
              <a:t>td&gt;Small (8oz.)&lt;/td&gt;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 smtClean="0"/>
              <a:t>	&lt;</a:t>
            </a:r>
            <a:r>
              <a:rPr lang="en-US" dirty="0"/>
              <a:t>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230188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568325" indent="0">
              <a:buNone/>
            </a:pPr>
            <a:r>
              <a:rPr lang="ro-RO" dirty="0"/>
              <a:t>&lt;td&gt;Medium (16oz.)&lt;/td&gt;</a:t>
            </a:r>
          </a:p>
          <a:p>
            <a:pPr marL="0" indent="230188">
              <a:buNone/>
            </a:pPr>
            <a:r>
              <a:rPr lang="ro-RO" dirty="0"/>
              <a:t>&lt;/tr&gt;</a:t>
            </a:r>
          </a:p>
          <a:p>
            <a:pPr marL="0" indent="230188">
              <a:buNone/>
            </a:pPr>
            <a:r>
              <a:rPr lang="ro-RO" dirty="0"/>
              <a:t>&lt;tr&gt;</a:t>
            </a:r>
          </a:p>
          <a:p>
            <a:pPr marL="0" indent="568325">
              <a:buNone/>
            </a:pPr>
            <a:r>
              <a:rPr lang="en-US" dirty="0"/>
              <a:t>&lt;td&gt;Large (24oz.)&lt;/td&gt;</a:t>
            </a:r>
          </a:p>
          <a:p>
            <a:pPr marL="0" indent="230188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0009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recreate these:</a:t>
            </a:r>
            <a:endParaRPr lang="en-US" dirty="0"/>
          </a:p>
        </p:txBody>
      </p:sp>
      <p:pic>
        <p:nvPicPr>
          <p:cNvPr id="8" name="Content Placeholder 7" descr="Fullscreen_2_25_16__3_23_P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87" t="6042" r="-34287" b="1"/>
          <a:stretch/>
        </p:blipFill>
        <p:spPr>
          <a:xfrm>
            <a:off x="981389" y="1674208"/>
            <a:ext cx="2895451" cy="1496279"/>
          </a:xfrm>
        </p:spPr>
      </p:pic>
      <p:pic>
        <p:nvPicPr>
          <p:cNvPr id="9" name="Picture 8" descr="tit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6" y="1674208"/>
            <a:ext cx="2114307" cy="1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in and between cells</a:t>
            </a:r>
            <a:endParaRPr lang="en-US" dirty="0"/>
          </a:p>
        </p:txBody>
      </p:sp>
      <p:pic>
        <p:nvPicPr>
          <p:cNvPr id="4" name="Content Placeholder 3" descr="Learning_Web_Design__4th_Edition_copy_p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04" r="-15004"/>
          <a:stretch>
            <a:fillRect/>
          </a:stretch>
        </p:blipFill>
        <p:spPr>
          <a:xfrm>
            <a:off x="1130702" y="1684422"/>
            <a:ext cx="7355430" cy="4045487"/>
          </a:xfrm>
        </p:spPr>
      </p:pic>
    </p:spTree>
    <p:extLst>
      <p:ext uri="{BB962C8B-B14F-4D97-AF65-F5344CB8AC3E}">
        <p14:creationId xmlns:p14="http://schemas.microsoft.com/office/powerpoint/2010/main" val="11075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Table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elements and attributes that offer more complex semantic descriptions and improve accessibility</a:t>
            </a:r>
          </a:p>
          <a:p>
            <a:r>
              <a:rPr lang="en-US" dirty="0" smtClean="0"/>
              <a:t>Row group elements – describe rows or groups of rows using </a:t>
            </a:r>
            <a:r>
              <a:rPr lang="en-US" dirty="0" err="1" smtClean="0">
                <a:solidFill>
                  <a:srgbClr val="DE9898"/>
                </a:solidFill>
              </a:rPr>
              <a:t>thead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DE9898"/>
                </a:solidFill>
              </a:rPr>
              <a:t>tfoot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DE9898"/>
                </a:solidFill>
              </a:rPr>
              <a:t>tbody</a:t>
            </a:r>
            <a:endParaRPr lang="en-US" dirty="0" smtClean="0">
              <a:solidFill>
                <a:srgbClr val="DE9898"/>
              </a:solidFill>
            </a:endParaRPr>
          </a:p>
          <a:p>
            <a:pPr lvl="1"/>
            <a:r>
              <a:rPr lang="en-US" dirty="0" smtClean="0"/>
              <a:t>May also be used to apply styles to various regions of table</a:t>
            </a:r>
          </a:p>
          <a:p>
            <a:r>
              <a:rPr lang="en-US" dirty="0" smtClean="0"/>
              <a:t>Column group elements (</a:t>
            </a:r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col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DE9898"/>
                </a:solidFill>
              </a:rPr>
              <a:t>colgroup</a:t>
            </a:r>
            <a:r>
              <a:rPr lang="en-US" dirty="0" smtClean="0"/>
              <a:t>)– used to identify columns</a:t>
            </a:r>
          </a:p>
          <a:p>
            <a:pPr lvl="1"/>
            <a:r>
              <a:rPr lang="en-US" dirty="0" smtClean="0"/>
              <a:t>add semantic context to information</a:t>
            </a:r>
          </a:p>
          <a:p>
            <a:pPr lvl="1"/>
            <a:r>
              <a:rPr lang="en-US" dirty="0" smtClean="0"/>
              <a:t>doesn’t appear on page, just describes columns before table data begins</a:t>
            </a:r>
          </a:p>
        </p:txBody>
      </p:sp>
    </p:spTree>
    <p:extLst>
      <p:ext uri="{BB962C8B-B14F-4D97-AF65-F5344CB8AC3E}">
        <p14:creationId xmlns:p14="http://schemas.microsoft.com/office/powerpoint/2010/main" val="50395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86" y="411336"/>
            <a:ext cx="6354796" cy="6311957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&lt;table&gt;</a:t>
            </a:r>
          </a:p>
          <a:p>
            <a:pPr marL="0" indent="230188">
              <a:buNone/>
            </a:pPr>
            <a:r>
              <a:rPr lang="en-US" sz="1400" dirty="0"/>
              <a:t>&lt;caption&gt;Nutritional Information (Calorie and </a:t>
            </a:r>
            <a:r>
              <a:rPr lang="en-US" sz="1400" dirty="0" smtClean="0"/>
              <a:t>Fat Content</a:t>
            </a:r>
            <a:r>
              <a:rPr lang="en-US" sz="1400" dirty="0"/>
              <a:t>)&lt;/caption&gt;</a:t>
            </a:r>
          </a:p>
          <a:p>
            <a:pPr marL="0" indent="230188">
              <a:buNone/>
            </a:pPr>
            <a:r>
              <a:rPr lang="en-US" sz="1400" dirty="0"/>
              <a:t>&lt;col span="1" class="</a:t>
            </a:r>
            <a:r>
              <a:rPr lang="en-US" sz="1400" dirty="0" err="1"/>
              <a:t>itemname</a:t>
            </a:r>
            <a:r>
              <a:rPr lang="en-US" sz="1400" dirty="0"/>
              <a:t>"&gt;</a:t>
            </a:r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colgroup</a:t>
            </a:r>
            <a:r>
              <a:rPr lang="en-US" sz="1400" dirty="0"/>
              <a:t> id="data"&gt;</a:t>
            </a:r>
          </a:p>
          <a:p>
            <a:pPr marL="0" indent="568325">
              <a:buNone/>
            </a:pPr>
            <a:r>
              <a:rPr lang="en-US" sz="1400" dirty="0"/>
              <a:t>&lt;col span="1" class="calories"&gt;</a:t>
            </a:r>
          </a:p>
          <a:p>
            <a:pPr marL="0" indent="568325">
              <a:buNone/>
            </a:pPr>
            <a:r>
              <a:rPr lang="en-US" sz="1400" dirty="0"/>
              <a:t>&lt;col span="1" class="fat"&gt;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colgroup</a:t>
            </a:r>
            <a:r>
              <a:rPr lang="en-US" sz="1400" dirty="0" smtClean="0"/>
              <a:t>&gt;</a:t>
            </a:r>
          </a:p>
          <a:p>
            <a:pPr marL="0" indent="230188">
              <a:buNone/>
            </a:pPr>
            <a:endParaRPr lang="en-US" sz="1400" dirty="0"/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thead</a:t>
            </a:r>
            <a:r>
              <a:rPr lang="en-US" sz="1400" dirty="0" smtClean="0"/>
              <a:t>&gt;</a:t>
            </a:r>
          </a:p>
          <a:p>
            <a:pPr marL="0" indent="461963">
              <a:buNone/>
            </a:pPr>
            <a:r>
              <a:rPr lang="en-US" sz="1400" dirty="0" smtClean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scope="col"&gt;Menu item&lt;/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scope="col"&gt;Calories&lt;/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scope="column"&gt;Fat (g)&lt;/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thead</a:t>
            </a:r>
            <a:r>
              <a:rPr lang="en-US" sz="1400" dirty="0" smtClean="0"/>
              <a:t>&gt;</a:t>
            </a:r>
          </a:p>
          <a:p>
            <a:pPr marL="0" indent="230188">
              <a:buNone/>
            </a:pPr>
            <a:endParaRPr lang="en-US" sz="1400" dirty="0"/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&lt;td&gt;Chicken noodle soup&lt;/td&gt;</a:t>
            </a:r>
          </a:p>
          <a:p>
            <a:pPr marL="0" indent="798513">
              <a:buNone/>
            </a:pPr>
            <a:r>
              <a:rPr lang="en-US" sz="1400" dirty="0"/>
              <a:t>&lt;td&gt;120&lt;/td&gt;</a:t>
            </a:r>
          </a:p>
          <a:p>
            <a:pPr marL="0" indent="798513">
              <a:buNone/>
            </a:pPr>
            <a:r>
              <a:rPr lang="en-US" sz="1400" dirty="0"/>
              <a:t>&lt;td&gt;2&lt;/td&gt;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41363">
              <a:buNone/>
            </a:pPr>
            <a:r>
              <a:rPr lang="en-US" sz="1400" dirty="0"/>
              <a:t>&lt;td&gt;Caesar salad&lt;/td&gt;</a:t>
            </a:r>
          </a:p>
          <a:p>
            <a:pPr marL="0" indent="741363">
              <a:buNone/>
            </a:pPr>
            <a:r>
              <a:rPr lang="en-US" sz="1400" dirty="0"/>
              <a:t>&lt;td&gt;400&lt;/td&gt;</a:t>
            </a:r>
          </a:p>
          <a:p>
            <a:pPr marL="0" indent="741363">
              <a:buNone/>
            </a:pPr>
            <a:r>
              <a:rPr lang="en-US" sz="1400" dirty="0"/>
              <a:t>&lt;td&gt;26&lt;/td&gt;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0"/>
            <a:ext cx="8229600" cy="1143000"/>
          </a:xfrm>
        </p:spPr>
        <p:txBody>
          <a:bodyPr/>
          <a:lstStyle/>
          <a:p>
            <a:r>
              <a:rPr lang="en-US" sz="4000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7235" y="1452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consider non-sighted users</a:t>
            </a:r>
          </a:p>
          <a:p>
            <a:r>
              <a:rPr lang="en-US" dirty="0" smtClean="0"/>
              <a:t>Tabular data is challenging, but there are measures you can take to improve the experience and make content more understandable</a:t>
            </a:r>
          </a:p>
          <a:p>
            <a:pPr lvl="1"/>
            <a:r>
              <a:rPr lang="en-US" dirty="0" smtClean="0"/>
              <a:t>Describing table content</a:t>
            </a:r>
          </a:p>
          <a:p>
            <a:pPr lvl="1"/>
            <a:r>
              <a:rPr lang="en-US" dirty="0" smtClean="0"/>
              <a:t>Connecting cells and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8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Table Content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caption </a:t>
            </a:r>
            <a:r>
              <a:rPr lang="en-US" dirty="0" smtClean="0"/>
              <a:t>element to give table title or brief description of contents</a:t>
            </a:r>
          </a:p>
          <a:p>
            <a:r>
              <a:rPr lang="en-US" dirty="0" smtClean="0">
                <a:solidFill>
                  <a:srgbClr val="DE9898"/>
                </a:solidFill>
              </a:rPr>
              <a:t>caption </a:t>
            </a:r>
            <a:r>
              <a:rPr lang="en-US" dirty="0" smtClean="0"/>
              <a:t>element must be first thing within the </a:t>
            </a:r>
            <a:r>
              <a:rPr lang="en-US" dirty="0" smtClean="0">
                <a:solidFill>
                  <a:srgbClr val="DE9898"/>
                </a:solidFill>
              </a:rPr>
              <a:t>table </a:t>
            </a:r>
            <a:r>
              <a:rPr lang="en-US" dirty="0" smtClean="0"/>
              <a:t>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2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645920"/>
            <a:ext cx="8229601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/>
              <a:t>caption&gt;Nutritional Information&lt;/caption&gt;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&lt;</a:t>
            </a:r>
            <a:r>
              <a:rPr lang="en-US" dirty="0" err="1"/>
              <a:t>th</a:t>
            </a:r>
            <a:r>
              <a:rPr lang="en-US" dirty="0"/>
              <a:t>&gt;Menu item&lt;/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&lt;</a:t>
            </a:r>
            <a:r>
              <a:rPr lang="en-US" dirty="0" err="1"/>
              <a:t>th</a:t>
            </a:r>
            <a:r>
              <a:rPr lang="en-US" dirty="0"/>
              <a:t>&gt;Calories&lt;/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&lt;</a:t>
            </a:r>
            <a:r>
              <a:rPr lang="en-US" dirty="0" err="1"/>
              <a:t>th</a:t>
            </a:r>
            <a:r>
              <a:rPr lang="en-US" dirty="0"/>
              <a:t>&gt;Fat (g)&lt;/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/>
              <a:t>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…</a:t>
            </a:r>
            <a:r>
              <a:rPr lang="en-US" dirty="0"/>
              <a:t>table continues…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37" y="4648413"/>
            <a:ext cx="4329660" cy="17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tables are used</a:t>
            </a:r>
          </a:p>
          <a:p>
            <a:r>
              <a:rPr lang="en-US" dirty="0" smtClean="0"/>
              <a:t>Basic table structure</a:t>
            </a:r>
          </a:p>
          <a:p>
            <a:r>
              <a:rPr lang="en-US" dirty="0" smtClean="0"/>
              <a:t>Importance of headers</a:t>
            </a:r>
          </a:p>
          <a:p>
            <a:r>
              <a:rPr lang="en-US" dirty="0" smtClean="0"/>
              <a:t>Spanning rows and columns</a:t>
            </a:r>
          </a:p>
          <a:p>
            <a:r>
              <a:rPr lang="en-US" dirty="0" smtClean="0"/>
              <a:t>Cell padding and spacing</a:t>
            </a:r>
          </a:p>
          <a:p>
            <a:r>
              <a:rPr lang="en-US" dirty="0" smtClean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cells and headers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ometimes it’s difficult to know which header applies to which cells </a:t>
            </a:r>
          </a:p>
          <a:p>
            <a:pPr lvl="1"/>
            <a:r>
              <a:rPr lang="en-US" dirty="0" smtClean="0"/>
              <a:t>may be at the left or right edge of a row rather than top of column</a:t>
            </a:r>
          </a:p>
          <a:p>
            <a:r>
              <a:rPr lang="en-US" dirty="0" smtClean="0">
                <a:solidFill>
                  <a:srgbClr val="DE9898"/>
                </a:solidFill>
              </a:rPr>
              <a:t>scope</a:t>
            </a:r>
            <a:r>
              <a:rPr lang="en-US" dirty="0" smtClean="0"/>
              <a:t> attribute associates a table header with the row, column or group of rows</a:t>
            </a:r>
          </a:p>
          <a:p>
            <a:r>
              <a:rPr lang="en-US" dirty="0" smtClean="0">
                <a:solidFill>
                  <a:srgbClr val="DE9898"/>
                </a:solidFill>
              </a:rPr>
              <a:t>headers</a:t>
            </a:r>
            <a:r>
              <a:rPr lang="en-US" dirty="0" smtClean="0"/>
              <a:t> attribute used in the </a:t>
            </a:r>
            <a:r>
              <a:rPr lang="en-US" dirty="0" smtClean="0">
                <a:solidFill>
                  <a:srgbClr val="DE9898"/>
                </a:solidFill>
              </a:rPr>
              <a:t>td</a:t>
            </a:r>
            <a:r>
              <a:rPr lang="en-US" dirty="0" smtClean="0"/>
              <a:t> element to explicitly tie it to a header’s </a:t>
            </a:r>
            <a:r>
              <a:rPr lang="en-US" dirty="0" smtClean="0">
                <a:solidFill>
                  <a:srgbClr val="DE9898"/>
                </a:solidFill>
              </a:rPr>
              <a:t>id</a:t>
            </a:r>
            <a:r>
              <a:rPr lang="en-US" dirty="0" smtClean="0"/>
              <a:t> value </a:t>
            </a:r>
          </a:p>
          <a:p>
            <a:pPr lvl="1"/>
            <a:r>
              <a:rPr lang="en-US" dirty="0" smtClean="0"/>
              <a:t>not going into detail on this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2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pretty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attributes and styles you can set</a:t>
            </a:r>
          </a:p>
          <a:p>
            <a:pPr lvl="1"/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border</a:t>
            </a:r>
            <a:r>
              <a:rPr lang="en-US" dirty="0" smtClean="0"/>
              <a:t> – sets border width in pixels</a:t>
            </a:r>
          </a:p>
          <a:p>
            <a:pPr lvl="1"/>
            <a:r>
              <a:rPr lang="en-US" dirty="0" err="1" smtClean="0">
                <a:solidFill>
                  <a:srgbClr val="DE9898"/>
                </a:solidFill>
              </a:rPr>
              <a:t>cellpadding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– sets space inside the cell</a:t>
            </a:r>
          </a:p>
          <a:p>
            <a:pPr lvl="1"/>
            <a:r>
              <a:rPr lang="en-US" dirty="0" err="1" smtClean="0">
                <a:solidFill>
                  <a:srgbClr val="DE9898"/>
                </a:solidFill>
              </a:rPr>
              <a:t>cellspacing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– sets space outside the cell</a:t>
            </a:r>
          </a:p>
          <a:p>
            <a:pPr lvl="1"/>
            <a:r>
              <a:rPr lang="en-US" dirty="0" err="1" smtClean="0">
                <a:solidFill>
                  <a:srgbClr val="DE9898"/>
                </a:solidFill>
              </a:rPr>
              <a:t>backgroundColor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/>
              <a:t>– used in style to set the background color of an element</a:t>
            </a:r>
          </a:p>
          <a:p>
            <a:pPr lvl="1"/>
            <a:r>
              <a:rPr lang="en-US" dirty="0" smtClean="0">
                <a:solidFill>
                  <a:srgbClr val="DE9898"/>
                </a:solidFill>
              </a:rPr>
              <a:t>color</a:t>
            </a:r>
            <a:r>
              <a:rPr lang="en-US" dirty="0" smtClean="0"/>
              <a:t> – used in style to set the color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5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code </a:t>
            </a:r>
            <a:endParaRPr lang="en-US" dirty="0"/>
          </a:p>
        </p:txBody>
      </p:sp>
      <p:pic>
        <p:nvPicPr>
          <p:cNvPr id="4" name="Content Placeholder 3" descr="prettyTable_htm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800" r="-638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37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tables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950063" cy="452628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you need to add tabular material </a:t>
            </a:r>
          </a:p>
          <a:p>
            <a:pPr lvl="2"/>
            <a:r>
              <a:rPr lang="en-US" dirty="0" smtClean="0"/>
              <a:t>data arranged into rows and columns</a:t>
            </a:r>
          </a:p>
          <a:p>
            <a:r>
              <a:rPr lang="en-US" dirty="0" smtClean="0"/>
              <a:t>May be used to organize calendars, schedules, stats, or other types of info</a:t>
            </a:r>
          </a:p>
          <a:p>
            <a:r>
              <a:rPr lang="en-US" dirty="0" smtClean="0"/>
              <a:t>Back in the old days, tables were used to make multi-columned layouts on webpages, but no more.</a:t>
            </a:r>
            <a:endParaRPr lang="en-US" dirty="0"/>
          </a:p>
        </p:txBody>
      </p:sp>
      <p:pic>
        <p:nvPicPr>
          <p:cNvPr id="4" name="Picture 3" descr="TV_Listings_-_Find_Local_TV_Shows_and_Movie_Schedules_-_Listings_Grid___TVGuide_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69" y="1834416"/>
            <a:ext cx="3366631" cy="37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tables difficult to view on mobile devices</a:t>
            </a:r>
          </a:p>
          <a:p>
            <a:r>
              <a:rPr lang="en-US" dirty="0" smtClean="0"/>
              <a:t>Need to consider logical layout to accommodate users who may be hearing the data read aloud</a:t>
            </a:r>
          </a:p>
          <a:p>
            <a:r>
              <a:rPr lang="en-US" dirty="0" smtClean="0">
                <a:solidFill>
                  <a:schemeClr val="accent2"/>
                </a:solidFill>
                <a:hlinkClick r:id="rId3"/>
              </a:rPr>
              <a:t>Example of </a:t>
            </a:r>
            <a:r>
              <a:rPr lang="en-US" dirty="0" err="1" smtClean="0">
                <a:solidFill>
                  <a:schemeClr val="accent2"/>
                </a:solidFill>
                <a:hlinkClick r:id="rId3"/>
              </a:rPr>
              <a:t>screenreader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Table Structure</a:t>
            </a:r>
            <a:endParaRPr lang="en-US" dirty="0"/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40" y="1574436"/>
            <a:ext cx="6362700" cy="2387600"/>
          </a:xfrm>
          <a:prstGeom prst="rect">
            <a:avLst/>
          </a:prstGeom>
        </p:spPr>
      </p:pic>
      <p:pic>
        <p:nvPicPr>
          <p:cNvPr id="8" name="Picture 7" descr="Learning_Web_Design__4th_Edition_copy_pd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40" y="4086312"/>
            <a:ext cx="6400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generate the 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6225" y="1423532"/>
            <a:ext cx="4251960" cy="4937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table&gt;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&gt;Menu item&lt;/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&gt;Calories&lt;/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&gt;Fat (g)&lt;/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&lt;td&gt;Chicken noodle soup&lt;/td&gt;</a:t>
            </a:r>
          </a:p>
          <a:p>
            <a:pPr marL="0" indent="0">
              <a:buNone/>
            </a:pPr>
            <a:r>
              <a:rPr lang="en-US" dirty="0"/>
              <a:t>      &lt;td&gt;120&lt;/td&gt;</a:t>
            </a:r>
          </a:p>
          <a:p>
            <a:pPr marL="0" indent="0">
              <a:buNone/>
            </a:pPr>
            <a:r>
              <a:rPr lang="en-US" dirty="0"/>
              <a:t>      &lt;td&gt;2&lt;/td&gt;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&lt;td&gt;Caesar salad&lt;/td&gt;</a:t>
            </a:r>
          </a:p>
          <a:p>
            <a:pPr marL="0" indent="0">
              <a:buNone/>
            </a:pPr>
            <a:r>
              <a:rPr lang="en-US" dirty="0"/>
              <a:t>      &lt;td&gt;400&lt;/td&gt;</a:t>
            </a:r>
          </a:p>
          <a:p>
            <a:pPr marL="0" indent="0">
              <a:buNone/>
            </a:pPr>
            <a:r>
              <a:rPr lang="en-US" dirty="0"/>
              <a:t>      &lt;td&gt;26&lt;/td&gt;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r="9241"/>
          <a:stretch/>
        </p:blipFill>
        <p:spPr>
          <a:xfrm>
            <a:off x="3613645" y="2270617"/>
            <a:ext cx="5294376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draw this table?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6224" y="1423532"/>
            <a:ext cx="7921263" cy="493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 smtClean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</a:t>
            </a:r>
            <a:r>
              <a:rPr lang="en-US" dirty="0" err="1"/>
              <a:t>Sufjan</a:t>
            </a:r>
            <a:r>
              <a:rPr lang="en-US" dirty="0"/>
              <a:t> Stevens&lt;/td&gt;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dirty="0" smtClean="0"/>
              <a:t>		&lt;</a:t>
            </a:r>
            <a:r>
              <a:rPr lang="en-US" dirty="0"/>
              <a:t>td&gt;</a:t>
            </a:r>
            <a:r>
              <a:rPr lang="en-US" dirty="0" err="1"/>
              <a:t>Illinoise</a:t>
            </a:r>
            <a:r>
              <a:rPr lang="en-US" dirty="0"/>
              <a:t>&lt;/td&gt;</a:t>
            </a:r>
          </a:p>
          <a:p>
            <a:pPr marL="0" indent="0">
              <a:buNone/>
              <a:tabLst>
                <a:tab pos="855663" algn="l"/>
              </a:tabLst>
            </a:pPr>
            <a:r>
              <a:rPr lang="en-US" dirty="0" smtClean="0"/>
              <a:t>		&lt;</a:t>
            </a:r>
            <a:r>
              <a:rPr lang="en-US" dirty="0"/>
              <a:t>td&gt;Asthmatic Kitty Records&lt;/td&gt;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 smtClean="0"/>
              <a:t>	&lt;</a:t>
            </a:r>
            <a:r>
              <a:rPr lang="en-US" dirty="0"/>
              <a:t>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 smtClean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&lt;</a:t>
            </a:r>
            <a:r>
              <a:rPr lang="en-US" dirty="0"/>
              <a:t>td&gt;The Shins&lt;/td&gt;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&lt;</a:t>
            </a:r>
            <a:r>
              <a:rPr lang="en-US" dirty="0"/>
              <a:t>td&gt;Oh Inverted World&lt;/td&gt;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	&lt;</a:t>
            </a:r>
            <a:r>
              <a:rPr lang="en-US" dirty="0"/>
              <a:t>td&gt;Sub-pop Records&lt;/td&gt;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 smtClean="0"/>
              <a:t>	&lt;</a:t>
            </a:r>
            <a:r>
              <a:rPr lang="en-US" dirty="0"/>
              <a:t>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38588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recreate this:</a:t>
            </a:r>
            <a:endParaRPr lang="en-US" dirty="0"/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5" y="1628276"/>
            <a:ext cx="1848322" cy="15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Text marked up as headers </a:t>
            </a:r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9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6">
                    <a:lumMod val="90000"/>
                  </a:schemeClr>
                </a:solidFill>
              </a:rPr>
              <a:t>&gt;</a:t>
            </a:r>
            <a:r>
              <a:rPr lang="en-US" dirty="0" smtClean="0"/>
              <a:t>is displayed differently from other cells in the table</a:t>
            </a:r>
          </a:p>
          <a:p>
            <a:r>
              <a:rPr lang="en-US" dirty="0" smtClean="0"/>
              <a:t>Exactly how they display is dependent on the browser</a:t>
            </a:r>
          </a:p>
          <a:p>
            <a:r>
              <a:rPr lang="en-US" dirty="0" smtClean="0"/>
              <a:t>Headers are important – provide information or context about cells in row or column</a:t>
            </a:r>
          </a:p>
          <a:p>
            <a:r>
              <a:rPr lang="en-US" dirty="0" smtClean="0"/>
              <a:t>Headers are a key tool for making table content accessible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Don’t try to fake headers by formatting a row of</a:t>
            </a:r>
            <a:r>
              <a:rPr lang="en-US" dirty="0" smtClean="0">
                <a:solidFill>
                  <a:srgbClr val="DE9898"/>
                </a:solidFill>
              </a:rPr>
              <a:t> td</a:t>
            </a:r>
            <a:r>
              <a:rPr lang="en-US" dirty="0" smtClean="0">
                <a:solidFill>
                  <a:schemeClr val="accent6"/>
                </a:solidFill>
              </a:rPr>
              <a:t> elements differently from the rest!!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Also, don’t avoid using </a:t>
            </a:r>
            <a:r>
              <a:rPr lang="en-US" dirty="0" err="1" smtClean="0">
                <a:solidFill>
                  <a:srgbClr val="DE9898"/>
                </a:solidFill>
              </a:rPr>
              <a:t>th</a:t>
            </a:r>
            <a:r>
              <a:rPr lang="en-US" dirty="0" smtClean="0">
                <a:solidFill>
                  <a:srgbClr val="DE9898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elements because of their default rendering (bold and centered).  </a:t>
            </a:r>
          </a:p>
          <a:p>
            <a:r>
              <a:rPr lang="en-US" dirty="0" smtClean="0"/>
              <a:t>Mark headers semantically and change presentation with style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00040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142</TotalTime>
  <Words>966</Words>
  <Application>Microsoft Macintosh PowerPoint</Application>
  <PresentationFormat>On-screen Show (4:3)</PresentationFormat>
  <Paragraphs>165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Chapter 8</vt:lpstr>
      <vt:lpstr>Overview</vt:lpstr>
      <vt:lpstr>How are tables used</vt:lpstr>
      <vt:lpstr>Problems with tables</vt:lpstr>
      <vt:lpstr>Minimal Table Structure</vt:lpstr>
      <vt:lpstr>Code to generate the table</vt:lpstr>
      <vt:lpstr>Can you draw this table?</vt:lpstr>
      <vt:lpstr>Try to recreate this:</vt:lpstr>
      <vt:lpstr>Table Headers </vt:lpstr>
      <vt:lpstr>Spanning Cells</vt:lpstr>
      <vt:lpstr>Column span</vt:lpstr>
      <vt:lpstr>Row span</vt:lpstr>
      <vt:lpstr>Try to recreate these:</vt:lpstr>
      <vt:lpstr>Space in and between cells</vt:lpstr>
      <vt:lpstr>Advanced Table Elements</vt:lpstr>
      <vt:lpstr>Example</vt:lpstr>
      <vt:lpstr>Accessibility</vt:lpstr>
      <vt:lpstr>Describing Table Content  </vt:lpstr>
      <vt:lpstr>Example</vt:lpstr>
      <vt:lpstr>Connecting cells and headers</vt:lpstr>
      <vt:lpstr>Making pretty tables</vt:lpstr>
      <vt:lpstr>Generate code 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Mary Anne Egan</dc:creator>
  <cp:lastModifiedBy>Mary Anne Egan</cp:lastModifiedBy>
  <cp:revision>13</cp:revision>
  <cp:lastPrinted>2016-02-25T20:27:31Z</cp:lastPrinted>
  <dcterms:created xsi:type="dcterms:W3CDTF">2016-02-25T18:14:22Z</dcterms:created>
  <dcterms:modified xsi:type="dcterms:W3CDTF">2016-02-26T15:50:49Z</dcterms:modified>
</cp:coreProperties>
</file>