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Fira Sans Extra Condensed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hujRjzJGO/PUijIgf3Q3ytZNI+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FiraSansExtraCondensed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15" Type="http://schemas.openxmlformats.org/officeDocument/2006/relationships/font" Target="fonts/FiraSansExtraCondensed-italic.fntdata"/><Relationship Id="rId14" Type="http://schemas.openxmlformats.org/officeDocument/2006/relationships/font" Target="fonts/FiraSansExtraCondensed-bold.fntdata"/><Relationship Id="rId17" Type="http://customschemas.google.com/relationships/presentationmetadata" Target="metadata"/><Relationship Id="rId16" Type="http://schemas.openxmlformats.org/officeDocument/2006/relationships/font" Target="fonts/FiraSansExtraCondense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4772100" y="1433500"/>
            <a:ext cx="3914700" cy="16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"/>
          <p:cNvSpPr txBox="1"/>
          <p:nvPr>
            <p:ph idx="1" type="subTitle"/>
          </p:nvPr>
        </p:nvSpPr>
        <p:spPr>
          <a:xfrm>
            <a:off x="4772100" y="3227900"/>
            <a:ext cx="39147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4772100" y="1433500"/>
            <a:ext cx="3914700" cy="16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NBA Project</a:t>
            </a:r>
            <a:endParaRPr/>
          </a:p>
        </p:txBody>
      </p:sp>
      <p:grpSp>
        <p:nvGrpSpPr>
          <p:cNvPr id="55" name="Google Shape;55;p1"/>
          <p:cNvGrpSpPr/>
          <p:nvPr/>
        </p:nvGrpSpPr>
        <p:grpSpPr>
          <a:xfrm>
            <a:off x="470559" y="332256"/>
            <a:ext cx="3545199" cy="4475978"/>
            <a:chOff x="1278825" y="608350"/>
            <a:chExt cx="3177271" cy="4011452"/>
          </a:xfrm>
        </p:grpSpPr>
        <p:sp>
          <p:nvSpPr>
            <p:cNvPr id="56" name="Google Shape;56;p1"/>
            <p:cNvSpPr/>
            <p:nvPr/>
          </p:nvSpPr>
          <p:spPr>
            <a:xfrm>
              <a:off x="1880762" y="1333050"/>
              <a:ext cx="1973476" cy="1727751"/>
            </a:xfrm>
            <a:custGeom>
              <a:rect b="b" l="l" r="r" t="t"/>
              <a:pathLst>
                <a:path extrusionOk="0" h="25207" w="28792">
                  <a:moveTo>
                    <a:pt x="14386" y="0"/>
                  </a:moveTo>
                  <a:cubicBezTo>
                    <a:pt x="12352" y="0"/>
                    <a:pt x="10289" y="494"/>
                    <a:pt x="8377" y="1534"/>
                  </a:cubicBezTo>
                  <a:cubicBezTo>
                    <a:pt x="2260" y="4858"/>
                    <a:pt x="0" y="12507"/>
                    <a:pt x="3324" y="18624"/>
                  </a:cubicBezTo>
                  <a:cubicBezTo>
                    <a:pt x="5609" y="22823"/>
                    <a:pt x="9937" y="25207"/>
                    <a:pt x="14405" y="25207"/>
                  </a:cubicBezTo>
                  <a:cubicBezTo>
                    <a:pt x="16439" y="25207"/>
                    <a:pt x="18502" y="24713"/>
                    <a:pt x="20414" y="23671"/>
                  </a:cubicBezTo>
                  <a:cubicBezTo>
                    <a:pt x="26531" y="20347"/>
                    <a:pt x="28791" y="12698"/>
                    <a:pt x="25467" y="6581"/>
                  </a:cubicBezTo>
                  <a:cubicBezTo>
                    <a:pt x="23182" y="2381"/>
                    <a:pt x="18854" y="0"/>
                    <a:pt x="143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1992199" y="1313481"/>
              <a:ext cx="1750296" cy="1738373"/>
            </a:xfrm>
            <a:custGeom>
              <a:rect b="b" l="l" r="r" t="t"/>
              <a:pathLst>
                <a:path extrusionOk="0" h="26536" w="26718">
                  <a:moveTo>
                    <a:pt x="12384" y="500"/>
                  </a:moveTo>
                  <a:lnTo>
                    <a:pt x="12384" y="500"/>
                  </a:lnTo>
                  <a:cubicBezTo>
                    <a:pt x="12386" y="503"/>
                    <a:pt x="12388" y="504"/>
                    <a:pt x="12390" y="506"/>
                  </a:cubicBezTo>
                  <a:lnTo>
                    <a:pt x="12390" y="506"/>
                  </a:lnTo>
                  <a:cubicBezTo>
                    <a:pt x="12387" y="502"/>
                    <a:pt x="12385" y="500"/>
                    <a:pt x="12384" y="500"/>
                  </a:cubicBezTo>
                  <a:close/>
                  <a:moveTo>
                    <a:pt x="12780" y="0"/>
                  </a:moveTo>
                  <a:lnTo>
                    <a:pt x="12402" y="514"/>
                  </a:lnTo>
                  <a:cubicBezTo>
                    <a:pt x="12402" y="514"/>
                    <a:pt x="12397" y="511"/>
                    <a:pt x="12390" y="506"/>
                  </a:cubicBezTo>
                  <a:lnTo>
                    <a:pt x="12390" y="506"/>
                  </a:lnTo>
                  <a:cubicBezTo>
                    <a:pt x="12408" y="527"/>
                    <a:pt x="12458" y="611"/>
                    <a:pt x="12438" y="796"/>
                  </a:cubicBezTo>
                  <a:cubicBezTo>
                    <a:pt x="12398" y="1132"/>
                    <a:pt x="12120" y="1837"/>
                    <a:pt x="10820" y="3079"/>
                  </a:cubicBezTo>
                  <a:cubicBezTo>
                    <a:pt x="9479" y="2794"/>
                    <a:pt x="8066" y="2651"/>
                    <a:pt x="6582" y="2651"/>
                  </a:cubicBezTo>
                  <a:cubicBezTo>
                    <a:pt x="6238" y="2651"/>
                    <a:pt x="5891" y="2659"/>
                    <a:pt x="5540" y="2674"/>
                  </a:cubicBezTo>
                  <a:cubicBezTo>
                    <a:pt x="5362" y="2683"/>
                    <a:pt x="5226" y="2833"/>
                    <a:pt x="5235" y="3006"/>
                  </a:cubicBezTo>
                  <a:cubicBezTo>
                    <a:pt x="5239" y="3178"/>
                    <a:pt x="5380" y="3311"/>
                    <a:pt x="5550" y="3311"/>
                  </a:cubicBezTo>
                  <a:cubicBezTo>
                    <a:pt x="5556" y="3311"/>
                    <a:pt x="5561" y="3311"/>
                    <a:pt x="5567" y="3311"/>
                  </a:cubicBezTo>
                  <a:cubicBezTo>
                    <a:pt x="5900" y="3297"/>
                    <a:pt x="6228" y="3290"/>
                    <a:pt x="6549" y="3290"/>
                  </a:cubicBezTo>
                  <a:cubicBezTo>
                    <a:pt x="7876" y="3290"/>
                    <a:pt x="9101" y="3408"/>
                    <a:pt x="10228" y="3620"/>
                  </a:cubicBezTo>
                  <a:cubicBezTo>
                    <a:pt x="9078" y="4625"/>
                    <a:pt x="7341" y="5921"/>
                    <a:pt x="4717" y="7572"/>
                  </a:cubicBezTo>
                  <a:cubicBezTo>
                    <a:pt x="442" y="10264"/>
                    <a:pt x="33" y="14261"/>
                    <a:pt x="19" y="14434"/>
                  </a:cubicBezTo>
                  <a:cubicBezTo>
                    <a:pt x="1" y="14607"/>
                    <a:pt x="133" y="14762"/>
                    <a:pt x="305" y="14780"/>
                  </a:cubicBezTo>
                  <a:cubicBezTo>
                    <a:pt x="314" y="14781"/>
                    <a:pt x="323" y="14781"/>
                    <a:pt x="331" y="14781"/>
                  </a:cubicBezTo>
                  <a:cubicBezTo>
                    <a:pt x="498" y="14781"/>
                    <a:pt x="638" y="14657"/>
                    <a:pt x="656" y="14489"/>
                  </a:cubicBezTo>
                  <a:cubicBezTo>
                    <a:pt x="656" y="14452"/>
                    <a:pt x="1060" y="10632"/>
                    <a:pt x="5058" y="8113"/>
                  </a:cubicBezTo>
                  <a:cubicBezTo>
                    <a:pt x="7659" y="6476"/>
                    <a:pt x="9651" y="5021"/>
                    <a:pt x="11001" y="3784"/>
                  </a:cubicBezTo>
                  <a:cubicBezTo>
                    <a:pt x="11870" y="3988"/>
                    <a:pt x="12679" y="4252"/>
                    <a:pt x="13430" y="4561"/>
                  </a:cubicBezTo>
                  <a:cubicBezTo>
                    <a:pt x="11870" y="6085"/>
                    <a:pt x="10301" y="8027"/>
                    <a:pt x="9000" y="10123"/>
                  </a:cubicBezTo>
                  <a:cubicBezTo>
                    <a:pt x="7190" y="13034"/>
                    <a:pt x="4376" y="18741"/>
                    <a:pt x="5813" y="24257"/>
                  </a:cubicBezTo>
                  <a:cubicBezTo>
                    <a:pt x="5851" y="24404"/>
                    <a:pt x="5982" y="24498"/>
                    <a:pt x="6126" y="24498"/>
                  </a:cubicBezTo>
                  <a:cubicBezTo>
                    <a:pt x="6152" y="24498"/>
                    <a:pt x="6178" y="24495"/>
                    <a:pt x="6204" y="24489"/>
                  </a:cubicBezTo>
                  <a:cubicBezTo>
                    <a:pt x="6372" y="24444"/>
                    <a:pt x="6477" y="24271"/>
                    <a:pt x="6431" y="24098"/>
                  </a:cubicBezTo>
                  <a:cubicBezTo>
                    <a:pt x="5058" y="18809"/>
                    <a:pt x="7791" y="13284"/>
                    <a:pt x="9542" y="10464"/>
                  </a:cubicBezTo>
                  <a:cubicBezTo>
                    <a:pt x="10942" y="8209"/>
                    <a:pt x="12548" y="6285"/>
                    <a:pt x="14067" y="4839"/>
                  </a:cubicBezTo>
                  <a:cubicBezTo>
                    <a:pt x="14717" y="5139"/>
                    <a:pt x="15317" y="5471"/>
                    <a:pt x="15881" y="5826"/>
                  </a:cubicBezTo>
                  <a:cubicBezTo>
                    <a:pt x="15876" y="5830"/>
                    <a:pt x="15876" y="5830"/>
                    <a:pt x="15876" y="5830"/>
                  </a:cubicBezTo>
                  <a:cubicBezTo>
                    <a:pt x="15267" y="6430"/>
                    <a:pt x="14594" y="7536"/>
                    <a:pt x="14835" y="9377"/>
                  </a:cubicBezTo>
                  <a:cubicBezTo>
                    <a:pt x="15790" y="16740"/>
                    <a:pt x="15704" y="20892"/>
                    <a:pt x="15467" y="23075"/>
                  </a:cubicBezTo>
                  <a:cubicBezTo>
                    <a:pt x="15208" y="25471"/>
                    <a:pt x="14708" y="26108"/>
                    <a:pt x="14703" y="26113"/>
                  </a:cubicBezTo>
                  <a:lnTo>
                    <a:pt x="14708" y="26108"/>
                  </a:lnTo>
                  <a:lnTo>
                    <a:pt x="15185" y="26535"/>
                  </a:lnTo>
                  <a:cubicBezTo>
                    <a:pt x="15244" y="26467"/>
                    <a:pt x="15786" y="25808"/>
                    <a:pt x="16077" y="23361"/>
                  </a:cubicBezTo>
                  <a:cubicBezTo>
                    <a:pt x="16459" y="20178"/>
                    <a:pt x="16249" y="15312"/>
                    <a:pt x="15467" y="9295"/>
                  </a:cubicBezTo>
                  <a:cubicBezTo>
                    <a:pt x="15303" y="8022"/>
                    <a:pt x="15590" y="7013"/>
                    <a:pt x="16327" y="6285"/>
                  </a:cubicBezTo>
                  <a:cubicBezTo>
                    <a:pt x="16359" y="6253"/>
                    <a:pt x="16390" y="6221"/>
                    <a:pt x="16427" y="6194"/>
                  </a:cubicBezTo>
                  <a:cubicBezTo>
                    <a:pt x="19624" y="8431"/>
                    <a:pt x="21302" y="11437"/>
                    <a:pt x="22057" y="13170"/>
                  </a:cubicBezTo>
                  <a:cubicBezTo>
                    <a:pt x="23826" y="17231"/>
                    <a:pt x="23717" y="20906"/>
                    <a:pt x="22857" y="21751"/>
                  </a:cubicBezTo>
                  <a:cubicBezTo>
                    <a:pt x="22734" y="21874"/>
                    <a:pt x="22730" y="22079"/>
                    <a:pt x="22853" y="22202"/>
                  </a:cubicBezTo>
                  <a:cubicBezTo>
                    <a:pt x="22917" y="22266"/>
                    <a:pt x="23000" y="22298"/>
                    <a:pt x="23082" y="22298"/>
                  </a:cubicBezTo>
                  <a:cubicBezTo>
                    <a:pt x="23163" y="22298"/>
                    <a:pt x="23244" y="22267"/>
                    <a:pt x="23307" y="22206"/>
                  </a:cubicBezTo>
                  <a:cubicBezTo>
                    <a:pt x="24035" y="21483"/>
                    <a:pt x="24303" y="19591"/>
                    <a:pt x="23926" y="17236"/>
                  </a:cubicBezTo>
                  <a:cubicBezTo>
                    <a:pt x="23717" y="15903"/>
                    <a:pt x="23298" y="14421"/>
                    <a:pt x="22643" y="12915"/>
                  </a:cubicBezTo>
                  <a:cubicBezTo>
                    <a:pt x="21747" y="10869"/>
                    <a:pt x="20047" y="7981"/>
                    <a:pt x="16991" y="5785"/>
                  </a:cubicBezTo>
                  <a:cubicBezTo>
                    <a:pt x="17616" y="5425"/>
                    <a:pt x="18337" y="5257"/>
                    <a:pt x="18935" y="5257"/>
                  </a:cubicBezTo>
                  <a:cubicBezTo>
                    <a:pt x="19063" y="5257"/>
                    <a:pt x="19186" y="5265"/>
                    <a:pt x="19301" y="5280"/>
                  </a:cubicBezTo>
                  <a:cubicBezTo>
                    <a:pt x="23207" y="5826"/>
                    <a:pt x="26090" y="10055"/>
                    <a:pt x="26118" y="10096"/>
                  </a:cubicBezTo>
                  <a:cubicBezTo>
                    <a:pt x="26180" y="10187"/>
                    <a:pt x="26283" y="10237"/>
                    <a:pt x="26386" y="10237"/>
                  </a:cubicBezTo>
                  <a:cubicBezTo>
                    <a:pt x="26447" y="10237"/>
                    <a:pt x="26509" y="10220"/>
                    <a:pt x="26563" y="10182"/>
                  </a:cubicBezTo>
                  <a:cubicBezTo>
                    <a:pt x="26668" y="10109"/>
                    <a:pt x="26718" y="9987"/>
                    <a:pt x="26700" y="9868"/>
                  </a:cubicBezTo>
                  <a:cubicBezTo>
                    <a:pt x="26691" y="9823"/>
                    <a:pt x="26677" y="9778"/>
                    <a:pt x="26650" y="9741"/>
                  </a:cubicBezTo>
                  <a:cubicBezTo>
                    <a:pt x="26527" y="9555"/>
                    <a:pt x="23580" y="5234"/>
                    <a:pt x="19387" y="4648"/>
                  </a:cubicBezTo>
                  <a:cubicBezTo>
                    <a:pt x="19245" y="4628"/>
                    <a:pt x="19090" y="4618"/>
                    <a:pt x="18928" y="4618"/>
                  </a:cubicBezTo>
                  <a:cubicBezTo>
                    <a:pt x="18160" y="4618"/>
                    <a:pt x="17210" y="4848"/>
                    <a:pt x="16418" y="5389"/>
                  </a:cubicBezTo>
                  <a:cubicBezTo>
                    <a:pt x="15831" y="5003"/>
                    <a:pt x="15222" y="4661"/>
                    <a:pt x="14589" y="4357"/>
                  </a:cubicBezTo>
                  <a:cubicBezTo>
                    <a:pt x="16081" y="3029"/>
                    <a:pt x="17454" y="2188"/>
                    <a:pt x="18414" y="1987"/>
                  </a:cubicBezTo>
                  <a:cubicBezTo>
                    <a:pt x="18582" y="1956"/>
                    <a:pt x="18691" y="1792"/>
                    <a:pt x="18664" y="1628"/>
                  </a:cubicBezTo>
                  <a:cubicBezTo>
                    <a:pt x="18664" y="1619"/>
                    <a:pt x="18664" y="1615"/>
                    <a:pt x="18664" y="1610"/>
                  </a:cubicBezTo>
                  <a:cubicBezTo>
                    <a:pt x="18632" y="1460"/>
                    <a:pt x="18501" y="1357"/>
                    <a:pt x="18353" y="1357"/>
                  </a:cubicBezTo>
                  <a:cubicBezTo>
                    <a:pt x="18331" y="1357"/>
                    <a:pt x="18309" y="1360"/>
                    <a:pt x="18287" y="1364"/>
                  </a:cubicBezTo>
                  <a:cubicBezTo>
                    <a:pt x="17077" y="1615"/>
                    <a:pt x="15535" y="2610"/>
                    <a:pt x="13948" y="4066"/>
                  </a:cubicBezTo>
                  <a:cubicBezTo>
                    <a:pt x="13180" y="3738"/>
                    <a:pt x="12379" y="3470"/>
                    <a:pt x="11552" y="3252"/>
                  </a:cubicBezTo>
                  <a:cubicBezTo>
                    <a:pt x="12539" y="2256"/>
                    <a:pt x="13057" y="1419"/>
                    <a:pt x="13080" y="760"/>
                  </a:cubicBezTo>
                  <a:cubicBezTo>
                    <a:pt x="13084" y="673"/>
                    <a:pt x="13080" y="596"/>
                    <a:pt x="13066" y="528"/>
                  </a:cubicBezTo>
                  <a:cubicBezTo>
                    <a:pt x="13011" y="177"/>
                    <a:pt x="12807" y="18"/>
                    <a:pt x="12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1916267" y="2752156"/>
              <a:ext cx="1902123" cy="1867646"/>
            </a:xfrm>
            <a:custGeom>
              <a:rect b="b" l="l" r="r" t="t"/>
              <a:pathLst>
                <a:path extrusionOk="0" h="27248" w="27751">
                  <a:moveTo>
                    <a:pt x="25958" y="3208"/>
                  </a:moveTo>
                  <a:lnTo>
                    <a:pt x="25258" y="5992"/>
                  </a:lnTo>
                  <a:lnTo>
                    <a:pt x="24530" y="5055"/>
                  </a:lnTo>
                  <a:lnTo>
                    <a:pt x="25958" y="3208"/>
                  </a:lnTo>
                  <a:close/>
                  <a:moveTo>
                    <a:pt x="1792" y="3172"/>
                  </a:moveTo>
                  <a:lnTo>
                    <a:pt x="3243" y="5055"/>
                  </a:lnTo>
                  <a:lnTo>
                    <a:pt x="2502" y="6010"/>
                  </a:lnTo>
                  <a:lnTo>
                    <a:pt x="1792" y="3172"/>
                  </a:lnTo>
                  <a:close/>
                  <a:moveTo>
                    <a:pt x="6404" y="2708"/>
                  </a:moveTo>
                  <a:lnTo>
                    <a:pt x="8173" y="4959"/>
                  </a:lnTo>
                  <a:lnTo>
                    <a:pt x="6340" y="7338"/>
                  </a:lnTo>
                  <a:lnTo>
                    <a:pt x="4575" y="5059"/>
                  </a:lnTo>
                  <a:lnTo>
                    <a:pt x="6404" y="2708"/>
                  </a:lnTo>
                  <a:close/>
                  <a:moveTo>
                    <a:pt x="21374" y="2708"/>
                  </a:moveTo>
                  <a:lnTo>
                    <a:pt x="23198" y="5059"/>
                  </a:lnTo>
                  <a:lnTo>
                    <a:pt x="21438" y="7338"/>
                  </a:lnTo>
                  <a:lnTo>
                    <a:pt x="19601" y="4959"/>
                  </a:lnTo>
                  <a:lnTo>
                    <a:pt x="21374" y="2708"/>
                  </a:lnTo>
                  <a:close/>
                  <a:moveTo>
                    <a:pt x="11347" y="2567"/>
                  </a:moveTo>
                  <a:lnTo>
                    <a:pt x="13221" y="4977"/>
                  </a:lnTo>
                  <a:lnTo>
                    <a:pt x="11388" y="7342"/>
                  </a:lnTo>
                  <a:lnTo>
                    <a:pt x="9510" y="4950"/>
                  </a:lnTo>
                  <a:lnTo>
                    <a:pt x="11347" y="2567"/>
                  </a:lnTo>
                  <a:close/>
                  <a:moveTo>
                    <a:pt x="16427" y="2567"/>
                  </a:moveTo>
                  <a:lnTo>
                    <a:pt x="18268" y="4950"/>
                  </a:lnTo>
                  <a:lnTo>
                    <a:pt x="16386" y="7342"/>
                  </a:lnTo>
                  <a:lnTo>
                    <a:pt x="14553" y="4977"/>
                  </a:lnTo>
                  <a:lnTo>
                    <a:pt x="16427" y="2567"/>
                  </a:lnTo>
                  <a:close/>
                  <a:moveTo>
                    <a:pt x="13889" y="5837"/>
                  </a:moveTo>
                  <a:lnTo>
                    <a:pt x="15717" y="8193"/>
                  </a:lnTo>
                  <a:lnTo>
                    <a:pt x="13889" y="10516"/>
                  </a:lnTo>
                  <a:lnTo>
                    <a:pt x="12056" y="8193"/>
                  </a:lnTo>
                  <a:lnTo>
                    <a:pt x="13889" y="5837"/>
                  </a:lnTo>
                  <a:close/>
                  <a:moveTo>
                    <a:pt x="3907" y="5914"/>
                  </a:moveTo>
                  <a:lnTo>
                    <a:pt x="5671" y="8202"/>
                  </a:lnTo>
                  <a:lnTo>
                    <a:pt x="3821" y="10603"/>
                  </a:lnTo>
                  <a:lnTo>
                    <a:pt x="3561" y="10216"/>
                  </a:lnTo>
                  <a:lnTo>
                    <a:pt x="2829" y="7306"/>
                  </a:lnTo>
                  <a:lnTo>
                    <a:pt x="3907" y="5914"/>
                  </a:lnTo>
                  <a:close/>
                  <a:moveTo>
                    <a:pt x="8846" y="5814"/>
                  </a:moveTo>
                  <a:lnTo>
                    <a:pt x="10724" y="8197"/>
                  </a:lnTo>
                  <a:lnTo>
                    <a:pt x="8855" y="10603"/>
                  </a:lnTo>
                  <a:lnTo>
                    <a:pt x="7004" y="8202"/>
                  </a:lnTo>
                  <a:lnTo>
                    <a:pt x="8846" y="5814"/>
                  </a:lnTo>
                  <a:close/>
                  <a:moveTo>
                    <a:pt x="18928" y="5814"/>
                  </a:moveTo>
                  <a:lnTo>
                    <a:pt x="20770" y="8202"/>
                  </a:lnTo>
                  <a:lnTo>
                    <a:pt x="18919" y="10603"/>
                  </a:lnTo>
                  <a:lnTo>
                    <a:pt x="17054" y="8197"/>
                  </a:lnTo>
                  <a:lnTo>
                    <a:pt x="18928" y="5814"/>
                  </a:lnTo>
                  <a:close/>
                  <a:moveTo>
                    <a:pt x="23867" y="5919"/>
                  </a:moveTo>
                  <a:lnTo>
                    <a:pt x="24931" y="7292"/>
                  </a:lnTo>
                  <a:lnTo>
                    <a:pt x="24076" y="10703"/>
                  </a:lnTo>
                  <a:cubicBezTo>
                    <a:pt x="24067" y="10707"/>
                    <a:pt x="24053" y="10712"/>
                    <a:pt x="24039" y="10721"/>
                  </a:cubicBezTo>
                  <a:lnTo>
                    <a:pt x="22102" y="8202"/>
                  </a:lnTo>
                  <a:lnTo>
                    <a:pt x="23867" y="5919"/>
                  </a:lnTo>
                  <a:close/>
                  <a:moveTo>
                    <a:pt x="11392" y="9052"/>
                  </a:moveTo>
                  <a:lnTo>
                    <a:pt x="13216" y="11367"/>
                  </a:lnTo>
                  <a:lnTo>
                    <a:pt x="11315" y="13786"/>
                  </a:lnTo>
                  <a:lnTo>
                    <a:pt x="9519" y="11462"/>
                  </a:lnTo>
                  <a:lnTo>
                    <a:pt x="11392" y="9052"/>
                  </a:lnTo>
                  <a:close/>
                  <a:moveTo>
                    <a:pt x="16381" y="9052"/>
                  </a:moveTo>
                  <a:lnTo>
                    <a:pt x="18255" y="11462"/>
                  </a:lnTo>
                  <a:lnTo>
                    <a:pt x="16458" y="13786"/>
                  </a:lnTo>
                  <a:lnTo>
                    <a:pt x="14558" y="11367"/>
                  </a:lnTo>
                  <a:lnTo>
                    <a:pt x="16381" y="9052"/>
                  </a:lnTo>
                  <a:close/>
                  <a:moveTo>
                    <a:pt x="6340" y="9066"/>
                  </a:moveTo>
                  <a:lnTo>
                    <a:pt x="8191" y="11462"/>
                  </a:lnTo>
                  <a:lnTo>
                    <a:pt x="6158" y="14077"/>
                  </a:lnTo>
                  <a:lnTo>
                    <a:pt x="4444" y="11526"/>
                  </a:lnTo>
                  <a:lnTo>
                    <a:pt x="6340" y="9066"/>
                  </a:lnTo>
                  <a:close/>
                  <a:moveTo>
                    <a:pt x="21434" y="9066"/>
                  </a:moveTo>
                  <a:lnTo>
                    <a:pt x="23384" y="11594"/>
                  </a:lnTo>
                  <a:lnTo>
                    <a:pt x="21688" y="14168"/>
                  </a:lnTo>
                  <a:lnTo>
                    <a:pt x="19587" y="11462"/>
                  </a:lnTo>
                  <a:lnTo>
                    <a:pt x="21434" y="9066"/>
                  </a:lnTo>
                  <a:close/>
                  <a:moveTo>
                    <a:pt x="23366" y="13536"/>
                  </a:moveTo>
                  <a:lnTo>
                    <a:pt x="22834" y="15651"/>
                  </a:lnTo>
                  <a:lnTo>
                    <a:pt x="22370" y="15046"/>
                  </a:lnTo>
                  <a:lnTo>
                    <a:pt x="23366" y="13536"/>
                  </a:lnTo>
                  <a:close/>
                  <a:moveTo>
                    <a:pt x="4321" y="13231"/>
                  </a:moveTo>
                  <a:lnTo>
                    <a:pt x="5480" y="14950"/>
                  </a:lnTo>
                  <a:lnTo>
                    <a:pt x="4930" y="15655"/>
                  </a:lnTo>
                  <a:lnTo>
                    <a:pt x="4321" y="13231"/>
                  </a:lnTo>
                  <a:close/>
                  <a:moveTo>
                    <a:pt x="13889" y="12217"/>
                  </a:moveTo>
                  <a:lnTo>
                    <a:pt x="15794" y="14646"/>
                  </a:lnTo>
                  <a:lnTo>
                    <a:pt x="13889" y="17120"/>
                  </a:lnTo>
                  <a:lnTo>
                    <a:pt x="11979" y="14646"/>
                  </a:lnTo>
                  <a:lnTo>
                    <a:pt x="13889" y="12217"/>
                  </a:lnTo>
                  <a:close/>
                  <a:moveTo>
                    <a:pt x="8855" y="12322"/>
                  </a:moveTo>
                  <a:lnTo>
                    <a:pt x="10642" y="14641"/>
                  </a:lnTo>
                  <a:lnTo>
                    <a:pt x="8432" y="17452"/>
                  </a:lnTo>
                  <a:lnTo>
                    <a:pt x="6777" y="14996"/>
                  </a:lnTo>
                  <a:lnTo>
                    <a:pt x="8855" y="12322"/>
                  </a:lnTo>
                  <a:close/>
                  <a:moveTo>
                    <a:pt x="18919" y="12322"/>
                  </a:moveTo>
                  <a:lnTo>
                    <a:pt x="21074" y="15096"/>
                  </a:lnTo>
                  <a:lnTo>
                    <a:pt x="19442" y="17574"/>
                  </a:lnTo>
                  <a:lnTo>
                    <a:pt x="17131" y="14641"/>
                  </a:lnTo>
                  <a:lnTo>
                    <a:pt x="18919" y="12322"/>
                  </a:lnTo>
                  <a:close/>
                  <a:moveTo>
                    <a:pt x="21756" y="15974"/>
                  </a:moveTo>
                  <a:lnTo>
                    <a:pt x="22511" y="16947"/>
                  </a:lnTo>
                  <a:lnTo>
                    <a:pt x="21652" y="20380"/>
                  </a:lnTo>
                  <a:lnTo>
                    <a:pt x="20124" y="18443"/>
                  </a:lnTo>
                  <a:lnTo>
                    <a:pt x="21756" y="15974"/>
                  </a:lnTo>
                  <a:close/>
                  <a:moveTo>
                    <a:pt x="6099" y="15869"/>
                  </a:moveTo>
                  <a:lnTo>
                    <a:pt x="7745" y="18320"/>
                  </a:lnTo>
                  <a:lnTo>
                    <a:pt x="6122" y="20385"/>
                  </a:lnTo>
                  <a:lnTo>
                    <a:pt x="5258" y="16956"/>
                  </a:lnTo>
                  <a:lnTo>
                    <a:pt x="6099" y="15869"/>
                  </a:lnTo>
                  <a:close/>
                  <a:moveTo>
                    <a:pt x="11306" y="15501"/>
                  </a:moveTo>
                  <a:lnTo>
                    <a:pt x="13221" y="17979"/>
                  </a:lnTo>
                  <a:lnTo>
                    <a:pt x="10851" y="21053"/>
                  </a:lnTo>
                  <a:lnTo>
                    <a:pt x="9046" y="18370"/>
                  </a:lnTo>
                  <a:lnTo>
                    <a:pt x="11306" y="15501"/>
                  </a:lnTo>
                  <a:close/>
                  <a:moveTo>
                    <a:pt x="16468" y="15501"/>
                  </a:moveTo>
                  <a:lnTo>
                    <a:pt x="18828" y="18498"/>
                  </a:lnTo>
                  <a:lnTo>
                    <a:pt x="17041" y="21203"/>
                  </a:lnTo>
                  <a:lnTo>
                    <a:pt x="14553" y="17979"/>
                  </a:lnTo>
                  <a:lnTo>
                    <a:pt x="16468" y="15501"/>
                  </a:lnTo>
                  <a:close/>
                  <a:moveTo>
                    <a:pt x="8364" y="19239"/>
                  </a:moveTo>
                  <a:lnTo>
                    <a:pt x="10174" y="21931"/>
                  </a:lnTo>
                  <a:lnTo>
                    <a:pt x="7409" y="25510"/>
                  </a:lnTo>
                  <a:lnTo>
                    <a:pt x="6445" y="21676"/>
                  </a:lnTo>
                  <a:lnTo>
                    <a:pt x="8364" y="19239"/>
                  </a:lnTo>
                  <a:close/>
                  <a:moveTo>
                    <a:pt x="19514" y="19371"/>
                  </a:moveTo>
                  <a:lnTo>
                    <a:pt x="21324" y="21672"/>
                  </a:lnTo>
                  <a:lnTo>
                    <a:pt x="20365" y="25510"/>
                  </a:lnTo>
                  <a:lnTo>
                    <a:pt x="17723" y="22086"/>
                  </a:lnTo>
                  <a:lnTo>
                    <a:pt x="19514" y="19371"/>
                  </a:lnTo>
                  <a:close/>
                  <a:moveTo>
                    <a:pt x="13889" y="18843"/>
                  </a:moveTo>
                  <a:lnTo>
                    <a:pt x="16427" y="22136"/>
                  </a:lnTo>
                  <a:lnTo>
                    <a:pt x="14025" y="25769"/>
                  </a:lnTo>
                  <a:lnTo>
                    <a:pt x="11470" y="21972"/>
                  </a:lnTo>
                  <a:lnTo>
                    <a:pt x="13889" y="18843"/>
                  </a:lnTo>
                  <a:close/>
                  <a:moveTo>
                    <a:pt x="582" y="1"/>
                  </a:moveTo>
                  <a:cubicBezTo>
                    <a:pt x="540" y="1"/>
                    <a:pt x="498" y="6"/>
                    <a:pt x="455" y="16"/>
                  </a:cubicBezTo>
                  <a:cubicBezTo>
                    <a:pt x="173" y="89"/>
                    <a:pt x="1" y="375"/>
                    <a:pt x="73" y="657"/>
                  </a:cubicBezTo>
                  <a:lnTo>
                    <a:pt x="6654" y="26820"/>
                  </a:lnTo>
                  <a:cubicBezTo>
                    <a:pt x="6654" y="26820"/>
                    <a:pt x="6654" y="26824"/>
                    <a:pt x="6654" y="26824"/>
                  </a:cubicBezTo>
                  <a:cubicBezTo>
                    <a:pt x="6663" y="26851"/>
                    <a:pt x="6672" y="26879"/>
                    <a:pt x="6681" y="26906"/>
                  </a:cubicBezTo>
                  <a:cubicBezTo>
                    <a:pt x="6695" y="26929"/>
                    <a:pt x="6708" y="26952"/>
                    <a:pt x="6722" y="26974"/>
                  </a:cubicBezTo>
                  <a:cubicBezTo>
                    <a:pt x="6722" y="26979"/>
                    <a:pt x="6727" y="26983"/>
                    <a:pt x="6727" y="26988"/>
                  </a:cubicBezTo>
                  <a:cubicBezTo>
                    <a:pt x="6740" y="27006"/>
                    <a:pt x="6758" y="27024"/>
                    <a:pt x="6777" y="27047"/>
                  </a:cubicBezTo>
                  <a:cubicBezTo>
                    <a:pt x="6777" y="27047"/>
                    <a:pt x="6781" y="27052"/>
                    <a:pt x="6786" y="27056"/>
                  </a:cubicBezTo>
                  <a:cubicBezTo>
                    <a:pt x="6804" y="27074"/>
                    <a:pt x="6822" y="27093"/>
                    <a:pt x="6840" y="27106"/>
                  </a:cubicBezTo>
                  <a:cubicBezTo>
                    <a:pt x="6863" y="27124"/>
                    <a:pt x="6890" y="27143"/>
                    <a:pt x="6913" y="27156"/>
                  </a:cubicBezTo>
                  <a:cubicBezTo>
                    <a:pt x="6931" y="27165"/>
                    <a:pt x="6949" y="27170"/>
                    <a:pt x="6963" y="27179"/>
                  </a:cubicBezTo>
                  <a:cubicBezTo>
                    <a:pt x="6977" y="27179"/>
                    <a:pt x="6986" y="27188"/>
                    <a:pt x="6995" y="27188"/>
                  </a:cubicBezTo>
                  <a:cubicBezTo>
                    <a:pt x="7013" y="27197"/>
                    <a:pt x="7031" y="27197"/>
                    <a:pt x="7049" y="27202"/>
                  </a:cubicBezTo>
                  <a:cubicBezTo>
                    <a:pt x="7058" y="27206"/>
                    <a:pt x="7068" y="27211"/>
                    <a:pt x="7077" y="27211"/>
                  </a:cubicBezTo>
                  <a:cubicBezTo>
                    <a:pt x="7099" y="27215"/>
                    <a:pt x="7118" y="27215"/>
                    <a:pt x="7140" y="27215"/>
                  </a:cubicBezTo>
                  <a:cubicBezTo>
                    <a:pt x="7149" y="27215"/>
                    <a:pt x="7154" y="27220"/>
                    <a:pt x="7163" y="27220"/>
                  </a:cubicBezTo>
                  <a:cubicBezTo>
                    <a:pt x="7168" y="27220"/>
                    <a:pt x="7172" y="27215"/>
                    <a:pt x="7181" y="27215"/>
                  </a:cubicBezTo>
                  <a:lnTo>
                    <a:pt x="7222" y="27215"/>
                  </a:lnTo>
                  <a:cubicBezTo>
                    <a:pt x="7231" y="27215"/>
                    <a:pt x="7240" y="27211"/>
                    <a:pt x="7245" y="27211"/>
                  </a:cubicBezTo>
                  <a:cubicBezTo>
                    <a:pt x="7259" y="27206"/>
                    <a:pt x="7272" y="27206"/>
                    <a:pt x="7286" y="27202"/>
                  </a:cubicBezTo>
                  <a:lnTo>
                    <a:pt x="7290" y="27202"/>
                  </a:lnTo>
                  <a:cubicBezTo>
                    <a:pt x="7300" y="27197"/>
                    <a:pt x="7309" y="27197"/>
                    <a:pt x="7318" y="27193"/>
                  </a:cubicBezTo>
                  <a:cubicBezTo>
                    <a:pt x="7327" y="27193"/>
                    <a:pt x="7331" y="27188"/>
                    <a:pt x="7340" y="27188"/>
                  </a:cubicBezTo>
                  <a:cubicBezTo>
                    <a:pt x="7359" y="27179"/>
                    <a:pt x="7372" y="27174"/>
                    <a:pt x="7390" y="27165"/>
                  </a:cubicBezTo>
                  <a:cubicBezTo>
                    <a:pt x="7409" y="27156"/>
                    <a:pt x="7427" y="27147"/>
                    <a:pt x="7440" y="27138"/>
                  </a:cubicBezTo>
                  <a:cubicBezTo>
                    <a:pt x="7445" y="27133"/>
                    <a:pt x="7450" y="27133"/>
                    <a:pt x="7454" y="27129"/>
                  </a:cubicBezTo>
                  <a:cubicBezTo>
                    <a:pt x="7468" y="27120"/>
                    <a:pt x="7477" y="27115"/>
                    <a:pt x="7486" y="27106"/>
                  </a:cubicBezTo>
                  <a:cubicBezTo>
                    <a:pt x="7495" y="27102"/>
                    <a:pt x="7500" y="27097"/>
                    <a:pt x="7504" y="27093"/>
                  </a:cubicBezTo>
                  <a:cubicBezTo>
                    <a:pt x="7513" y="27083"/>
                    <a:pt x="7522" y="27074"/>
                    <a:pt x="7531" y="27065"/>
                  </a:cubicBezTo>
                  <a:cubicBezTo>
                    <a:pt x="7536" y="27061"/>
                    <a:pt x="7541" y="27056"/>
                    <a:pt x="7545" y="27052"/>
                  </a:cubicBezTo>
                  <a:cubicBezTo>
                    <a:pt x="7554" y="27042"/>
                    <a:pt x="7563" y="27033"/>
                    <a:pt x="7572" y="27020"/>
                  </a:cubicBezTo>
                  <a:cubicBezTo>
                    <a:pt x="7577" y="27020"/>
                    <a:pt x="7577" y="27015"/>
                    <a:pt x="7581" y="27011"/>
                  </a:cubicBezTo>
                  <a:lnTo>
                    <a:pt x="10792" y="22850"/>
                  </a:lnTo>
                  <a:lnTo>
                    <a:pt x="13593" y="27011"/>
                  </a:lnTo>
                  <a:cubicBezTo>
                    <a:pt x="13603" y="27029"/>
                    <a:pt x="13616" y="27042"/>
                    <a:pt x="13630" y="27061"/>
                  </a:cubicBezTo>
                  <a:cubicBezTo>
                    <a:pt x="13634" y="27065"/>
                    <a:pt x="13639" y="27070"/>
                    <a:pt x="13643" y="27074"/>
                  </a:cubicBezTo>
                  <a:cubicBezTo>
                    <a:pt x="13653" y="27083"/>
                    <a:pt x="13662" y="27093"/>
                    <a:pt x="13671" y="27102"/>
                  </a:cubicBezTo>
                  <a:cubicBezTo>
                    <a:pt x="13680" y="27111"/>
                    <a:pt x="13684" y="27115"/>
                    <a:pt x="13689" y="27120"/>
                  </a:cubicBezTo>
                  <a:cubicBezTo>
                    <a:pt x="13698" y="27129"/>
                    <a:pt x="13707" y="27133"/>
                    <a:pt x="13716" y="27143"/>
                  </a:cubicBezTo>
                  <a:cubicBezTo>
                    <a:pt x="13725" y="27147"/>
                    <a:pt x="13730" y="27152"/>
                    <a:pt x="13739" y="27156"/>
                  </a:cubicBezTo>
                  <a:cubicBezTo>
                    <a:pt x="13739" y="27156"/>
                    <a:pt x="13739" y="27156"/>
                    <a:pt x="13739" y="27161"/>
                  </a:cubicBezTo>
                  <a:cubicBezTo>
                    <a:pt x="13744" y="27161"/>
                    <a:pt x="13748" y="27161"/>
                    <a:pt x="13748" y="27165"/>
                  </a:cubicBezTo>
                  <a:cubicBezTo>
                    <a:pt x="13766" y="27174"/>
                    <a:pt x="13784" y="27183"/>
                    <a:pt x="13803" y="27193"/>
                  </a:cubicBezTo>
                  <a:cubicBezTo>
                    <a:pt x="13807" y="27197"/>
                    <a:pt x="13816" y="27197"/>
                    <a:pt x="13825" y="27202"/>
                  </a:cubicBezTo>
                  <a:cubicBezTo>
                    <a:pt x="13839" y="27206"/>
                    <a:pt x="13853" y="27215"/>
                    <a:pt x="13866" y="27220"/>
                  </a:cubicBezTo>
                  <a:cubicBezTo>
                    <a:pt x="13875" y="27220"/>
                    <a:pt x="13884" y="27224"/>
                    <a:pt x="13894" y="27229"/>
                  </a:cubicBezTo>
                  <a:cubicBezTo>
                    <a:pt x="13907" y="27229"/>
                    <a:pt x="13921" y="27233"/>
                    <a:pt x="13935" y="27238"/>
                  </a:cubicBezTo>
                  <a:cubicBezTo>
                    <a:pt x="13944" y="27238"/>
                    <a:pt x="13953" y="27238"/>
                    <a:pt x="13962" y="27243"/>
                  </a:cubicBezTo>
                  <a:cubicBezTo>
                    <a:pt x="13985" y="27243"/>
                    <a:pt x="14003" y="27247"/>
                    <a:pt x="14025" y="27247"/>
                  </a:cubicBezTo>
                  <a:lnTo>
                    <a:pt x="14035" y="27247"/>
                  </a:lnTo>
                  <a:cubicBezTo>
                    <a:pt x="14057" y="27247"/>
                    <a:pt x="14080" y="27243"/>
                    <a:pt x="14098" y="27243"/>
                  </a:cubicBezTo>
                  <a:cubicBezTo>
                    <a:pt x="14107" y="27238"/>
                    <a:pt x="14116" y="27238"/>
                    <a:pt x="14126" y="27238"/>
                  </a:cubicBezTo>
                  <a:cubicBezTo>
                    <a:pt x="14139" y="27233"/>
                    <a:pt x="14157" y="27229"/>
                    <a:pt x="14171" y="27224"/>
                  </a:cubicBezTo>
                  <a:cubicBezTo>
                    <a:pt x="14180" y="27224"/>
                    <a:pt x="14189" y="27220"/>
                    <a:pt x="14198" y="27220"/>
                  </a:cubicBezTo>
                  <a:cubicBezTo>
                    <a:pt x="14212" y="27211"/>
                    <a:pt x="14226" y="27206"/>
                    <a:pt x="14239" y="27202"/>
                  </a:cubicBezTo>
                  <a:cubicBezTo>
                    <a:pt x="14248" y="27197"/>
                    <a:pt x="14257" y="27193"/>
                    <a:pt x="14262" y="27193"/>
                  </a:cubicBezTo>
                  <a:cubicBezTo>
                    <a:pt x="14280" y="27183"/>
                    <a:pt x="14298" y="27174"/>
                    <a:pt x="14317" y="27161"/>
                  </a:cubicBezTo>
                  <a:cubicBezTo>
                    <a:pt x="14317" y="27161"/>
                    <a:pt x="14321" y="27156"/>
                    <a:pt x="14326" y="27156"/>
                  </a:cubicBezTo>
                  <a:cubicBezTo>
                    <a:pt x="14335" y="27152"/>
                    <a:pt x="14339" y="27147"/>
                    <a:pt x="14344" y="27143"/>
                  </a:cubicBezTo>
                  <a:cubicBezTo>
                    <a:pt x="14357" y="27133"/>
                    <a:pt x="14367" y="27124"/>
                    <a:pt x="14376" y="27115"/>
                  </a:cubicBezTo>
                  <a:cubicBezTo>
                    <a:pt x="14380" y="27111"/>
                    <a:pt x="14385" y="27106"/>
                    <a:pt x="14394" y="27102"/>
                  </a:cubicBezTo>
                  <a:cubicBezTo>
                    <a:pt x="14403" y="27093"/>
                    <a:pt x="14412" y="27083"/>
                    <a:pt x="14421" y="27070"/>
                  </a:cubicBezTo>
                  <a:cubicBezTo>
                    <a:pt x="14426" y="27065"/>
                    <a:pt x="14430" y="27061"/>
                    <a:pt x="14435" y="27056"/>
                  </a:cubicBezTo>
                  <a:cubicBezTo>
                    <a:pt x="14448" y="27042"/>
                    <a:pt x="14462" y="27024"/>
                    <a:pt x="14471" y="27006"/>
                  </a:cubicBezTo>
                  <a:lnTo>
                    <a:pt x="17109" y="23013"/>
                  </a:lnTo>
                  <a:lnTo>
                    <a:pt x="20192" y="27011"/>
                  </a:lnTo>
                  <a:cubicBezTo>
                    <a:pt x="20197" y="27015"/>
                    <a:pt x="20197" y="27020"/>
                    <a:pt x="20201" y="27024"/>
                  </a:cubicBezTo>
                  <a:cubicBezTo>
                    <a:pt x="20210" y="27033"/>
                    <a:pt x="20219" y="27042"/>
                    <a:pt x="20228" y="27052"/>
                  </a:cubicBezTo>
                  <a:cubicBezTo>
                    <a:pt x="20233" y="27056"/>
                    <a:pt x="20238" y="27061"/>
                    <a:pt x="20242" y="27065"/>
                  </a:cubicBezTo>
                  <a:cubicBezTo>
                    <a:pt x="20251" y="27074"/>
                    <a:pt x="20260" y="27083"/>
                    <a:pt x="20269" y="27093"/>
                  </a:cubicBezTo>
                  <a:cubicBezTo>
                    <a:pt x="20274" y="27097"/>
                    <a:pt x="20278" y="27102"/>
                    <a:pt x="20288" y="27106"/>
                  </a:cubicBezTo>
                  <a:cubicBezTo>
                    <a:pt x="20297" y="27115"/>
                    <a:pt x="20306" y="27120"/>
                    <a:pt x="20319" y="27129"/>
                  </a:cubicBezTo>
                  <a:cubicBezTo>
                    <a:pt x="20324" y="27133"/>
                    <a:pt x="20328" y="27133"/>
                    <a:pt x="20333" y="27138"/>
                  </a:cubicBezTo>
                  <a:cubicBezTo>
                    <a:pt x="20347" y="27147"/>
                    <a:pt x="20365" y="27156"/>
                    <a:pt x="20378" y="27165"/>
                  </a:cubicBezTo>
                  <a:lnTo>
                    <a:pt x="20383" y="27165"/>
                  </a:lnTo>
                  <a:cubicBezTo>
                    <a:pt x="20401" y="27174"/>
                    <a:pt x="20415" y="27179"/>
                    <a:pt x="20433" y="27188"/>
                  </a:cubicBezTo>
                  <a:cubicBezTo>
                    <a:pt x="20442" y="27188"/>
                    <a:pt x="20447" y="27193"/>
                    <a:pt x="20456" y="27193"/>
                  </a:cubicBezTo>
                  <a:cubicBezTo>
                    <a:pt x="20465" y="27197"/>
                    <a:pt x="20474" y="27197"/>
                    <a:pt x="20483" y="27202"/>
                  </a:cubicBezTo>
                  <a:lnTo>
                    <a:pt x="20488" y="27202"/>
                  </a:lnTo>
                  <a:cubicBezTo>
                    <a:pt x="20501" y="27206"/>
                    <a:pt x="20515" y="27206"/>
                    <a:pt x="20529" y="27211"/>
                  </a:cubicBezTo>
                  <a:cubicBezTo>
                    <a:pt x="20538" y="27211"/>
                    <a:pt x="20542" y="27215"/>
                    <a:pt x="20551" y="27215"/>
                  </a:cubicBezTo>
                  <a:lnTo>
                    <a:pt x="20597" y="27215"/>
                  </a:lnTo>
                  <a:cubicBezTo>
                    <a:pt x="20601" y="27215"/>
                    <a:pt x="20606" y="27220"/>
                    <a:pt x="20610" y="27220"/>
                  </a:cubicBezTo>
                  <a:cubicBezTo>
                    <a:pt x="20620" y="27220"/>
                    <a:pt x="20624" y="27215"/>
                    <a:pt x="20633" y="27215"/>
                  </a:cubicBezTo>
                  <a:cubicBezTo>
                    <a:pt x="20656" y="27215"/>
                    <a:pt x="20674" y="27215"/>
                    <a:pt x="20697" y="27211"/>
                  </a:cubicBezTo>
                  <a:cubicBezTo>
                    <a:pt x="20706" y="27211"/>
                    <a:pt x="20715" y="27206"/>
                    <a:pt x="20729" y="27202"/>
                  </a:cubicBezTo>
                  <a:cubicBezTo>
                    <a:pt x="20747" y="27197"/>
                    <a:pt x="20760" y="27197"/>
                    <a:pt x="20779" y="27188"/>
                  </a:cubicBezTo>
                  <a:cubicBezTo>
                    <a:pt x="20792" y="27183"/>
                    <a:pt x="20801" y="27179"/>
                    <a:pt x="20811" y="27174"/>
                  </a:cubicBezTo>
                  <a:cubicBezTo>
                    <a:pt x="20829" y="27170"/>
                    <a:pt x="20842" y="27165"/>
                    <a:pt x="20861" y="27156"/>
                  </a:cubicBezTo>
                  <a:cubicBezTo>
                    <a:pt x="20883" y="27143"/>
                    <a:pt x="20911" y="27124"/>
                    <a:pt x="20933" y="27106"/>
                  </a:cubicBezTo>
                  <a:cubicBezTo>
                    <a:pt x="20951" y="27093"/>
                    <a:pt x="20970" y="27074"/>
                    <a:pt x="20988" y="27056"/>
                  </a:cubicBezTo>
                  <a:cubicBezTo>
                    <a:pt x="20992" y="27052"/>
                    <a:pt x="20997" y="27047"/>
                    <a:pt x="21002" y="27047"/>
                  </a:cubicBezTo>
                  <a:cubicBezTo>
                    <a:pt x="21015" y="27024"/>
                    <a:pt x="21033" y="27006"/>
                    <a:pt x="21047" y="26988"/>
                  </a:cubicBezTo>
                  <a:cubicBezTo>
                    <a:pt x="21047" y="26983"/>
                    <a:pt x="21052" y="26979"/>
                    <a:pt x="21052" y="26974"/>
                  </a:cubicBezTo>
                  <a:cubicBezTo>
                    <a:pt x="21083" y="26929"/>
                    <a:pt x="21106" y="26879"/>
                    <a:pt x="21120" y="26824"/>
                  </a:cubicBezTo>
                  <a:cubicBezTo>
                    <a:pt x="21120" y="26824"/>
                    <a:pt x="21120" y="26820"/>
                    <a:pt x="21120" y="26820"/>
                  </a:cubicBezTo>
                  <a:lnTo>
                    <a:pt x="27682" y="657"/>
                  </a:lnTo>
                  <a:cubicBezTo>
                    <a:pt x="27750" y="375"/>
                    <a:pt x="27582" y="89"/>
                    <a:pt x="27300" y="16"/>
                  </a:cubicBezTo>
                  <a:cubicBezTo>
                    <a:pt x="27258" y="6"/>
                    <a:pt x="27215" y="1"/>
                    <a:pt x="27173" y="1"/>
                  </a:cubicBezTo>
                  <a:cubicBezTo>
                    <a:pt x="26937" y="1"/>
                    <a:pt x="26721" y="158"/>
                    <a:pt x="26659" y="398"/>
                  </a:cubicBezTo>
                  <a:lnTo>
                    <a:pt x="26595" y="653"/>
                  </a:lnTo>
                  <a:lnTo>
                    <a:pt x="23862" y="4195"/>
                  </a:lnTo>
                  <a:lnTo>
                    <a:pt x="22043" y="1858"/>
                  </a:lnTo>
                  <a:lnTo>
                    <a:pt x="22543" y="1217"/>
                  </a:lnTo>
                  <a:cubicBezTo>
                    <a:pt x="22725" y="989"/>
                    <a:pt x="22684" y="657"/>
                    <a:pt x="22457" y="480"/>
                  </a:cubicBezTo>
                  <a:cubicBezTo>
                    <a:pt x="22361" y="403"/>
                    <a:pt x="22246" y="366"/>
                    <a:pt x="22132" y="366"/>
                  </a:cubicBezTo>
                  <a:cubicBezTo>
                    <a:pt x="21976" y="366"/>
                    <a:pt x="21822" y="435"/>
                    <a:pt x="21720" y="566"/>
                  </a:cubicBezTo>
                  <a:lnTo>
                    <a:pt x="18937" y="4100"/>
                  </a:lnTo>
                  <a:lnTo>
                    <a:pt x="17095" y="1708"/>
                  </a:lnTo>
                  <a:lnTo>
                    <a:pt x="17759" y="848"/>
                  </a:lnTo>
                  <a:cubicBezTo>
                    <a:pt x="17936" y="621"/>
                    <a:pt x="17895" y="289"/>
                    <a:pt x="17664" y="112"/>
                  </a:cubicBezTo>
                  <a:cubicBezTo>
                    <a:pt x="17568" y="37"/>
                    <a:pt x="17455" y="1"/>
                    <a:pt x="17342" y="1"/>
                  </a:cubicBezTo>
                  <a:cubicBezTo>
                    <a:pt x="17185" y="1"/>
                    <a:pt x="17030" y="70"/>
                    <a:pt x="16927" y="202"/>
                  </a:cubicBezTo>
                  <a:lnTo>
                    <a:pt x="16431" y="844"/>
                  </a:lnTo>
                  <a:lnTo>
                    <a:pt x="15935" y="207"/>
                  </a:lnTo>
                  <a:cubicBezTo>
                    <a:pt x="15832" y="72"/>
                    <a:pt x="15678" y="2"/>
                    <a:pt x="15521" y="2"/>
                  </a:cubicBezTo>
                  <a:cubicBezTo>
                    <a:pt x="15409" y="2"/>
                    <a:pt x="15295" y="38"/>
                    <a:pt x="15199" y="112"/>
                  </a:cubicBezTo>
                  <a:cubicBezTo>
                    <a:pt x="14967" y="289"/>
                    <a:pt x="14926" y="621"/>
                    <a:pt x="15103" y="848"/>
                  </a:cubicBezTo>
                  <a:lnTo>
                    <a:pt x="15763" y="1703"/>
                  </a:lnTo>
                  <a:lnTo>
                    <a:pt x="13889" y="4123"/>
                  </a:lnTo>
                  <a:lnTo>
                    <a:pt x="12011" y="1703"/>
                  </a:lnTo>
                  <a:lnTo>
                    <a:pt x="12670" y="848"/>
                  </a:lnTo>
                  <a:cubicBezTo>
                    <a:pt x="12848" y="621"/>
                    <a:pt x="12807" y="289"/>
                    <a:pt x="12575" y="112"/>
                  </a:cubicBezTo>
                  <a:cubicBezTo>
                    <a:pt x="12478" y="38"/>
                    <a:pt x="12365" y="2"/>
                    <a:pt x="12253" y="2"/>
                  </a:cubicBezTo>
                  <a:cubicBezTo>
                    <a:pt x="12096" y="2"/>
                    <a:pt x="11941" y="72"/>
                    <a:pt x="11838" y="207"/>
                  </a:cubicBezTo>
                  <a:lnTo>
                    <a:pt x="11342" y="844"/>
                  </a:lnTo>
                  <a:lnTo>
                    <a:pt x="10847" y="202"/>
                  </a:lnTo>
                  <a:cubicBezTo>
                    <a:pt x="10744" y="70"/>
                    <a:pt x="10588" y="1"/>
                    <a:pt x="10432" y="1"/>
                  </a:cubicBezTo>
                  <a:cubicBezTo>
                    <a:pt x="10319" y="1"/>
                    <a:pt x="10205" y="37"/>
                    <a:pt x="10110" y="112"/>
                  </a:cubicBezTo>
                  <a:cubicBezTo>
                    <a:pt x="9878" y="289"/>
                    <a:pt x="9837" y="621"/>
                    <a:pt x="10014" y="848"/>
                  </a:cubicBezTo>
                  <a:lnTo>
                    <a:pt x="10678" y="1708"/>
                  </a:lnTo>
                  <a:lnTo>
                    <a:pt x="8837" y="4100"/>
                  </a:lnTo>
                  <a:lnTo>
                    <a:pt x="6058" y="566"/>
                  </a:lnTo>
                  <a:cubicBezTo>
                    <a:pt x="5953" y="435"/>
                    <a:pt x="5798" y="366"/>
                    <a:pt x="5642" y="366"/>
                  </a:cubicBezTo>
                  <a:cubicBezTo>
                    <a:pt x="5528" y="366"/>
                    <a:pt x="5413" y="403"/>
                    <a:pt x="5317" y="480"/>
                  </a:cubicBezTo>
                  <a:cubicBezTo>
                    <a:pt x="5089" y="657"/>
                    <a:pt x="5048" y="989"/>
                    <a:pt x="5230" y="1217"/>
                  </a:cubicBezTo>
                  <a:lnTo>
                    <a:pt x="5731" y="1858"/>
                  </a:lnTo>
                  <a:lnTo>
                    <a:pt x="3912" y="4195"/>
                  </a:lnTo>
                  <a:lnTo>
                    <a:pt x="1147" y="616"/>
                  </a:lnTo>
                  <a:lnTo>
                    <a:pt x="1092" y="398"/>
                  </a:lnTo>
                  <a:cubicBezTo>
                    <a:pt x="1034" y="158"/>
                    <a:pt x="818" y="1"/>
                    <a:pt x="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1710229" y="2661885"/>
              <a:ext cx="2314475" cy="252579"/>
            </a:xfrm>
            <a:custGeom>
              <a:rect b="b" l="l" r="r" t="t"/>
              <a:pathLst>
                <a:path extrusionOk="0" h="3685" w="33767">
                  <a:moveTo>
                    <a:pt x="1751" y="1"/>
                  </a:moveTo>
                  <a:cubicBezTo>
                    <a:pt x="783" y="1"/>
                    <a:pt x="1" y="828"/>
                    <a:pt x="1" y="1842"/>
                  </a:cubicBezTo>
                  <a:lnTo>
                    <a:pt x="1" y="1847"/>
                  </a:lnTo>
                  <a:cubicBezTo>
                    <a:pt x="1" y="2861"/>
                    <a:pt x="783" y="3684"/>
                    <a:pt x="1751" y="3684"/>
                  </a:cubicBezTo>
                  <a:lnTo>
                    <a:pt x="32011" y="3684"/>
                  </a:lnTo>
                  <a:cubicBezTo>
                    <a:pt x="32980" y="3684"/>
                    <a:pt x="33767" y="2861"/>
                    <a:pt x="33767" y="1847"/>
                  </a:cubicBezTo>
                  <a:lnTo>
                    <a:pt x="33767" y="1842"/>
                  </a:lnTo>
                  <a:cubicBezTo>
                    <a:pt x="33767" y="828"/>
                    <a:pt x="32980" y="1"/>
                    <a:pt x="320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663444" y="608350"/>
              <a:ext cx="379383" cy="360739"/>
            </a:xfrm>
            <a:custGeom>
              <a:rect b="b" l="l" r="r" t="t"/>
              <a:pathLst>
                <a:path extrusionOk="0" h="5263" w="5535">
                  <a:moveTo>
                    <a:pt x="2770" y="1"/>
                  </a:moveTo>
                  <a:lnTo>
                    <a:pt x="1915" y="1734"/>
                  </a:lnTo>
                  <a:lnTo>
                    <a:pt x="0" y="2011"/>
                  </a:lnTo>
                  <a:lnTo>
                    <a:pt x="1383" y="3357"/>
                  </a:lnTo>
                  <a:lnTo>
                    <a:pt x="1060" y="5262"/>
                  </a:lnTo>
                  <a:lnTo>
                    <a:pt x="2770" y="4362"/>
                  </a:lnTo>
                  <a:lnTo>
                    <a:pt x="4480" y="5262"/>
                  </a:lnTo>
                  <a:lnTo>
                    <a:pt x="4480" y="5262"/>
                  </a:lnTo>
                  <a:lnTo>
                    <a:pt x="4152" y="3357"/>
                  </a:lnTo>
                  <a:lnTo>
                    <a:pt x="5535" y="2011"/>
                  </a:lnTo>
                  <a:lnTo>
                    <a:pt x="3625" y="1734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1965549" y="828097"/>
              <a:ext cx="377189" cy="371363"/>
            </a:xfrm>
            <a:custGeom>
              <a:rect b="b" l="l" r="r" t="t"/>
              <a:pathLst>
                <a:path extrusionOk="0" h="5418" w="5503">
                  <a:moveTo>
                    <a:pt x="1392" y="1"/>
                  </a:moveTo>
                  <a:lnTo>
                    <a:pt x="1514" y="1929"/>
                  </a:lnTo>
                  <a:lnTo>
                    <a:pt x="0" y="3125"/>
                  </a:lnTo>
                  <a:lnTo>
                    <a:pt x="1874" y="3603"/>
                  </a:lnTo>
                  <a:lnTo>
                    <a:pt x="2542" y="5417"/>
                  </a:lnTo>
                  <a:lnTo>
                    <a:pt x="3575" y="3780"/>
                  </a:lnTo>
                  <a:lnTo>
                    <a:pt x="5503" y="3707"/>
                  </a:lnTo>
                  <a:lnTo>
                    <a:pt x="4266" y="2220"/>
                  </a:lnTo>
                  <a:lnTo>
                    <a:pt x="4793" y="360"/>
                  </a:lnTo>
                  <a:lnTo>
                    <a:pt x="4793" y="360"/>
                  </a:lnTo>
                  <a:lnTo>
                    <a:pt x="2997" y="1074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1484589" y="1319342"/>
              <a:ext cx="370952" cy="377601"/>
            </a:xfrm>
            <a:custGeom>
              <a:rect b="b" l="l" r="r" t="t"/>
              <a:pathLst>
                <a:path extrusionOk="0" h="5509" w="5412">
                  <a:moveTo>
                    <a:pt x="3124" y="1"/>
                  </a:moveTo>
                  <a:lnTo>
                    <a:pt x="1928" y="1520"/>
                  </a:lnTo>
                  <a:lnTo>
                    <a:pt x="0" y="1393"/>
                  </a:lnTo>
                  <a:lnTo>
                    <a:pt x="1073" y="3002"/>
                  </a:lnTo>
                  <a:lnTo>
                    <a:pt x="359" y="4794"/>
                  </a:lnTo>
                  <a:lnTo>
                    <a:pt x="359" y="4794"/>
                  </a:lnTo>
                  <a:lnTo>
                    <a:pt x="2219" y="4271"/>
                  </a:lnTo>
                  <a:lnTo>
                    <a:pt x="3702" y="5508"/>
                  </a:lnTo>
                  <a:lnTo>
                    <a:pt x="3779" y="3575"/>
                  </a:lnTo>
                  <a:lnTo>
                    <a:pt x="5412" y="2543"/>
                  </a:lnTo>
                  <a:lnTo>
                    <a:pt x="3602" y="1875"/>
                  </a:lnTo>
                  <a:lnTo>
                    <a:pt x="31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1278825" y="2021355"/>
              <a:ext cx="360739" cy="379383"/>
            </a:xfrm>
            <a:custGeom>
              <a:rect b="b" l="l" r="r" t="t"/>
              <a:pathLst>
                <a:path extrusionOk="0" h="5535" w="5263">
                  <a:moveTo>
                    <a:pt x="2011" y="0"/>
                  </a:moveTo>
                  <a:lnTo>
                    <a:pt x="1733" y="1915"/>
                  </a:lnTo>
                  <a:lnTo>
                    <a:pt x="1" y="2770"/>
                  </a:lnTo>
                  <a:lnTo>
                    <a:pt x="1733" y="3625"/>
                  </a:lnTo>
                  <a:lnTo>
                    <a:pt x="2011" y="5535"/>
                  </a:lnTo>
                  <a:lnTo>
                    <a:pt x="3361" y="4152"/>
                  </a:lnTo>
                  <a:lnTo>
                    <a:pt x="5262" y="4480"/>
                  </a:lnTo>
                  <a:lnTo>
                    <a:pt x="4366" y="2770"/>
                  </a:lnTo>
                  <a:lnTo>
                    <a:pt x="5262" y="1060"/>
                  </a:lnTo>
                  <a:lnTo>
                    <a:pt x="5262" y="1060"/>
                  </a:lnTo>
                  <a:lnTo>
                    <a:pt x="3361" y="1383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4095083" y="1992978"/>
              <a:ext cx="361013" cy="379383"/>
            </a:xfrm>
            <a:custGeom>
              <a:rect b="b" l="l" r="r" t="t"/>
              <a:pathLst>
                <a:path extrusionOk="0" h="5535" w="5267">
                  <a:moveTo>
                    <a:pt x="3252" y="0"/>
                  </a:moveTo>
                  <a:lnTo>
                    <a:pt x="1906" y="1383"/>
                  </a:lnTo>
                  <a:lnTo>
                    <a:pt x="0" y="1055"/>
                  </a:lnTo>
                  <a:lnTo>
                    <a:pt x="901" y="2765"/>
                  </a:lnTo>
                  <a:lnTo>
                    <a:pt x="0" y="4480"/>
                  </a:lnTo>
                  <a:lnTo>
                    <a:pt x="1906" y="4152"/>
                  </a:lnTo>
                  <a:lnTo>
                    <a:pt x="3252" y="5535"/>
                  </a:lnTo>
                  <a:lnTo>
                    <a:pt x="3534" y="3620"/>
                  </a:lnTo>
                  <a:lnTo>
                    <a:pt x="5267" y="2765"/>
                  </a:lnTo>
                  <a:lnTo>
                    <a:pt x="3534" y="1910"/>
                  </a:lnTo>
                  <a:lnTo>
                    <a:pt x="3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865056" y="1295078"/>
              <a:ext cx="370952" cy="377189"/>
            </a:xfrm>
            <a:custGeom>
              <a:rect b="b" l="l" r="r" t="t"/>
              <a:pathLst>
                <a:path extrusionOk="0" h="5503" w="5412">
                  <a:moveTo>
                    <a:pt x="2288" y="0"/>
                  </a:moveTo>
                  <a:lnTo>
                    <a:pt x="1810" y="1869"/>
                  </a:lnTo>
                  <a:lnTo>
                    <a:pt x="0" y="2538"/>
                  </a:lnTo>
                  <a:lnTo>
                    <a:pt x="1633" y="3570"/>
                  </a:lnTo>
                  <a:lnTo>
                    <a:pt x="1710" y="5503"/>
                  </a:lnTo>
                  <a:lnTo>
                    <a:pt x="3193" y="4266"/>
                  </a:lnTo>
                  <a:lnTo>
                    <a:pt x="5053" y="4789"/>
                  </a:lnTo>
                  <a:lnTo>
                    <a:pt x="4339" y="2997"/>
                  </a:lnTo>
                  <a:lnTo>
                    <a:pt x="5412" y="1387"/>
                  </a:lnTo>
                  <a:lnTo>
                    <a:pt x="3484" y="1515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367577" y="814115"/>
              <a:ext cx="377189" cy="370952"/>
            </a:xfrm>
            <a:custGeom>
              <a:rect b="b" l="l" r="r" t="t"/>
              <a:pathLst>
                <a:path extrusionOk="0" h="5412" w="5503">
                  <a:moveTo>
                    <a:pt x="4111" y="0"/>
                  </a:moveTo>
                  <a:lnTo>
                    <a:pt x="2506" y="1074"/>
                  </a:lnTo>
                  <a:lnTo>
                    <a:pt x="710" y="355"/>
                  </a:lnTo>
                  <a:lnTo>
                    <a:pt x="1233" y="2215"/>
                  </a:lnTo>
                  <a:lnTo>
                    <a:pt x="0" y="3702"/>
                  </a:lnTo>
                  <a:lnTo>
                    <a:pt x="1929" y="3779"/>
                  </a:lnTo>
                  <a:lnTo>
                    <a:pt x="2961" y="5412"/>
                  </a:lnTo>
                  <a:lnTo>
                    <a:pt x="3629" y="3602"/>
                  </a:lnTo>
                  <a:lnTo>
                    <a:pt x="5503" y="3125"/>
                  </a:lnTo>
                  <a:lnTo>
                    <a:pt x="3984" y="1928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457200" y="2014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700">
                <a:solidFill>
                  <a:srgbClr val="1D428B"/>
                </a:solidFill>
              </a:rPr>
              <a:t>Part A: Golden State Warriors </a:t>
            </a:r>
            <a:endParaRPr sz="2700">
              <a:solidFill>
                <a:srgbClr val="1D428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700">
                <a:solidFill>
                  <a:srgbClr val="1D428B"/>
                </a:solidFill>
              </a:rPr>
              <a:t>‘Splash Brothers’ Analysis</a:t>
            </a:r>
            <a:endParaRPr sz="2700">
              <a:solidFill>
                <a:srgbClr val="1D428B"/>
              </a:solidFill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688100" y="1586450"/>
            <a:ext cx="3245100" cy="1204400"/>
            <a:chOff x="457200" y="2153819"/>
            <a:chExt cx="3245100" cy="1204400"/>
          </a:xfrm>
        </p:grpSpPr>
        <p:sp>
          <p:nvSpPr>
            <p:cNvPr id="73" name="Google Shape;73;p2"/>
            <p:cNvSpPr txBox="1"/>
            <p:nvPr/>
          </p:nvSpPr>
          <p:spPr>
            <a:xfrm>
              <a:off x="457200" y="2153819"/>
              <a:ext cx="24222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F9B92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Metric Description: </a:t>
              </a:r>
              <a:r>
                <a:rPr b="1" i="0" lang="en" sz="2100" u="none" cap="none" strike="noStrike">
                  <a:solidFill>
                    <a:srgbClr val="F9B92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3P%</a:t>
              </a:r>
              <a:endParaRPr b="1" i="0" sz="2100" u="none" cap="none" strike="noStrike">
                <a:solidFill>
                  <a:srgbClr val="F9B92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" name="Google Shape;74;p2"/>
            <p:cNvSpPr txBox="1"/>
            <p:nvPr/>
          </p:nvSpPr>
          <p:spPr>
            <a:xfrm>
              <a:off x="457200" y="2405119"/>
              <a:ext cx="3245100" cy="95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b="1" i="0" lang="en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3-point shooting percentage (3P%)</a:t>
              </a:r>
              <a:r>
                <a:rPr b="0" i="0" lang="en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quantifies a team's accuracy from beyond the arc, a metric directly relevant to evaluating the impact of "power partnerships" like Curry and Thompson on GSW's offensive efficiency.</a:t>
              </a:r>
              <a:endPara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5" name="Google Shape;75;p2"/>
          <p:cNvSpPr/>
          <p:nvPr/>
        </p:nvSpPr>
        <p:spPr>
          <a:xfrm>
            <a:off x="51075" y="1680192"/>
            <a:ext cx="572700" cy="572700"/>
          </a:xfrm>
          <a:prstGeom prst="ellipse">
            <a:avLst/>
          </a:prstGeom>
          <a:solidFill>
            <a:srgbClr val="F9B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2"/>
          <p:cNvGrpSpPr/>
          <p:nvPr/>
        </p:nvGrpSpPr>
        <p:grpSpPr>
          <a:xfrm>
            <a:off x="150331" y="1779554"/>
            <a:ext cx="374214" cy="373997"/>
            <a:chOff x="3445825" y="2694100"/>
            <a:chExt cx="268350" cy="268175"/>
          </a:xfrm>
        </p:grpSpPr>
        <p:sp>
          <p:nvSpPr>
            <p:cNvPr id="77" name="Google Shape;77;p2"/>
            <p:cNvSpPr/>
            <p:nvPr/>
          </p:nvSpPr>
          <p:spPr>
            <a:xfrm>
              <a:off x="3499900" y="269410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445825" y="273347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89675" y="269410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445825" y="283817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589675" y="283817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633575" y="283817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633575" y="273347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499900" y="283817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5" name="Google Shape;8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700" y="115174"/>
            <a:ext cx="1133799" cy="13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776787">
            <a:off x="70996" y="37411"/>
            <a:ext cx="1194837" cy="1592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"/>
          <p:cNvPicPr preferRelativeResize="0"/>
          <p:nvPr/>
        </p:nvPicPr>
        <p:blipFill rotWithShape="1">
          <a:blip r:embed="rId5">
            <a:alphaModFix/>
          </a:blip>
          <a:srcRect b="31558" l="31822" r="30872" t="0"/>
          <a:stretch/>
        </p:blipFill>
        <p:spPr>
          <a:xfrm rot="-977454">
            <a:off x="1475500" y="-28776"/>
            <a:ext cx="1102326" cy="147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33275" y="1518525"/>
            <a:ext cx="5037426" cy="355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2"/>
          <p:cNvGrpSpPr/>
          <p:nvPr/>
        </p:nvGrpSpPr>
        <p:grpSpPr>
          <a:xfrm>
            <a:off x="690450" y="2792025"/>
            <a:ext cx="3245100" cy="1127450"/>
            <a:chOff x="457188" y="2153819"/>
            <a:chExt cx="3245100" cy="1127450"/>
          </a:xfrm>
        </p:grpSpPr>
        <p:sp>
          <p:nvSpPr>
            <p:cNvPr id="90" name="Google Shape;90;p2"/>
            <p:cNvSpPr txBox="1"/>
            <p:nvPr/>
          </p:nvSpPr>
          <p:spPr>
            <a:xfrm>
              <a:off x="457200" y="2153819"/>
              <a:ext cx="24222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F9B92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Methodology</a:t>
              </a:r>
              <a:endParaRPr b="1" i="0" sz="2100" u="none" cap="none" strike="noStrike">
                <a:solidFill>
                  <a:srgbClr val="F9B92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" name="Google Shape;91;p2"/>
            <p:cNvSpPr txBox="1"/>
            <p:nvPr/>
          </p:nvSpPr>
          <p:spPr>
            <a:xfrm>
              <a:off x="457188" y="2328169"/>
              <a:ext cx="3245100" cy="95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We calculated and compared GSW's 3P% in scenarios </a:t>
              </a:r>
              <a:r>
                <a:rPr b="1" i="0" lang="en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with and without at least one member</a:t>
              </a:r>
              <a:r>
                <a:rPr b="0" i="0" lang="en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of the elite Curry-Thompson partnership to provide insights into the strategic impact of star player combinations.</a:t>
              </a:r>
              <a:endPara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51075" y="2833717"/>
            <a:ext cx="572700" cy="572700"/>
          </a:xfrm>
          <a:prstGeom prst="ellipse">
            <a:avLst/>
          </a:prstGeom>
          <a:solidFill>
            <a:srgbClr val="F9B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2"/>
          <p:cNvGrpSpPr/>
          <p:nvPr/>
        </p:nvGrpSpPr>
        <p:grpSpPr>
          <a:xfrm>
            <a:off x="150331" y="2933079"/>
            <a:ext cx="374214" cy="373997"/>
            <a:chOff x="3445825" y="2694100"/>
            <a:chExt cx="268350" cy="268175"/>
          </a:xfrm>
        </p:grpSpPr>
        <p:sp>
          <p:nvSpPr>
            <p:cNvPr id="94" name="Google Shape;94;p2"/>
            <p:cNvSpPr/>
            <p:nvPr/>
          </p:nvSpPr>
          <p:spPr>
            <a:xfrm>
              <a:off x="3499900" y="269410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45825" y="273347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589675" y="269410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445825" y="283817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589675" y="283817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633575" y="283817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633575" y="273347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499900" y="283817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606350" y="3862900"/>
            <a:ext cx="3245100" cy="1674100"/>
            <a:chOff x="439775" y="2153819"/>
            <a:chExt cx="3245100" cy="1674100"/>
          </a:xfrm>
        </p:grpSpPr>
        <p:sp>
          <p:nvSpPr>
            <p:cNvPr id="103" name="Google Shape;103;p2"/>
            <p:cNvSpPr txBox="1"/>
            <p:nvPr/>
          </p:nvSpPr>
          <p:spPr>
            <a:xfrm>
              <a:off x="457200" y="2153819"/>
              <a:ext cx="24222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F9B92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Takeaways</a:t>
              </a:r>
              <a:endParaRPr b="1" i="0" sz="2100" u="none" cap="none" strike="noStrike">
                <a:solidFill>
                  <a:srgbClr val="F9B92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439775" y="2972319"/>
              <a:ext cx="3245100" cy="8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GSW's overall 3P% notably peaks when Curry and Thompson play together, suggesting </a:t>
              </a:r>
              <a:r>
                <a:rPr b="1" i="0" lang="en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they ideally should share the court to maximize effectiveness</a:t>
              </a:r>
              <a:r>
                <a:rPr b="0" i="0" lang="en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 This was exemplified in the 2017-2018 season, where their highest 3P% with the duo contributed to winning the NBA title.</a:t>
              </a:r>
              <a:endPara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5" name="Google Shape;105;p2"/>
          <p:cNvSpPr/>
          <p:nvPr/>
        </p:nvSpPr>
        <p:spPr>
          <a:xfrm>
            <a:off x="51063" y="3887892"/>
            <a:ext cx="572700" cy="572700"/>
          </a:xfrm>
          <a:prstGeom prst="ellipse">
            <a:avLst/>
          </a:prstGeom>
          <a:solidFill>
            <a:srgbClr val="F9B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2"/>
          <p:cNvGrpSpPr/>
          <p:nvPr/>
        </p:nvGrpSpPr>
        <p:grpSpPr>
          <a:xfrm>
            <a:off x="150318" y="3987254"/>
            <a:ext cx="374214" cy="373997"/>
            <a:chOff x="3445825" y="2694100"/>
            <a:chExt cx="268350" cy="268175"/>
          </a:xfrm>
        </p:grpSpPr>
        <p:sp>
          <p:nvSpPr>
            <p:cNvPr id="107" name="Google Shape;107;p2"/>
            <p:cNvSpPr/>
            <p:nvPr/>
          </p:nvSpPr>
          <p:spPr>
            <a:xfrm>
              <a:off x="3499900" y="269410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445825" y="273347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589675" y="269410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445825" y="283817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589675" y="283817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633575" y="283817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633575" y="273347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499900" y="283817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457200" y="2014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700">
                <a:solidFill>
                  <a:srgbClr val="1D428B"/>
                </a:solidFill>
              </a:rPr>
              <a:t>Part A: Golden State Warriors </a:t>
            </a:r>
            <a:endParaRPr sz="2700">
              <a:solidFill>
                <a:srgbClr val="1D428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700">
                <a:solidFill>
                  <a:srgbClr val="1D428B"/>
                </a:solidFill>
              </a:rPr>
              <a:t>‘Splash Brothers’ Analysis</a:t>
            </a:r>
            <a:endParaRPr sz="2700">
              <a:solidFill>
                <a:srgbClr val="1D428B"/>
              </a:solidFill>
            </a:endParaRPr>
          </a:p>
        </p:txBody>
      </p:sp>
      <p:grpSp>
        <p:nvGrpSpPr>
          <p:cNvPr id="120" name="Google Shape;120;p3"/>
          <p:cNvGrpSpPr/>
          <p:nvPr/>
        </p:nvGrpSpPr>
        <p:grpSpPr>
          <a:xfrm>
            <a:off x="688100" y="1586450"/>
            <a:ext cx="3505800" cy="1204400"/>
            <a:chOff x="457200" y="2153819"/>
            <a:chExt cx="3505800" cy="1204400"/>
          </a:xfrm>
        </p:grpSpPr>
        <p:sp>
          <p:nvSpPr>
            <p:cNvPr id="121" name="Google Shape;121;p3"/>
            <p:cNvSpPr txBox="1"/>
            <p:nvPr/>
          </p:nvSpPr>
          <p:spPr>
            <a:xfrm>
              <a:off x="457200" y="2153819"/>
              <a:ext cx="35058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F9B92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Metric Description: Clutch Time eFG% </a:t>
              </a:r>
              <a:endParaRPr b="1" i="0" sz="2100" u="none" cap="none" strike="noStrike">
                <a:solidFill>
                  <a:srgbClr val="F9B92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457200" y="2405119"/>
              <a:ext cx="3245100" cy="95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Clutch Time eFG%</a:t>
              </a:r>
              <a:r>
                <a:rPr b="0" i="0" lang="en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measures shooting efficiency during the final 5 minutes of a game with a score difference of 5 or less, factoring in the added value of three-point field goals with the formula: </a:t>
              </a:r>
              <a:endPara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(FG + 0.5 * 3P) / FGA</a:t>
              </a:r>
              <a:endParaRPr b="1" i="0" sz="12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3" name="Google Shape;123;p3"/>
          <p:cNvSpPr/>
          <p:nvPr/>
        </p:nvSpPr>
        <p:spPr>
          <a:xfrm>
            <a:off x="51075" y="1680192"/>
            <a:ext cx="572700" cy="572700"/>
          </a:xfrm>
          <a:prstGeom prst="ellipse">
            <a:avLst/>
          </a:prstGeom>
          <a:solidFill>
            <a:srgbClr val="F9B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3"/>
          <p:cNvGrpSpPr/>
          <p:nvPr/>
        </p:nvGrpSpPr>
        <p:grpSpPr>
          <a:xfrm>
            <a:off x="150331" y="1779554"/>
            <a:ext cx="374214" cy="373997"/>
            <a:chOff x="3445825" y="2694100"/>
            <a:chExt cx="268350" cy="268175"/>
          </a:xfrm>
        </p:grpSpPr>
        <p:sp>
          <p:nvSpPr>
            <p:cNvPr id="125" name="Google Shape;125;p3"/>
            <p:cNvSpPr/>
            <p:nvPr/>
          </p:nvSpPr>
          <p:spPr>
            <a:xfrm>
              <a:off x="3499900" y="269410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445825" y="273347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589675" y="269410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45825" y="283817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589675" y="283817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633575" y="283817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33575" y="273347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99900" y="283817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3"/>
          <p:cNvGrpSpPr/>
          <p:nvPr/>
        </p:nvGrpSpPr>
        <p:grpSpPr>
          <a:xfrm>
            <a:off x="690450" y="2792025"/>
            <a:ext cx="3245100" cy="1203650"/>
            <a:chOff x="457188" y="2153819"/>
            <a:chExt cx="3245100" cy="1203650"/>
          </a:xfrm>
        </p:grpSpPr>
        <p:sp>
          <p:nvSpPr>
            <p:cNvPr id="134" name="Google Shape;134;p3"/>
            <p:cNvSpPr txBox="1"/>
            <p:nvPr/>
          </p:nvSpPr>
          <p:spPr>
            <a:xfrm>
              <a:off x="457200" y="2153819"/>
              <a:ext cx="24222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F9B92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Methodology</a:t>
              </a:r>
              <a:endParaRPr b="1" i="0" sz="2100" u="none" cap="none" strike="noStrike">
                <a:solidFill>
                  <a:srgbClr val="F9B92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457188" y="2404369"/>
              <a:ext cx="3245100" cy="95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We compared GSW's Clutch Time eFG% by Season for 2017-2018, 2018-2019, and the 2018 Playoffs, </a:t>
              </a:r>
              <a:r>
                <a:rPr b="1" i="0" lang="en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with and without at least one member</a:t>
              </a:r>
              <a:r>
                <a:rPr b="0" i="0" lang="en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of the Curry-Thompson partnership. The 2019 Playoffs were excluded as the duo played together in all games.</a:t>
              </a:r>
              <a:endPara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" name="Google Shape;136;p3"/>
          <p:cNvSpPr/>
          <p:nvPr/>
        </p:nvSpPr>
        <p:spPr>
          <a:xfrm>
            <a:off x="51075" y="2833717"/>
            <a:ext cx="572700" cy="572700"/>
          </a:xfrm>
          <a:prstGeom prst="ellipse">
            <a:avLst/>
          </a:prstGeom>
          <a:solidFill>
            <a:srgbClr val="F9B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3"/>
          <p:cNvGrpSpPr/>
          <p:nvPr/>
        </p:nvGrpSpPr>
        <p:grpSpPr>
          <a:xfrm>
            <a:off x="150331" y="2933079"/>
            <a:ext cx="374214" cy="373997"/>
            <a:chOff x="3445825" y="2694100"/>
            <a:chExt cx="268350" cy="268175"/>
          </a:xfrm>
        </p:grpSpPr>
        <p:sp>
          <p:nvSpPr>
            <p:cNvPr id="138" name="Google Shape;138;p3"/>
            <p:cNvSpPr/>
            <p:nvPr/>
          </p:nvSpPr>
          <p:spPr>
            <a:xfrm>
              <a:off x="3499900" y="269410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3445825" y="273347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589675" y="269410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3445825" y="283817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589675" y="283817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3633575" y="283817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3633575" y="273347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499900" y="283817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3"/>
          <p:cNvGrpSpPr/>
          <p:nvPr/>
        </p:nvGrpSpPr>
        <p:grpSpPr>
          <a:xfrm>
            <a:off x="606350" y="4004425"/>
            <a:ext cx="3245100" cy="1040750"/>
            <a:chOff x="439775" y="2295344"/>
            <a:chExt cx="3245100" cy="1040750"/>
          </a:xfrm>
        </p:grpSpPr>
        <p:sp>
          <p:nvSpPr>
            <p:cNvPr id="147" name="Google Shape;147;p3"/>
            <p:cNvSpPr txBox="1"/>
            <p:nvPr/>
          </p:nvSpPr>
          <p:spPr>
            <a:xfrm>
              <a:off x="443025" y="2295344"/>
              <a:ext cx="24222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F9B92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Takeaways</a:t>
              </a:r>
              <a:endParaRPr b="1" i="0" sz="2100" u="none" cap="none" strike="noStrike">
                <a:solidFill>
                  <a:srgbClr val="F9B92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8" name="Google Shape;148;p3"/>
            <p:cNvSpPr txBox="1"/>
            <p:nvPr/>
          </p:nvSpPr>
          <p:spPr>
            <a:xfrm>
              <a:off x="439775" y="2480494"/>
              <a:ext cx="3245100" cy="8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bar chart indicates a </a:t>
              </a:r>
              <a:r>
                <a:rPr b="1" i="0" lang="en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significantly higher Clutch Time eFG%</a:t>
              </a:r>
              <a:r>
                <a:rPr b="0" i="0" lang="en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when Curry and Thompson play together, once again emphasizing their critical impact and synergy during the game's most critical moments.</a:t>
              </a:r>
              <a:endPara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9" name="Google Shape;149;p3"/>
          <p:cNvSpPr/>
          <p:nvPr/>
        </p:nvSpPr>
        <p:spPr>
          <a:xfrm>
            <a:off x="51063" y="3887892"/>
            <a:ext cx="572700" cy="572700"/>
          </a:xfrm>
          <a:prstGeom prst="ellipse">
            <a:avLst/>
          </a:prstGeom>
          <a:solidFill>
            <a:srgbClr val="F9B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3"/>
          <p:cNvGrpSpPr/>
          <p:nvPr/>
        </p:nvGrpSpPr>
        <p:grpSpPr>
          <a:xfrm>
            <a:off x="150318" y="3987254"/>
            <a:ext cx="374214" cy="373997"/>
            <a:chOff x="3445825" y="2694100"/>
            <a:chExt cx="268350" cy="268175"/>
          </a:xfrm>
        </p:grpSpPr>
        <p:sp>
          <p:nvSpPr>
            <p:cNvPr id="151" name="Google Shape;151;p3"/>
            <p:cNvSpPr/>
            <p:nvPr/>
          </p:nvSpPr>
          <p:spPr>
            <a:xfrm>
              <a:off x="3499900" y="269410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445825" y="273347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589675" y="269410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3445825" y="283817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89675" y="283817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33575" y="283817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33575" y="273347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499900" y="283817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9" name="Google Shape;15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1450" y="1484052"/>
            <a:ext cx="4939899" cy="344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"/>
          <p:cNvPicPr preferRelativeResize="0"/>
          <p:nvPr/>
        </p:nvPicPr>
        <p:blipFill rotWithShape="1">
          <a:blip r:embed="rId4">
            <a:alphaModFix/>
          </a:blip>
          <a:srcRect b="10266" l="10855" r="11377" t="7075"/>
          <a:stretch/>
        </p:blipFill>
        <p:spPr>
          <a:xfrm>
            <a:off x="609600" y="-29200"/>
            <a:ext cx="1522950" cy="1618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"/>
          <p:cNvPicPr preferRelativeResize="0"/>
          <p:nvPr/>
        </p:nvPicPr>
        <p:blipFill rotWithShape="1">
          <a:blip r:embed="rId5">
            <a:alphaModFix/>
          </a:blip>
          <a:srcRect b="10646" l="12550" r="11013" t="13623"/>
          <a:stretch/>
        </p:blipFill>
        <p:spPr>
          <a:xfrm>
            <a:off x="7127175" y="94600"/>
            <a:ext cx="1409450" cy="139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457200" y="12525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700">
                <a:solidFill>
                  <a:srgbClr val="1D428B"/>
                </a:solidFill>
              </a:rPr>
              <a:t>Part B: Impact  Analysis</a:t>
            </a:r>
            <a:endParaRPr sz="2700">
              <a:solidFill>
                <a:srgbClr val="1D428B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rgbClr val="1D428B"/>
                </a:solidFill>
              </a:rPr>
              <a:t>Stephen Curry</a:t>
            </a:r>
            <a:endParaRPr sz="2700">
              <a:solidFill>
                <a:srgbClr val="1D428B"/>
              </a:solidFill>
            </a:endParaRPr>
          </a:p>
        </p:txBody>
      </p:sp>
      <p:grpSp>
        <p:nvGrpSpPr>
          <p:cNvPr id="167" name="Google Shape;167;p4"/>
          <p:cNvGrpSpPr/>
          <p:nvPr/>
        </p:nvGrpSpPr>
        <p:grpSpPr>
          <a:xfrm>
            <a:off x="688100" y="1586450"/>
            <a:ext cx="3945600" cy="1204400"/>
            <a:chOff x="457200" y="2153819"/>
            <a:chExt cx="3945600" cy="1204400"/>
          </a:xfrm>
        </p:grpSpPr>
        <p:sp>
          <p:nvSpPr>
            <p:cNvPr id="168" name="Google Shape;168;p4"/>
            <p:cNvSpPr txBox="1"/>
            <p:nvPr/>
          </p:nvSpPr>
          <p:spPr>
            <a:xfrm>
              <a:off x="457200" y="2153819"/>
              <a:ext cx="39456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F9B92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Metric: Average Game Scores </a:t>
              </a:r>
              <a:endParaRPr b="1" i="0" sz="2100" u="none" cap="none" strike="noStrike">
                <a:solidFill>
                  <a:srgbClr val="F9B92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9" name="Google Shape;169;p4"/>
            <p:cNvSpPr txBox="1"/>
            <p:nvPr/>
          </p:nvSpPr>
          <p:spPr>
            <a:xfrm>
              <a:off x="457200" y="2405119"/>
              <a:ext cx="3245100" cy="95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We analyzed the </a:t>
              </a:r>
              <a:r>
                <a:rPr b="1" i="0" lang="en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average points scored by GSW in games with and without Stephen Curry</a:t>
              </a:r>
              <a:r>
                <a:rPr b="0" i="0" lang="en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showcasing a substantial scoring influence attributable to Curry, which directly aligns with the hypothesis that a star player elevates team performance.</a:t>
              </a:r>
              <a:endParaRPr b="0" i="0" sz="12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0" name="Google Shape;170;p4"/>
          <p:cNvSpPr/>
          <p:nvPr/>
        </p:nvSpPr>
        <p:spPr>
          <a:xfrm>
            <a:off x="51075" y="1680192"/>
            <a:ext cx="572700" cy="572700"/>
          </a:xfrm>
          <a:prstGeom prst="ellipse">
            <a:avLst/>
          </a:prstGeom>
          <a:solidFill>
            <a:srgbClr val="F9B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4"/>
          <p:cNvGrpSpPr/>
          <p:nvPr/>
        </p:nvGrpSpPr>
        <p:grpSpPr>
          <a:xfrm>
            <a:off x="150331" y="1779554"/>
            <a:ext cx="374214" cy="373997"/>
            <a:chOff x="3445825" y="2694100"/>
            <a:chExt cx="268350" cy="268175"/>
          </a:xfrm>
        </p:grpSpPr>
        <p:sp>
          <p:nvSpPr>
            <p:cNvPr id="172" name="Google Shape;172;p4"/>
            <p:cNvSpPr/>
            <p:nvPr/>
          </p:nvSpPr>
          <p:spPr>
            <a:xfrm>
              <a:off x="3499900" y="269410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3445825" y="273347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3589675" y="269410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3445825" y="283817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3589675" y="283817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633575" y="283817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3633575" y="273347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499900" y="283817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4"/>
          <p:cNvGrpSpPr/>
          <p:nvPr/>
        </p:nvGrpSpPr>
        <p:grpSpPr>
          <a:xfrm>
            <a:off x="690450" y="2792025"/>
            <a:ext cx="3245100" cy="1203650"/>
            <a:chOff x="457188" y="2153819"/>
            <a:chExt cx="3245100" cy="1203650"/>
          </a:xfrm>
        </p:grpSpPr>
        <p:sp>
          <p:nvSpPr>
            <p:cNvPr id="181" name="Google Shape;181;p4"/>
            <p:cNvSpPr txBox="1"/>
            <p:nvPr/>
          </p:nvSpPr>
          <p:spPr>
            <a:xfrm>
              <a:off x="457200" y="2153819"/>
              <a:ext cx="24222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F9B92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Methodology</a:t>
              </a:r>
              <a:endParaRPr b="1" i="0" sz="2100" u="none" cap="none" strike="noStrike">
                <a:solidFill>
                  <a:srgbClr val="F9B92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2" name="Google Shape;182;p4"/>
            <p:cNvSpPr txBox="1"/>
            <p:nvPr/>
          </p:nvSpPr>
          <p:spPr>
            <a:xfrm>
              <a:off x="457188" y="2404369"/>
              <a:ext cx="3245100" cy="95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Our methodology focused on comparing avg game scores </a:t>
              </a:r>
              <a:r>
                <a:rPr b="1" i="0" lang="en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during playoff seasons with and without Curry's presence.</a:t>
              </a:r>
              <a:r>
                <a:rPr b="0" i="0" lang="en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We specifically isolated playoff performance due to its high-stakes nature, where the impact of a star player is often most pronounced and critical to the team's success.</a:t>
              </a:r>
              <a:endPara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3" name="Google Shape;183;p4"/>
          <p:cNvSpPr/>
          <p:nvPr/>
        </p:nvSpPr>
        <p:spPr>
          <a:xfrm>
            <a:off x="51075" y="2833717"/>
            <a:ext cx="572700" cy="572700"/>
          </a:xfrm>
          <a:prstGeom prst="ellipse">
            <a:avLst/>
          </a:prstGeom>
          <a:solidFill>
            <a:srgbClr val="F9B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4"/>
          <p:cNvGrpSpPr/>
          <p:nvPr/>
        </p:nvGrpSpPr>
        <p:grpSpPr>
          <a:xfrm>
            <a:off x="150331" y="2933079"/>
            <a:ext cx="374214" cy="373997"/>
            <a:chOff x="3445825" y="2694100"/>
            <a:chExt cx="268350" cy="268175"/>
          </a:xfrm>
        </p:grpSpPr>
        <p:sp>
          <p:nvSpPr>
            <p:cNvPr id="185" name="Google Shape;185;p4"/>
            <p:cNvSpPr/>
            <p:nvPr/>
          </p:nvSpPr>
          <p:spPr>
            <a:xfrm>
              <a:off x="3499900" y="269410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3445825" y="273347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589675" y="269410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3445825" y="283817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3589675" y="283817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3633575" y="283817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3633575" y="273347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499900" y="283817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4"/>
          <p:cNvGrpSpPr/>
          <p:nvPr/>
        </p:nvGrpSpPr>
        <p:grpSpPr>
          <a:xfrm>
            <a:off x="606350" y="4004425"/>
            <a:ext cx="3329100" cy="1040675"/>
            <a:chOff x="439775" y="2295344"/>
            <a:chExt cx="3329100" cy="1040675"/>
          </a:xfrm>
        </p:grpSpPr>
        <p:sp>
          <p:nvSpPr>
            <p:cNvPr id="194" name="Google Shape;194;p4"/>
            <p:cNvSpPr txBox="1"/>
            <p:nvPr/>
          </p:nvSpPr>
          <p:spPr>
            <a:xfrm>
              <a:off x="443025" y="2295344"/>
              <a:ext cx="24222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F9B92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Takeaways</a:t>
              </a:r>
              <a:endParaRPr b="1" i="0" sz="2100" u="none" cap="none" strike="noStrike">
                <a:solidFill>
                  <a:srgbClr val="F9B92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5" name="Google Shape;195;p4"/>
            <p:cNvSpPr txBox="1"/>
            <p:nvPr/>
          </p:nvSpPr>
          <p:spPr>
            <a:xfrm>
              <a:off x="439775" y="2605519"/>
              <a:ext cx="3329100" cy="73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50"/>
                <a:buFont typeface="Arial"/>
                <a:buNone/>
              </a:pPr>
              <a:r>
                <a:rPr b="0" i="0" lang="en" sz="9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data indicates that GSW scores </a:t>
              </a:r>
              <a:r>
                <a:rPr b="1" i="0" lang="en" sz="9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significantly higher </a:t>
              </a:r>
              <a:r>
                <a:rPr b="0" i="0" lang="en" sz="9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on average when Curry is on the court, with a particularly stark difference observed in the 2019 playoffs, supporting the hypothesis that great players, like Curry, </a:t>
              </a:r>
              <a:r>
                <a:rPr b="1" i="0" lang="en" sz="9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can elevate their team's offensive game</a:t>
              </a:r>
              <a:r>
                <a:rPr b="0" i="0" lang="en" sz="95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as suggested by the prompt.</a:t>
              </a:r>
              <a:endParaRPr b="0" i="0" sz="9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6" name="Google Shape;196;p4"/>
          <p:cNvSpPr/>
          <p:nvPr/>
        </p:nvSpPr>
        <p:spPr>
          <a:xfrm>
            <a:off x="51063" y="3887892"/>
            <a:ext cx="572700" cy="572700"/>
          </a:xfrm>
          <a:prstGeom prst="ellipse">
            <a:avLst/>
          </a:prstGeom>
          <a:solidFill>
            <a:srgbClr val="F9B9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4"/>
          <p:cNvGrpSpPr/>
          <p:nvPr/>
        </p:nvGrpSpPr>
        <p:grpSpPr>
          <a:xfrm>
            <a:off x="150318" y="3987254"/>
            <a:ext cx="374214" cy="373997"/>
            <a:chOff x="3445825" y="2694100"/>
            <a:chExt cx="268350" cy="268175"/>
          </a:xfrm>
        </p:grpSpPr>
        <p:sp>
          <p:nvSpPr>
            <p:cNvPr id="198" name="Google Shape;198;p4"/>
            <p:cNvSpPr/>
            <p:nvPr/>
          </p:nvSpPr>
          <p:spPr>
            <a:xfrm>
              <a:off x="3499900" y="269410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3445825" y="273347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589675" y="269410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3445825" y="283817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3589675" y="283817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3633575" y="283817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3633575" y="273347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3499900" y="283817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6" name="Google Shape;206;p4"/>
          <p:cNvPicPr preferRelativeResize="0"/>
          <p:nvPr/>
        </p:nvPicPr>
        <p:blipFill rotWithShape="1">
          <a:blip r:embed="rId3">
            <a:alphaModFix/>
          </a:blip>
          <a:srcRect b="0" l="8837" r="14716" t="7689"/>
          <a:stretch/>
        </p:blipFill>
        <p:spPr>
          <a:xfrm>
            <a:off x="852607" y="0"/>
            <a:ext cx="1750793" cy="15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7600" y="-58650"/>
            <a:ext cx="3684276" cy="164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3500" y="1412825"/>
            <a:ext cx="4941450" cy="37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ketball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F0BF1A"/>
      </a:accent1>
      <a:accent2>
        <a:srgbClr val="F8812F"/>
      </a:accent2>
      <a:accent3>
        <a:srgbClr val="FF5714"/>
      </a:accent3>
      <a:accent4>
        <a:srgbClr val="DB271B"/>
      </a:accent4>
      <a:accent5>
        <a:srgbClr val="00B7B3"/>
      </a:accent5>
      <a:accent6>
        <a:srgbClr val="00546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