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DM Sans Medium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  <p:embeddedFont>
      <p:font typeface="DM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8" roundtripDataSignature="AMtx7miHrfxfVKMvU/5bqHFerlPQKs6t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22" Type="http://schemas.openxmlformats.org/officeDocument/2006/relationships/font" Target="fonts/Merriweather-italic.fntdata"/><Relationship Id="rId21" Type="http://schemas.openxmlformats.org/officeDocument/2006/relationships/font" Target="fonts/Merriweather-bold.fntdata"/><Relationship Id="rId24" Type="http://schemas.openxmlformats.org/officeDocument/2006/relationships/font" Target="fonts/DMSans-regular.fntdata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-italic.fntdata"/><Relationship Id="rId25" Type="http://schemas.openxmlformats.org/officeDocument/2006/relationships/font" Target="fonts/DMSans-bold.fntdata"/><Relationship Id="rId28" Type="http://customschemas.google.com/relationships/presentationmetadata" Target="metadata"/><Relationship Id="rId27" Type="http://schemas.openxmlformats.org/officeDocument/2006/relationships/font" Target="fonts/DM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DMSansMedium-bold.fntdata"/><Relationship Id="rId16" Type="http://schemas.openxmlformats.org/officeDocument/2006/relationships/font" Target="fonts/DMSansMedium-regular.fntdata"/><Relationship Id="rId19" Type="http://schemas.openxmlformats.org/officeDocument/2006/relationships/font" Target="fonts/DMSansMedium-boldItalic.fntdata"/><Relationship Id="rId18" Type="http://schemas.openxmlformats.org/officeDocument/2006/relationships/font" Target="fonts/DMSans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12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4" name="Google Shape;14;p12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" name="Google Shape;5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61" name="Google Shape;61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26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26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26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1" name="Google Shape;71;p26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2" name="Google Shape;72;p26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3" name="Google Shape;73;p26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7" name="Google Shape;77;p27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2" name="Google Shape;82;p28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28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29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2" name="Google Shape;92;p29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3" name="Google Shape;93;p29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4" name="Google Shape;94;p29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30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98" name="Google Shape;98;p30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99" name="Google Shape;99;p30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00" name="Google Shape;100;p30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01" name="Google Shape;101;p30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30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30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4" name="Google Shape;104;p30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5" name="Google Shape;105;p30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13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08" name="Google Shape;10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31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2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2" name="Google Shape;112;p32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32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32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17" name="Google Shape;117;p32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8" name="Google Shape;118;p32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3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33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33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33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4" name="Google Shape;124;p33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3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6" name="Google Shape;12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28" name="Google Shape;128;p33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9" name="Google Shape;129;p33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0" name="Google Shape;130;p33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35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35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35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35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35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35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35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43" name="Google Shape;143;p35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5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35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6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36"/>
          <p:cNvSpPr txBox="1"/>
          <p:nvPr>
            <p:ph idx="2" type="title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0" name="Google Shape;150;p36"/>
          <p:cNvSpPr txBox="1"/>
          <p:nvPr>
            <p:ph idx="3" type="title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1" name="Google Shape;151;p36"/>
          <p:cNvSpPr txBox="1"/>
          <p:nvPr>
            <p:ph idx="4" type="title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36"/>
          <p:cNvSpPr txBox="1"/>
          <p:nvPr>
            <p:ph idx="5" type="title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3" name="Google Shape;153;p36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36"/>
          <p:cNvSpPr txBox="1"/>
          <p:nvPr>
            <p:ph idx="6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7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58" name="Google Shape;158;p37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37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8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62" name="Google Shape;162;p38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38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5" name="Google Shape;165;p38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6" name="Google Shape;166;p38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9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39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39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72" name="Google Shape;172;p39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39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4" name="Google Shape;174;p39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40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9" name="Google Shape;179;p40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80" name="Google Shape;180;p40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81" name="Google Shape;181;p40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14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2" name="Google Shape;22;p14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14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41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</a:lstStyle>
          <a:p/>
        </p:txBody>
      </p:sp>
      <p:sp>
        <p:nvSpPr>
          <p:cNvPr id="185" name="Google Shape;185;p41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</a:lstStyle>
          <a:p/>
        </p:txBody>
      </p:sp>
      <p:sp>
        <p:nvSpPr>
          <p:cNvPr id="186" name="Google Shape;186;p41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</a:lstStyle>
          <a:p/>
        </p:txBody>
      </p:sp>
      <p:sp>
        <p:nvSpPr>
          <p:cNvPr id="187" name="Google Shape;187;p41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</a:lstStyle>
          <a:p/>
        </p:txBody>
      </p:sp>
      <p:sp>
        <p:nvSpPr>
          <p:cNvPr id="188" name="Google Shape;188;p41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</a:lstStyle>
          <a:p/>
        </p:txBody>
      </p:sp>
      <p:sp>
        <p:nvSpPr>
          <p:cNvPr id="189" name="Google Shape;189;p41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</a:lstStyle>
          <a:p/>
        </p:txBody>
      </p:sp>
      <p:sp>
        <p:nvSpPr>
          <p:cNvPr id="190" name="Google Shape;190;p41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</a:lstStyle>
          <a:p/>
        </p:txBody>
      </p:sp>
      <p:sp>
        <p:nvSpPr>
          <p:cNvPr id="191" name="Google Shape;191;p41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</a:lstStyle>
          <a:p/>
        </p:txBody>
      </p:sp>
      <p:sp>
        <p:nvSpPr>
          <p:cNvPr id="192" name="Google Shape;192;p41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</a:lstStyle>
          <a:p/>
        </p:txBody>
      </p:sp>
      <p:sp>
        <p:nvSpPr>
          <p:cNvPr id="193" name="Google Shape;193;p41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</a:lstStyle>
          <a:p/>
        </p:txBody>
      </p:sp>
      <p:sp>
        <p:nvSpPr>
          <p:cNvPr id="194" name="Google Shape;194;p41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</a:lstStyle>
          <a:p/>
        </p:txBody>
      </p:sp>
      <p:sp>
        <p:nvSpPr>
          <p:cNvPr id="195" name="Google Shape;195;p41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</a:lstStyle>
          <a:p/>
        </p:txBody>
      </p:sp>
      <p:sp>
        <p:nvSpPr>
          <p:cNvPr id="196" name="Google Shape;196;p41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</a:lstStyle>
          <a:p/>
        </p:txBody>
      </p:sp>
      <p:sp>
        <p:nvSpPr>
          <p:cNvPr id="197" name="Google Shape;197;p41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</a:lstStyle>
          <a:p/>
        </p:txBody>
      </p:sp>
      <p:sp>
        <p:nvSpPr>
          <p:cNvPr id="198" name="Google Shape;198;p41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</a:lstStyle>
          <a:p/>
        </p:txBody>
      </p:sp>
      <p:sp>
        <p:nvSpPr>
          <p:cNvPr id="199" name="Google Shape;199;p41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</a:lstStyle>
          <a:p/>
        </p:txBody>
      </p:sp>
      <p:sp>
        <p:nvSpPr>
          <p:cNvPr id="200" name="Google Shape;200;p41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</a:lstStyle>
          <a:p/>
        </p:txBody>
      </p:sp>
      <p:sp>
        <p:nvSpPr>
          <p:cNvPr id="201" name="Google Shape;201;p41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</a:lstStyle>
          <a:p/>
        </p:txBody>
      </p:sp>
      <p:sp>
        <p:nvSpPr>
          <p:cNvPr id="202" name="Google Shape;202;p41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</a:lstStyle>
          <a:p/>
        </p:txBody>
      </p:sp>
      <p:sp>
        <p:nvSpPr>
          <p:cNvPr id="203" name="Google Shape;203;p41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</a:lstStyle>
          <a:p/>
        </p:txBody>
      </p:sp>
      <p:sp>
        <p:nvSpPr>
          <p:cNvPr id="204" name="Google Shape;204;p41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</a:lstStyle>
          <a:p/>
        </p:txBody>
      </p:sp>
      <p:sp>
        <p:nvSpPr>
          <p:cNvPr id="205" name="Google Shape;205;p41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</a:lstStyle>
          <a:p/>
        </p:txBody>
      </p:sp>
      <p:sp>
        <p:nvSpPr>
          <p:cNvPr id="206" name="Google Shape;206;p41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</a:lstStyle>
          <a:p/>
        </p:txBody>
      </p:sp>
      <p:sp>
        <p:nvSpPr>
          <p:cNvPr id="207" name="Google Shape;207;p41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</a:lstStyle>
          <a:p/>
        </p:txBody>
      </p:sp>
      <p:sp>
        <p:nvSpPr>
          <p:cNvPr id="208" name="Google Shape;208;p41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</a:lstStyle>
          <a:p/>
        </p:txBody>
      </p:sp>
      <p:sp>
        <p:nvSpPr>
          <p:cNvPr id="209" name="Google Shape;209;p41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</a:lstStyle>
          <a:p/>
        </p:txBody>
      </p:sp>
      <p:sp>
        <p:nvSpPr>
          <p:cNvPr id="210" name="Google Shape;210;p41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</a:lstStyle>
          <a:p/>
        </p:txBody>
      </p:sp>
      <p:sp>
        <p:nvSpPr>
          <p:cNvPr id="211" name="Google Shape;211;p41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</a:lstStyle>
          <a:p/>
        </p:txBody>
      </p:sp>
      <p:sp>
        <p:nvSpPr>
          <p:cNvPr id="212" name="Google Shape;212;p41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" name="Google Shape;26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i="0" sz="345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i="0" sz="345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i="0" sz="345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i="0" sz="345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i="0" sz="345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i="0" sz="345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i="0" sz="345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i="0" sz="345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i="0" sz="345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b="0" i="0" sz="10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b="0" i="0" sz="8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21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b="0" i="0" sz="10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21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b="0" i="0" sz="10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21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b="0" i="0" sz="10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21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b="0" i="0" sz="10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21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b="0" i="0" sz="10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21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b="0" i="0" sz="10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21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b="0" i="0" sz="10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"/>
          <p:cNvSpPr txBox="1"/>
          <p:nvPr>
            <p:ph type="ctrTitle"/>
          </p:nvPr>
        </p:nvSpPr>
        <p:spPr>
          <a:xfrm>
            <a:off x="196950" y="223825"/>
            <a:ext cx="8487000" cy="18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750"/>
              <a:buNone/>
            </a:pPr>
            <a:r>
              <a:rPr lang="en" sz="3600"/>
              <a:t>Optimizing Human Capital to Drive Innovation in Clinical Research</a:t>
            </a:r>
            <a:endParaRPr sz="7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6750"/>
              <a:buNone/>
            </a:pPr>
            <a:r>
              <a:t/>
            </a:r>
            <a:endParaRPr sz="3600"/>
          </a:p>
        </p:txBody>
      </p:sp>
      <p:pic>
        <p:nvPicPr>
          <p:cNvPr descr="Blue and green wave pattern. " id="218" name="Google Shape;218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796" l="0" r="0" t="797"/>
          <a:stretch/>
        </p:blipFill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10"/>
          <p:cNvSpPr txBox="1"/>
          <p:nvPr/>
        </p:nvSpPr>
        <p:spPr>
          <a:xfrm>
            <a:off x="805825" y="402900"/>
            <a:ext cx="72867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0" name="Google Shape;300;p10"/>
          <p:cNvSpPr txBox="1"/>
          <p:nvPr/>
        </p:nvSpPr>
        <p:spPr>
          <a:xfrm>
            <a:off x="465750" y="1200150"/>
            <a:ext cx="8212500" cy="3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1" name="Google Shape;301;p10"/>
          <p:cNvSpPr txBox="1"/>
          <p:nvPr/>
        </p:nvSpPr>
        <p:spPr>
          <a:xfrm>
            <a:off x="789125" y="77250"/>
            <a:ext cx="72867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Turnover Analysis</a:t>
            </a:r>
            <a:endParaRPr b="0" i="0" sz="30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</a:t>
            </a:r>
            <a:endParaRPr b="0" i="0" sz="30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2" name="Google Shape;302;p10"/>
          <p:cNvSpPr txBox="1"/>
          <p:nvPr/>
        </p:nvSpPr>
        <p:spPr>
          <a:xfrm>
            <a:off x="805825" y="402900"/>
            <a:ext cx="72867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Recommendations</a:t>
            </a:r>
            <a:endParaRPr b="0" i="0" sz="3000" u="none" cap="none" strike="noStrike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3" name="Google Shape;303;p10"/>
          <p:cNvSpPr txBox="1"/>
          <p:nvPr/>
        </p:nvSpPr>
        <p:spPr>
          <a:xfrm>
            <a:off x="475950" y="1060425"/>
            <a:ext cx="8182800" cy="3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Focus on R&amp;D Retention</a:t>
            </a: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Address high turnover (235 employees) with professional development, flexible work options, and recognition programs (promotion).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Reduce Turnover</a:t>
            </a: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Mitigate the high turnover rate through improved onboarding, career growth, and engagement strategies.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Boosting Productivity Through Balance: </a:t>
            </a: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Flexible Work-Life Program with Adjustable Hours and Hybrid Options for Well-being and Sustainable Success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Retain Mid-Tenure Employees</a:t>
            </a: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Prioritize retention of employees with 5-15 years of experience, contributing </a:t>
            </a:r>
            <a:r>
              <a:rPr b="1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$42.6M</a:t>
            </a: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 workforce costs.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Optimize Hiring Costs</a:t>
            </a: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Reduce the </a:t>
            </a:r>
            <a:r>
              <a:rPr b="1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$32,500 per hire</a:t>
            </a: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expense by streamlining recruitment and onboarding.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Achieve Cost Savings</a:t>
            </a: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Target a 25% reduction in turnover costs to save </a:t>
            </a:r>
            <a:r>
              <a:rPr b="1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$1.76M</a:t>
            </a: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reducing TCOW to </a:t>
            </a:r>
            <a:r>
              <a:rPr b="1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$84.32M</a:t>
            </a: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2"/>
          <p:cNvSpPr txBox="1"/>
          <p:nvPr>
            <p:ph idx="1" type="body"/>
          </p:nvPr>
        </p:nvSpPr>
        <p:spPr>
          <a:xfrm>
            <a:off x="155200" y="196725"/>
            <a:ext cx="42033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800"/>
              <a:buNone/>
            </a:pPr>
            <a:r>
              <a:rPr b="1" lang="en" sz="3200" u="sng"/>
              <a:t>Table of Contents</a:t>
            </a:r>
            <a:endParaRPr b="1" sz="3200" u="sng"/>
          </a:p>
        </p:txBody>
      </p:sp>
      <p:sp>
        <p:nvSpPr>
          <p:cNvPr id="225" name="Google Shape;225;p2"/>
          <p:cNvSpPr txBox="1"/>
          <p:nvPr/>
        </p:nvSpPr>
        <p:spPr>
          <a:xfrm>
            <a:off x="501188" y="973400"/>
            <a:ext cx="67077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50"/>
              <a:buFont typeface="Arial"/>
              <a:buNone/>
            </a:pPr>
            <a:r>
              <a:rPr b="1" i="0" lang="en" sz="315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Company Overview</a:t>
            </a:r>
            <a:endParaRPr b="1" i="0" sz="315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6" name="Google Shape;226;p2"/>
          <p:cNvSpPr txBox="1"/>
          <p:nvPr/>
        </p:nvSpPr>
        <p:spPr>
          <a:xfrm>
            <a:off x="196950" y="1075109"/>
            <a:ext cx="37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1" i="0" lang="en" sz="95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i="0" sz="95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7" name="Google Shape;227;p2"/>
          <p:cNvSpPr txBox="1"/>
          <p:nvPr/>
        </p:nvSpPr>
        <p:spPr>
          <a:xfrm>
            <a:off x="501188" y="2765714"/>
            <a:ext cx="67077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i="0" lang="en" sz="315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Assumptions</a:t>
            </a:r>
            <a:endParaRPr b="1" i="0" sz="315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8" name="Google Shape;228;p2"/>
          <p:cNvSpPr txBox="1"/>
          <p:nvPr/>
        </p:nvSpPr>
        <p:spPr>
          <a:xfrm>
            <a:off x="501174" y="3401780"/>
            <a:ext cx="8216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50"/>
              <a:buFont typeface="Arial"/>
              <a:buNone/>
            </a:pPr>
            <a:r>
              <a:rPr b="1" i="0" lang="en" sz="315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Scenario Analysis </a:t>
            </a:r>
            <a:endParaRPr b="1" i="0" sz="315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9" name="Google Shape;229;p2"/>
          <p:cNvSpPr txBox="1"/>
          <p:nvPr/>
        </p:nvSpPr>
        <p:spPr>
          <a:xfrm>
            <a:off x="508400" y="4006481"/>
            <a:ext cx="8028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50"/>
              <a:buFont typeface="Arial"/>
              <a:buNone/>
            </a:pPr>
            <a:r>
              <a:t/>
            </a:r>
            <a:endParaRPr b="1" i="0" sz="315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0" name="Google Shape;230;p2"/>
          <p:cNvSpPr txBox="1"/>
          <p:nvPr/>
        </p:nvSpPr>
        <p:spPr>
          <a:xfrm>
            <a:off x="196950" y="2260877"/>
            <a:ext cx="37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1" i="0" lang="en" sz="95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i="0" sz="95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1" name="Google Shape;231;p2"/>
          <p:cNvSpPr txBox="1"/>
          <p:nvPr/>
        </p:nvSpPr>
        <p:spPr>
          <a:xfrm>
            <a:off x="196950" y="2837073"/>
            <a:ext cx="37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1" i="0" lang="en" sz="95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i="0" sz="95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2" name="Google Shape;232;p2"/>
          <p:cNvSpPr txBox="1"/>
          <p:nvPr/>
        </p:nvSpPr>
        <p:spPr>
          <a:xfrm>
            <a:off x="196950" y="3522826"/>
            <a:ext cx="37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1" i="0" lang="en" sz="95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i="0" sz="95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3" name="Google Shape;233;p2"/>
          <p:cNvSpPr txBox="1"/>
          <p:nvPr/>
        </p:nvSpPr>
        <p:spPr>
          <a:xfrm>
            <a:off x="501188" y="2174371"/>
            <a:ext cx="67077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50"/>
              <a:buFont typeface="Arial"/>
              <a:buNone/>
            </a:pPr>
            <a:r>
              <a:rPr b="1" i="0" lang="en" sz="315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Analysis in Power BI</a:t>
            </a:r>
            <a:endParaRPr b="1" i="0" sz="315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4" name="Google Shape;234;p2"/>
          <p:cNvSpPr txBox="1"/>
          <p:nvPr/>
        </p:nvSpPr>
        <p:spPr>
          <a:xfrm>
            <a:off x="508400" y="4058431"/>
            <a:ext cx="80283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50"/>
              <a:buFont typeface="Arial"/>
              <a:buNone/>
            </a:pPr>
            <a:r>
              <a:rPr b="1" i="0" lang="en" sz="315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Recommendations</a:t>
            </a:r>
            <a:endParaRPr b="1" i="0" sz="315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5" name="Google Shape;235;p2"/>
          <p:cNvSpPr txBox="1"/>
          <p:nvPr/>
        </p:nvSpPr>
        <p:spPr>
          <a:xfrm>
            <a:off x="196950" y="4160074"/>
            <a:ext cx="37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1" i="0" lang="en" sz="95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6.</a:t>
            </a:r>
            <a:endParaRPr b="1" i="0" sz="95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6" name="Google Shape;236;p2"/>
          <p:cNvSpPr txBox="1"/>
          <p:nvPr/>
        </p:nvSpPr>
        <p:spPr>
          <a:xfrm>
            <a:off x="197375" y="1665540"/>
            <a:ext cx="37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1" i="0" lang="en" sz="95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i="0" sz="95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7" name="Google Shape;237;p2"/>
          <p:cNvSpPr txBox="1"/>
          <p:nvPr/>
        </p:nvSpPr>
        <p:spPr>
          <a:xfrm>
            <a:off x="501613" y="1579033"/>
            <a:ext cx="67077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50"/>
              <a:buFont typeface="Arial"/>
              <a:buNone/>
            </a:pPr>
            <a:r>
              <a:rPr b="1" i="0" lang="en" sz="315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Business Case</a:t>
            </a:r>
            <a:endParaRPr b="1" i="0" sz="315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"/>
          <p:cNvSpPr txBox="1"/>
          <p:nvPr/>
        </p:nvSpPr>
        <p:spPr>
          <a:xfrm>
            <a:off x="805825" y="402900"/>
            <a:ext cx="72867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Company Overview </a:t>
            </a:r>
            <a:endParaRPr b="0" i="0" sz="3000" u="none" cap="none" strike="noStrike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4" name="Google Shape;244;p3"/>
          <p:cNvSpPr txBox="1"/>
          <p:nvPr/>
        </p:nvSpPr>
        <p:spPr>
          <a:xfrm>
            <a:off x="465750" y="1099950"/>
            <a:ext cx="82125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company operates in the </a:t>
            </a: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competitive clinical research and medical sector</a:t>
            </a: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where </a:t>
            </a: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innovation and talent</a:t>
            </a: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are critical to success.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 Challenges</a:t>
            </a: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Declining revenues</a:t>
            </a: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driven by inefficiencies and missed opportunities.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High project obsolescence costs</a:t>
            </a: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due to delays and incomplete research projects.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Significant opportunity costs</a:t>
            </a: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linked to employee turnover, dissatisfaction, and retrenchment.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R&amp;D Turnover Concerns</a:t>
            </a: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Turnover in the </a:t>
            </a: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R&amp;D department</a:t>
            </a: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higher than in sales, which is alarming as R&amp;D turnover should typically be lower.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Disrupts </a:t>
            </a: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critical research</a:t>
            </a: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delays project completion</a:t>
            </a: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and increases operational costs.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 Focus Area</a:t>
            </a: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Address turnover, especially among </a:t>
            </a: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research scientists</a:t>
            </a: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where a 5% reduction could lead to </a:t>
            </a: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significant savings</a:t>
            </a: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better project outcomes.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Opportunities for Improvement</a:t>
            </a: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Focus on </a:t>
            </a: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reducing turnover</a:t>
            </a: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improving </a:t>
            </a: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job satisfaction</a:t>
            </a: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and fostering </a:t>
            </a: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career development</a:t>
            </a: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Enhancing talent retention would boost </a:t>
            </a: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innovation capacity</a:t>
            </a: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help secure the company’s </a:t>
            </a: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competitive position</a:t>
            </a: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 the market.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5" name="Google Shape;245;p3"/>
          <p:cNvSpPr txBox="1"/>
          <p:nvPr/>
        </p:nvSpPr>
        <p:spPr>
          <a:xfrm>
            <a:off x="4100700" y="4766125"/>
            <a:ext cx="5043300" cy="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n" sz="9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Note: Data used in this project was sourced from publicly available online resources.</a:t>
            </a:r>
            <a:endParaRPr b="0" i="1" sz="9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4"/>
          <p:cNvSpPr txBox="1"/>
          <p:nvPr/>
        </p:nvSpPr>
        <p:spPr>
          <a:xfrm>
            <a:off x="805825" y="402900"/>
            <a:ext cx="72867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2" name="Google Shape;252;p4"/>
          <p:cNvSpPr txBox="1"/>
          <p:nvPr/>
        </p:nvSpPr>
        <p:spPr>
          <a:xfrm>
            <a:off x="465750" y="1200150"/>
            <a:ext cx="8212500" cy="3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3" name="Google Shape;253;p4"/>
          <p:cNvSpPr txBox="1"/>
          <p:nvPr/>
        </p:nvSpPr>
        <p:spPr>
          <a:xfrm>
            <a:off x="789125" y="77250"/>
            <a:ext cx="72867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Turnover Analysis</a:t>
            </a:r>
            <a:endParaRPr b="0" i="0" sz="30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</a:t>
            </a:r>
            <a:endParaRPr b="0" i="0" sz="30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4" name="Google Shape;254;p4"/>
          <p:cNvSpPr txBox="1"/>
          <p:nvPr/>
        </p:nvSpPr>
        <p:spPr>
          <a:xfrm>
            <a:off x="805825" y="339925"/>
            <a:ext cx="72867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Business Case</a:t>
            </a:r>
            <a:endParaRPr b="0" i="0" sz="3000" u="none" cap="none" strike="noStrike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5" name="Google Shape;255;p4"/>
          <p:cNvSpPr txBox="1"/>
          <p:nvPr/>
        </p:nvSpPr>
        <p:spPr>
          <a:xfrm>
            <a:off x="480600" y="962450"/>
            <a:ext cx="8182800" cy="3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AutoNum type="arabicPeriod"/>
            </a:pPr>
            <a:r>
              <a:rPr b="1" i="0" lang="en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State the Issue/Pain Point or Question to be Addressed:</a:t>
            </a:r>
            <a:r>
              <a:rPr b="0" i="0" lang="en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High turnover rates in the R&amp;D department have room for improvement and are causing financial strain. The high turnover rates are causing disruptions to critical research and delays to the projects.</a:t>
            </a:r>
            <a:endParaRPr b="0" i="0" sz="10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AutoNum type="arabicPeriod"/>
            </a:pPr>
            <a:r>
              <a:rPr b="1" i="0" lang="en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List Supporting Data, Metrics, Charts, and Analysis to Be Gathered and Used:</a:t>
            </a:r>
            <a:endParaRPr b="1" i="0" sz="10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13716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Char char="●"/>
            </a:pPr>
            <a:r>
              <a:rPr b="0" i="0" lang="en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Turnover Trends : R&amp;D has the highest turnover in absolute terms requiring focus on retention.</a:t>
            </a:r>
            <a:endParaRPr b="0" i="0" sz="10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13716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Char char="●"/>
            </a:pPr>
            <a:r>
              <a:rPr b="0" i="0" lang="en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New Hire Costs: Each new hire costs $32,500 which includes onboarding, sign-on bonuses, and lost productivity.</a:t>
            </a:r>
            <a:endParaRPr b="0" i="0" sz="10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13716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Char char="●"/>
            </a:pPr>
            <a:r>
              <a:rPr b="0" i="0" lang="en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Workforce Costs: Total R&amp;D compensation cost is $78.44M</a:t>
            </a:r>
            <a:endParaRPr b="0" i="0" sz="10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13716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Char char="●"/>
            </a:pPr>
            <a:r>
              <a:rPr b="0" i="0" lang="en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Slides 4 and 5 include important KPIs and charts</a:t>
            </a:r>
            <a:endParaRPr b="0" i="0" sz="10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AutoNum type="arabicPeriod"/>
            </a:pPr>
            <a:r>
              <a:rPr b="1" i="0" lang="en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Elements to Consider and Incorporate if Relevant:</a:t>
            </a:r>
            <a:r>
              <a:rPr b="0" i="0" lang="en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Increasing operational efficiency will reduce disruption in the R&amp;D process. Retention is key and implementing talent retention strategies such as professional development and flexible work arrangements are important.</a:t>
            </a:r>
            <a:endParaRPr b="0" i="0" sz="10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AutoNum type="arabicPeriod"/>
            </a:pPr>
            <a:r>
              <a:rPr b="1" i="0" lang="en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Estimate the “As-Is” Cost (No Interventions):</a:t>
            </a:r>
            <a:r>
              <a:rPr b="0" i="0" lang="en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“As-Is” Cost will be the TCOW of $86.08M including $7.64M in turnover costs.</a:t>
            </a:r>
            <a:endParaRPr b="0" i="0" sz="10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rial"/>
              <a:buAutoNum type="arabicPeriod"/>
            </a:pPr>
            <a:r>
              <a:rPr b="1" i="0" lang="en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List and Evaluate Proposed Interventions:</a:t>
            </a:r>
            <a:r>
              <a:rPr b="0" i="0" lang="en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Reducing turnover costs to $5.88M lowers TCOW to $84.32M. Retaining experienced employees is critical to minimize long-term costs. In the future we </a:t>
            </a:r>
            <a:r>
              <a:rPr b="0" i="0" lang="en" sz="10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can further improve costs by developing retention programs to reduce turnover. More data is needed to evaluate the performance of the retention initiatives.</a:t>
            </a:r>
            <a:endParaRPr b="0" i="0" sz="1000" u="none" cap="none" strike="noStrik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Calibri"/>
              <a:buAutoNum type="arabicPeriod"/>
            </a:pPr>
            <a:r>
              <a:rPr b="1" i="0" lang="en" sz="10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Calculate Cost Savings and ROI:</a:t>
            </a:r>
            <a:r>
              <a:rPr b="0" i="0" lang="en" sz="10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Difference (Savings)</a:t>
            </a:r>
            <a:r>
              <a:rPr b="0" i="0" lang="en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: With a 25% goal it equates to a $1.76M in savings. </a:t>
            </a:r>
            <a:r>
              <a:rPr b="1" i="0" lang="en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Current Cost</a:t>
            </a:r>
            <a:r>
              <a:rPr b="0" i="0" lang="en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: $86.08M (baseline for evaluation).</a:t>
            </a:r>
            <a:endParaRPr b="0" i="0" sz="10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6999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ROI</a:t>
            </a:r>
            <a:r>
              <a:rPr b="0" i="0" lang="en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: 2.04%, reflecting cost efficiency improvements with targeted retention efforts. A range of 15%-25% turnover rate was created with a conservative target rate of 25%. More details shown on slide 9.</a:t>
            </a:r>
            <a:endParaRPr b="0" i="0" sz="10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6999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25% Goal:</a:t>
            </a:r>
            <a:r>
              <a:rPr b="0" i="0" lang="en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2.04% ROI with $1.76M savings </a:t>
            </a:r>
            <a:endParaRPr b="0" i="0" sz="10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6999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20% Goal:</a:t>
            </a:r>
            <a:r>
              <a:rPr b="0" i="0" lang="en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3.40% ROI with $2.93M savings</a:t>
            </a:r>
            <a:endParaRPr b="0" i="0" sz="10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6999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15% Goal:</a:t>
            </a:r>
            <a:r>
              <a:rPr b="0" i="0" lang="en" sz="1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5.29% ROI with $4.55M savings</a:t>
            </a:r>
            <a:endParaRPr b="0" i="0" sz="1000" u="none" cap="none" strike="noStrik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6999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6999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6999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"/>
          <p:cNvSpPr txBox="1"/>
          <p:nvPr/>
        </p:nvSpPr>
        <p:spPr>
          <a:xfrm>
            <a:off x="258850" y="559450"/>
            <a:ext cx="8366400" cy="3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62" name="Google Shape;26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50" y="24325"/>
            <a:ext cx="8984075" cy="50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6"/>
          <p:cNvSpPr txBox="1"/>
          <p:nvPr/>
        </p:nvSpPr>
        <p:spPr>
          <a:xfrm>
            <a:off x="258850" y="559450"/>
            <a:ext cx="8366400" cy="3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69" name="Google Shape;26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0" y="0"/>
            <a:ext cx="9058199" cy="51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7"/>
          <p:cNvSpPr txBox="1"/>
          <p:nvPr/>
        </p:nvSpPr>
        <p:spPr>
          <a:xfrm>
            <a:off x="805825" y="402900"/>
            <a:ext cx="72867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6" name="Google Shape;276;p7"/>
          <p:cNvSpPr txBox="1"/>
          <p:nvPr/>
        </p:nvSpPr>
        <p:spPr>
          <a:xfrm>
            <a:off x="465750" y="872975"/>
            <a:ext cx="8212500" cy="3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Lower Turnover Rate: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R&amp;D has generally lower turnover compared to the Sales department.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Average Compensation by Experience in the R&amp;D wing: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Below 5 years: </a:t>
            </a:r>
            <a:r>
              <a:rPr b="1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$80K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5–15 years: </a:t>
            </a:r>
            <a:r>
              <a:rPr b="1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$120K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 15 years: </a:t>
            </a:r>
            <a:r>
              <a:rPr b="1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$160K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New Hire Costs: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Sign-on Bonus &amp; RSU:</a:t>
            </a: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$25K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Onboarding &amp; Training:</a:t>
            </a: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$5K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Productivity Impact:</a:t>
            </a: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$2.5K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Productivity Insights: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New employees experience a </a:t>
            </a:r>
            <a:r>
              <a:rPr b="1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25% productivity reduction</a:t>
            </a:r>
            <a:r>
              <a:rPr b="0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 their first month.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7"/>
          <p:cNvSpPr txBox="1"/>
          <p:nvPr/>
        </p:nvSpPr>
        <p:spPr>
          <a:xfrm>
            <a:off x="789125" y="77250"/>
            <a:ext cx="72867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Turnover Analysis</a:t>
            </a:r>
            <a:endParaRPr b="0" i="0" sz="30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</a:t>
            </a:r>
            <a:endParaRPr b="0" i="0" sz="30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8" name="Google Shape;278;p7"/>
          <p:cNvSpPr txBox="1"/>
          <p:nvPr/>
        </p:nvSpPr>
        <p:spPr>
          <a:xfrm>
            <a:off x="805825" y="249525"/>
            <a:ext cx="72867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Assumptions</a:t>
            </a:r>
            <a:endParaRPr b="0" i="0" sz="3000" u="none" cap="none" strike="noStrike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8"/>
          <p:cNvSpPr txBox="1"/>
          <p:nvPr/>
        </p:nvSpPr>
        <p:spPr>
          <a:xfrm>
            <a:off x="789125" y="77250"/>
            <a:ext cx="72867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Scenario Analysis Part 1</a:t>
            </a:r>
            <a:endParaRPr b="0" i="0" sz="30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4" name="Google Shape;284;p8"/>
          <p:cNvSpPr txBox="1"/>
          <p:nvPr/>
        </p:nvSpPr>
        <p:spPr>
          <a:xfrm>
            <a:off x="5184175" y="509050"/>
            <a:ext cx="3845400" cy="4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Turnover Metrics and Analysis</a:t>
            </a:r>
            <a:endParaRPr b="1" i="0" sz="12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Char char="●"/>
            </a:pPr>
            <a:r>
              <a:rPr b="1" i="0" lang="en" sz="11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High Turnover in Key Departments:</a:t>
            </a:r>
            <a:endParaRPr b="1" i="0" sz="11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R&amp;D Department: 32.37% turnover rate (235 out of 726 employees).</a:t>
            </a:r>
            <a:endParaRPr b="0" i="0" sz="11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Sales Department: 32.34% turnover rate (109 out of 337 employees).</a:t>
            </a:r>
            <a:endParaRPr b="0" i="0" sz="11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HR Department: 36.96% turnover rate (17 out of 46 employees).</a:t>
            </a:r>
            <a:endParaRPr b="0" i="0" sz="11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Char char="●"/>
            </a:pPr>
            <a:r>
              <a:rPr b="1" i="0" lang="en" sz="11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Critical Focus Area:</a:t>
            </a:r>
            <a:endParaRPr b="1" i="0" sz="11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The R&amp;D department has the highest employee count and significant turnover </a:t>
            </a:r>
            <a:r>
              <a:rPr b="0" i="0" lang="en" sz="1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impact.</a:t>
            </a:r>
            <a:endParaRPr b="0" i="0" sz="1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Current Workforce Cost Insights</a:t>
            </a:r>
            <a:endParaRPr b="1" i="0" sz="12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Char char="●"/>
            </a:pPr>
            <a:r>
              <a:rPr b="1" i="0" lang="en" sz="11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Total R&amp;D Cost:</a:t>
            </a:r>
            <a:r>
              <a:rPr b="0" i="0" lang="en" sz="11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$78.44M annually for 726 employees.</a:t>
            </a:r>
            <a:endParaRPr b="1" i="0" sz="11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Char char="●"/>
            </a:pPr>
            <a:r>
              <a:rPr b="1" i="0" lang="en" sz="11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Additional Cost Per New Hire:</a:t>
            </a:r>
            <a:r>
              <a:rPr b="0" i="0" lang="en" sz="11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$32,500 (sign-on bonus, onboarding, and productivity loss).</a:t>
            </a:r>
            <a:endParaRPr b="1" i="0" sz="8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8"/>
          <p:cNvPicPr preferRelativeResize="0"/>
          <p:nvPr/>
        </p:nvPicPr>
        <p:blipFill rotWithShape="1">
          <a:blip r:embed="rId3">
            <a:alphaModFix/>
          </a:blip>
          <a:srcRect b="27761" l="0" r="1204" t="0"/>
          <a:stretch/>
        </p:blipFill>
        <p:spPr>
          <a:xfrm>
            <a:off x="197375" y="774151"/>
            <a:ext cx="4891776" cy="33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"/>
          <p:cNvSpPr txBox="1"/>
          <p:nvPr/>
        </p:nvSpPr>
        <p:spPr>
          <a:xfrm>
            <a:off x="789125" y="77250"/>
            <a:ext cx="72867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Scenario Analysis Part 2</a:t>
            </a:r>
            <a:endParaRPr b="0" i="0" sz="30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1" name="Google Shape;291;p9"/>
          <p:cNvSpPr txBox="1"/>
          <p:nvPr/>
        </p:nvSpPr>
        <p:spPr>
          <a:xfrm>
            <a:off x="5122500" y="716475"/>
            <a:ext cx="38241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Cost of Turnover Analysis</a:t>
            </a:r>
            <a:endParaRPr b="0" i="0" sz="10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000"/>
              <a:buFont typeface="Arial"/>
              <a:buChar char="●"/>
            </a:pPr>
            <a:r>
              <a:rPr b="1" i="0" lang="en" sz="10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Scenarios for Additional Costs:</a:t>
            </a:r>
            <a:endParaRPr b="1" i="0" sz="10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000"/>
              <a:buFont typeface="Arial"/>
              <a:buChar char="○"/>
            </a:pPr>
            <a:r>
              <a:rPr b="1" i="0" lang="en" sz="10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Current Turnover (32.37%):</a:t>
            </a:r>
            <a:r>
              <a:rPr b="0" i="0" lang="en" sz="10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$7.64M in new hire costs.</a:t>
            </a:r>
            <a:endParaRPr b="0" i="0" sz="10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000"/>
              <a:buFont typeface="Arial"/>
              <a:buChar char="○"/>
            </a:pPr>
            <a:r>
              <a:rPr b="1" i="0" lang="en" sz="10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Scenario 1 (25% goal):</a:t>
            </a:r>
            <a:r>
              <a:rPr b="0" i="0" lang="en" sz="10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$5.88M, reducing costs by $1.76M.</a:t>
            </a:r>
            <a:endParaRPr b="0" i="0" sz="10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000"/>
              <a:buFont typeface="Arial"/>
              <a:buChar char="○"/>
            </a:pPr>
            <a:r>
              <a:rPr b="1" i="0" lang="en" sz="10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Scenario 2 (20% goal):</a:t>
            </a:r>
            <a:r>
              <a:rPr b="0" i="0" lang="en" sz="10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$4.71M, saving $2.93M.</a:t>
            </a:r>
            <a:endParaRPr b="0" i="0" sz="10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000"/>
              <a:buFont typeface="Arial"/>
              <a:buChar char="○"/>
            </a:pPr>
            <a:r>
              <a:rPr b="1" i="0" lang="en" sz="10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Scenario 3 (15% goal):</a:t>
            </a:r>
            <a:r>
              <a:rPr b="0" i="0" lang="en" sz="10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$3.09M, saving $4.55M.</a:t>
            </a:r>
            <a:endParaRPr b="0" i="0" sz="10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Return on Investment (ROI)</a:t>
            </a:r>
            <a:endParaRPr b="1" i="0" sz="12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000"/>
              <a:buFont typeface="Arial"/>
              <a:buChar char="●"/>
            </a:pPr>
            <a:r>
              <a:rPr b="1" i="0" lang="en" sz="10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ROI for Turnover Reduction Goals:</a:t>
            </a:r>
            <a:endParaRPr b="1" i="0" sz="10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000"/>
              <a:buFont typeface="Arial"/>
              <a:buChar char="○"/>
            </a:pPr>
            <a:r>
              <a:rPr b="1" i="0" lang="en" sz="10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25% Goal:</a:t>
            </a:r>
            <a:r>
              <a:rPr b="0" i="0" lang="en" sz="10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2.04% ROI with $1.76M savings.</a:t>
            </a:r>
            <a:endParaRPr b="0" i="0" sz="10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000"/>
              <a:buFont typeface="Arial"/>
              <a:buChar char="○"/>
            </a:pPr>
            <a:r>
              <a:rPr b="1" i="0" lang="en" sz="10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20% Goal:</a:t>
            </a:r>
            <a:r>
              <a:rPr b="0" i="0" lang="en" sz="10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3.40% ROI with $2.93M savings.</a:t>
            </a:r>
            <a:endParaRPr b="0" i="0" sz="10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000"/>
              <a:buFont typeface="Arial"/>
              <a:buChar char="○"/>
            </a:pPr>
            <a:r>
              <a:rPr b="1" i="0" lang="en" sz="10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15% Goal:</a:t>
            </a:r>
            <a:r>
              <a:rPr b="0" i="0" lang="en" sz="10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5.29% ROI with $4.55M savings.</a:t>
            </a:r>
            <a:endParaRPr b="0" i="0" sz="10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9"/>
          <p:cNvSpPr txBox="1"/>
          <p:nvPr/>
        </p:nvSpPr>
        <p:spPr>
          <a:xfrm>
            <a:off x="230100" y="4091025"/>
            <a:ext cx="8683800" cy="1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i="0" lang="en" sz="10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Key Takeaway from ROI Analysis</a:t>
            </a:r>
            <a:r>
              <a:rPr b="0" i="0" lang="en" sz="10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0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000"/>
              <a:buFont typeface="Arial"/>
              <a:buChar char="●"/>
            </a:pPr>
            <a:r>
              <a:rPr b="0" i="0" lang="en" sz="10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Reducing turnover, especially in critical departments like R&amp;D, can lead to substantial cost savings, with up to $4.55M saved at a 15% turnover goal, achieving the highest ROI of 5.29%. Proactive retention strategies are essential to optimize workforce costs and improve organizational stability.</a:t>
            </a:r>
            <a:endParaRPr b="0" i="0" sz="10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93" name="Google Shape;29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26550"/>
            <a:ext cx="4878321" cy="251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