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86" r:id="rId3"/>
    <p:sldId id="257" r:id="rId4"/>
    <p:sldId id="258" r:id="rId5"/>
    <p:sldId id="260" r:id="rId6"/>
    <p:sldId id="261" r:id="rId7"/>
    <p:sldId id="259" r:id="rId8"/>
    <p:sldId id="287" r:id="rId9"/>
    <p:sldId id="262" r:id="rId10"/>
    <p:sldId id="288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920" autoAdjust="0"/>
    <p:restoredTop sz="99653" autoAdjust="0"/>
  </p:normalViewPr>
  <p:slideViewPr>
    <p:cSldViewPr snapToGrid="0" snapToObjects="1">
      <p:cViewPr varScale="1">
        <p:scale>
          <a:sx n="92" d="100"/>
          <a:sy n="92" d="100"/>
        </p:scale>
        <p:origin x="-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4" d="100"/>
          <a:sy n="74" d="100"/>
        </p:scale>
        <p:origin x="-331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72A48-DDC1-B54A-AC30-3AC36BB5FD0A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F2152-876B-2F4B-959B-D128E644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7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F2152-876B-2F4B-959B-D128E644AA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F2152-876B-2F4B-959B-D128E644AAC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F2152-876B-2F4B-959B-D128E644AAC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3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F2152-876B-2F4B-959B-D128E644AAC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3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F2152-876B-2F4B-959B-D128E644AAC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3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F2152-876B-2F4B-959B-D128E644AAC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3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F2152-876B-2F4B-959B-D128E644AAC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3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F2152-876B-2F4B-959B-D128E644AAC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GB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GB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Moritz Ehrlich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Moritz Ehrlich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Moritz Ehrlich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GB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Moritz Ehrlich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Moritz Ehrlich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Moritz Ehrlich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Moritz Ehrlich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Moritz Ehrlich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Moritz Ehrlich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Moritz Ehrlich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GB"/>
              <a:t>Drag picture to placeholder or click icon to add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en-GB"/>
              <a:t>Moritz Ehrlich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GB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GB" dirty="0"/>
              <a:t>Click to edit Master text styles</a:t>
            </a:r>
          </a:p>
          <a:p>
            <a:pPr lvl="1" eaLnBrk="1" latinLnBrk="0" hangingPunct="1"/>
            <a:r>
              <a:rPr kumimoji="0" lang="en-GB" dirty="0"/>
              <a:t>Second level</a:t>
            </a:r>
          </a:p>
          <a:p>
            <a:pPr lvl="2" eaLnBrk="1" latinLnBrk="0" hangingPunct="1"/>
            <a:r>
              <a:rPr kumimoji="0" lang="en-GB" dirty="0"/>
              <a:t>Third level</a:t>
            </a:r>
          </a:p>
          <a:p>
            <a:pPr lvl="3" eaLnBrk="1" latinLnBrk="0" hangingPunct="1"/>
            <a:r>
              <a:rPr kumimoji="0" lang="en-GB" dirty="0"/>
              <a:t>Fourth level</a:t>
            </a:r>
          </a:p>
          <a:p>
            <a:pPr lvl="4" eaLnBrk="1" latinLnBrk="0" hangingPunct="1"/>
            <a:r>
              <a:rPr kumimoji="0" lang="en-GB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GB"/>
              <a:t>Moritz Ehrlich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0" i="0" kern="1200">
          <a:solidFill>
            <a:schemeClr val="accent1">
              <a:satMod val="150000"/>
            </a:schemeClr>
          </a:solidFill>
          <a:effectLst/>
          <a:latin typeface="Futura Condensed"/>
          <a:ea typeface="+mj-ea"/>
          <a:cs typeface="Futura Condensed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Calibri"/>
          <a:ea typeface="+mn-ea"/>
          <a:cs typeface="Calibri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1800" kern="1200">
          <a:solidFill>
            <a:schemeClr val="tx1"/>
          </a:solidFill>
          <a:latin typeface="Calibri"/>
          <a:ea typeface="+mn-ea"/>
          <a:cs typeface="Calibri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Calibri"/>
          <a:ea typeface="+mn-ea"/>
          <a:cs typeface="Calibri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Calibri"/>
          <a:ea typeface="+mn-ea"/>
          <a:cs typeface="Calibri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Calibri"/>
          <a:ea typeface="+mn-ea"/>
          <a:cs typeface="Calibri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nu.org/software/parallel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ipster.csc.fi/material/RNAseq_data_analysi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Supercomputing Basics</a:t>
            </a:r>
            <a:br>
              <a:rPr lang="en-US" dirty="0"/>
            </a:br>
            <a:r>
              <a:rPr lang="en-US" sz="3200" dirty="0">
                <a:solidFill>
                  <a:schemeClr val="tx1"/>
                </a:solidFill>
              </a:rPr>
              <a:t>Tips &amp; Tricks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850" y="401128"/>
            <a:ext cx="4028150" cy="268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5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Data from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000" dirty="0">
                <a:latin typeface="Andale Mono"/>
                <a:cs typeface="Andale Mono"/>
              </a:rPr>
              <a:t>#Download the data straight into pegasus using the </a:t>
            </a:r>
            <a:r>
              <a:rPr lang="en-US" sz="2000" dirty="0" err="1">
                <a:latin typeface="Andale Mono"/>
                <a:cs typeface="Andale Mono"/>
              </a:rPr>
              <a:t>wget</a:t>
            </a:r>
            <a:r>
              <a:rPr lang="en-US" sz="2000" dirty="0">
                <a:latin typeface="Andale Mono"/>
                <a:cs typeface="Andale Mono"/>
              </a:rPr>
              <a:t> command</a:t>
            </a:r>
          </a:p>
          <a:p>
            <a:pPr marL="118872" indent="0">
              <a:buNone/>
            </a:pPr>
            <a:endParaRPr lang="en-US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20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2000" dirty="0" err="1">
                <a:solidFill>
                  <a:srgbClr val="FFE193"/>
                </a:solidFill>
                <a:latin typeface="Andale Mono"/>
                <a:cs typeface="Andale Mono"/>
              </a:rPr>
              <a:t>wget</a:t>
            </a:r>
            <a:r>
              <a:rPr lang="en-US" sz="2000" dirty="0">
                <a:solidFill>
                  <a:srgbClr val="FFE193"/>
                </a:solidFill>
                <a:latin typeface="Andale Mono"/>
                <a:cs typeface="Andale Mono"/>
              </a:rPr>
              <a:t> –q </a:t>
            </a:r>
            <a:r>
              <a:rPr lang="en-US" sz="2000" i="1" dirty="0" err="1">
                <a:solidFill>
                  <a:srgbClr val="FFE193"/>
                </a:solidFill>
                <a:latin typeface="Andale Mono"/>
                <a:cs typeface="Andale Mono"/>
              </a:rPr>
              <a:t>copied_link_here</a:t>
            </a:r>
            <a:r>
              <a:rPr lang="en-US" sz="2000" i="1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mr-IN" sz="20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2000" dirty="0">
                <a:solidFill>
                  <a:srgbClr val="FFE193"/>
                </a:solidFill>
                <a:latin typeface="Andale Mono"/>
                <a:cs typeface="Andale Mono"/>
              </a:rPr>
              <a:t>O ~/</a:t>
            </a:r>
            <a:r>
              <a:rPr lang="en-US" sz="2000" dirty="0" err="1">
                <a:solidFill>
                  <a:srgbClr val="FFE193"/>
                </a:solidFill>
                <a:latin typeface="Andale Mono"/>
                <a:cs typeface="Andale Mono"/>
              </a:rPr>
              <a:t>rna_data</a:t>
            </a:r>
            <a:r>
              <a:rPr lang="en-US" sz="2000" dirty="0">
                <a:solidFill>
                  <a:srgbClr val="FFE193"/>
                </a:solidFill>
                <a:latin typeface="Andale Mono"/>
                <a:cs typeface="Andale Mono"/>
              </a:rPr>
              <a:t>/</a:t>
            </a:r>
            <a:r>
              <a:rPr lang="en-US" sz="2000" dirty="0" err="1">
                <a:solidFill>
                  <a:srgbClr val="FFE193"/>
                </a:solidFill>
                <a:latin typeface="Andale Mono"/>
                <a:cs typeface="Andale Mono"/>
              </a:rPr>
              <a:t>raw_reads</a:t>
            </a:r>
            <a:r>
              <a:rPr lang="en-US" sz="2000" dirty="0">
                <a:solidFill>
                  <a:srgbClr val="FFE193"/>
                </a:solidFill>
                <a:latin typeface="Andale Mono"/>
                <a:cs typeface="Andale Mono"/>
              </a:rPr>
              <a:t>/Reads_1.fastq.gz &amp;</a:t>
            </a:r>
          </a:p>
          <a:p>
            <a:pPr marL="118872" indent="0">
              <a:buNone/>
            </a:pPr>
            <a:endParaRPr lang="en-US" sz="20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2000" dirty="0">
                <a:latin typeface="Andale Mono"/>
                <a:cs typeface="Andale Mono"/>
              </a:rPr>
              <a:t>#What happened? What is happening?</a:t>
            </a:r>
          </a:p>
          <a:p>
            <a:pPr marL="118872" indent="0">
              <a:buNone/>
            </a:pPr>
            <a:endParaRPr lang="en-US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20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GB" sz="2000" dirty="0">
                <a:solidFill>
                  <a:srgbClr val="FFE193"/>
                </a:solidFill>
                <a:latin typeface="Andale Mono"/>
                <a:cs typeface="Andale Mono"/>
              </a:rPr>
              <a:t>jobs</a:t>
            </a:r>
            <a:endParaRPr lang="en-US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2000" dirty="0">
                <a:latin typeface="Andale Mono"/>
                <a:cs typeface="Andale Mono"/>
              </a:rPr>
              <a:t>#Repeat this for the “Reads 2” file also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6833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Software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Pegasus provides several important software packages</a:t>
            </a:r>
          </a:p>
          <a:p>
            <a:pPr lvl="1"/>
            <a:r>
              <a:rPr lang="en-US" dirty="0"/>
              <a:t>Modules and pre-installed binaries</a:t>
            </a:r>
          </a:p>
          <a:p>
            <a:pPr lvl="1"/>
            <a:endParaRPr lang="en-US" dirty="0"/>
          </a:p>
          <a:p>
            <a:pPr marL="118872" indent="0">
              <a:buNone/>
            </a:pP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$ module avail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Often not the software you need</a:t>
            </a:r>
          </a:p>
          <a:p>
            <a:endParaRPr lang="en-US" dirty="0"/>
          </a:p>
          <a:p>
            <a:r>
              <a:rPr lang="en-US" dirty="0"/>
              <a:t>Need to install the software on Pegasus yourself</a:t>
            </a:r>
          </a:p>
          <a:p>
            <a:endParaRPr lang="en-US" dirty="0"/>
          </a:p>
          <a:p>
            <a:r>
              <a:rPr lang="en-US" dirty="0"/>
              <a:t>Problem: you don’t have administrator rights!</a:t>
            </a:r>
          </a:p>
          <a:p>
            <a:pPr lvl="1"/>
            <a:r>
              <a:rPr lang="en-US" dirty="0"/>
              <a:t>You cannot install software at the root level</a:t>
            </a:r>
          </a:p>
          <a:p>
            <a:pPr lvl="1"/>
            <a:endParaRPr lang="en-US" dirty="0"/>
          </a:p>
          <a:p>
            <a:r>
              <a:rPr lang="en-US" dirty="0"/>
              <a:t>Need to install software LOCALLY in your /nethome directory</a:t>
            </a:r>
          </a:p>
          <a:p>
            <a:pPr lvl="1"/>
            <a:r>
              <a:rPr lang="en-US" dirty="0"/>
              <a:t>Software will run for you but others don’t have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14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Software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600" dirty="0">
                <a:latin typeface="Andale Mono"/>
                <a:cs typeface="Andale Mono"/>
              </a:rPr>
              <a:t>#Set up a software directory tree in your </a:t>
            </a:r>
            <a:r>
              <a:rPr lang="en-US" sz="1600" i="1" dirty="0">
                <a:latin typeface="Andale Mono"/>
                <a:cs typeface="Andale Mono"/>
              </a:rPr>
              <a:t>/nethome</a:t>
            </a:r>
          </a:p>
          <a:p>
            <a:pPr marL="118872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mkdir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mr-IN" sz="16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p ~/software/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src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 ~/software/local</a:t>
            </a:r>
          </a:p>
          <a:p>
            <a:pPr marL="118872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latin typeface="Andale Mono"/>
                <a:cs typeface="Andale Mono"/>
              </a:rPr>
              <a:t>#the </a:t>
            </a:r>
            <a:r>
              <a:rPr lang="en-US" sz="1600" i="1" dirty="0">
                <a:latin typeface="Andale Mono"/>
                <a:cs typeface="Andale Mono"/>
              </a:rPr>
              <a:t>/</a:t>
            </a:r>
            <a:r>
              <a:rPr lang="en-US" sz="1600" i="1" dirty="0" err="1">
                <a:latin typeface="Andale Mono"/>
                <a:cs typeface="Andale Mono"/>
              </a:rPr>
              <a:t>src</a:t>
            </a:r>
            <a:r>
              <a:rPr lang="en-US" sz="1600" i="1" dirty="0">
                <a:latin typeface="Andale Mono"/>
                <a:cs typeface="Andale Mono"/>
              </a:rPr>
              <a:t> </a:t>
            </a:r>
            <a:r>
              <a:rPr lang="en-US" sz="1600" dirty="0">
                <a:latin typeface="Andale Mono"/>
                <a:cs typeface="Andale Mono"/>
              </a:rPr>
              <a:t>directory will hold the “raw”, downloaded source code. </a:t>
            </a:r>
            <a:r>
              <a:rPr lang="en-US" sz="1600" i="1" dirty="0">
                <a:latin typeface="Andale Mono"/>
                <a:cs typeface="Andale Mono"/>
              </a:rPr>
              <a:t>/local </a:t>
            </a:r>
            <a:r>
              <a:rPr lang="en-US" sz="1600" dirty="0">
                <a:latin typeface="Andale Mono"/>
                <a:cs typeface="Andale Mono"/>
              </a:rPr>
              <a:t>will hold the compiled software ready for use.</a:t>
            </a:r>
          </a:p>
          <a:p>
            <a:pPr marL="118872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latin typeface="Andale Mono"/>
                <a:cs typeface="Andale Mono"/>
              </a:rPr>
              <a:t>#We will install a software called GNU </a:t>
            </a:r>
            <a:r>
              <a:rPr lang="en-US" sz="1600" i="1" dirty="0">
                <a:latin typeface="Andale Mono"/>
                <a:cs typeface="Andale Mono"/>
              </a:rPr>
              <a:t>parallel</a:t>
            </a:r>
            <a:r>
              <a:rPr lang="en-US" sz="1600" dirty="0">
                <a:latin typeface="Andale Mono"/>
                <a:cs typeface="Andale Mono"/>
              </a:rPr>
              <a:t> to use later on. Go to:</a:t>
            </a:r>
          </a:p>
          <a:p>
            <a:pPr marL="118872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118872" indent="0" algn="ctr">
              <a:buNone/>
            </a:pPr>
            <a:r>
              <a:rPr lang="en-US" sz="1600" dirty="0">
                <a:latin typeface="Andale Mono"/>
                <a:cs typeface="Andale Mono"/>
                <a:hlinkClick r:id="rId2"/>
              </a:rPr>
              <a:t>https://www.gnu.org/software/parallel/</a:t>
            </a:r>
            <a:endParaRPr lang="en-US" sz="1600" dirty="0">
              <a:latin typeface="Andale Mono"/>
              <a:cs typeface="Andale Mono"/>
            </a:endParaRPr>
          </a:p>
          <a:p>
            <a:pPr marL="118872" indent="0" algn="ctr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latin typeface="Andale Mono"/>
                <a:cs typeface="Andale Mono"/>
              </a:rPr>
              <a:t>#and navigate to the GNU FTP server (via HTTP). Download the latest version of GNU parallel in .tar.bz2 format using the </a:t>
            </a:r>
            <a:r>
              <a:rPr lang="en-US" sz="1600" i="1" dirty="0" err="1">
                <a:latin typeface="Andale Mono"/>
                <a:cs typeface="Andale Mono"/>
              </a:rPr>
              <a:t>wget</a:t>
            </a:r>
            <a:r>
              <a:rPr lang="en-US" sz="1600" dirty="0">
                <a:latin typeface="Andale Mono"/>
                <a:cs typeface="Andale Mono"/>
              </a:rPr>
              <a:t> command from before</a:t>
            </a:r>
          </a:p>
          <a:p>
            <a:pPr marL="118872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wget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en-US" sz="1600" i="1" dirty="0" err="1">
                <a:solidFill>
                  <a:srgbClr val="FFE193"/>
                </a:solidFill>
                <a:latin typeface="Andale Mono"/>
                <a:cs typeface="Andale Mono"/>
              </a:rPr>
              <a:t>copied_link_here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 –P ~/software/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src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498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Software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#Navigate to your ~/software/</a:t>
            </a:r>
            <a:r>
              <a:rPr lang="en-US" sz="1800" dirty="0" err="1">
                <a:latin typeface="Andale Mono"/>
                <a:cs typeface="Andale Mono"/>
              </a:rPr>
              <a:t>src</a:t>
            </a:r>
            <a:r>
              <a:rPr lang="en-US" sz="1800" dirty="0">
                <a:latin typeface="Andale Mono"/>
                <a:cs typeface="Andale Mono"/>
              </a:rPr>
              <a:t> directory. The .tar.bz2 format is an archiving and compression format that can be expanded using the following command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tar </a:t>
            </a:r>
            <a:r>
              <a:rPr lang="mr-IN" sz="18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xvjf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en-US" sz="1800" i="1" dirty="0">
                <a:solidFill>
                  <a:srgbClr val="FFE193"/>
                </a:solidFill>
                <a:latin typeface="Andale Mono"/>
                <a:cs typeface="Andale Mono"/>
              </a:rPr>
              <a:t>filename.tar.bz2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#Next, navigate into the directory you just extracted!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#Installation instructions can usually be found inside the README file. Use the </a:t>
            </a:r>
            <a:r>
              <a:rPr lang="en-US" sz="1800" i="1" dirty="0">
                <a:latin typeface="Andale Mono"/>
                <a:cs typeface="Andale Mono"/>
              </a:rPr>
              <a:t>less</a:t>
            </a:r>
            <a:r>
              <a:rPr lang="en-US" sz="1800" dirty="0">
                <a:latin typeface="Andale Mono"/>
                <a:cs typeface="Andale Mono"/>
              </a:rPr>
              <a:t> command to display file contents without editing them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less README </a:t>
            </a:r>
          </a:p>
          <a:p>
            <a:pPr marL="118872" indent="0">
              <a:buNone/>
            </a:pP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#hit ‘q’ to quit and exit the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805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Software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sz="1800">
                <a:latin typeface="Andale Mono"/>
                <a:cs typeface="Andale Mono"/>
              </a:rPr>
              <a:t>#We will follow the instructions for “Personal Installation” since we don’t have root access. From within the directory run:</a:t>
            </a:r>
          </a:p>
          <a:p>
            <a:pPr marL="118872" indent="0">
              <a:buNone/>
            </a:pPr>
            <a:endParaRPr lang="en-US" sz="180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>
                <a:solidFill>
                  <a:srgbClr val="FFE193"/>
                </a:solidFill>
                <a:latin typeface="Andale Mono"/>
                <a:cs typeface="Andale Mono"/>
              </a:rPr>
              <a:t>$ ./configure </a:t>
            </a:r>
            <a:r>
              <a:rPr lang="mr-IN" sz="180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GB" sz="1800">
                <a:solidFill>
                  <a:srgbClr val="FFE193"/>
                </a:solidFill>
                <a:latin typeface="Andale Mono"/>
                <a:cs typeface="Andale Mono"/>
              </a:rPr>
              <a:t>-</a:t>
            </a:r>
            <a:r>
              <a:rPr lang="en-US" sz="1800">
                <a:solidFill>
                  <a:srgbClr val="FFE193"/>
                </a:solidFill>
                <a:latin typeface="Andale Mono"/>
                <a:cs typeface="Andale Mono"/>
              </a:rPr>
              <a:t>prefix=$HOME/software/local/parallel</a:t>
            </a:r>
          </a:p>
          <a:p>
            <a:pPr marL="118872" indent="0">
              <a:buNone/>
            </a:pPr>
            <a:endParaRPr lang="en-US" sz="180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>
                <a:solidFill>
                  <a:srgbClr val="FFE193"/>
                </a:solidFill>
                <a:latin typeface="Andale Mono"/>
                <a:cs typeface="Andale Mono"/>
              </a:rPr>
              <a:t>$ make</a:t>
            </a:r>
          </a:p>
          <a:p>
            <a:pPr marL="118872" indent="0">
              <a:buNone/>
            </a:pPr>
            <a:endParaRPr lang="en-US" sz="180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>
                <a:solidFill>
                  <a:srgbClr val="FFE193"/>
                </a:solidFill>
                <a:latin typeface="Andale Mono"/>
                <a:cs typeface="Andale Mono"/>
              </a:rPr>
              <a:t>$ make install</a:t>
            </a:r>
          </a:p>
          <a:p>
            <a:pPr marL="118872" indent="0">
              <a:buNone/>
            </a:pPr>
            <a:endParaRPr lang="en-US" sz="180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>
                <a:latin typeface="Andale Mono"/>
                <a:cs typeface="Andale Mono"/>
              </a:rPr>
              <a:t>#These steps</a:t>
            </a:r>
          </a:p>
          <a:p>
            <a:pPr marL="118872" indent="0">
              <a:buNone/>
            </a:pPr>
            <a:r>
              <a:rPr lang="en-US" sz="1800">
                <a:latin typeface="Andale Mono"/>
                <a:cs typeface="Andale Mono"/>
              </a:rPr>
              <a:t>	-check the system parameters needed to tune the 	installation</a:t>
            </a:r>
          </a:p>
          <a:p>
            <a:pPr marL="118872" indent="0">
              <a:buNone/>
            </a:pPr>
            <a:r>
              <a:rPr lang="en-US" sz="1800">
                <a:latin typeface="Andale Mono"/>
                <a:cs typeface="Andale Mono"/>
              </a:rPr>
              <a:t>	-compile the program to be able to run on this 	system</a:t>
            </a:r>
          </a:p>
          <a:p>
            <a:pPr marL="118872" indent="0">
              <a:buNone/>
            </a:pPr>
            <a:r>
              <a:rPr lang="en-US" sz="1800">
                <a:latin typeface="Andale Mono"/>
                <a:cs typeface="Andale Mono"/>
              </a:rPr>
              <a:t>	-and finally move the executable files into the 	location we specified /software/local/parallel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4478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Software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#Navigate into </a:t>
            </a:r>
            <a:r>
              <a:rPr lang="en-US" sz="1800" i="1" dirty="0">
                <a:latin typeface="Andale Mono"/>
                <a:cs typeface="Andale Mono"/>
              </a:rPr>
              <a:t>~/software/local/parallel/bin</a:t>
            </a:r>
            <a:r>
              <a:rPr lang="en-US" sz="1800" dirty="0">
                <a:latin typeface="Andale Mono"/>
                <a:cs typeface="Andale Mono"/>
              </a:rPr>
              <a:t>. Try out your newly installed software by calling the help function</a:t>
            </a:r>
          </a:p>
          <a:p>
            <a:pPr marL="118872" indent="0">
              <a:buNone/>
            </a:pPr>
            <a:endParaRPr lang="en-US" sz="1800" i="1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./parallel </a:t>
            </a:r>
            <a:r>
              <a:rPr lang="mr-IN" sz="1800" dirty="0">
                <a:solidFill>
                  <a:srgbClr val="FFE193"/>
                </a:solidFill>
                <a:latin typeface="Andale Mono"/>
                <a:cs typeface="Andale Mono"/>
              </a:rPr>
              <a:t>--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help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#Next, navigate to your home directory and try the same thing again. Doesn’t work? Try: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./software/local/parallel/bin/parallel --help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#In order to avoid having to indicate the path to the executable file every time we want to use the software, we can add it to our $PATH variable. This is done in your </a:t>
            </a:r>
            <a:r>
              <a:rPr lang="en-US" sz="1800" i="1" dirty="0">
                <a:latin typeface="Andale Mono"/>
                <a:cs typeface="Andale Mono"/>
              </a:rPr>
              <a:t>.</a:t>
            </a:r>
            <a:r>
              <a:rPr lang="en-US" sz="1800" i="1" dirty="0" err="1">
                <a:latin typeface="Andale Mono"/>
                <a:cs typeface="Andale Mono"/>
              </a:rPr>
              <a:t>bash_profile</a:t>
            </a:r>
            <a:r>
              <a:rPr lang="en-US" sz="1800" dirty="0">
                <a:latin typeface="Andale Mono"/>
                <a:cs typeface="Andale Mono"/>
              </a:rPr>
              <a:t>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5319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Software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#Open your </a:t>
            </a:r>
            <a:r>
              <a:rPr lang="en-US" sz="1800" i="1" dirty="0">
                <a:latin typeface="Andale Mono"/>
                <a:cs typeface="Andale Mono"/>
              </a:rPr>
              <a:t>.</a:t>
            </a:r>
            <a:r>
              <a:rPr lang="en-US" sz="1800" i="1" dirty="0" err="1">
                <a:latin typeface="Andale Mono"/>
                <a:cs typeface="Andale Mono"/>
              </a:rPr>
              <a:t>bash_profile</a:t>
            </a:r>
            <a:r>
              <a:rPr lang="en-US" sz="1800" i="1" dirty="0">
                <a:latin typeface="Andale Mono"/>
                <a:cs typeface="Andale Mono"/>
              </a:rPr>
              <a:t> </a:t>
            </a:r>
            <a:r>
              <a:rPr lang="en-US" sz="1800" dirty="0">
                <a:latin typeface="Andale Mono"/>
                <a:cs typeface="Andale Mono"/>
              </a:rPr>
              <a:t>using </a:t>
            </a:r>
            <a:r>
              <a:rPr lang="en-US" sz="1800" i="1" dirty="0" err="1">
                <a:latin typeface="Andale Mono"/>
                <a:cs typeface="Andale Mono"/>
              </a:rPr>
              <a:t>nano</a:t>
            </a:r>
            <a:r>
              <a:rPr lang="en-US" sz="1800" dirty="0">
                <a:latin typeface="Andale Mono"/>
                <a:cs typeface="Andale Mono"/>
              </a:rPr>
              <a:t> and edit the line that reads:</a:t>
            </a:r>
          </a:p>
          <a:p>
            <a:pPr marL="118872" indent="0">
              <a:buNone/>
            </a:pPr>
            <a:endParaRPr lang="en-US" sz="1800" i="1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export PATH=$HOME/bin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#and change it to: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pt-BR" sz="1800" dirty="0" err="1">
                <a:solidFill>
                  <a:srgbClr val="FFE193"/>
                </a:solidFill>
                <a:latin typeface="Andale Mono"/>
                <a:cs typeface="Andale Mono"/>
              </a:rPr>
              <a:t>export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PATH=$HOME/bin:~/software/local/parallel/bin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#Save your updated file and reinitiate it using: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source .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bash_profile</a:t>
            </a: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#You should now be able to call parallel from anywhere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parallel --help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7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Submitting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40979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Login nodes are used for data transfer and short operations like scripting</a:t>
            </a:r>
          </a:p>
          <a:p>
            <a:endParaRPr lang="en-US"/>
          </a:p>
          <a:p>
            <a:r>
              <a:rPr lang="en-US"/>
              <a:t>Computationally intensive jobs are submitted to the 340 compute nodes</a:t>
            </a:r>
          </a:p>
          <a:p>
            <a:endParaRPr lang="en-US"/>
          </a:p>
          <a:p>
            <a:r>
              <a:rPr lang="en-US"/>
              <a:t>A scheduling algorithm assigns jobs to specific nodes in order to optimize computation and waiting times</a:t>
            </a:r>
          </a:p>
          <a:p>
            <a:pPr marL="118872" indent="0">
              <a:buNone/>
            </a:pPr>
            <a:endParaRPr lang="en-US"/>
          </a:p>
          <a:p>
            <a:r>
              <a:rPr lang="en-US"/>
              <a:t>For the scheduling algorithm to work efficiently, the resources required need to be specified alongside each job. These include:</a:t>
            </a:r>
          </a:p>
          <a:p>
            <a:pPr lvl="1"/>
            <a:r>
              <a:rPr lang="en-US"/>
              <a:t>RAM</a:t>
            </a:r>
          </a:p>
          <a:p>
            <a:pPr lvl="1"/>
            <a:r>
              <a:rPr lang="en-US"/>
              <a:t>Computation time</a:t>
            </a:r>
          </a:p>
          <a:p>
            <a:pPr lvl="1"/>
            <a:r>
              <a:rPr lang="en-US"/>
              <a:t>Number of cores</a:t>
            </a:r>
          </a:p>
          <a:p>
            <a:pPr lvl="1"/>
            <a:endParaRPr lang="en-US"/>
          </a:p>
          <a:p>
            <a:r>
              <a:rPr lang="en-US"/>
              <a:t>The job queue and resources are specified in a special job script alongside the actual script to be submitted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4133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Queues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18</a:t>
            </a:fld>
            <a:endParaRPr kumimoji="0" lang="en-US"/>
          </a:p>
        </p:txBody>
      </p:sp>
      <p:pic>
        <p:nvPicPr>
          <p:cNvPr id="5" name="Picture 4" descr="Screen Shot 2018-10-13 at 21.17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46" y="1565348"/>
            <a:ext cx="6760790" cy="45043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0746" y="6107667"/>
            <a:ext cx="658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libri"/>
                <a:cs typeface="Calibri"/>
              </a:rPr>
              <a:t>Check current status of queues using </a:t>
            </a:r>
            <a:r>
              <a:rPr lang="en-US" i="1" err="1">
                <a:latin typeface="Calibri"/>
                <a:cs typeface="Calibri"/>
              </a:rPr>
              <a:t>bqueues</a:t>
            </a:r>
            <a:r>
              <a:rPr lang="en-US" i="1">
                <a:latin typeface="Calibri"/>
                <a:cs typeface="Calibri"/>
              </a:rPr>
              <a:t> </a:t>
            </a:r>
            <a:r>
              <a:rPr lang="en-US">
                <a:latin typeface="Calibri"/>
                <a:cs typeface="Calibri"/>
              </a:rPr>
              <a:t>command</a:t>
            </a:r>
            <a:endParaRPr lang="en-US" i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670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4105"/>
            <a:ext cx="8229600" cy="4836696"/>
          </a:xfrm>
        </p:spPr>
        <p:txBody>
          <a:bodyPr>
            <a:noAutofit/>
          </a:bodyPr>
          <a:lstStyle/>
          <a:p>
            <a:r>
              <a:rPr lang="en-US" sz="1800" dirty="0"/>
              <a:t>We will run a quality control software on the RNA reads we downloaded earlier</a:t>
            </a:r>
          </a:p>
          <a:p>
            <a:pPr marL="118872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latin typeface="Andale Mono"/>
                <a:cs typeface="Andale Mono"/>
              </a:rPr>
              <a:t>#In theory we should move our raw data into the </a:t>
            </a:r>
            <a:r>
              <a:rPr lang="en-US" sz="1600" i="1" dirty="0">
                <a:latin typeface="Andale Mono"/>
                <a:cs typeface="Andale Mono"/>
              </a:rPr>
              <a:t>/scratch</a:t>
            </a:r>
            <a:r>
              <a:rPr lang="en-US" sz="1600" dirty="0">
                <a:latin typeface="Andale Mono"/>
                <a:cs typeface="Andale Mono"/>
              </a:rPr>
              <a:t> directory for processing. Since you don’t have scratch space yet (needs to be requested) we will work from </a:t>
            </a:r>
            <a:r>
              <a:rPr lang="en-US" sz="1600" i="1" dirty="0">
                <a:latin typeface="Andale Mono"/>
                <a:cs typeface="Andale Mono"/>
              </a:rPr>
              <a:t>nethome</a:t>
            </a:r>
            <a:r>
              <a:rPr lang="en-US" sz="1600" dirty="0">
                <a:latin typeface="Andale Mono"/>
                <a:cs typeface="Andale Mono"/>
              </a:rPr>
              <a:t>. DO NOT DO THIS IN THE FUTURE!</a:t>
            </a:r>
          </a:p>
          <a:p>
            <a:pPr marL="118872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latin typeface="Andale Mono"/>
                <a:cs typeface="Andale Mono"/>
              </a:rPr>
              <a:t>#Create a directory for the results of the QC</a:t>
            </a:r>
          </a:p>
          <a:p>
            <a:pPr marL="118872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mkdir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 ~/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rna_data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/QC</a:t>
            </a:r>
          </a:p>
          <a:p>
            <a:endParaRPr lang="en-US" sz="1600" dirty="0"/>
          </a:p>
          <a:p>
            <a:pPr marL="118872" indent="0">
              <a:buNone/>
            </a:pPr>
            <a:r>
              <a:rPr lang="en-US" sz="1600" dirty="0">
                <a:latin typeface="Andale Mono"/>
                <a:cs typeface="Andale Mono"/>
              </a:rPr>
              <a:t>#Also create two new directories in your /nethome/</a:t>
            </a:r>
            <a:r>
              <a:rPr lang="en-US" sz="1600" i="1" dirty="0">
                <a:latin typeface="Andale Mono"/>
                <a:cs typeface="Andale Mono"/>
              </a:rPr>
              <a:t>username</a:t>
            </a:r>
            <a:endParaRPr lang="en-US" sz="16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mkdir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 scripts logs</a:t>
            </a:r>
          </a:p>
          <a:p>
            <a:pPr marL="118872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latin typeface="Andale Mono"/>
                <a:cs typeface="Andale Mono"/>
              </a:rPr>
              <a:t>#Go into the ~/scripts directory and download a blank job script</a:t>
            </a:r>
          </a:p>
          <a:p>
            <a:pPr marL="118872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wget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 https://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raw.githubusercontent.com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/maehrlich1/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Funhe_Gen</a:t>
            </a:r>
            <a:r>
              <a:rPr lang="en-US" sz="1600" dirty="0">
                <a:solidFill>
                  <a:srgbClr val="FFE193"/>
                </a:solidFill>
                <a:latin typeface="Andale Mono"/>
                <a:cs typeface="Andale Mono"/>
              </a:rPr>
              <a:t>/master/bash/</a:t>
            </a:r>
            <a:r>
              <a:rPr lang="en-US" sz="1600" dirty="0" err="1">
                <a:solidFill>
                  <a:srgbClr val="FFE193"/>
                </a:solidFill>
                <a:latin typeface="Andale Mono"/>
                <a:cs typeface="Andale Mono"/>
              </a:rPr>
              <a:t>blank.job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1397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431B2E-5196-B94B-9FD3-F20E45EB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TRITON replaces PEGASUS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32781B-30EF-9C4F-81E5-629409A19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5191"/>
            <a:ext cx="4777740" cy="4625609"/>
          </a:xfrm>
        </p:spPr>
        <p:txBody>
          <a:bodyPr/>
          <a:lstStyle/>
          <a:p>
            <a:r>
              <a:rPr lang="en-US" dirty="0"/>
              <a:t>$3.7M IBM Supercomputer</a:t>
            </a:r>
          </a:p>
          <a:p>
            <a:endParaRPr lang="en-US" dirty="0"/>
          </a:p>
          <a:p>
            <a:r>
              <a:rPr lang="en-US" dirty="0"/>
              <a:t>Housed in Downtown, Miami</a:t>
            </a:r>
          </a:p>
          <a:p>
            <a:endParaRPr lang="en-US" dirty="0"/>
          </a:p>
          <a:p>
            <a:r>
              <a:rPr lang="en-US" dirty="0"/>
              <a:t>Top 5 supercomputers @ research institutions</a:t>
            </a:r>
          </a:p>
          <a:p>
            <a:endParaRPr lang="en-US" dirty="0"/>
          </a:p>
          <a:p>
            <a:r>
              <a:rPr lang="en-US" dirty="0"/>
              <a:t>Pegasus still up and running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5B5F38A-5FD7-2848-A144-4CA3774B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</a:t>
            </a:fld>
            <a:endParaRPr kumimoji="0"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E0A0A15-1BFF-0049-AEFD-B0BE21A6C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775191"/>
            <a:ext cx="3200400" cy="470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7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the .job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40979"/>
          </a:xfrm>
        </p:spPr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US" sz="1900" dirty="0">
                <a:latin typeface="Andale Mono"/>
                <a:cs typeface="Andale Mono"/>
              </a:rPr>
              <a:t>#Modify the header of the blank job script to specify the resources needed for our job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#!/bin/bash</a:t>
            </a:r>
          </a:p>
          <a:p>
            <a:pPr marL="118872" indent="0">
              <a:buNone/>
            </a:pP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#Job Name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#BSUB </a:t>
            </a:r>
            <a:r>
              <a:rPr lang="mr-IN" sz="18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J rna_qc_1</a:t>
            </a:r>
          </a:p>
          <a:p>
            <a:pPr marL="118872" indent="0">
              <a:buNone/>
            </a:pP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#Queue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#BSUB -q general</a:t>
            </a:r>
          </a:p>
          <a:p>
            <a:pPr marL="118872" indent="0">
              <a:buNone/>
            </a:pP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#Cores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#BSUB </a:t>
            </a:r>
            <a:r>
              <a:rPr lang="mr-IN" sz="18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n 1</a:t>
            </a:r>
          </a:p>
          <a:p>
            <a:pPr marL="118872" indent="0">
              <a:buNone/>
            </a:pP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#RAM per core (MB)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#BSUB -R "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rusage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[mem=1500]”</a:t>
            </a:r>
          </a:p>
          <a:p>
            <a:pPr marL="118872" indent="0">
              <a:buNone/>
            </a:pP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Walltime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(Optional)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#BSUB </a:t>
            </a:r>
            <a:r>
              <a:rPr lang="mr-IN" sz="18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W 01:00</a:t>
            </a:r>
          </a:p>
          <a:p>
            <a:pPr marL="118872" indent="0">
              <a:buNone/>
            </a:pP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#Output File (Absolute path)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#BSUB -o /nethome/</a:t>
            </a:r>
            <a:r>
              <a:rPr lang="en-US" sz="1800" i="1" dirty="0">
                <a:solidFill>
                  <a:srgbClr val="FFE193"/>
                </a:solidFill>
                <a:latin typeface="Andale Mono"/>
                <a:cs typeface="Andale Mono"/>
              </a:rPr>
              <a:t>username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/logs/rna_qc_1.out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3078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 the .job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#After resource requirements are defined, enter the code you wish to run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#Since this job will be processed by another node, start your script by making sure you are in the right working directory.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cd /nethome/</a:t>
            </a:r>
            <a:r>
              <a:rPr lang="en-US" sz="1800" i="1" dirty="0">
                <a:solidFill>
                  <a:srgbClr val="FFE193"/>
                </a:solidFill>
                <a:latin typeface="Andale Mono"/>
                <a:cs typeface="Andale Mono"/>
              </a:rPr>
              <a:t>username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/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rna_data</a:t>
            </a: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#Next load the modules required for your script. Here we will use the </a:t>
            </a:r>
            <a:r>
              <a:rPr lang="en-US" sz="1800" dirty="0" err="1">
                <a:latin typeface="Andale Mono"/>
                <a:cs typeface="Andale Mono"/>
              </a:rPr>
              <a:t>fastqc</a:t>
            </a:r>
            <a:r>
              <a:rPr lang="en-US" sz="1800" dirty="0">
                <a:latin typeface="Andale Mono"/>
                <a:cs typeface="Andale Mono"/>
              </a:rPr>
              <a:t> module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module load 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fastqc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/0.10.1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#Finally enter the code used to run the </a:t>
            </a:r>
            <a:r>
              <a:rPr lang="en-US" sz="1800" dirty="0" err="1">
                <a:latin typeface="Andale Mono"/>
                <a:cs typeface="Andale Mono"/>
              </a:rPr>
              <a:t>fastqc</a:t>
            </a:r>
            <a:r>
              <a:rPr lang="en-US" sz="1800" dirty="0">
                <a:latin typeface="Andale Mono"/>
                <a:cs typeface="Andale Mono"/>
              </a:rPr>
              <a:t> software on our data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fastqc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mr-IN" sz="18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o ./QC 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raw_reads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/*.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fastq.gz</a:t>
            </a: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#Save your script as ~/scripts/rna_qc_1.job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6971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Submit your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#Submit your job to the scheduler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$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bsub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 &lt; ~/scripts/rna_qc_1.job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#We can now look at the current status of your job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bjobs</a:t>
            </a: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#Or the real-time output!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bpeek</a:t>
            </a: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647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Speeding things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>
                <a:latin typeface="Andale Mono"/>
                <a:cs typeface="Andale Mono"/>
              </a:rPr>
              <a:t>#Previous script is using a single core on a single node. It processed one file, then the other sequentially. This can easily be run on your laptop.</a:t>
            </a:r>
          </a:p>
          <a:p>
            <a:pPr marL="118872" indent="0">
              <a:buNone/>
            </a:pPr>
            <a:endParaRPr lang="en-US" sz="180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>
                <a:latin typeface="Andale Mono"/>
                <a:cs typeface="Andale Mono"/>
              </a:rPr>
              <a:t>#Can speed things up by processing both files in parallel! Let’s run the same process on 2 cores with one file being processed on each.</a:t>
            </a:r>
          </a:p>
          <a:p>
            <a:pPr marL="118872" indent="0">
              <a:buNone/>
            </a:pPr>
            <a:endParaRPr lang="en-US" sz="180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>
                <a:latin typeface="Andale Mono"/>
                <a:cs typeface="Andale Mono"/>
              </a:rPr>
              <a:t>#</a:t>
            </a:r>
            <a:r>
              <a:rPr lang="en-US" sz="1800" err="1">
                <a:latin typeface="Andale Mono"/>
                <a:cs typeface="Andale Mono"/>
              </a:rPr>
              <a:t>FastQC</a:t>
            </a:r>
            <a:r>
              <a:rPr lang="en-US" sz="1800">
                <a:latin typeface="Andale Mono"/>
                <a:cs typeface="Andale Mono"/>
              </a:rPr>
              <a:t> software has an option that allows you to specify the number of cores. Edit your rna_qc_1.job script:</a:t>
            </a:r>
          </a:p>
          <a:p>
            <a:pPr marL="118872" indent="0">
              <a:buNone/>
            </a:pPr>
            <a:endParaRPr lang="en-US" sz="180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err="1">
                <a:solidFill>
                  <a:srgbClr val="FFE193"/>
                </a:solidFill>
                <a:latin typeface="Andale Mono"/>
                <a:cs typeface="Andale Mono"/>
              </a:rPr>
              <a:t>fastqc</a:t>
            </a:r>
            <a:r>
              <a:rPr lang="en-US" sz="180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mr-IN" sz="180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800">
                <a:solidFill>
                  <a:srgbClr val="FFE193"/>
                </a:solidFill>
                <a:latin typeface="Andale Mono"/>
                <a:cs typeface="Andale Mono"/>
              </a:rPr>
              <a:t>t 2 </a:t>
            </a:r>
            <a:r>
              <a:rPr lang="mr-IN" sz="180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800">
                <a:solidFill>
                  <a:srgbClr val="FFE193"/>
                </a:solidFill>
                <a:latin typeface="Andale Mono"/>
                <a:cs typeface="Andale Mono"/>
              </a:rPr>
              <a:t>o ./QC </a:t>
            </a:r>
            <a:r>
              <a:rPr lang="en-US" sz="1800" err="1">
                <a:solidFill>
                  <a:srgbClr val="FFE193"/>
                </a:solidFill>
                <a:latin typeface="Andale Mono"/>
                <a:cs typeface="Andale Mono"/>
              </a:rPr>
              <a:t>raw_reads</a:t>
            </a:r>
            <a:r>
              <a:rPr lang="en-US" sz="1800">
                <a:solidFill>
                  <a:srgbClr val="FFE193"/>
                </a:solidFill>
                <a:latin typeface="Andale Mono"/>
                <a:cs typeface="Andale Mono"/>
              </a:rPr>
              <a:t>/*.</a:t>
            </a:r>
            <a:r>
              <a:rPr lang="en-US" sz="1800" err="1">
                <a:solidFill>
                  <a:srgbClr val="FFE193"/>
                </a:solidFill>
                <a:latin typeface="Andale Mono"/>
                <a:cs typeface="Andale Mono"/>
              </a:rPr>
              <a:t>fastq.gz</a:t>
            </a:r>
            <a:endParaRPr lang="en-US" sz="180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>
              <a:latin typeface="Andale Mono"/>
              <a:cs typeface="Andale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90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Speeding things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#Also edit the number of cores needed in the resource requirements as well as the name of your job and the output file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#Job Name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#BSUB </a:t>
            </a:r>
            <a:r>
              <a:rPr lang="mr-IN" sz="18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J rna_qc_2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#Queue</a:t>
            </a: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#BSUB -q general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#Cores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#BSUB </a:t>
            </a:r>
            <a:r>
              <a:rPr lang="mr-IN" sz="18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n 2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#RAM per core (MB)</a:t>
            </a: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#BSUB -R "</a:t>
            </a:r>
            <a:r>
              <a:rPr lang="en-US" sz="1800" dirty="0" err="1">
                <a:latin typeface="Andale Mono"/>
                <a:cs typeface="Andale Mono"/>
              </a:rPr>
              <a:t>rusage</a:t>
            </a:r>
            <a:r>
              <a:rPr lang="en-US" sz="1800" dirty="0">
                <a:latin typeface="Andale Mono"/>
                <a:cs typeface="Andale Mono"/>
              </a:rPr>
              <a:t>[mem=1500]”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</a:t>
            </a:r>
            <a:r>
              <a:rPr lang="en-US" sz="1800" dirty="0" err="1">
                <a:latin typeface="Andale Mono"/>
                <a:cs typeface="Andale Mono"/>
              </a:rPr>
              <a:t>Walltime</a:t>
            </a:r>
            <a:r>
              <a:rPr lang="en-US" sz="1800" dirty="0">
                <a:latin typeface="Andale Mono"/>
                <a:cs typeface="Andale Mono"/>
              </a:rPr>
              <a:t> (Optional)</a:t>
            </a: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#BSUB </a:t>
            </a:r>
            <a:r>
              <a:rPr lang="mr-IN" sz="1800" dirty="0">
                <a:latin typeface="Andale Mono"/>
                <a:cs typeface="Andale Mono"/>
              </a:rPr>
              <a:t>–</a:t>
            </a:r>
            <a:r>
              <a:rPr lang="en-US" sz="1800" dirty="0">
                <a:latin typeface="Andale Mono"/>
                <a:cs typeface="Andale Mono"/>
              </a:rPr>
              <a:t>W 01:00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#Output File (Absolute path! Can use job name variable)</a:t>
            </a: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#BSUB -o /nethome/</a:t>
            </a:r>
            <a:r>
              <a:rPr lang="en-US" sz="1800" i="1" dirty="0">
                <a:solidFill>
                  <a:srgbClr val="FFE193"/>
                </a:solidFill>
                <a:latin typeface="Andale Mono"/>
                <a:cs typeface="Andale Mono"/>
              </a:rPr>
              <a:t>username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/logs/rna_qc_2.out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#Save your script as rna_qc_2.job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4623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Speeding things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8872" indent="0">
              <a:buNone/>
            </a:pPr>
            <a:r>
              <a:rPr lang="en-US" sz="1800">
                <a:latin typeface="Andale Mono"/>
                <a:cs typeface="Andale Mono"/>
              </a:rPr>
              <a:t>#Submit your updated script</a:t>
            </a:r>
          </a:p>
          <a:p>
            <a:pPr marL="118872" indent="0">
              <a:buNone/>
            </a:pPr>
            <a:endParaRPr lang="en-US" sz="180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800" err="1">
                <a:solidFill>
                  <a:srgbClr val="FFE193"/>
                </a:solidFill>
                <a:latin typeface="Andale Mono"/>
                <a:cs typeface="Andale Mono"/>
              </a:rPr>
              <a:t>bsub</a:t>
            </a:r>
            <a:r>
              <a:rPr lang="en-US" sz="1800">
                <a:solidFill>
                  <a:srgbClr val="FFE193"/>
                </a:solidFill>
                <a:latin typeface="Andale Mono"/>
                <a:cs typeface="Andale Mono"/>
              </a:rPr>
              <a:t> &lt; ~/scripts/rna_qc_2.job</a:t>
            </a:r>
          </a:p>
          <a:p>
            <a:pPr marL="118872" indent="0">
              <a:buNone/>
            </a:pPr>
            <a:endParaRPr lang="en-US" sz="180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>
                <a:latin typeface="Andale Mono"/>
                <a:cs typeface="Andale Mono"/>
              </a:rPr>
              <a:t>#Check the status of your jobs</a:t>
            </a:r>
          </a:p>
          <a:p>
            <a:pPr marL="118872" indent="0">
              <a:buNone/>
            </a:pPr>
            <a:endParaRPr lang="en-US" sz="180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800" err="1">
                <a:solidFill>
                  <a:srgbClr val="FFE193"/>
                </a:solidFill>
                <a:latin typeface="Andale Mono"/>
                <a:cs typeface="Andale Mono"/>
              </a:rPr>
              <a:t>bjobs</a:t>
            </a:r>
            <a:endParaRPr lang="en-US" sz="180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>
                <a:latin typeface="Andale Mono"/>
                <a:cs typeface="Andale Mono"/>
              </a:rPr>
              <a:t>#Take a look at the </a:t>
            </a:r>
            <a:r>
              <a:rPr lang="en-US" sz="1800" err="1">
                <a:latin typeface="Andale Mono"/>
                <a:cs typeface="Andale Mono"/>
              </a:rPr>
              <a:t>realtime</a:t>
            </a:r>
            <a:r>
              <a:rPr lang="en-US" sz="1800">
                <a:latin typeface="Andale Mono"/>
                <a:cs typeface="Andale Mono"/>
              </a:rPr>
              <a:t> output from both jobs. Now that more than one job is running you will have to specify the job ID which you can get from </a:t>
            </a:r>
            <a:r>
              <a:rPr lang="en-US" sz="1800" err="1">
                <a:latin typeface="Andale Mono"/>
                <a:cs typeface="Andale Mono"/>
              </a:rPr>
              <a:t>bjobs</a:t>
            </a:r>
            <a:r>
              <a:rPr lang="en-US" sz="1800">
                <a:latin typeface="Andale Mono"/>
                <a:cs typeface="Andale Mono"/>
              </a:rPr>
              <a:t>.</a:t>
            </a:r>
          </a:p>
          <a:p>
            <a:pPr marL="118872" indent="0">
              <a:buNone/>
            </a:pPr>
            <a:endParaRPr lang="en-US" sz="180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800" err="1">
                <a:solidFill>
                  <a:srgbClr val="FFE193"/>
                </a:solidFill>
                <a:latin typeface="Andale Mono"/>
                <a:cs typeface="Andale Mono"/>
              </a:rPr>
              <a:t>bpeek</a:t>
            </a:r>
            <a:r>
              <a:rPr lang="en-US" sz="180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en-US" sz="1800" i="1" err="1">
                <a:solidFill>
                  <a:srgbClr val="FFE193"/>
                </a:solidFill>
                <a:latin typeface="Andale Mono"/>
                <a:cs typeface="Andale Mono"/>
              </a:rPr>
              <a:t>jobID</a:t>
            </a:r>
            <a:endParaRPr lang="en-US" sz="1800" i="1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i="1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>
                <a:latin typeface="Andale Mono"/>
                <a:cs typeface="Andale Mono"/>
              </a:rPr>
              <a:t>#Notice the difference? The second script will likely finish before the first one. You can quit the first script using </a:t>
            </a:r>
            <a:r>
              <a:rPr lang="en-US" sz="1800" err="1">
                <a:latin typeface="Andale Mono"/>
                <a:cs typeface="Andale Mono"/>
              </a:rPr>
              <a:t>bkill</a:t>
            </a:r>
            <a:endParaRPr lang="en-US" sz="180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800" err="1">
                <a:solidFill>
                  <a:srgbClr val="FFE193"/>
                </a:solidFill>
                <a:latin typeface="Andale Mono"/>
                <a:cs typeface="Andale Mono"/>
              </a:rPr>
              <a:t>bkill</a:t>
            </a:r>
            <a:r>
              <a:rPr lang="en-US" sz="180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en-US" sz="1800" i="1" err="1">
                <a:solidFill>
                  <a:srgbClr val="FFE193"/>
                </a:solidFill>
                <a:latin typeface="Andale Mono"/>
                <a:cs typeface="Andale Mono"/>
              </a:rPr>
              <a:t>jobID</a:t>
            </a:r>
            <a:endParaRPr lang="en-US" sz="1800">
              <a:solidFill>
                <a:srgbClr val="FFE193"/>
              </a:solidFill>
              <a:latin typeface="Andale Mono"/>
              <a:cs typeface="Andale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6796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IT FASTER!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about processing 100 files?</a:t>
            </a:r>
          </a:p>
          <a:p>
            <a:endParaRPr lang="en-US" dirty="0"/>
          </a:p>
          <a:p>
            <a:r>
              <a:rPr lang="en-US" dirty="0"/>
              <a:t>Can parallelize on 100 cores! Should take just as long as processing 1 file on 1 core!</a:t>
            </a:r>
          </a:p>
          <a:p>
            <a:endParaRPr lang="en-US" dirty="0"/>
          </a:p>
          <a:p>
            <a:r>
              <a:rPr lang="en-US" dirty="0"/>
              <a:t>BUT, when requesting 100 cores waiting times are longer since these 100 cores need to become available first.</a:t>
            </a:r>
          </a:p>
          <a:p>
            <a:endParaRPr lang="en-US" dirty="0"/>
          </a:p>
          <a:p>
            <a:r>
              <a:rPr lang="en-US" dirty="0"/>
              <a:t>What about 1 huge file?</a:t>
            </a:r>
          </a:p>
          <a:p>
            <a:endParaRPr lang="en-US" dirty="0"/>
          </a:p>
          <a:p>
            <a:r>
              <a:rPr lang="en-US" dirty="0"/>
              <a:t>Can still parallelize by splitting input files into chunks but cores will need to “crosstalk”.</a:t>
            </a:r>
          </a:p>
          <a:p>
            <a:endParaRPr lang="en-US" dirty="0"/>
          </a:p>
          <a:p>
            <a:r>
              <a:rPr lang="en-US" dirty="0"/>
              <a:t>Cores within the same node can crosstalk (15-16 max. for Pegasus nodes).</a:t>
            </a:r>
          </a:p>
          <a:p>
            <a:pPr lvl="1"/>
            <a:r>
              <a:rPr lang="en-US" dirty="0" err="1"/>
              <a:t>Multinode</a:t>
            </a:r>
            <a:r>
              <a:rPr lang="en-US" dirty="0"/>
              <a:t> </a:t>
            </a:r>
            <a:r>
              <a:rPr lang="en-US" dirty="0" err="1"/>
              <a:t>crosstalking</a:t>
            </a:r>
            <a:r>
              <a:rPr lang="en-US" dirty="0"/>
              <a:t> is possible but requires complex communication protocols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5961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issue</a:t>
            </a:r>
            <a:r>
              <a:rPr lang="mr-IN"/>
              <a:t>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Not all software has built-in parallelization options like </a:t>
            </a:r>
            <a:r>
              <a:rPr lang="en-US" dirty="0" err="1"/>
              <a:t>FastQC</a:t>
            </a:r>
            <a:endParaRPr lang="en-US" dirty="0"/>
          </a:p>
          <a:p>
            <a:endParaRPr lang="en-US" dirty="0"/>
          </a:p>
          <a:p>
            <a:r>
              <a:rPr lang="en-US" dirty="0"/>
              <a:t>GNU parallel allows you to do this manually!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#We will run a couple of resource intensive commands so we should get off the login nodes. This submit command takes you from the login node to one of the available compute nodes.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$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bsub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 </a:t>
            </a:r>
            <a:r>
              <a:rPr lang="mr-IN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Is </a:t>
            </a:r>
            <a:r>
              <a:rPr lang="mr-IN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q interactive bash</a:t>
            </a:r>
          </a:p>
          <a:p>
            <a:pPr marL="118872" indent="0">
              <a:buNone/>
            </a:pP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#What just happened? Where are we?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#Go into your ~/</a:t>
            </a:r>
            <a:r>
              <a:rPr lang="en-US" sz="1800" dirty="0" err="1">
                <a:latin typeface="Andale Mono"/>
                <a:cs typeface="Andale Mono"/>
              </a:rPr>
              <a:t>rna_data</a:t>
            </a:r>
            <a:r>
              <a:rPr lang="en-US" sz="1800" dirty="0">
                <a:latin typeface="Andale Mono"/>
                <a:cs typeface="Andale Mono"/>
              </a:rPr>
              <a:t>/</a:t>
            </a:r>
            <a:r>
              <a:rPr lang="en-US" sz="1800" dirty="0" err="1">
                <a:latin typeface="Andale Mono"/>
                <a:cs typeface="Andale Mono"/>
              </a:rPr>
              <a:t>raw_reads</a:t>
            </a:r>
            <a:r>
              <a:rPr lang="en-US" sz="1800" dirty="0">
                <a:latin typeface="Andale Mono"/>
                <a:cs typeface="Andale Mono"/>
              </a:rPr>
              <a:t> directory and run: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time 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wc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*.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fastq.gz</a:t>
            </a: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</a:t>
            </a:r>
            <a:r>
              <a:rPr lang="en-US" sz="1800" i="1" dirty="0" err="1">
                <a:latin typeface="Andale Mono"/>
                <a:cs typeface="Andale Mono"/>
              </a:rPr>
              <a:t>wc</a:t>
            </a:r>
            <a:r>
              <a:rPr lang="en-US" sz="1800" dirty="0">
                <a:latin typeface="Andale Mono"/>
                <a:cs typeface="Andale Mono"/>
              </a:rPr>
              <a:t> prints the number of lines, words and bytes in each of the two files. The </a:t>
            </a:r>
            <a:r>
              <a:rPr lang="en-US" sz="1800" i="1" dirty="0">
                <a:latin typeface="Andale Mono"/>
                <a:cs typeface="Andale Mono"/>
              </a:rPr>
              <a:t>time</a:t>
            </a:r>
            <a:r>
              <a:rPr lang="en-US" sz="1800" dirty="0">
                <a:latin typeface="Andale Mono"/>
                <a:cs typeface="Andale Mono"/>
              </a:rPr>
              <a:t> command times how long this process takes.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8244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Manual Parallelization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#Use </a:t>
            </a:r>
            <a:r>
              <a:rPr lang="en-US" sz="1800" i="1" dirty="0">
                <a:latin typeface="Andale Mono"/>
                <a:cs typeface="Andale Mono"/>
              </a:rPr>
              <a:t>parallel</a:t>
            </a:r>
            <a:r>
              <a:rPr lang="en-US" sz="1800" dirty="0">
                <a:latin typeface="Andale Mono"/>
                <a:cs typeface="Andale Mono"/>
              </a:rPr>
              <a:t> to speed up processing by assigning each file to a separate core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time parallel ‘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wc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{}’ ::: *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fastq.gz</a:t>
            </a: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#What’s the difference in speed? Why is it not halved?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#This works when submitting jobs to the compute nodes too!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#Move off the compute node once you are finished by typing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exit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650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Examine Job Output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#By now the </a:t>
            </a:r>
            <a:r>
              <a:rPr lang="en-US" sz="1800" dirty="0" err="1">
                <a:latin typeface="Andale Mono"/>
                <a:cs typeface="Andale Mono"/>
              </a:rPr>
              <a:t>fastqc</a:t>
            </a:r>
            <a:r>
              <a:rPr lang="en-US" sz="1800" dirty="0">
                <a:latin typeface="Andale Mono"/>
                <a:cs typeface="Andale Mono"/>
              </a:rPr>
              <a:t> process we submitted earlier should have finished running. Before examining the output, check the log file of the run using </a:t>
            </a:r>
            <a:r>
              <a:rPr lang="en-US" sz="1800" i="1" dirty="0">
                <a:latin typeface="Andale Mono"/>
                <a:cs typeface="Andale Mono"/>
              </a:rPr>
              <a:t>less</a:t>
            </a:r>
            <a:r>
              <a:rPr lang="en-US" sz="1800" dirty="0">
                <a:latin typeface="Andale Mono"/>
                <a:cs typeface="Andale Mono"/>
              </a:rPr>
              <a:t>.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$ less ~/logs/rna_qc_2.log</a:t>
            </a:r>
          </a:p>
          <a:p>
            <a:pPr marL="118872" indent="0">
              <a:buNone/>
            </a:pP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#The log file gives you information about the duration of the job, the resources used as well as the standard output from your script.</a:t>
            </a:r>
          </a:p>
          <a:p>
            <a:pPr marL="118872" indent="0">
              <a:buNone/>
            </a:pPr>
            <a:endParaRPr lang="en-US" sz="1800" dirty="0">
              <a:solidFill>
                <a:srgbClr val="FFFFFF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#Always check your log file for errors or warnings before trusting the output of a job!</a:t>
            </a:r>
          </a:p>
          <a:p>
            <a:pPr marL="118872" indent="0">
              <a:buNone/>
            </a:pPr>
            <a:endParaRPr lang="en-US" sz="1800" dirty="0">
              <a:solidFill>
                <a:srgbClr val="FFFFFF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#Looks good? Check out the QC results in:</a:t>
            </a:r>
          </a:p>
          <a:p>
            <a:pPr marL="118872" indent="0">
              <a:buNone/>
            </a:pPr>
            <a:endParaRPr lang="en-US" sz="1800" dirty="0">
              <a:solidFill>
                <a:srgbClr val="FFFFFF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$ cd ~/</a:t>
            </a:r>
            <a:r>
              <a:rPr lang="en-US" sz="18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username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/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rna_data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/QC</a:t>
            </a:r>
          </a:p>
          <a:p>
            <a:pPr marL="118872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$ ls </a:t>
            </a:r>
            <a:r>
              <a:rPr lang="mr-IN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151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</a:t>
            </a:fld>
            <a:endParaRPr kumimoji="0" lang="en-US" dirty="0"/>
          </a:p>
        </p:txBody>
      </p:sp>
      <p:pic>
        <p:nvPicPr>
          <p:cNvPr id="4" name="Picture 3" descr="general_cluster_architectur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38" y="1546504"/>
            <a:ext cx="7268458" cy="520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8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more tips &amp;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600" dirty="0"/>
              <a:t>A command line process is taking longer than expected and you could do something else in the meantime? Background it!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dirty="0">
                <a:latin typeface="Andale Mono"/>
                <a:cs typeface="Andale Mono"/>
              </a:rPr>
              <a:t>#Run the </a:t>
            </a:r>
            <a:r>
              <a:rPr lang="en-US" i="1" dirty="0" err="1">
                <a:latin typeface="Andale Mono"/>
                <a:cs typeface="Andale Mono"/>
              </a:rPr>
              <a:t>wc</a:t>
            </a:r>
            <a:r>
              <a:rPr lang="en-US" dirty="0">
                <a:latin typeface="Andale Mono"/>
                <a:cs typeface="Andale Mono"/>
              </a:rPr>
              <a:t> command on the data files again.</a:t>
            </a:r>
          </a:p>
          <a:p>
            <a:pPr marL="118872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dirty="0" err="1">
                <a:solidFill>
                  <a:srgbClr val="FFE193"/>
                </a:solidFill>
                <a:latin typeface="Andale Mono"/>
                <a:cs typeface="Andale Mono"/>
              </a:rPr>
              <a:t>wc</a:t>
            </a: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 ~/</a:t>
            </a:r>
            <a:r>
              <a:rPr lang="en-US" i="1" dirty="0">
                <a:solidFill>
                  <a:srgbClr val="FFE193"/>
                </a:solidFill>
                <a:latin typeface="Andale Mono"/>
                <a:cs typeface="Andale Mono"/>
              </a:rPr>
              <a:t>username</a:t>
            </a: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/</a:t>
            </a:r>
            <a:r>
              <a:rPr lang="en-US" dirty="0" err="1">
                <a:solidFill>
                  <a:srgbClr val="FFE193"/>
                </a:solidFill>
                <a:latin typeface="Andale Mono"/>
                <a:cs typeface="Andale Mono"/>
              </a:rPr>
              <a:t>rna_data</a:t>
            </a: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/</a:t>
            </a:r>
            <a:r>
              <a:rPr lang="en-US" dirty="0" err="1">
                <a:solidFill>
                  <a:srgbClr val="FFE193"/>
                </a:solidFill>
                <a:latin typeface="Andale Mono"/>
                <a:cs typeface="Andale Mono"/>
              </a:rPr>
              <a:t>raw_reads</a:t>
            </a: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/*</a:t>
            </a:r>
            <a:r>
              <a:rPr lang="en-US" dirty="0" err="1">
                <a:solidFill>
                  <a:srgbClr val="FFE193"/>
                </a:solidFill>
                <a:latin typeface="Andale Mono"/>
                <a:cs typeface="Andale Mono"/>
              </a:rPr>
              <a:t>fastq.gz</a:t>
            </a:r>
            <a:endParaRPr lang="en-US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dirty="0">
                <a:latin typeface="Andale Mono"/>
                <a:cs typeface="Andale Mono"/>
              </a:rPr>
              <a:t>#Press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ndale Mono"/>
                <a:cs typeface="Andale Mono"/>
              </a:rPr>
              <a:t>ctrl+Z</a:t>
            </a:r>
            <a:r>
              <a:rPr lang="en-US" dirty="0">
                <a:latin typeface="Andale Mono"/>
                <a:cs typeface="Andale Mono"/>
              </a:rPr>
              <a:t> to pause the process midway</a:t>
            </a:r>
          </a:p>
          <a:p>
            <a:pPr marL="118872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dirty="0">
                <a:latin typeface="Andale Mono"/>
                <a:cs typeface="Andale Mono"/>
              </a:rPr>
              <a:t>#Now background it.</a:t>
            </a:r>
          </a:p>
          <a:p>
            <a:pPr marL="118872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dirty="0" err="1">
                <a:solidFill>
                  <a:srgbClr val="FFE193"/>
                </a:solidFill>
                <a:latin typeface="Andale Mono"/>
                <a:cs typeface="Andale Mono"/>
              </a:rPr>
              <a:t>bg</a:t>
            </a: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 %1</a:t>
            </a:r>
          </a:p>
          <a:p>
            <a:pPr marL="118872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dirty="0">
                <a:latin typeface="Andale Mono"/>
                <a:cs typeface="Andale Mono"/>
              </a:rPr>
              <a:t>#You’re free to do something else! Check on the status of your process by typing</a:t>
            </a:r>
          </a:p>
          <a:p>
            <a:pPr marL="118872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$ jobs</a:t>
            </a:r>
          </a:p>
          <a:p>
            <a:pPr marL="118872" indent="0">
              <a:buNone/>
            </a:pPr>
            <a:endParaRPr lang="en-US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dirty="0">
                <a:latin typeface="Andale Mono"/>
                <a:cs typeface="Andale Mono"/>
              </a:rPr>
              <a:t>#Kill the process before it finishes by</a:t>
            </a:r>
            <a:endParaRPr lang="en-US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dirty="0">
                <a:solidFill>
                  <a:srgbClr val="FFE193"/>
                </a:solidFill>
                <a:latin typeface="Andale Mono"/>
                <a:cs typeface="Andale Mono"/>
              </a:rPr>
              <a:t>$ kill %</a:t>
            </a:r>
            <a:r>
              <a:rPr lang="en-US" i="1" dirty="0" err="1">
                <a:solidFill>
                  <a:srgbClr val="FFE193"/>
                </a:solidFill>
                <a:latin typeface="Andale Mono"/>
                <a:cs typeface="Andale Mono"/>
              </a:rPr>
              <a:t>jobID</a:t>
            </a:r>
            <a:endParaRPr lang="en-US" dirty="0">
              <a:solidFill>
                <a:srgbClr val="FFE193"/>
              </a:solidFill>
              <a:latin typeface="Andale Mono"/>
              <a:cs typeface="Andale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7387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tips &amp;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of your scripts will be saved in your </a:t>
            </a:r>
            <a:r>
              <a:rPr lang="en-US" i="1" dirty="0"/>
              <a:t>/nethome</a:t>
            </a:r>
            <a:r>
              <a:rPr lang="en-US" dirty="0"/>
              <a:t> on Pegasus. Editing these scripts through </a:t>
            </a:r>
            <a:r>
              <a:rPr lang="en-US" i="1" dirty="0" err="1"/>
              <a:t>nano</a:t>
            </a:r>
            <a:r>
              <a:rPr lang="en-US" dirty="0"/>
              <a:t> works but is inconvenient.</a:t>
            </a:r>
          </a:p>
          <a:p>
            <a:endParaRPr lang="en-US" dirty="0"/>
          </a:p>
          <a:p>
            <a:r>
              <a:rPr lang="en-US" dirty="0"/>
              <a:t>Use an external file handling app such as FUSE for OS X.</a:t>
            </a:r>
          </a:p>
          <a:p>
            <a:endParaRPr lang="en-US" dirty="0"/>
          </a:p>
          <a:p>
            <a:r>
              <a:rPr lang="en-US" dirty="0"/>
              <a:t>Lets you mirror the Pegasus file system to your local machine, as if it were an external hard drive!</a:t>
            </a:r>
          </a:p>
          <a:p>
            <a:endParaRPr lang="en-US" dirty="0"/>
          </a:p>
          <a:p>
            <a:r>
              <a:rPr lang="en-US" dirty="0"/>
              <a:t>Can now open scripts “locally” using your favorite text editor such as </a:t>
            </a:r>
            <a:r>
              <a:rPr lang="en-US" i="1" dirty="0" err="1"/>
              <a:t>TextWrangler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31</a:t>
            </a:fld>
            <a:endParaRPr kumimoji="0" lang="en-US"/>
          </a:p>
        </p:txBody>
      </p:sp>
      <p:pic>
        <p:nvPicPr>
          <p:cNvPr id="6" name="Picture 5" descr="fad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909" y="155448"/>
            <a:ext cx="1103891" cy="110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8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Any questions or need help?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Come find me in MTLSS 240</a:t>
            </a:r>
          </a:p>
          <a:p>
            <a:endParaRPr lang="en-US"/>
          </a:p>
          <a:p>
            <a:r>
              <a:rPr lang="en-US"/>
              <a:t>Or send a mail to </a:t>
            </a:r>
            <a:r>
              <a:rPr lang="en-US" err="1"/>
              <a:t>moritz.ehrlich@rsmas.miami.edu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32</a:t>
            </a:fld>
            <a:endParaRPr kumimoji="0" lang="en-US"/>
          </a:p>
        </p:txBody>
      </p:sp>
      <p:pic>
        <p:nvPicPr>
          <p:cNvPr id="5" name="Picture 4" descr="http---www.elftown.com-stuff-ECM_Pegasus_MajesticBeauty1300_re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779" y="3278008"/>
            <a:ext cx="5241424" cy="319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9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4</a:t>
            </a:fld>
            <a:endParaRPr kumimoji="0" lang="en-US" dirty="0"/>
          </a:p>
        </p:txBody>
      </p:sp>
      <p:pic>
        <p:nvPicPr>
          <p:cNvPr id="5" name="Picture 4" descr="Nodes and Co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36" y="1550663"/>
            <a:ext cx="6549296" cy="509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9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Data Transfer </a:t>
            </a:r>
            <a:r>
              <a:rPr lang="mr-IN" dirty="0"/>
              <a:t>–</a:t>
            </a:r>
            <a:r>
              <a:rPr lang="en-US" dirty="0"/>
              <a:t> 2 simple 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#make a random file inside a directory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mkdir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~/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blabla</a:t>
            </a: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echo “Hello world” &gt; ~/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blabla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/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hello.txt</a:t>
            </a: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#use the </a:t>
            </a:r>
            <a:r>
              <a:rPr lang="en-US" sz="1800" dirty="0" err="1">
                <a:latin typeface="Andale Mono"/>
                <a:cs typeface="Andale Mono"/>
              </a:rPr>
              <a:t>scp</a:t>
            </a:r>
            <a:r>
              <a:rPr lang="en-US" sz="1800" dirty="0">
                <a:latin typeface="Andale Mono"/>
                <a:cs typeface="Andale Mono"/>
              </a:rPr>
              <a:t> command to upload to pegasus</a:t>
            </a: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#works just like the cp command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scp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mr-IN" sz="18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r ~/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blabla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en-US" sz="1800" i="1" dirty="0" err="1">
                <a:solidFill>
                  <a:srgbClr val="FFE193"/>
                </a:solidFill>
                <a:latin typeface="Andale Mono"/>
                <a:cs typeface="Andale Mono"/>
              </a:rPr>
              <a:t>username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@pegasus.ccs.miami.edu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:~/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#copying works both ways! Can also “pull” a directory #from pegasus onto your local machine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scp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-r </a:t>
            </a:r>
            <a:r>
              <a:rPr lang="en-US" sz="1800" i="1" dirty="0" err="1">
                <a:solidFill>
                  <a:srgbClr val="FFE193"/>
                </a:solidFill>
                <a:latin typeface="Andale Mono"/>
                <a:cs typeface="Andale Mono"/>
              </a:rPr>
              <a:t>username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@pegasus.ccs.miami.edu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:~/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blabla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~/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7432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Remote Data Transfer </a:t>
            </a:r>
            <a:r>
              <a:rPr lang="mr-IN"/>
              <a:t>–</a:t>
            </a:r>
            <a:r>
              <a:rPr lang="en-US"/>
              <a:t> 2 simple 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#the </a:t>
            </a:r>
            <a:r>
              <a:rPr lang="en-US" sz="1800" dirty="0" err="1">
                <a:latin typeface="Andale Mono"/>
                <a:cs typeface="Andale Mono"/>
              </a:rPr>
              <a:t>rsync</a:t>
            </a:r>
            <a:r>
              <a:rPr lang="en-US" sz="1800" dirty="0">
                <a:latin typeface="Andale Mono"/>
                <a:cs typeface="Andale Mono"/>
              </a:rPr>
              <a:t> command works in the same way but only copies the portions that have changed </a:t>
            </a:r>
            <a:r>
              <a:rPr lang="mr-IN" sz="1800" dirty="0">
                <a:latin typeface="Andale Mono"/>
                <a:cs typeface="Andale Mono"/>
              </a:rPr>
              <a:t>–</a:t>
            </a:r>
            <a:r>
              <a:rPr lang="en-US" sz="1800" dirty="0">
                <a:latin typeface="Andale Mono"/>
                <a:cs typeface="Andale Mono"/>
              </a:rPr>
              <a:t> minimizes data transfer!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#make another file inside </a:t>
            </a:r>
            <a:r>
              <a:rPr lang="en-US" sz="1800" dirty="0" err="1">
                <a:latin typeface="Andale Mono"/>
                <a:cs typeface="Andale Mono"/>
              </a:rPr>
              <a:t>blabla</a:t>
            </a: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echo “Hi world” &gt; ~/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blabla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/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hi.txt</a:t>
            </a: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#use the </a:t>
            </a:r>
            <a:r>
              <a:rPr lang="en-US" sz="1800" dirty="0" err="1">
                <a:latin typeface="Andale Mono"/>
                <a:cs typeface="Andale Mono"/>
              </a:rPr>
              <a:t>rsync</a:t>
            </a:r>
            <a:r>
              <a:rPr lang="en-US" sz="1800" dirty="0">
                <a:latin typeface="Andale Mono"/>
                <a:cs typeface="Andale Mono"/>
              </a:rPr>
              <a:t> command to copy the directory to pegasus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rsync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mr-IN" sz="18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r ~/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blabla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en-US" sz="1800" i="1" dirty="0" err="1">
                <a:solidFill>
                  <a:srgbClr val="FFE193"/>
                </a:solidFill>
                <a:latin typeface="Andale Mono"/>
                <a:cs typeface="Andale Mono"/>
              </a:rPr>
              <a:t>username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@pegasus.ccs.miami.edu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:~/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</a:t>
            </a:r>
            <a:r>
              <a:rPr lang="en-US" sz="1800" dirty="0" err="1">
                <a:latin typeface="Andale Mono"/>
                <a:cs typeface="Andale Mono"/>
              </a:rPr>
              <a:t>rsync</a:t>
            </a:r>
            <a:r>
              <a:rPr lang="en-US" sz="1800" dirty="0">
                <a:latin typeface="Andale Mono"/>
                <a:cs typeface="Andale Mono"/>
              </a:rPr>
              <a:t> only copied the new </a:t>
            </a:r>
            <a:r>
              <a:rPr lang="en-US" sz="1800" dirty="0" err="1">
                <a:latin typeface="Andale Mono"/>
                <a:cs typeface="Andale Mono"/>
              </a:rPr>
              <a:t>hi.txt</a:t>
            </a:r>
            <a:r>
              <a:rPr lang="en-US" sz="1800" dirty="0">
                <a:latin typeface="Andale Mono"/>
                <a:cs typeface="Andale Mono"/>
              </a:rPr>
              <a:t> because </a:t>
            </a:r>
            <a:r>
              <a:rPr lang="en-US" sz="1800" dirty="0" err="1">
                <a:latin typeface="Andale Mono"/>
                <a:cs typeface="Andale Mono"/>
              </a:rPr>
              <a:t>hello.txt</a:t>
            </a:r>
            <a:r>
              <a:rPr lang="en-US" sz="1800" dirty="0">
                <a:latin typeface="Andale Mono"/>
                <a:cs typeface="Andale Mono"/>
              </a:rPr>
              <a:t> was already in the destination directory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</a:t>
            </a:r>
            <a:r>
              <a:rPr lang="en-US" sz="1800" dirty="0" err="1">
                <a:latin typeface="Andale Mono"/>
                <a:cs typeface="Andale Mono"/>
              </a:rPr>
              <a:t>rsync</a:t>
            </a:r>
            <a:r>
              <a:rPr lang="en-US" sz="1800" dirty="0">
                <a:latin typeface="Andale Mono"/>
                <a:cs typeface="Andale Mono"/>
              </a:rPr>
              <a:t> is usually the better option. Especially for large transfers when the data stream may be interrupted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80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 in and exit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7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000" dirty="0">
                <a:latin typeface="Andale Mono"/>
                <a:cs typeface="Andale Mono"/>
              </a:rPr>
              <a:t>#Log in to Pegasus via SSH (Secure Shell Protocol)</a:t>
            </a:r>
          </a:p>
          <a:p>
            <a:pPr marL="118872" indent="0">
              <a:buNone/>
            </a:pPr>
            <a:endParaRPr lang="en-US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20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pt-BR" sz="2000" dirty="0" err="1">
                <a:solidFill>
                  <a:srgbClr val="FFE193"/>
                </a:solidFill>
                <a:latin typeface="Andale Mono"/>
                <a:cs typeface="Andale Mono"/>
              </a:rPr>
              <a:t>ssh</a:t>
            </a:r>
            <a:r>
              <a:rPr lang="pt-BR" sz="2000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pt-BR" sz="2000" i="1" dirty="0" err="1">
                <a:solidFill>
                  <a:srgbClr val="FFE193"/>
                </a:solidFill>
                <a:latin typeface="Andale Mono"/>
                <a:cs typeface="Andale Mono"/>
              </a:rPr>
              <a:t>username</a:t>
            </a:r>
            <a:r>
              <a:rPr lang="pt-BR" sz="2000" dirty="0" err="1">
                <a:solidFill>
                  <a:srgbClr val="FFE193"/>
                </a:solidFill>
                <a:latin typeface="Andale Mono"/>
                <a:cs typeface="Andale Mono"/>
              </a:rPr>
              <a:t>@pegasus.ccs.miami.edu</a:t>
            </a:r>
            <a:endParaRPr lang="pt-BR" sz="20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pt-BR" sz="20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pt-BR" sz="2000" dirty="0">
                <a:latin typeface="Andale Mono"/>
                <a:cs typeface="Andale Mono"/>
              </a:rPr>
              <a:t>#</a:t>
            </a:r>
            <a:r>
              <a:rPr lang="pt-BR" sz="2000" dirty="0" err="1">
                <a:latin typeface="Andale Mono"/>
                <a:cs typeface="Andale Mono"/>
              </a:rPr>
              <a:t>Type</a:t>
            </a:r>
            <a:r>
              <a:rPr lang="pt-BR" sz="2000" dirty="0">
                <a:latin typeface="Andale Mono"/>
                <a:cs typeface="Andale Mono"/>
              </a:rPr>
              <a:t> </a:t>
            </a:r>
            <a:r>
              <a:rPr lang="pt-BR" sz="2000" dirty="0" err="1">
                <a:latin typeface="Andale Mono"/>
                <a:cs typeface="Andale Mono"/>
              </a:rPr>
              <a:t>your</a:t>
            </a:r>
            <a:r>
              <a:rPr lang="pt-BR" sz="2000" dirty="0">
                <a:latin typeface="Andale Mono"/>
                <a:cs typeface="Andale Mono"/>
              </a:rPr>
              <a:t> </a:t>
            </a:r>
            <a:r>
              <a:rPr lang="pt-BR" sz="2000" dirty="0" err="1">
                <a:latin typeface="Andale Mono"/>
                <a:cs typeface="Andale Mono"/>
              </a:rPr>
              <a:t>password</a:t>
            </a:r>
            <a:r>
              <a:rPr lang="pt-BR" sz="2000" dirty="0">
                <a:latin typeface="Andale Mono"/>
                <a:cs typeface="Andale Mono"/>
              </a:rPr>
              <a:t> </a:t>
            </a:r>
            <a:r>
              <a:rPr lang="pt-BR" sz="2000" dirty="0" err="1">
                <a:latin typeface="Andale Mono"/>
                <a:cs typeface="Andale Mono"/>
              </a:rPr>
              <a:t>when</a:t>
            </a:r>
            <a:r>
              <a:rPr lang="pt-BR" sz="2000" dirty="0">
                <a:latin typeface="Andale Mono"/>
                <a:cs typeface="Andale Mono"/>
              </a:rPr>
              <a:t> </a:t>
            </a:r>
            <a:r>
              <a:rPr lang="pt-BR" sz="2000" dirty="0" err="1">
                <a:latin typeface="Andale Mono"/>
                <a:cs typeface="Andale Mono"/>
              </a:rPr>
              <a:t>prompted</a:t>
            </a:r>
            <a:r>
              <a:rPr lang="pt-BR" sz="2000" dirty="0">
                <a:latin typeface="Andale Mono"/>
                <a:cs typeface="Andale Mono"/>
              </a:rPr>
              <a:t> </a:t>
            </a:r>
            <a:r>
              <a:rPr lang="pt-BR" sz="2000" dirty="0" err="1">
                <a:latin typeface="Andale Mono"/>
                <a:cs typeface="Andale Mono"/>
              </a:rPr>
              <a:t>and</a:t>
            </a:r>
            <a:r>
              <a:rPr lang="pt-BR" sz="2000" dirty="0">
                <a:latin typeface="Andale Mono"/>
                <a:cs typeface="Andale Mono"/>
              </a:rPr>
              <a:t> hit </a:t>
            </a:r>
            <a:r>
              <a:rPr lang="pt-BR" sz="2000" dirty="0" err="1">
                <a:latin typeface="Andale Mono"/>
                <a:cs typeface="Andale Mono"/>
              </a:rPr>
              <a:t>enter</a:t>
            </a:r>
            <a:endParaRPr lang="pt-BR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pt-BR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pt-BR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pt-BR" sz="2000" dirty="0">
                <a:latin typeface="Andale Mono"/>
                <a:cs typeface="Andale Mono"/>
              </a:rPr>
              <a:t>#</a:t>
            </a:r>
            <a:r>
              <a:rPr lang="pt-BR" sz="2000" dirty="0" err="1">
                <a:latin typeface="Andale Mono"/>
                <a:cs typeface="Andale Mono"/>
              </a:rPr>
              <a:t>Exit</a:t>
            </a:r>
            <a:r>
              <a:rPr lang="pt-BR" sz="2000" dirty="0">
                <a:latin typeface="Andale Mono"/>
                <a:cs typeface="Andale Mono"/>
              </a:rPr>
              <a:t> </a:t>
            </a:r>
            <a:r>
              <a:rPr lang="pt-BR" sz="2000" dirty="0" err="1">
                <a:latin typeface="Andale Mono"/>
                <a:cs typeface="Andale Mono"/>
              </a:rPr>
              <a:t>Pegasus</a:t>
            </a:r>
            <a:endParaRPr lang="pt-BR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pt-BR" sz="20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pt-BR" sz="20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pt-BR" sz="2000" dirty="0" err="1">
                <a:solidFill>
                  <a:srgbClr val="FFE193"/>
                </a:solidFill>
                <a:latin typeface="Andale Mono"/>
                <a:cs typeface="Andale Mono"/>
              </a:rPr>
              <a:t>exit</a:t>
            </a:r>
            <a:endParaRPr lang="pt-BR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pt-BR" sz="20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20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11586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C8AE03-5C96-A04E-B7BA-92F03BF4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 lazy with aliases!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90EA839-DD5E-8243-9E1C-B7DD3693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8</a:t>
            </a:fld>
            <a:endParaRPr kumimoji="0"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xmlns="" id="{20A74307-EE66-1F48-B203-DCAA29129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000">
                <a:latin typeface="Andale Mono"/>
                <a:cs typeface="Andale Mono"/>
              </a:rPr>
              <a:t>#Open your .</a:t>
            </a:r>
            <a:r>
              <a:rPr lang="en-US" sz="2000" err="1">
                <a:latin typeface="Andale Mono"/>
                <a:cs typeface="Andale Mono"/>
              </a:rPr>
              <a:t>bash_profile</a:t>
            </a:r>
            <a:r>
              <a:rPr lang="en-US" sz="2000">
                <a:latin typeface="Andale Mono"/>
                <a:cs typeface="Andale Mono"/>
              </a:rPr>
              <a:t> using </a:t>
            </a:r>
            <a:r>
              <a:rPr lang="en-US" sz="2000" err="1">
                <a:latin typeface="Andale Mono"/>
                <a:cs typeface="Andale Mono"/>
              </a:rPr>
              <a:t>nano</a:t>
            </a:r>
            <a:endParaRPr lang="en-US" sz="200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200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200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2000" err="1">
                <a:solidFill>
                  <a:srgbClr val="FFE193"/>
                </a:solidFill>
                <a:latin typeface="Andale Mono"/>
                <a:cs typeface="Andale Mono"/>
              </a:rPr>
              <a:t>nano</a:t>
            </a:r>
            <a:r>
              <a:rPr lang="en-US" sz="2000">
                <a:solidFill>
                  <a:srgbClr val="FFE193"/>
                </a:solidFill>
                <a:latin typeface="Andale Mono"/>
                <a:cs typeface="Andale Mono"/>
              </a:rPr>
              <a:t> ~/.</a:t>
            </a:r>
            <a:r>
              <a:rPr lang="en-US" sz="2000" err="1">
                <a:solidFill>
                  <a:srgbClr val="FFE193"/>
                </a:solidFill>
                <a:latin typeface="Andale Mono"/>
                <a:cs typeface="Andale Mono"/>
              </a:rPr>
              <a:t>bash_profile</a:t>
            </a:r>
            <a:endParaRPr lang="en-US" sz="200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200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2000">
                <a:latin typeface="Andale Mono"/>
                <a:cs typeface="Andale Mono"/>
              </a:rPr>
              <a:t>#Create an alias for </a:t>
            </a:r>
            <a:r>
              <a:rPr lang="en-US" sz="2000" err="1">
                <a:latin typeface="Andale Mono"/>
                <a:cs typeface="Andale Mono"/>
              </a:rPr>
              <a:t>ssh</a:t>
            </a:r>
            <a:endParaRPr lang="en-US" sz="200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200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pt-BR" sz="2000">
                <a:solidFill>
                  <a:srgbClr val="FFE193"/>
                </a:solidFill>
                <a:latin typeface="Andale Mono"/>
                <a:cs typeface="Andale Mono"/>
              </a:rPr>
              <a:t>alias </a:t>
            </a:r>
            <a:r>
              <a:rPr lang="pt-BR" sz="2000" err="1">
                <a:solidFill>
                  <a:srgbClr val="FFE193"/>
                </a:solidFill>
                <a:latin typeface="Andale Mono"/>
                <a:cs typeface="Andale Mono"/>
              </a:rPr>
              <a:t>peg</a:t>
            </a:r>
            <a:r>
              <a:rPr lang="pt-BR" sz="2000">
                <a:solidFill>
                  <a:srgbClr val="FFE193"/>
                </a:solidFill>
                <a:latin typeface="Andale Mono"/>
                <a:cs typeface="Andale Mono"/>
              </a:rPr>
              <a:t>="</a:t>
            </a:r>
            <a:r>
              <a:rPr lang="pt-BR" sz="2000" err="1">
                <a:solidFill>
                  <a:srgbClr val="FFE193"/>
                </a:solidFill>
                <a:latin typeface="Andale Mono"/>
                <a:cs typeface="Andale Mono"/>
              </a:rPr>
              <a:t>ssh</a:t>
            </a:r>
            <a:r>
              <a:rPr lang="pt-BR" sz="200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pt-BR" sz="2000" i="1">
                <a:solidFill>
                  <a:srgbClr val="FFE193"/>
                </a:solidFill>
                <a:latin typeface="Andale Mono"/>
                <a:cs typeface="Andale Mono"/>
              </a:rPr>
              <a:t>username</a:t>
            </a:r>
            <a:r>
              <a:rPr lang="pt-BR" sz="2000">
                <a:solidFill>
                  <a:srgbClr val="FFE193"/>
                </a:solidFill>
                <a:latin typeface="Andale Mono"/>
                <a:cs typeface="Andale Mono"/>
              </a:rPr>
              <a:t>@pegasus.ccs.miami.edu”</a:t>
            </a:r>
          </a:p>
          <a:p>
            <a:pPr marL="118872" indent="0">
              <a:buNone/>
            </a:pPr>
            <a:endParaRPr lang="pt-BR" sz="200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pt-BR" sz="2000">
                <a:latin typeface="Andale Mono"/>
                <a:cs typeface="Andale Mono"/>
              </a:rPr>
              <a:t>#</a:t>
            </a:r>
            <a:r>
              <a:rPr lang="pt-BR" sz="2000" err="1">
                <a:latin typeface="Andale Mono"/>
                <a:cs typeface="Andale Mono"/>
              </a:rPr>
              <a:t>Save</a:t>
            </a:r>
            <a:r>
              <a:rPr lang="pt-BR" sz="2000">
                <a:latin typeface="Andale Mono"/>
                <a:cs typeface="Andale Mono"/>
              </a:rPr>
              <a:t> </a:t>
            </a:r>
            <a:r>
              <a:rPr lang="pt-BR" sz="2000" err="1">
                <a:latin typeface="Andale Mono"/>
                <a:cs typeface="Andale Mono"/>
              </a:rPr>
              <a:t>and</a:t>
            </a:r>
            <a:r>
              <a:rPr lang="pt-BR" sz="2000">
                <a:latin typeface="Andale Mono"/>
                <a:cs typeface="Andale Mono"/>
              </a:rPr>
              <a:t> </a:t>
            </a:r>
            <a:r>
              <a:rPr lang="pt-BR" sz="2000" err="1">
                <a:latin typeface="Andale Mono"/>
                <a:cs typeface="Andale Mono"/>
              </a:rPr>
              <a:t>reload</a:t>
            </a:r>
            <a:r>
              <a:rPr lang="pt-BR" sz="2000">
                <a:latin typeface="Andale Mono"/>
                <a:cs typeface="Andale Mono"/>
              </a:rPr>
              <a:t> </a:t>
            </a:r>
            <a:r>
              <a:rPr lang="pt-BR" sz="2000" err="1">
                <a:latin typeface="Andale Mono"/>
                <a:cs typeface="Andale Mono"/>
              </a:rPr>
              <a:t>your</a:t>
            </a:r>
            <a:r>
              <a:rPr lang="pt-BR" sz="2000">
                <a:latin typeface="Andale Mono"/>
                <a:cs typeface="Andale Mono"/>
              </a:rPr>
              <a:t> </a:t>
            </a:r>
            <a:r>
              <a:rPr lang="pt-BR" sz="2000" err="1">
                <a:latin typeface="Andale Mono"/>
                <a:cs typeface="Andale Mono"/>
              </a:rPr>
              <a:t>updated</a:t>
            </a:r>
            <a:r>
              <a:rPr lang="pt-BR" sz="2000">
                <a:latin typeface="Andale Mono"/>
                <a:cs typeface="Andale Mono"/>
              </a:rPr>
              <a:t> .</a:t>
            </a:r>
            <a:r>
              <a:rPr lang="pt-BR" sz="2000" err="1">
                <a:latin typeface="Andale Mono"/>
                <a:cs typeface="Andale Mono"/>
              </a:rPr>
              <a:t>bash_profile</a:t>
            </a:r>
            <a:endParaRPr lang="pt-BR" sz="200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pt-BR" sz="200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pt-BR" sz="200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pt-BR" sz="2000" err="1">
                <a:solidFill>
                  <a:srgbClr val="FFE193"/>
                </a:solidFill>
                <a:latin typeface="Andale Mono"/>
                <a:cs typeface="Andale Mono"/>
              </a:rPr>
              <a:t>source</a:t>
            </a:r>
            <a:r>
              <a:rPr lang="pt-BR" sz="2000">
                <a:solidFill>
                  <a:srgbClr val="FFE193"/>
                </a:solidFill>
                <a:latin typeface="Andale Mono"/>
                <a:cs typeface="Andale Mono"/>
              </a:rPr>
              <a:t> ~/.</a:t>
            </a:r>
            <a:r>
              <a:rPr lang="pt-BR" sz="2000" err="1">
                <a:solidFill>
                  <a:srgbClr val="FFE193"/>
                </a:solidFill>
                <a:latin typeface="Andale Mono"/>
                <a:cs typeface="Andale Mono"/>
              </a:rPr>
              <a:t>bash_profile</a:t>
            </a:r>
            <a:endParaRPr lang="pt-BR" sz="200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pt-BR" sz="200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pt-BR" sz="2000">
                <a:latin typeface="Andale Mono"/>
                <a:cs typeface="Andale Mono"/>
              </a:rPr>
              <a:t>#</a:t>
            </a:r>
            <a:r>
              <a:rPr lang="pt-BR" sz="2000" err="1">
                <a:latin typeface="Andale Mono"/>
                <a:cs typeface="Andale Mono"/>
              </a:rPr>
              <a:t>Try</a:t>
            </a:r>
            <a:r>
              <a:rPr lang="pt-BR" sz="2000">
                <a:latin typeface="Andale Mono"/>
                <a:cs typeface="Andale Mono"/>
              </a:rPr>
              <a:t> out </a:t>
            </a:r>
            <a:r>
              <a:rPr lang="pt-BR" sz="2000" err="1">
                <a:latin typeface="Andale Mono"/>
                <a:cs typeface="Andale Mono"/>
              </a:rPr>
              <a:t>your</a:t>
            </a:r>
            <a:r>
              <a:rPr lang="pt-BR" sz="2000">
                <a:latin typeface="Andale Mono"/>
                <a:cs typeface="Andale Mono"/>
              </a:rPr>
              <a:t> new alias!</a:t>
            </a:r>
          </a:p>
          <a:p>
            <a:pPr marL="118872" indent="0">
              <a:buNone/>
            </a:pPr>
            <a:endParaRPr lang="en-US" sz="200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40040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Data from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#make a directory in your /nethome on pegasus called </a:t>
            </a:r>
            <a:r>
              <a:rPr lang="en-US" sz="1800" dirty="0" err="1">
                <a:latin typeface="Andale Mono"/>
                <a:cs typeface="Andale Mono"/>
              </a:rPr>
              <a:t>rna_data</a:t>
            </a:r>
            <a:r>
              <a:rPr lang="en-US" sz="1800" dirty="0">
                <a:latin typeface="Andale Mono"/>
                <a:cs typeface="Andale Mono"/>
              </a:rPr>
              <a:t> and one inside this called </a:t>
            </a:r>
            <a:r>
              <a:rPr lang="en-US" sz="1800" dirty="0" err="1">
                <a:latin typeface="Andale Mono"/>
                <a:cs typeface="Andale Mono"/>
              </a:rPr>
              <a:t>raw_reads</a:t>
            </a: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$ 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mkdir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 </a:t>
            </a:r>
            <a:r>
              <a:rPr lang="mr-IN" sz="1800" dirty="0">
                <a:solidFill>
                  <a:srgbClr val="FFE193"/>
                </a:solidFill>
                <a:latin typeface="Andale Mono"/>
                <a:cs typeface="Andale Mono"/>
              </a:rPr>
              <a:t>–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p ~/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rna_data</a:t>
            </a:r>
            <a:r>
              <a:rPr lang="en-US" sz="1800" dirty="0">
                <a:solidFill>
                  <a:srgbClr val="FFE193"/>
                </a:solidFill>
                <a:latin typeface="Andale Mono"/>
                <a:cs typeface="Andale Mono"/>
              </a:rPr>
              <a:t>/</a:t>
            </a:r>
            <a:r>
              <a:rPr lang="en-US" sz="1800" dirty="0" err="1">
                <a:solidFill>
                  <a:srgbClr val="FFE193"/>
                </a:solidFill>
                <a:latin typeface="Andale Mono"/>
                <a:cs typeface="Andale Mono"/>
              </a:rPr>
              <a:t>raw_reads</a:t>
            </a:r>
            <a:endParaRPr lang="en-US" sz="1800" dirty="0">
              <a:solidFill>
                <a:srgbClr val="FFE193"/>
              </a:solidFill>
              <a:latin typeface="Andale Mono"/>
              <a:cs typeface="Andale Mono"/>
            </a:endParaRP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#In your browser, go to:</a:t>
            </a:r>
          </a:p>
          <a:p>
            <a:pPr marL="118872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 algn="ctr">
              <a:buNone/>
            </a:pPr>
            <a:r>
              <a:rPr lang="en-US" sz="1800" dirty="0">
                <a:latin typeface="Andale Mono"/>
                <a:cs typeface="Andale Mono"/>
                <a:hlinkClick r:id="rId2"/>
              </a:rPr>
              <a:t>http://chipster.csc.fi/material/RNAseq_data_analysis/</a:t>
            </a:r>
            <a:endParaRPr lang="en-US" sz="1800" dirty="0">
              <a:latin typeface="Andale Mono"/>
              <a:cs typeface="Andale Mono"/>
            </a:endParaRPr>
          </a:p>
          <a:p>
            <a:pPr marL="118872" indent="0" algn="ctr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118872" indent="0">
              <a:buNone/>
            </a:pPr>
            <a:r>
              <a:rPr lang="en-US" sz="1800" dirty="0">
                <a:latin typeface="Andale Mono"/>
                <a:cs typeface="Andale Mono"/>
              </a:rPr>
              <a:t>#Right-click on the link of the first data file “Reads 1” and copy the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6186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1225</TotalTime>
  <Words>2380</Words>
  <Application>Microsoft Macintosh PowerPoint</Application>
  <PresentationFormat>On-screen Show (4:3)</PresentationFormat>
  <Paragraphs>418</Paragraphs>
  <Slides>32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Default Theme</vt:lpstr>
      <vt:lpstr>Supercomputing Basics Tips &amp; Tricks</vt:lpstr>
      <vt:lpstr>TRITON replaces PEGASUS</vt:lpstr>
      <vt:lpstr>Cluster Architecture</vt:lpstr>
      <vt:lpstr>Cluster Architecture</vt:lpstr>
      <vt:lpstr>Remote Data Transfer – 2 simple ways</vt:lpstr>
      <vt:lpstr>Remote Data Transfer – 2 simple ways</vt:lpstr>
      <vt:lpstr>Log in and exit</vt:lpstr>
      <vt:lpstr>Be lazy with aliases!</vt:lpstr>
      <vt:lpstr>Download Data from the Web</vt:lpstr>
      <vt:lpstr>Download Data from the Web</vt:lpstr>
      <vt:lpstr>Installing Software Locally</vt:lpstr>
      <vt:lpstr>Installing Software Locally</vt:lpstr>
      <vt:lpstr>Installing Software Locally</vt:lpstr>
      <vt:lpstr>Installing Software Locally</vt:lpstr>
      <vt:lpstr>Installing Software Locally</vt:lpstr>
      <vt:lpstr>Installing Software Locally</vt:lpstr>
      <vt:lpstr>Submitting jobs</vt:lpstr>
      <vt:lpstr>Job Queues</vt:lpstr>
      <vt:lpstr>Example Job</vt:lpstr>
      <vt:lpstr>Prepare the .job script</vt:lpstr>
      <vt:lpstr>Prepare the .job script</vt:lpstr>
      <vt:lpstr>Submit your job</vt:lpstr>
      <vt:lpstr>Speeding things up</vt:lpstr>
      <vt:lpstr>Speeding things up</vt:lpstr>
      <vt:lpstr>Speeding things up</vt:lpstr>
      <vt:lpstr>MAKE IT FASTER!</vt:lpstr>
      <vt:lpstr>Another issue…</vt:lpstr>
      <vt:lpstr>Manual Parallelization</vt:lpstr>
      <vt:lpstr>Examine Job Output</vt:lpstr>
      <vt:lpstr>Some more tips &amp; tricks</vt:lpstr>
      <vt:lpstr>Some more tips &amp; tricks</vt:lpstr>
      <vt:lpstr>Any questions or need help?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Pegasus Basics Tips &amp; Tricks</dc:title>
  <dc:creator>Moritz Ehrlich</dc:creator>
  <cp:lastModifiedBy>Marjorie Oleksiak</cp:lastModifiedBy>
  <cp:revision>102</cp:revision>
  <dcterms:created xsi:type="dcterms:W3CDTF">2018-10-13T17:46:46Z</dcterms:created>
  <dcterms:modified xsi:type="dcterms:W3CDTF">2019-09-27T20:20:59Z</dcterms:modified>
</cp:coreProperties>
</file>