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91" r:id="rId3"/>
    <p:sldId id="286" r:id="rId4"/>
    <p:sldId id="257" r:id="rId5"/>
    <p:sldId id="258" r:id="rId6"/>
    <p:sldId id="292" r:id="rId7"/>
    <p:sldId id="260" r:id="rId8"/>
    <p:sldId id="261" r:id="rId9"/>
    <p:sldId id="259" r:id="rId10"/>
    <p:sldId id="287" r:id="rId11"/>
    <p:sldId id="262" r:id="rId12"/>
    <p:sldId id="290" r:id="rId13"/>
    <p:sldId id="288" r:id="rId14"/>
    <p:sldId id="293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94" r:id="rId33"/>
    <p:sldId id="281" r:id="rId34"/>
    <p:sldId id="282" r:id="rId35"/>
    <p:sldId id="283" r:id="rId36"/>
    <p:sldId id="28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8" autoAdjust="0"/>
    <p:restoredTop sz="99653" autoAdjust="0"/>
  </p:normalViewPr>
  <p:slideViewPr>
    <p:cSldViewPr snapToGrid="0" snapToObjects="1">
      <p:cViewPr varScale="1">
        <p:scale>
          <a:sx n="168" d="100"/>
          <a:sy n="168" d="100"/>
        </p:scale>
        <p:origin x="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-331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72A48-DDC1-B54A-AC30-3AC36BB5FD0A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F2152-876B-2F4B-959B-D128E644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GB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GB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0" i="0" kern="1200">
          <a:solidFill>
            <a:schemeClr val="accent1">
              <a:satMod val="150000"/>
            </a:schemeClr>
          </a:solidFill>
          <a:effectLst/>
          <a:latin typeface="Futura Condensed"/>
          <a:ea typeface="+mj-ea"/>
          <a:cs typeface="Futura Condensed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Calibri"/>
          <a:ea typeface="+mn-ea"/>
          <a:cs typeface="Calibri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Calibri"/>
          <a:ea typeface="+mn-ea"/>
          <a:cs typeface="Calibri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/>
          <a:ea typeface="+mn-ea"/>
          <a:cs typeface="Calibri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hipster.csc.fi/material/RNAseq_data_analysi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90746"/>
            <a:ext cx="8077200" cy="1673352"/>
          </a:xfrm>
        </p:spPr>
        <p:txBody>
          <a:bodyPr/>
          <a:lstStyle/>
          <a:p>
            <a:r>
              <a:rPr lang="en-US" dirty="0"/>
              <a:t>High-Performance Computing</a:t>
            </a:r>
            <a:br>
              <a:rPr lang="en-US" dirty="0"/>
            </a:br>
            <a:r>
              <a:rPr lang="en-US" sz="3200" dirty="0">
                <a:solidFill>
                  <a:schemeClr val="tx1"/>
                </a:solidFill>
              </a:rPr>
              <a:t>The Basics</a:t>
            </a:r>
          </a:p>
        </p:txBody>
      </p:sp>
      <p:pic>
        <p:nvPicPr>
          <p:cNvPr id="2050" name="Picture 2" descr="University of Miami Institute for Data Science &amp; Computing TRITON supercomputer">
            <a:extLst>
              <a:ext uri="{FF2B5EF4-FFF2-40B4-BE49-F238E27FC236}">
                <a16:creationId xmlns:a16="http://schemas.microsoft.com/office/drawing/2014/main" id="{ABFEF9EE-B6A0-9E47-99EB-AB2A6068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54" y="388570"/>
            <a:ext cx="6791092" cy="324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AE03-5C96-A04E-B7BA-92F03BF4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lazy with aliases!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A839-DD5E-8243-9E1C-B7DD3693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10</a:t>
            </a:fld>
            <a:endParaRPr kumimoji="0"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0A74307-EE66-1F48-B203-DCAA29129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.</a:t>
            </a:r>
            <a:r>
              <a:rPr lang="en-US" sz="2000" i="1" dirty="0" err="1"/>
              <a:t>bash_profile</a:t>
            </a:r>
            <a:r>
              <a:rPr lang="en-US" sz="2000" dirty="0"/>
              <a:t> is a special, hidden file that is executed every time you open the terminal. By modifying it, we can execute certain commands every time we use the terminal</a:t>
            </a: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#Open your </a:t>
            </a:r>
            <a:r>
              <a:rPr lang="en-US" sz="2000" i="1" dirty="0">
                <a:latin typeface="Andale Mono"/>
                <a:cs typeface="Andale Mono"/>
              </a:rPr>
              <a:t>.</a:t>
            </a:r>
            <a:r>
              <a:rPr lang="en-US" sz="2000" i="1" dirty="0" err="1">
                <a:latin typeface="Andale Mono"/>
                <a:cs typeface="Andale Mono"/>
              </a:rPr>
              <a:t>bash_profile</a:t>
            </a:r>
            <a:r>
              <a:rPr lang="en-US" sz="2000" dirty="0">
                <a:latin typeface="Andale Mono"/>
                <a:cs typeface="Andale Mono"/>
              </a:rPr>
              <a:t> using </a:t>
            </a:r>
            <a:r>
              <a:rPr lang="en-US" sz="2000" dirty="0" err="1">
                <a:latin typeface="Andale Mono"/>
                <a:cs typeface="Andale Mono"/>
              </a:rPr>
              <a:t>nano</a:t>
            </a: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2000" dirty="0" err="1">
                <a:solidFill>
                  <a:srgbClr val="FFE193"/>
                </a:solidFill>
                <a:latin typeface="Andale Mono"/>
                <a:cs typeface="Andale Mono"/>
              </a:rPr>
              <a:t>nano</a:t>
            </a: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 ~/.</a:t>
            </a:r>
            <a:r>
              <a:rPr lang="en-US" sz="20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#Create an alias (a shortcut) for </a:t>
            </a:r>
            <a:r>
              <a:rPr lang="en-US" sz="2000" dirty="0" err="1">
                <a:latin typeface="Andale Mono"/>
                <a:cs typeface="Andale Mono"/>
              </a:rPr>
              <a:t>ssh</a:t>
            </a: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alias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peg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="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ssh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pt-BR" sz="20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”</a:t>
            </a: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Save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and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reload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your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updated</a:t>
            </a:r>
            <a:r>
              <a:rPr lang="pt-BR" sz="2000" dirty="0">
                <a:latin typeface="Andale Mono"/>
                <a:cs typeface="Andale Mono"/>
              </a:rPr>
              <a:t> .</a:t>
            </a:r>
            <a:r>
              <a:rPr lang="pt-BR" sz="2000" dirty="0" err="1">
                <a:latin typeface="Andale Mono"/>
                <a:cs typeface="Andale Mono"/>
              </a:rPr>
              <a:t>bash_profile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source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~/.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Try</a:t>
            </a:r>
            <a:r>
              <a:rPr lang="pt-BR" sz="2000" dirty="0">
                <a:latin typeface="Andale Mono"/>
                <a:cs typeface="Andale Mono"/>
              </a:rPr>
              <a:t> out </a:t>
            </a:r>
            <a:r>
              <a:rPr lang="pt-BR" sz="2000" dirty="0" err="1">
                <a:latin typeface="Andale Mono"/>
                <a:cs typeface="Andale Mono"/>
              </a:rPr>
              <a:t>your</a:t>
            </a:r>
            <a:r>
              <a:rPr lang="pt-BR" sz="2000" dirty="0">
                <a:latin typeface="Andale Mono"/>
                <a:cs typeface="Andale Mono"/>
              </a:rPr>
              <a:t> new alias!</a:t>
            </a: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4004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/scratch</a:t>
            </a:r>
            <a:r>
              <a:rPr lang="en-US" dirty="0"/>
              <a:t>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All input and output data should be stored in the </a:t>
            </a:r>
            <a:r>
              <a:rPr lang="en-US" sz="1700" i="1" dirty="0"/>
              <a:t>/scratch </a:t>
            </a:r>
            <a:r>
              <a:rPr lang="en-US" sz="1700" dirty="0"/>
              <a:t>storage space rather than</a:t>
            </a:r>
            <a:r>
              <a:rPr lang="en-US" sz="1700" i="1" dirty="0"/>
              <a:t> /home.</a:t>
            </a:r>
            <a:r>
              <a:rPr lang="en-US" sz="1700" dirty="0"/>
              <a:t> This optimizes data reading and writing speeds of your scripts.</a:t>
            </a:r>
          </a:p>
          <a:p>
            <a:endParaRPr lang="en-US" sz="1700" dirty="0"/>
          </a:p>
          <a:p>
            <a:r>
              <a:rPr lang="en-US" sz="1700" dirty="0"/>
              <a:t>You should have been allocated to the </a:t>
            </a:r>
            <a:r>
              <a:rPr lang="en-US" sz="1700" i="1" dirty="0" err="1"/>
              <a:t>practcomp_course</a:t>
            </a:r>
            <a:r>
              <a:rPr lang="en-US" sz="1700" dirty="0"/>
              <a:t> project which grants you access to scratch space. We have created a directory for this class which you should be using:</a:t>
            </a:r>
          </a:p>
          <a:p>
            <a:pPr marL="118872" indent="0">
              <a:buNone/>
            </a:pPr>
            <a:endParaRPr lang="en-US" sz="1700" dirty="0"/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cd /scratch/</a:t>
            </a:r>
            <a:r>
              <a:rPr lang="en-US" sz="17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endParaRPr lang="en-US" sz="1700" dirty="0"/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#Now create a personal directory in scratch using your initials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7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 /scratch/</a:t>
            </a:r>
            <a:r>
              <a:rPr lang="en-US" sz="17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700" i="1" dirty="0">
                <a:solidFill>
                  <a:srgbClr val="FFE193"/>
                </a:solidFill>
                <a:latin typeface="Andale Mono"/>
                <a:cs typeface="Andale Mono"/>
              </a:rPr>
              <a:t>initials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#For example: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/scratch/</a:t>
            </a:r>
            <a:r>
              <a:rPr lang="en-US" sz="17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/MAE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18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a variable that holds the path to the </a:t>
            </a:r>
            <a:r>
              <a:rPr lang="en-US" sz="1600" i="1" dirty="0"/>
              <a:t>/scratch</a:t>
            </a:r>
            <a:r>
              <a:rPr lang="en-US" sz="1600" dirty="0"/>
              <a:t> directory. Like this, we can avoid typing the path over and over again</a:t>
            </a:r>
          </a:p>
          <a:p>
            <a:r>
              <a:rPr lang="en-US" sz="1600" dirty="0"/>
              <a:t>You also have a </a:t>
            </a:r>
            <a:r>
              <a:rPr lang="en-US" sz="1600" i="1" dirty="0"/>
              <a:t>.</a:t>
            </a:r>
            <a:r>
              <a:rPr lang="en-US" sz="1600" i="1" dirty="0" err="1"/>
              <a:t>bash_profile</a:t>
            </a:r>
            <a:r>
              <a:rPr lang="en-US" sz="1600" dirty="0"/>
              <a:t> on Triton which you can modify!</a:t>
            </a:r>
          </a:p>
          <a:p>
            <a:endParaRPr lang="en-US" sz="1600" dirty="0"/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#Modify your .</a:t>
            </a:r>
            <a:r>
              <a:rPr lang="en-US" sz="1600" dirty="0" err="1">
                <a:latin typeface="Andale Mono"/>
                <a:cs typeface="Andale Mono"/>
              </a:rPr>
              <a:t>bash_profile</a:t>
            </a:r>
            <a:r>
              <a:rPr lang="en-US" sz="1600" dirty="0">
                <a:latin typeface="Andale Mono"/>
                <a:cs typeface="Andale Mono"/>
              </a:rPr>
              <a:t> using </a:t>
            </a:r>
            <a:r>
              <a:rPr lang="en-US" sz="1600" i="1" dirty="0">
                <a:latin typeface="Andale Mono"/>
                <a:cs typeface="Andale Mono"/>
              </a:rPr>
              <a:t>nano</a:t>
            </a: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nano ~/.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16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#Create a variable that contains the path to your scratch space by adding this line</a:t>
            </a:r>
            <a:endParaRPr lang="en-US" sz="1600" dirty="0"/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export SCR=/scratch/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600" i="1" dirty="0">
                <a:solidFill>
                  <a:srgbClr val="FFE193"/>
                </a:solidFill>
                <a:latin typeface="Andale Mono"/>
                <a:cs typeface="Andale Mono"/>
              </a:rPr>
              <a:t>initials</a:t>
            </a:r>
          </a:p>
          <a:p>
            <a:pPr marL="118872" indent="0">
              <a:buNone/>
            </a:pPr>
            <a:endParaRPr lang="en-US" sz="1600" i="1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#Save and run your </a:t>
            </a:r>
            <a:r>
              <a:rPr lang="en-US" sz="1600" i="1" dirty="0">
                <a:latin typeface="Andale Mono"/>
                <a:cs typeface="Andale Mono"/>
              </a:rPr>
              <a:t>.</a:t>
            </a:r>
            <a:r>
              <a:rPr lang="en-US" sz="1600" i="1" dirty="0" err="1">
                <a:latin typeface="Andale Mono"/>
                <a:cs typeface="Andale Mono"/>
              </a:rPr>
              <a:t>bash_profile</a:t>
            </a:r>
            <a:endParaRPr lang="en-US" sz="16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source ~/.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1600" i="1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#Try out your new variable!</a:t>
            </a: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cd $SCR</a:t>
            </a:r>
            <a:endParaRPr lang="en-US" sz="1600" i="1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602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 from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577009"/>
            <a:ext cx="8732520" cy="489999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#Make a directory in your scratch space called </a:t>
            </a:r>
            <a:r>
              <a:rPr lang="en-US" sz="1500" i="1" dirty="0" err="1">
                <a:latin typeface="Andale Mono"/>
                <a:cs typeface="Andale Mono"/>
              </a:rPr>
              <a:t>rna_data</a:t>
            </a:r>
            <a:r>
              <a:rPr lang="en-US" sz="1500" dirty="0">
                <a:latin typeface="Andale Mono"/>
                <a:cs typeface="Andale Mono"/>
              </a:rPr>
              <a:t> and one inside this called </a:t>
            </a:r>
            <a:r>
              <a:rPr lang="en-US" sz="1500" i="1" dirty="0" err="1">
                <a:latin typeface="Andale Mono"/>
                <a:cs typeface="Andale Mono"/>
              </a:rPr>
              <a:t>raw_reads</a:t>
            </a:r>
            <a:endParaRPr lang="en-US" sz="15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5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p $SCR/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endParaRPr lang="en-US" sz="15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#In your browser, go to:</a:t>
            </a: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r>
              <a:rPr lang="en-US" sz="1500" dirty="0">
                <a:latin typeface="Andale Mono"/>
                <a:cs typeface="Andale Mono"/>
                <a:hlinkClick r:id="rId2"/>
              </a:rPr>
              <a:t>http://chipster.csc.fi/material/RNAseq_data_analysis/</a:t>
            </a: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#Right-click on the link of the first data file “Reads 1” and copy the link</a:t>
            </a: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#Download the data straight into Triton using the </a:t>
            </a:r>
            <a:r>
              <a:rPr lang="en-US" sz="1500" dirty="0" err="1">
                <a:latin typeface="Andale Mono"/>
                <a:cs typeface="Andale Mono"/>
              </a:rPr>
              <a:t>wget</a:t>
            </a:r>
            <a:r>
              <a:rPr lang="en-US" sz="1500" dirty="0">
                <a:latin typeface="Andale Mono"/>
                <a:cs typeface="Andale Mono"/>
              </a:rPr>
              <a:t> command</a:t>
            </a: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 –q </a:t>
            </a:r>
            <a:r>
              <a:rPr lang="en-US" sz="1500" i="1" dirty="0" err="1">
                <a:solidFill>
                  <a:srgbClr val="FFE193"/>
                </a:solidFill>
                <a:latin typeface="Andale Mono"/>
                <a:cs typeface="Andale Mono"/>
              </a:rPr>
              <a:t>copied_link_here</a:t>
            </a:r>
            <a:r>
              <a:rPr lang="en-US" sz="1500" i="1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5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O $SCR/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5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/Reads_1.fastq.gz &amp;</a:t>
            </a:r>
          </a:p>
          <a:p>
            <a:pPr marL="118872" indent="0">
              <a:buNone/>
            </a:pPr>
            <a:endParaRPr lang="en-US" sz="15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#What happened? What is happening?</a:t>
            </a: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GB" sz="1500" dirty="0">
                <a:solidFill>
                  <a:srgbClr val="FFE193"/>
                </a:solidFill>
                <a:latin typeface="Andale Mono"/>
                <a:cs typeface="Andale Mono"/>
              </a:rPr>
              <a:t>jobs</a:t>
            </a: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500" dirty="0">
                <a:latin typeface="Andale Mono"/>
                <a:cs typeface="Andale Mono"/>
              </a:rPr>
              <a:t>#Repeat this for the “Reads 2” file also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83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4533-80FD-3142-8069-26C40B42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54CF-9F46-A346-B495-6F2F59BA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everybody needs every piece of software</a:t>
            </a:r>
          </a:p>
          <a:p>
            <a:endParaRPr lang="en-US" dirty="0"/>
          </a:p>
          <a:p>
            <a:r>
              <a:rPr lang="en-US" dirty="0"/>
              <a:t>Software is bundled into functional modules that can be loaded by individual users</a:t>
            </a:r>
          </a:p>
          <a:p>
            <a:endParaRPr lang="en-US" dirty="0"/>
          </a:p>
          <a:p>
            <a:r>
              <a:rPr lang="en-US" dirty="0"/>
              <a:t>Triton provides several useful modules</a:t>
            </a:r>
          </a:p>
          <a:p>
            <a:pPr lvl="1"/>
            <a:r>
              <a:rPr lang="en-US" dirty="0"/>
              <a:t>Contains software packages and pre-installed binaries</a:t>
            </a:r>
          </a:p>
          <a:p>
            <a:pPr lvl="1"/>
            <a:endParaRPr lang="en-US" dirty="0"/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module avail</a:t>
            </a:r>
          </a:p>
          <a:p>
            <a:endParaRPr lang="en-US" dirty="0"/>
          </a:p>
          <a:p>
            <a:r>
              <a:rPr lang="en-US" dirty="0"/>
              <a:t>We will use the </a:t>
            </a:r>
            <a:r>
              <a:rPr lang="en-US" i="1" dirty="0"/>
              <a:t>anaconda3/</a:t>
            </a:r>
            <a:r>
              <a:rPr lang="en-US" i="1" dirty="0" err="1"/>
              <a:t>biohpc</a:t>
            </a:r>
            <a:r>
              <a:rPr lang="en-US" i="1" dirty="0"/>
              <a:t> </a:t>
            </a:r>
            <a:r>
              <a:rPr lang="en-US" dirty="0"/>
              <a:t>module in order to be able to use a DNA/RNA quality control software called </a:t>
            </a:r>
            <a:r>
              <a:rPr lang="en-US" i="1" dirty="0" err="1"/>
              <a:t>fastqc</a:t>
            </a:r>
            <a:r>
              <a:rPr lang="en-US" dirty="0"/>
              <a:t>. Load it with: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module load anaconda3/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biohpc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r>
              <a:rPr lang="en-US" dirty="0"/>
              <a:t>Try it out! Run </a:t>
            </a:r>
            <a:r>
              <a:rPr lang="en-US" i="1" dirty="0" err="1"/>
              <a:t>fastqc</a:t>
            </a:r>
            <a:r>
              <a:rPr lang="en-US" i="1" dirty="0"/>
              <a:t> </a:t>
            </a:r>
            <a:r>
              <a:rPr lang="en-US" dirty="0"/>
              <a:t>without giving it input:</a:t>
            </a:r>
            <a:endParaRPr lang="en-US" i="1" dirty="0"/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B8165-5E7F-C84D-BFA9-19F8FD6E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605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Sometimes modules do not provide the software you need</a:t>
            </a:r>
          </a:p>
          <a:p>
            <a:endParaRPr lang="en-US" dirty="0"/>
          </a:p>
          <a:p>
            <a:r>
              <a:rPr lang="en-US" dirty="0"/>
              <a:t>Need to install the software on Triton yourself</a:t>
            </a:r>
          </a:p>
          <a:p>
            <a:endParaRPr lang="en-US" dirty="0"/>
          </a:p>
          <a:p>
            <a:r>
              <a:rPr lang="en-US" dirty="0"/>
              <a:t>Problem: you don’t have administrator rights!</a:t>
            </a:r>
          </a:p>
          <a:p>
            <a:pPr lvl="1"/>
            <a:r>
              <a:rPr lang="en-US" dirty="0"/>
              <a:t>You cannot install software at the root level</a:t>
            </a:r>
          </a:p>
          <a:p>
            <a:pPr lvl="1"/>
            <a:endParaRPr lang="en-US" dirty="0"/>
          </a:p>
          <a:p>
            <a:r>
              <a:rPr lang="en-US" dirty="0"/>
              <a:t>Need to install software LOCALLY in your </a:t>
            </a:r>
            <a:r>
              <a:rPr lang="en-US" i="1" dirty="0"/>
              <a:t>/home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Software will run for you but others don’t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#Set up a software directory tree in your </a:t>
            </a:r>
            <a:r>
              <a:rPr lang="en-US" sz="1600" i="1" dirty="0">
                <a:latin typeface="Andale Mono"/>
                <a:cs typeface="Andale Mono"/>
              </a:rPr>
              <a:t>/home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6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p ~/software/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src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~/software/local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#the </a:t>
            </a:r>
            <a:r>
              <a:rPr lang="en-US" sz="1600" i="1" dirty="0">
                <a:latin typeface="Andale Mono"/>
                <a:cs typeface="Andale Mono"/>
              </a:rPr>
              <a:t>/</a:t>
            </a:r>
            <a:r>
              <a:rPr lang="en-US" sz="1600" i="1" dirty="0" err="1">
                <a:latin typeface="Andale Mono"/>
                <a:cs typeface="Andale Mono"/>
              </a:rPr>
              <a:t>src</a:t>
            </a:r>
            <a:r>
              <a:rPr lang="en-US" sz="1600" i="1" dirty="0">
                <a:latin typeface="Andale Mono"/>
                <a:cs typeface="Andale Mono"/>
              </a:rPr>
              <a:t> </a:t>
            </a:r>
            <a:r>
              <a:rPr lang="en-US" sz="1600" dirty="0">
                <a:latin typeface="Andale Mono"/>
                <a:cs typeface="Andale Mono"/>
              </a:rPr>
              <a:t>directory will hold the “raw”, downloaded source code. </a:t>
            </a:r>
            <a:r>
              <a:rPr lang="en-US" sz="1600" i="1" dirty="0">
                <a:latin typeface="Andale Mono"/>
                <a:cs typeface="Andale Mono"/>
              </a:rPr>
              <a:t>/local </a:t>
            </a:r>
            <a:r>
              <a:rPr lang="en-US" sz="1600" dirty="0">
                <a:latin typeface="Andale Mono"/>
                <a:cs typeface="Andale Mono"/>
              </a:rPr>
              <a:t>will hold the compiled software ready for use.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#We will install a software called GNU </a:t>
            </a:r>
            <a:r>
              <a:rPr lang="en-US" sz="1600" i="1" dirty="0">
                <a:latin typeface="Andale Mono"/>
                <a:cs typeface="Andale Mono"/>
              </a:rPr>
              <a:t>parallel</a:t>
            </a:r>
            <a:r>
              <a:rPr lang="en-US" sz="1600" dirty="0">
                <a:latin typeface="Andale Mono"/>
                <a:cs typeface="Andale Mono"/>
              </a:rPr>
              <a:t> to use later on. Go to: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r>
              <a:rPr lang="en-US" sz="1600" dirty="0">
                <a:latin typeface="Andale Mono"/>
                <a:cs typeface="Andale Mono"/>
                <a:hlinkClick r:id="rId2"/>
              </a:rPr>
              <a:t>https://www.gnu.org/software/parallel/</a:t>
            </a:r>
            <a:endParaRPr lang="en-US" sz="16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#and navigate to the GNU FTP server. Download the latest version of GNU parallel in .tar.bz2 format using the </a:t>
            </a:r>
            <a:r>
              <a:rPr lang="en-US" sz="1600" i="1" dirty="0" err="1">
                <a:latin typeface="Andale Mono"/>
                <a:cs typeface="Andale Mono"/>
              </a:rPr>
              <a:t>wget</a:t>
            </a:r>
            <a:r>
              <a:rPr lang="en-US" sz="1600" dirty="0">
                <a:latin typeface="Andale Mono"/>
                <a:cs typeface="Andale Mono"/>
              </a:rPr>
              <a:t> command from before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600" i="1" dirty="0" err="1">
                <a:solidFill>
                  <a:srgbClr val="FFE193"/>
                </a:solidFill>
                <a:latin typeface="Andale Mono"/>
                <a:cs typeface="Andale Mono"/>
              </a:rPr>
              <a:t>copied_link_here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–P ~/software/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src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9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#Navigate to your ~/software/</a:t>
            </a:r>
            <a:r>
              <a:rPr lang="en-US" sz="1800" dirty="0" err="1">
                <a:latin typeface="Andale Mono"/>
                <a:cs typeface="Andale Mono"/>
              </a:rPr>
              <a:t>src</a:t>
            </a:r>
            <a:r>
              <a:rPr lang="en-US" sz="1800" dirty="0">
                <a:latin typeface="Andale Mono"/>
                <a:cs typeface="Andale Mono"/>
              </a:rPr>
              <a:t> directory. The .tar.bz2 format is an archiving and compression format that can be expanded using the following command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tar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xvjf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filename.tar.bz2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#Next, navigate into the directory you just extracted!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#Installation instructions can usually be found inside the README file. Use the </a:t>
            </a:r>
            <a:r>
              <a:rPr lang="en-US" sz="1800" i="1" dirty="0">
                <a:latin typeface="Andale Mono"/>
                <a:cs typeface="Andale Mono"/>
              </a:rPr>
              <a:t>less</a:t>
            </a:r>
            <a:r>
              <a:rPr lang="en-US" sz="1800" dirty="0">
                <a:latin typeface="Andale Mono"/>
                <a:cs typeface="Andale Mono"/>
              </a:rPr>
              <a:t> command to display file contents without editing them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less README 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#hit ‘q’ to quit and exit the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0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#We will follow the instructions for “Personal Installation” since we don’t have root access. </a:t>
            </a:r>
            <a:r>
              <a:rPr lang="en-US" sz="1700" u="sng" dirty="0">
                <a:latin typeface="Andale Mono"/>
                <a:cs typeface="Andale Mono"/>
              </a:rPr>
              <a:t>From within the software directory</a:t>
            </a:r>
            <a:r>
              <a:rPr lang="en-US" sz="1700" dirty="0">
                <a:latin typeface="Andale Mono"/>
                <a:cs typeface="Andale Mono"/>
              </a:rPr>
              <a:t> run: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./configure </a:t>
            </a:r>
            <a:r>
              <a:rPr lang="mr-IN" sz="17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GB" sz="1700" dirty="0">
                <a:solidFill>
                  <a:srgbClr val="FFE193"/>
                </a:solidFill>
                <a:latin typeface="Andale Mono"/>
                <a:cs typeface="Andale Mono"/>
              </a:rPr>
              <a:t>-</a:t>
            </a: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prefix=$HOME/software/local/parallel</a:t>
            </a:r>
          </a:p>
          <a:p>
            <a:pPr marL="118872" indent="0">
              <a:buNone/>
            </a:pPr>
            <a:endParaRPr lang="en-US" sz="17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make</a:t>
            </a:r>
          </a:p>
          <a:p>
            <a:pPr marL="118872" indent="0">
              <a:buNone/>
            </a:pPr>
            <a:endParaRPr lang="en-US" sz="17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solidFill>
                  <a:srgbClr val="FFE193"/>
                </a:solidFill>
                <a:latin typeface="Andale Mono"/>
                <a:cs typeface="Andale Mono"/>
              </a:rPr>
              <a:t>$ make install</a:t>
            </a:r>
          </a:p>
          <a:p>
            <a:pPr marL="118872" indent="0">
              <a:buNone/>
            </a:pPr>
            <a:endParaRPr lang="en-US" sz="17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#These steps</a:t>
            </a: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	-check the system parameters needed to tune the 	installation</a:t>
            </a: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	-compile the program to be able to run on this 	system</a:t>
            </a:r>
          </a:p>
          <a:p>
            <a:pPr marL="118872" indent="0">
              <a:buNone/>
            </a:pPr>
            <a:r>
              <a:rPr lang="en-US" sz="1700" dirty="0">
                <a:latin typeface="Andale Mono"/>
                <a:cs typeface="Andale Mono"/>
              </a:rPr>
              <a:t>	-and finally move the executable files into the 	location we specified /software/local/parallel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47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#Navigate into </a:t>
            </a:r>
            <a:r>
              <a:rPr lang="en-US" sz="1800" i="1" dirty="0">
                <a:latin typeface="Andale Mono"/>
                <a:cs typeface="Andale Mono"/>
              </a:rPr>
              <a:t>~/software/local/parallel/bin</a:t>
            </a:r>
            <a:r>
              <a:rPr lang="en-US" sz="1800" dirty="0">
                <a:latin typeface="Andale Mono"/>
                <a:cs typeface="Andale Mono"/>
              </a:rPr>
              <a:t>. Try out your newly installed software by calling the help function</a:t>
            </a:r>
          </a:p>
          <a:p>
            <a:pPr marL="118872" indent="0">
              <a:buNone/>
            </a:pPr>
            <a:endParaRPr lang="en-US" sz="18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./parallel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--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help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#Next, navigate to your home directory and try the same thing again. Doesn’t work? Try: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./software/local/parallel/bin/parallel --help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#In order to avoid having to indicate the path to the executable file every time we want to use the software, we can add it to our $PATH variable. This is done in your </a:t>
            </a:r>
            <a:r>
              <a:rPr lang="en-US" sz="1800" i="1" dirty="0">
                <a:latin typeface="Andale Mono"/>
                <a:cs typeface="Andale Mono"/>
              </a:rPr>
              <a:t>.</a:t>
            </a:r>
            <a:r>
              <a:rPr lang="en-US" sz="1800" i="1" dirty="0" err="1">
                <a:latin typeface="Andale Mono"/>
                <a:cs typeface="Andale Mono"/>
              </a:rPr>
              <a:t>bash_profile</a:t>
            </a:r>
            <a:r>
              <a:rPr lang="en-US" sz="1800" dirty="0">
                <a:latin typeface="Andale Mono"/>
                <a:cs typeface="Andale Mono"/>
              </a:rPr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31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3526-25AA-2540-A3F9-FE202ACE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668A-0B9D-2146-A03C-9A8D042F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Data Storage</a:t>
            </a:r>
          </a:p>
          <a:p>
            <a:r>
              <a:rPr lang="en-US" sz="1800" dirty="0"/>
              <a:t>Components retaining digital data</a:t>
            </a:r>
          </a:p>
          <a:p>
            <a:r>
              <a:rPr lang="en-US" sz="1800" dirty="0"/>
              <a:t>Several media e.g. HDD, SSD, DVDs, Flash drives</a:t>
            </a:r>
          </a:p>
          <a:p>
            <a:r>
              <a:rPr lang="en-US" sz="1800" dirty="0"/>
              <a:t>Hold data without power supply</a:t>
            </a:r>
          </a:p>
          <a:p>
            <a:endParaRPr lang="en-US" sz="1800" dirty="0"/>
          </a:p>
          <a:p>
            <a:pPr marL="11887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Processor / CPU / Core</a:t>
            </a:r>
          </a:p>
          <a:p>
            <a:r>
              <a:rPr lang="en-US" sz="1800" dirty="0"/>
              <a:t>Processes data</a:t>
            </a:r>
          </a:p>
          <a:p>
            <a:r>
              <a:rPr lang="en-US" sz="1800" dirty="0"/>
              <a:t>Takes input and produces output</a:t>
            </a:r>
          </a:p>
          <a:p>
            <a:r>
              <a:rPr lang="en-US" sz="1800" dirty="0"/>
              <a:t>Higher processor speed = More operations</a:t>
            </a:r>
          </a:p>
          <a:p>
            <a:r>
              <a:rPr lang="en-US" sz="1800" dirty="0"/>
              <a:t>More processors = More tasks at once</a:t>
            </a:r>
          </a:p>
          <a:p>
            <a:pPr marL="118872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11887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RAM</a:t>
            </a:r>
          </a:p>
          <a:p>
            <a:r>
              <a:rPr lang="en-US" sz="1800" dirty="0"/>
              <a:t>Random Access Memory</a:t>
            </a:r>
          </a:p>
          <a:p>
            <a:r>
              <a:rPr lang="en-US" sz="1800" dirty="0"/>
              <a:t>Short-term storage for data “in use”</a:t>
            </a:r>
          </a:p>
          <a:p>
            <a:r>
              <a:rPr lang="en-US" sz="1800" dirty="0"/>
              <a:t>More RAM = More data handled at once</a:t>
            </a:r>
            <a:endParaRPr lang="en-US" sz="1800" i="1" dirty="0"/>
          </a:p>
          <a:p>
            <a:endParaRPr lang="en-US" sz="1800" dirty="0"/>
          </a:p>
          <a:p>
            <a:pPr marL="11887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Software</a:t>
            </a:r>
          </a:p>
          <a:p>
            <a:r>
              <a:rPr lang="en-US" sz="1800" dirty="0"/>
              <a:t>Instructions for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CBCB0-02DA-4744-93B2-0CC5E530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/>
          </a:p>
        </p:txBody>
      </p:sp>
      <p:pic>
        <p:nvPicPr>
          <p:cNvPr id="3074" name="Picture 2" descr="The best ram memes :) Memedroid">
            <a:extLst>
              <a:ext uri="{FF2B5EF4-FFF2-40B4-BE49-F238E27FC236}">
                <a16:creationId xmlns:a16="http://schemas.microsoft.com/office/drawing/2014/main" id="{14729E0C-3817-6B43-9AFC-6659B64B2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4216762"/>
            <a:ext cx="1760220" cy="22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FAE79D-9C80-2F44-889A-E1DA2626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775191"/>
            <a:ext cx="1783882" cy="22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#Open your </a:t>
            </a:r>
            <a:r>
              <a:rPr lang="en-US" sz="1800" i="1" dirty="0">
                <a:latin typeface="Andale Mono"/>
                <a:cs typeface="Andale Mono"/>
              </a:rPr>
              <a:t>.</a:t>
            </a:r>
            <a:r>
              <a:rPr lang="en-US" sz="1800" i="1" dirty="0" err="1">
                <a:latin typeface="Andale Mono"/>
                <a:cs typeface="Andale Mono"/>
              </a:rPr>
              <a:t>bash_profile</a:t>
            </a:r>
            <a:r>
              <a:rPr lang="en-US" sz="1800" i="1" dirty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using </a:t>
            </a:r>
            <a:r>
              <a:rPr lang="en-US" sz="1800" i="1" dirty="0" err="1">
                <a:latin typeface="Andale Mono"/>
                <a:cs typeface="Andale Mono"/>
              </a:rPr>
              <a:t>nano</a:t>
            </a:r>
            <a:r>
              <a:rPr lang="en-US" sz="1800" dirty="0">
                <a:latin typeface="Andale Mono"/>
                <a:cs typeface="Andale Mono"/>
              </a:rPr>
              <a:t> and edit the line that reads:</a:t>
            </a:r>
          </a:p>
          <a:p>
            <a:pPr marL="118872" indent="0">
              <a:buNone/>
            </a:pPr>
            <a:endParaRPr lang="en-US" sz="18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PATH=$PATH:$HOME/.local/bin:$HOME/bin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#and add the underlined part to the end of it: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…local/bin:$HOME/bin</a:t>
            </a:r>
            <a:r>
              <a:rPr lang="en-US" sz="1800" u="sng" dirty="0">
                <a:solidFill>
                  <a:srgbClr val="FFE193"/>
                </a:solidFill>
                <a:latin typeface="Andale Mono"/>
                <a:cs typeface="Andale Mono"/>
              </a:rPr>
              <a:t>:~/software/local/parallel/bin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#Save your updated </a:t>
            </a:r>
            <a:r>
              <a:rPr lang="en-US" sz="1800" i="1" dirty="0">
                <a:latin typeface="Andale Mono"/>
                <a:cs typeface="Andale Mono"/>
              </a:rPr>
              <a:t>.</a:t>
            </a:r>
            <a:r>
              <a:rPr lang="en-US" sz="1800" i="1" dirty="0" err="1">
                <a:latin typeface="Andale Mono"/>
                <a:cs typeface="Andale Mono"/>
              </a:rPr>
              <a:t>bash_profile</a:t>
            </a:r>
            <a:r>
              <a:rPr lang="en-US" sz="1800" dirty="0">
                <a:latin typeface="Andale Mono"/>
                <a:cs typeface="Andale Mono"/>
              </a:rPr>
              <a:t> and reinitiate it using: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source 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#You should now be able to call parallel from anywhere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parallel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Submitting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409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Login nodes are used for data transfer and short operations like scripting</a:t>
            </a:r>
          </a:p>
          <a:p>
            <a:endParaRPr lang="en-US" dirty="0"/>
          </a:p>
          <a:p>
            <a:r>
              <a:rPr lang="en-US" dirty="0"/>
              <a:t>Computationally intensive jobs are submitted to the compute nodes</a:t>
            </a:r>
          </a:p>
          <a:p>
            <a:endParaRPr lang="en-US" dirty="0"/>
          </a:p>
          <a:p>
            <a:r>
              <a:rPr lang="en-US" dirty="0"/>
              <a:t>A scheduling algorithm assigns jobs to specific nodes in order to optimize computation and waiting times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For the scheduling algorithm to work efficiently, the resources required need to be specified alongside each job. These include: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Computation time</a:t>
            </a:r>
          </a:p>
          <a:p>
            <a:pPr lvl="1"/>
            <a:r>
              <a:rPr lang="en-US" dirty="0"/>
              <a:t>Number of cores / processors</a:t>
            </a:r>
          </a:p>
          <a:p>
            <a:pPr lvl="1"/>
            <a:endParaRPr lang="en-US" dirty="0"/>
          </a:p>
          <a:p>
            <a:r>
              <a:rPr lang="en-US" dirty="0"/>
              <a:t>The job queue and resources are specified in a special job script alongside the actual code to be submitted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13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22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180746" y="6107667"/>
            <a:ext cx="65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Check current status of queues using </a:t>
            </a:r>
            <a:r>
              <a:rPr lang="en-US" i="1" err="1">
                <a:latin typeface="Calibri"/>
                <a:cs typeface="Calibri"/>
              </a:rPr>
              <a:t>bqueues</a:t>
            </a:r>
            <a:r>
              <a:rPr lang="en-US" i="1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command</a:t>
            </a:r>
            <a:endParaRPr lang="en-US" i="1">
              <a:latin typeface="Calibri"/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37E5BF5-DD2B-2447-AAAC-DE054A5F3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21068"/>
              </p:ext>
            </p:extLst>
          </p:nvPr>
        </p:nvGraphicFramePr>
        <p:xfrm>
          <a:off x="457200" y="1668779"/>
          <a:ext cx="8229600" cy="443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30730568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16807078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74660959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983308951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310036682"/>
                    </a:ext>
                  </a:extLst>
                </a:gridCol>
              </a:tblGrid>
              <a:tr h="7621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Processors (Cores)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Memory (RAM)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Wall time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/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341252"/>
                  </a:ext>
                </a:extLst>
              </a:tr>
              <a:tr h="9191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day / 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189210"/>
                  </a:ext>
                </a:extLst>
              </a:tr>
              <a:tr h="9191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bigmem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hours / 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Jobs requiring larger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117758"/>
                  </a:ext>
                </a:extLst>
              </a:tr>
              <a:tr h="9191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mins / 30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Jobs with short wall times. Used for testing and debugging.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132664"/>
                  </a:ext>
                </a:extLst>
              </a:tr>
              <a:tr h="9191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hours / 1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jobs requiring interactive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8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105"/>
            <a:ext cx="8229600" cy="4836696"/>
          </a:xfrm>
        </p:spPr>
        <p:txBody>
          <a:bodyPr>
            <a:noAutofit/>
          </a:bodyPr>
          <a:lstStyle/>
          <a:p>
            <a:r>
              <a:rPr lang="en-US" sz="1600" dirty="0"/>
              <a:t>Let’s run the quality control software (</a:t>
            </a:r>
            <a:r>
              <a:rPr lang="en-US" sz="1600" i="1" dirty="0" err="1"/>
              <a:t>fastqc</a:t>
            </a:r>
            <a:r>
              <a:rPr lang="en-US" sz="1600" i="1" dirty="0"/>
              <a:t>)</a:t>
            </a:r>
            <a:r>
              <a:rPr lang="en-US" sz="1600" dirty="0"/>
              <a:t> on the RNA reads we downloaded earlier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#Create a directory for the output of the QC inside </a:t>
            </a:r>
            <a:r>
              <a:rPr lang="en-US" sz="1600" i="1" dirty="0" err="1">
                <a:latin typeface="Andale Mono"/>
                <a:cs typeface="Andale Mono"/>
              </a:rPr>
              <a:t>rna_data</a:t>
            </a: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$SCR/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/QC</a:t>
            </a:r>
          </a:p>
          <a:p>
            <a:pPr marL="118872" indent="0">
              <a:buNone/>
            </a:pPr>
            <a:endParaRPr lang="en-US" sz="16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#Next, create two new directories in your home directory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~/scripts ~/logs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#Go into the ~/scripts directory and download a blank job script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https://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raw.githubusercontent.com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/maehrlich1/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Funhe_Gen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/master/bash/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blank.job</a:t>
            </a:r>
            <a:endParaRPr lang="en-US" sz="16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dirty="0">
              <a:solidFill>
                <a:srgbClr val="FFE193"/>
              </a:solidFill>
              <a:latin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#Modify the downloaded file using</a:t>
            </a:r>
            <a:r>
              <a:rPr lang="en-US" sz="1600" i="1" dirty="0">
                <a:latin typeface="Andale Mono"/>
                <a:cs typeface="Andale Mono"/>
              </a:rPr>
              <a:t> </a:t>
            </a:r>
            <a:r>
              <a:rPr lang="en-US" sz="1600" i="1" dirty="0" err="1">
                <a:latin typeface="Andale Mono"/>
                <a:cs typeface="Andale Mono"/>
              </a:rPr>
              <a:t>nano</a:t>
            </a:r>
            <a:endParaRPr lang="en-US" sz="1600" dirty="0"/>
          </a:p>
          <a:p>
            <a:pPr marL="118872" indent="0">
              <a:buNone/>
            </a:pPr>
            <a:endParaRPr lang="en-US" sz="1600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.job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40979"/>
          </a:xfrm>
        </p:spPr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1900" dirty="0">
                <a:latin typeface="Andale Mono"/>
                <a:cs typeface="Andale Mono"/>
              </a:rPr>
              <a:t>#Modify the header of the blank job script to specify the resources needed for our 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#!/bin/bash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#Job Name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J rna_qc_1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#Queue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-q normal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#Cores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n 1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#RAM per core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-R "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rusage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[mem=500M]”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Walltime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(Optional)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W 01:00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#Project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–P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practcomp_course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#Output File (Absolute path)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-o /home/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/logs/rna_qc_1.out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07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the .job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#After resource requirements are defined, enter the code you wish to run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#Since this job will be processed by another node, start your script by making sure you are in the right working directory.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cd $SCR/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#Enter the code used to run the 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software on our data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o ./QC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/*.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#Save your script as ~/scripts/rna_qc_1.job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97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your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#Submit your job to the scheduler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bsub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 &lt; ~/scripts/rna_qc_1.job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#We can now look at the current status of your 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bjobs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#Or the real-time output!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bpeek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47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#Previous script is using a single core on a single node. It is processing one file, then the other sequentially. This can easily be run on your laptop.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#Can speed things up by processing both files in parallel! Let’s run the same process on 2 cores with one file being processed on each.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software has an option that allows you to specify the number of cores to use. Edit your rna_qc_1.job script: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t 2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o ./QC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/*.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0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#Also edit the number of cores needed in the resource requirements as well as the name of your job and the output file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#Job Name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J rna_qc_2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#Queue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-q general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#Cores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n 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#RAM per core (MB)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-R "</a:t>
            </a:r>
            <a:r>
              <a:rPr lang="en-US" sz="1800" dirty="0" err="1">
                <a:latin typeface="Andale Mono"/>
                <a:cs typeface="Andale Mono"/>
              </a:rPr>
              <a:t>rusage</a:t>
            </a:r>
            <a:r>
              <a:rPr lang="en-US" sz="1800" dirty="0">
                <a:latin typeface="Andale Mono"/>
                <a:cs typeface="Andale Mono"/>
              </a:rPr>
              <a:t>[mem=1500]”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Walltime</a:t>
            </a:r>
            <a:r>
              <a:rPr lang="en-US" sz="1800" dirty="0">
                <a:latin typeface="Andale Mono"/>
                <a:cs typeface="Andale Mono"/>
              </a:rPr>
              <a:t> (Optional)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</a:t>
            </a:r>
            <a:r>
              <a:rPr lang="mr-IN" sz="1800" dirty="0">
                <a:latin typeface="Andale Mono"/>
                <a:cs typeface="Andale Mono"/>
              </a:rPr>
              <a:t>–</a:t>
            </a:r>
            <a:r>
              <a:rPr lang="en-US" sz="1800" dirty="0">
                <a:latin typeface="Andale Mono"/>
                <a:cs typeface="Andale Mono"/>
              </a:rPr>
              <a:t>W 01:00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#Output File (Absolute path! Can use job name variable)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-o /nethome/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/logs/rna_qc_2.out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#Save your script as rna_qc_2.job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62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#Submit your updated script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bsub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&lt; ~/scripts/rna_qc_2.job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#Check the status of your jobs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bjobs</a:t>
            </a: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#Take a look at the </a:t>
            </a:r>
            <a:r>
              <a:rPr lang="en-US" sz="1800" err="1">
                <a:latin typeface="Andale Mono"/>
                <a:cs typeface="Andale Mono"/>
              </a:rPr>
              <a:t>realtime</a:t>
            </a:r>
            <a:r>
              <a:rPr lang="en-US" sz="1800">
                <a:latin typeface="Andale Mono"/>
                <a:cs typeface="Andale Mono"/>
              </a:rPr>
              <a:t> output from both jobs. Now that more than one job is running you will have to specify the job ID which you can get from </a:t>
            </a:r>
            <a:r>
              <a:rPr lang="en-US" sz="1800" err="1">
                <a:latin typeface="Andale Mono"/>
                <a:cs typeface="Andale Mono"/>
              </a:rPr>
              <a:t>bjobs</a:t>
            </a:r>
            <a:r>
              <a:rPr lang="en-US" sz="1800">
                <a:latin typeface="Andale Mono"/>
                <a:cs typeface="Andale Mono"/>
              </a:rPr>
              <a:t>.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bpeek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sz="1800" i="1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i="1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#Notice the difference? The second script will likely finish before the first one. You can quit the first script using </a:t>
            </a:r>
            <a:r>
              <a:rPr lang="en-US" sz="1800" err="1">
                <a:latin typeface="Andale Mono"/>
                <a:cs typeface="Andale Mono"/>
              </a:rPr>
              <a:t>bkill</a:t>
            </a: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bkill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79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1B2E-5196-B94B-9FD3-F20E45E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 anchor="ctr">
            <a:normAutofit/>
          </a:bodyPr>
          <a:lstStyle/>
          <a:p>
            <a:r>
              <a:rPr lang="en-US" dirty="0"/>
              <a:t>TRITON Supercomputer @ </a:t>
            </a:r>
            <a:r>
              <a:rPr lang="en-US" dirty="0" err="1"/>
              <a:t>UMiami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81B-30EF-9C4F-81E5-629409A1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$3.7M IBM Supercomputer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30 TB of RAM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3 PB storage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100 GB/sec storage access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Linux-based OS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Housed in Downtown, Miami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Top 5 supercomputers @ research institutions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5F38A-5FD7-2848-A144-4CA3774B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648F39E-9C37-485F-AC97-16BB4BDF9F49}" type="slidenum">
              <a:rPr kumimoji="0" lang="en-US" smtClean="0"/>
              <a:pPr>
                <a:spcAft>
                  <a:spcPts val="600"/>
                </a:spcAft>
              </a:pPr>
              <a:t>3</a:t>
            </a:fld>
            <a:endParaRPr kumimoji="0"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C287534-8D44-5746-AF1F-CD51E470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3936"/>
            <a:ext cx="3955367" cy="42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IT FASTER!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about processing 100 files?</a:t>
            </a:r>
          </a:p>
          <a:p>
            <a:endParaRPr lang="en-US" dirty="0"/>
          </a:p>
          <a:p>
            <a:r>
              <a:rPr lang="en-US" dirty="0"/>
              <a:t>Can parallelize on 100 cores! Should take just as long as processing 1 file on 1 core!</a:t>
            </a:r>
          </a:p>
          <a:p>
            <a:endParaRPr lang="en-US" dirty="0"/>
          </a:p>
          <a:p>
            <a:r>
              <a:rPr lang="en-US" dirty="0"/>
              <a:t>BUT, when requesting 100 cores waiting times are longer since these 100 cores need to become available first.</a:t>
            </a:r>
          </a:p>
          <a:p>
            <a:endParaRPr lang="en-US" dirty="0"/>
          </a:p>
          <a:p>
            <a:r>
              <a:rPr lang="en-US" dirty="0"/>
              <a:t>What about 1 huge file?</a:t>
            </a:r>
          </a:p>
          <a:p>
            <a:endParaRPr lang="en-US" dirty="0"/>
          </a:p>
          <a:p>
            <a:r>
              <a:rPr lang="en-US" dirty="0"/>
              <a:t>Can still parallelize by splitting input files into chunks but cores will need to “communicate” to stitch output together.</a:t>
            </a:r>
          </a:p>
          <a:p>
            <a:endParaRPr lang="en-US" dirty="0"/>
          </a:p>
          <a:p>
            <a:r>
              <a:rPr lang="en-US" dirty="0"/>
              <a:t>Cores within the same node can crosstalk (Triton: 16 cores/node).</a:t>
            </a:r>
          </a:p>
          <a:p>
            <a:pPr lvl="1"/>
            <a:r>
              <a:rPr lang="en-US" dirty="0" err="1"/>
              <a:t>Multinode</a:t>
            </a:r>
            <a:r>
              <a:rPr lang="en-US" dirty="0"/>
              <a:t> </a:t>
            </a:r>
            <a:r>
              <a:rPr lang="en-US" dirty="0" err="1"/>
              <a:t>crosstalking</a:t>
            </a:r>
            <a:r>
              <a:rPr lang="en-US" dirty="0"/>
              <a:t> is also possible but requires more complex communication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96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issue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software has built-in parallelization options like </a:t>
            </a:r>
            <a:r>
              <a:rPr lang="en-US" dirty="0" err="1"/>
              <a:t>FastQC</a:t>
            </a:r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31</a:t>
            </a:fld>
            <a:endParaRPr kumimoji="0"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CBAA65-1C92-8944-9371-13BFCDD8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23" y="2412207"/>
            <a:ext cx="3201953" cy="398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issue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all software has built-in parallelization options like </a:t>
            </a:r>
            <a:r>
              <a:rPr lang="en-US" dirty="0" err="1"/>
              <a:t>FastQC</a:t>
            </a:r>
            <a:endParaRPr lang="en-US" dirty="0"/>
          </a:p>
          <a:p>
            <a:endParaRPr lang="en-US" dirty="0"/>
          </a:p>
          <a:p>
            <a:r>
              <a:rPr lang="en-US" dirty="0"/>
              <a:t>GNU parallel allows you to do this manually!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#We will now run a couple of resource intensive commands so we should get off the login nodes. This submit command takes you from the login node to one of the available compute nodes.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bsub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Is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q interactive bash</a:t>
            </a:r>
          </a:p>
          <a:p>
            <a:pPr marL="118872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#What just happened? Where are we?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#Go into your $SCR/</a:t>
            </a:r>
            <a:r>
              <a:rPr lang="en-US" sz="1800" dirty="0" err="1">
                <a:latin typeface="Andale Mono"/>
                <a:cs typeface="Andale Mono"/>
              </a:rPr>
              <a:t>rna_data</a:t>
            </a:r>
            <a:r>
              <a:rPr lang="en-US" sz="1800" dirty="0">
                <a:latin typeface="Andale Mono"/>
                <a:cs typeface="Andale Mono"/>
              </a:rPr>
              <a:t>/</a:t>
            </a:r>
            <a:r>
              <a:rPr lang="en-US" sz="1800" dirty="0" err="1">
                <a:latin typeface="Andale Mono"/>
                <a:cs typeface="Andale Mono"/>
              </a:rPr>
              <a:t>raw_reads</a:t>
            </a:r>
            <a:r>
              <a:rPr lang="en-US" sz="1800" dirty="0">
                <a:latin typeface="Andale Mono"/>
                <a:cs typeface="Andale Mono"/>
              </a:rPr>
              <a:t> directory and run: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time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*.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i="1" dirty="0" err="1">
                <a:latin typeface="Andale Mono"/>
                <a:cs typeface="Andale Mono"/>
              </a:rPr>
              <a:t>wc</a:t>
            </a:r>
            <a:r>
              <a:rPr lang="en-US" sz="1800" dirty="0">
                <a:latin typeface="Andale Mono"/>
                <a:cs typeface="Andale Mono"/>
              </a:rPr>
              <a:t> prints the number of lines, words and bytes in each of the two files. The </a:t>
            </a:r>
            <a:r>
              <a:rPr lang="en-US" sz="1800" i="1" dirty="0">
                <a:latin typeface="Andale Mono"/>
                <a:cs typeface="Andale Mono"/>
              </a:rPr>
              <a:t>time</a:t>
            </a:r>
            <a:r>
              <a:rPr lang="en-US" sz="1800" dirty="0">
                <a:latin typeface="Andale Mono"/>
                <a:cs typeface="Andale Mono"/>
              </a:rPr>
              <a:t> command times how long this process takes.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333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Manual Parallelization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</a:t>
            </a:r>
            <a:r>
              <a:rPr lang="en-US" sz="1800" i="1" dirty="0">
                <a:latin typeface="Andale Mono"/>
                <a:cs typeface="Andale Mono"/>
              </a:rPr>
              <a:t>parallel</a:t>
            </a:r>
            <a:r>
              <a:rPr lang="en-US" sz="1800" dirty="0">
                <a:latin typeface="Andale Mono"/>
                <a:cs typeface="Andale Mono"/>
              </a:rPr>
              <a:t> to speed up processing by assigning each file to a separate core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time parallel ‘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{}’ ::: *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#What’s the difference in speed? Why is it not halved?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#This works when submitting jobs to the compute nodes too!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#Move off the compute node back to the login node once you are finished by typing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5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Examine Job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#By now the 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process we submitted earlier should have finished running. Before examining the output, check the log file of the run using </a:t>
            </a:r>
            <a:r>
              <a:rPr lang="en-US" sz="1800" i="1" dirty="0">
                <a:latin typeface="Andale Mono"/>
                <a:cs typeface="Andale Mono"/>
              </a:rPr>
              <a:t>less</a:t>
            </a:r>
            <a:r>
              <a:rPr lang="en-US" sz="1800" dirty="0">
                <a:latin typeface="Andale Mono"/>
                <a:cs typeface="Andale Mono"/>
              </a:rPr>
              <a:t>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less ~/logs/rna_qc_2.log</a:t>
            </a:r>
          </a:p>
          <a:p>
            <a:pPr marL="118872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#The log file gives you information about the duration of the job, the resources used as well as the standard output from your script.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#Always check your log file for errors or warnings before trusting the output of a job!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#Looks good? Check out the QC results in: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cd $SCR/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rna_data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/QC</a:t>
            </a: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ls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151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A command line process is taking longer than expected and you could do something else in the meantime? Background it!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#Run the </a:t>
            </a:r>
            <a:r>
              <a:rPr lang="en-US" i="1" dirty="0" err="1">
                <a:latin typeface="Andale Mono"/>
                <a:cs typeface="Andale Mono"/>
              </a:rPr>
              <a:t>wc</a:t>
            </a:r>
            <a:r>
              <a:rPr lang="en-US" dirty="0">
                <a:latin typeface="Andale Mono"/>
                <a:cs typeface="Andale Mono"/>
              </a:rPr>
              <a:t> command on the data files again.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/*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#Press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ctrl+Z</a:t>
            </a:r>
            <a:r>
              <a:rPr lang="en-US" dirty="0">
                <a:latin typeface="Andale Mono"/>
                <a:cs typeface="Andale Mono"/>
              </a:rPr>
              <a:t> to pause the process midway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#Now background it.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bg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 %1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#You’re free to do something else! Check on the status of your process by typing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jobs</a:t>
            </a:r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#Kill the process before it finishes by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kill %</a:t>
            </a:r>
            <a:r>
              <a:rPr lang="en-US" i="1" dirty="0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38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your scripts will be saved in your </a:t>
            </a:r>
            <a:r>
              <a:rPr lang="en-US" i="1" dirty="0"/>
              <a:t>/home</a:t>
            </a:r>
            <a:r>
              <a:rPr lang="en-US" dirty="0"/>
              <a:t> on Triton. Editing these scripts through </a:t>
            </a:r>
            <a:r>
              <a:rPr lang="en-US" i="1" dirty="0" err="1"/>
              <a:t>nano</a:t>
            </a:r>
            <a:r>
              <a:rPr lang="en-US" dirty="0"/>
              <a:t> works but is inconvenient.</a:t>
            </a:r>
          </a:p>
          <a:p>
            <a:endParaRPr lang="en-US" dirty="0"/>
          </a:p>
          <a:p>
            <a:r>
              <a:rPr lang="en-US" dirty="0"/>
              <a:t>Use an external file handling app such as FUSE for OS X.</a:t>
            </a:r>
          </a:p>
          <a:p>
            <a:endParaRPr lang="en-US" dirty="0"/>
          </a:p>
          <a:p>
            <a:r>
              <a:rPr lang="en-US" dirty="0"/>
              <a:t>Lets you mirror the Triton file system to your local machine, as if it were an external hard drive!</a:t>
            </a:r>
          </a:p>
          <a:p>
            <a:endParaRPr lang="en-US" dirty="0"/>
          </a:p>
          <a:p>
            <a:r>
              <a:rPr lang="en-US" dirty="0"/>
              <a:t>Can now open scripts “locally” using your favorite code editor such as </a:t>
            </a:r>
            <a:r>
              <a:rPr lang="en-US" i="1" dirty="0" err="1"/>
              <a:t>TextWrangler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36</a:t>
            </a:fld>
            <a:endParaRPr kumimoji="0" lang="en-US"/>
          </a:p>
        </p:txBody>
      </p:sp>
      <p:pic>
        <p:nvPicPr>
          <p:cNvPr id="6" name="Picture 5" descr="fad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09" y="155448"/>
            <a:ext cx="1103891" cy="1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8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 or need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find me in MTLSS 240 </a:t>
            </a:r>
          </a:p>
          <a:p>
            <a:endParaRPr lang="en-US" dirty="0"/>
          </a:p>
          <a:p>
            <a:r>
              <a:rPr lang="en-US" dirty="0"/>
              <a:t>Or send a mail to </a:t>
            </a:r>
            <a:r>
              <a:rPr lang="en-US" dirty="0" err="1"/>
              <a:t>moritz.ehrlich@rsmas.miami.edu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37</a:t>
            </a:fld>
            <a:endParaRPr kumimoji="0"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B432C90-F957-2449-92D5-4C5C7F81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15" y="3096134"/>
            <a:ext cx="3188569" cy="34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Cluster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F1281E-25BC-784D-80BC-E43B60ED699E}"/>
              </a:ext>
            </a:extLst>
          </p:cNvPr>
          <p:cNvGrpSpPr/>
          <p:nvPr/>
        </p:nvGrpSpPr>
        <p:grpSpPr>
          <a:xfrm>
            <a:off x="935938" y="1546504"/>
            <a:ext cx="7268458" cy="5204815"/>
            <a:chOff x="935938" y="1546504"/>
            <a:chExt cx="7268458" cy="5204815"/>
          </a:xfrm>
        </p:grpSpPr>
        <p:pic>
          <p:nvPicPr>
            <p:cNvPr id="4" name="Picture 3" descr="general_cluster_architectur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38" y="1546504"/>
              <a:ext cx="7268458" cy="52048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17A9A-3EEA-7D48-8CFC-EB70EFEBEA24}"/>
                </a:ext>
              </a:extLst>
            </p:cNvPr>
            <p:cNvSpPr/>
            <p:nvPr/>
          </p:nvSpPr>
          <p:spPr>
            <a:xfrm>
              <a:off x="1325880" y="3642360"/>
              <a:ext cx="2720340" cy="137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CC0EBA-88E7-F942-AFAE-0E8897341DA0}"/>
                </a:ext>
              </a:extLst>
            </p:cNvPr>
            <p:cNvSpPr/>
            <p:nvPr/>
          </p:nvSpPr>
          <p:spPr>
            <a:xfrm>
              <a:off x="4876800" y="2430780"/>
              <a:ext cx="967740" cy="952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67A37-9D2D-D546-A6AD-853C9688CE00}"/>
                </a:ext>
              </a:extLst>
            </p:cNvPr>
            <p:cNvSpPr txBox="1"/>
            <p:nvPr/>
          </p:nvSpPr>
          <p:spPr>
            <a:xfrm>
              <a:off x="5028688" y="2174593"/>
              <a:ext cx="81585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User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823C41-5F0C-C84A-99C4-AD2B68BEBF79}"/>
                </a:ext>
              </a:extLst>
            </p:cNvPr>
            <p:cNvSpPr txBox="1"/>
            <p:nvPr/>
          </p:nvSpPr>
          <p:spPr>
            <a:xfrm>
              <a:off x="3823407" y="3418526"/>
              <a:ext cx="1493520" cy="200055"/>
            </a:xfrm>
            <a:prstGeom prst="rect">
              <a:avLst/>
            </a:prstGeom>
            <a:solidFill>
              <a:srgbClr val="6EAAD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Computing Cluster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28105C-9AD9-CF45-83C0-A4B30D29FFDE}"/>
                </a:ext>
              </a:extLst>
            </p:cNvPr>
            <p:cNvSpPr txBox="1"/>
            <p:nvPr/>
          </p:nvSpPr>
          <p:spPr>
            <a:xfrm>
              <a:off x="2084070" y="4006382"/>
              <a:ext cx="1893570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100 Gb/sec Connection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735A69-8A27-C148-B902-F97217181210}"/>
                </a:ext>
              </a:extLst>
            </p:cNvPr>
            <p:cNvSpPr/>
            <p:nvPr/>
          </p:nvSpPr>
          <p:spPr>
            <a:xfrm>
              <a:off x="3360676" y="3288030"/>
              <a:ext cx="782260" cy="110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067DA-C18B-4244-B657-071C3873DED1}"/>
                </a:ext>
              </a:extLst>
            </p:cNvPr>
            <p:cNvSpPr txBox="1"/>
            <p:nvPr/>
          </p:nvSpPr>
          <p:spPr>
            <a:xfrm>
              <a:off x="6698018" y="2543925"/>
              <a:ext cx="1506378" cy="5651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Normal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 GB RAM</a:t>
              </a:r>
            </a:p>
            <a:p>
              <a:endParaRPr lang="en-US" sz="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6CA4E3-E0EF-8D41-9B29-D4CA14BD0D76}"/>
                </a:ext>
              </a:extLst>
            </p:cNvPr>
            <p:cNvSpPr txBox="1"/>
            <p:nvPr/>
          </p:nvSpPr>
          <p:spPr>
            <a:xfrm>
              <a:off x="6698018" y="5875446"/>
              <a:ext cx="1506378" cy="5847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 err="1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Bigmem</a:t>
              </a:r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 TB RAM</a:t>
              </a:r>
            </a:p>
            <a:p>
              <a:endParaRPr lang="en-US" sz="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3B7F6C-C3DB-2548-B55A-9AA969C8D806}"/>
                </a:ext>
              </a:extLst>
            </p:cNvPr>
            <p:cNvSpPr txBox="1"/>
            <p:nvPr/>
          </p:nvSpPr>
          <p:spPr>
            <a:xfrm>
              <a:off x="6698018" y="3755049"/>
              <a:ext cx="1506378" cy="4924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Debug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 GB RAM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1h </a:t>
              </a:r>
              <a:r>
                <a:rPr lang="en-US" sz="800" dirty="0" err="1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walltime</a:t>
              </a:r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limit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02CC6F-FD6D-5042-9FA1-D3DE164AFD1E}"/>
                </a:ext>
              </a:extLst>
            </p:cNvPr>
            <p:cNvSpPr txBox="1"/>
            <p:nvPr/>
          </p:nvSpPr>
          <p:spPr>
            <a:xfrm>
              <a:off x="6698018" y="4823673"/>
              <a:ext cx="1506378" cy="4420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Interactive nodes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16 cores per node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250 GB 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5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Cluster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 dirty="0"/>
          </a:p>
        </p:txBody>
      </p:sp>
      <p:pic>
        <p:nvPicPr>
          <p:cNvPr id="5" name="Picture 4" descr="Nodes and Co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b="12883"/>
          <a:stretch/>
        </p:blipFill>
        <p:spPr>
          <a:xfrm>
            <a:off x="1126210" y="1550663"/>
            <a:ext cx="6891579" cy="4926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06896-CC45-EE48-A9DF-E42057A57026}"/>
              </a:ext>
            </a:extLst>
          </p:cNvPr>
          <p:cNvSpPr txBox="1"/>
          <p:nvPr/>
        </p:nvSpPr>
        <p:spPr>
          <a:xfrm>
            <a:off x="2017602" y="4540329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(256 GB)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F83E2-02D4-F040-BD7E-3B3F98154F85}"/>
              </a:ext>
            </a:extLst>
          </p:cNvPr>
          <p:cNvSpPr txBox="1"/>
          <p:nvPr/>
        </p:nvSpPr>
        <p:spPr>
          <a:xfrm>
            <a:off x="1665094" y="6135166"/>
            <a:ext cx="140455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cores / processors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884CB-4B98-C940-9FA4-B37A07C047D8}"/>
              </a:ext>
            </a:extLst>
          </p:cNvPr>
          <p:cNvSpPr txBox="1"/>
          <p:nvPr/>
        </p:nvSpPr>
        <p:spPr>
          <a:xfrm>
            <a:off x="6446824" y="4540329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(256 GB)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07780-9889-0745-9AB9-E66CBF30942C}"/>
              </a:ext>
            </a:extLst>
          </p:cNvPr>
          <p:cNvSpPr txBox="1"/>
          <p:nvPr/>
        </p:nvSpPr>
        <p:spPr>
          <a:xfrm>
            <a:off x="6095766" y="6135166"/>
            <a:ext cx="140455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cores / processors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39BFA-04D6-C34D-9007-B23F93E25D09}"/>
              </a:ext>
            </a:extLst>
          </p:cNvPr>
          <p:cNvSpPr txBox="1"/>
          <p:nvPr/>
        </p:nvSpPr>
        <p:spPr>
          <a:xfrm>
            <a:off x="3566161" y="3143543"/>
            <a:ext cx="1958339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 share memory and communicate within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from multiple nodes can be aggregated</a:t>
            </a:r>
          </a:p>
        </p:txBody>
      </p:sp>
    </p:spTree>
    <p:extLst>
      <p:ext uri="{BB962C8B-B14F-4D97-AF65-F5344CB8AC3E}">
        <p14:creationId xmlns:p14="http://schemas.microsoft.com/office/powerpoint/2010/main" val="29208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EBD-A880-D449-BF20-34120C21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/>
                </a:solidFill>
              </a:rPr>
              <a:t>WINDOWS USERS </a:t>
            </a:r>
            <a:r>
              <a:rPr lang="en-US" dirty="0"/>
              <a:t>– 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2A01-32AC-C840-B0F9-A1C2759E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(hopefully) be running Windows 10:</a:t>
            </a:r>
          </a:p>
          <a:p>
            <a:pPr lvl="1"/>
            <a:r>
              <a:rPr lang="en-US" dirty="0"/>
              <a:t>Right-click on START</a:t>
            </a:r>
          </a:p>
          <a:p>
            <a:pPr lvl="1"/>
            <a:r>
              <a:rPr lang="en-US" dirty="0"/>
              <a:t>Open Windows PowerShell</a:t>
            </a:r>
          </a:p>
          <a:p>
            <a:pPr lvl="1"/>
            <a:endParaRPr lang="en-US" dirty="0"/>
          </a:p>
          <a:p>
            <a:pPr marL="16459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ssh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it gives you usage information you’re set!</a:t>
            </a:r>
          </a:p>
          <a:p>
            <a:endParaRPr lang="en-US" dirty="0"/>
          </a:p>
          <a:p>
            <a:r>
              <a:rPr lang="en-US" dirty="0"/>
              <a:t>If it throws an error go to this link and follow the instructions: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www.howtogeek.com</a:t>
            </a:r>
            <a:r>
              <a:rPr lang="en-US" dirty="0"/>
              <a:t>/336775/how-to-enable-and-use-windows-10s-built-in-ssh-commands/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63A0-D564-8F41-A7B9-85E92B7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41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Data Transfer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 err="1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#Make a random file inside a directory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echo “Hello world” &gt;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hello.txt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the </a:t>
            </a:r>
            <a:r>
              <a:rPr lang="en-US" sz="1800" dirty="0" err="1">
                <a:latin typeface="Andale Mono"/>
                <a:cs typeface="Andale Mono"/>
              </a:rPr>
              <a:t>scp</a:t>
            </a:r>
            <a:r>
              <a:rPr lang="en-US" sz="1800" dirty="0">
                <a:latin typeface="Andale Mono"/>
                <a:cs typeface="Andale Mono"/>
              </a:rPr>
              <a:t> command to upload into your home directory on Triton. Works just like the cp command!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scp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r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#Copying works both ways! Can also “pull” a directory from Triton onto your local machine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scp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-r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43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Remote Data Transfer </a:t>
            </a:r>
            <a:r>
              <a:rPr lang="mr-IN" sz="3600" dirty="0"/>
              <a:t>–</a:t>
            </a:r>
            <a:r>
              <a:rPr lang="en-US" sz="3600" dirty="0"/>
              <a:t> </a:t>
            </a:r>
            <a:r>
              <a:rPr lang="en-US" sz="3600" i="1" dirty="0" err="1"/>
              <a:t>rsync</a:t>
            </a:r>
            <a:r>
              <a:rPr lang="en-US" sz="3600" i="1" dirty="0"/>
              <a:t> </a:t>
            </a:r>
            <a:r>
              <a:rPr lang="en-US" sz="3600" dirty="0"/>
              <a:t>(sorry Windows users)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#The 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command works in the same way but only copies the portions that have changed </a:t>
            </a:r>
            <a:r>
              <a:rPr lang="mr-IN" sz="1800" dirty="0">
                <a:latin typeface="Andale Mono"/>
                <a:cs typeface="Andale Mono"/>
              </a:rPr>
              <a:t>–</a:t>
            </a:r>
            <a:r>
              <a:rPr lang="en-US" sz="1800" dirty="0">
                <a:latin typeface="Andale Mono"/>
                <a:cs typeface="Andale Mono"/>
              </a:rPr>
              <a:t> minimizes data transfer!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#Make another file inside </a:t>
            </a:r>
            <a:r>
              <a:rPr lang="en-US" sz="1800" dirty="0" err="1">
                <a:latin typeface="Andale Mono"/>
                <a:cs typeface="Andale Mono"/>
              </a:rPr>
              <a:t>blabla</a:t>
            </a: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echo “Hi world” &gt;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hi.txt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the 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command to copy the directory to pegasus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rsync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rv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@triton.ccs.miami.edu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only copied the new </a:t>
            </a:r>
            <a:r>
              <a:rPr lang="en-US" sz="1800" dirty="0" err="1">
                <a:latin typeface="Andale Mono"/>
                <a:cs typeface="Andale Mono"/>
              </a:rPr>
              <a:t>hi.txt</a:t>
            </a:r>
            <a:r>
              <a:rPr lang="en-US" sz="1800" dirty="0">
                <a:latin typeface="Andale Mono"/>
                <a:cs typeface="Andale Mono"/>
              </a:rPr>
              <a:t> because </a:t>
            </a:r>
            <a:r>
              <a:rPr lang="en-US" sz="1800" dirty="0" err="1">
                <a:latin typeface="Andale Mono"/>
                <a:cs typeface="Andale Mono"/>
              </a:rPr>
              <a:t>hello.txt</a:t>
            </a:r>
            <a:r>
              <a:rPr lang="en-US" sz="1800" dirty="0">
                <a:latin typeface="Andale Mono"/>
                <a:cs typeface="Andale Mono"/>
              </a:rPr>
              <a:t> was already in the destination directory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is usually the better option. Especially for large transfers when the data stream may be interrupted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8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 and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#Log in to Triton via SSH (Secure Shell Protocol)</a:t>
            </a: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ssh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pt-BR" sz="20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@pegasus.ccs.miami.edu</a:t>
            </a: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Type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your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password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when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prompted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and</a:t>
            </a:r>
            <a:r>
              <a:rPr lang="pt-BR" sz="2000" dirty="0">
                <a:latin typeface="Andale Mono"/>
                <a:cs typeface="Andale Mono"/>
              </a:rPr>
              <a:t> hit </a:t>
            </a:r>
            <a:r>
              <a:rPr lang="pt-BR" sz="2000" dirty="0" err="1">
                <a:latin typeface="Andale Mono"/>
                <a:cs typeface="Andale Mono"/>
              </a:rPr>
              <a:t>enter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Check</a:t>
            </a:r>
            <a:r>
              <a:rPr lang="pt-BR" sz="2000" dirty="0">
                <a:latin typeface="Andale Mono"/>
                <a:cs typeface="Andale Mono"/>
              </a:rPr>
              <a:t> out </a:t>
            </a:r>
            <a:r>
              <a:rPr lang="pt-BR" sz="2000" dirty="0" err="1">
                <a:latin typeface="Andale Mono"/>
                <a:cs typeface="Andale Mono"/>
              </a:rPr>
              <a:t>where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you</a:t>
            </a:r>
            <a:r>
              <a:rPr lang="pt-BR" sz="2000" dirty="0">
                <a:latin typeface="Andale Mono"/>
                <a:cs typeface="Andale Mono"/>
              </a:rPr>
              <a:t> are</a:t>
            </a: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pwd</a:t>
            </a: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cd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..</a:t>
            </a: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ls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Exit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Triton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exit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158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3178</Words>
  <Application>Microsoft Macintosh PowerPoint</Application>
  <PresentationFormat>On-screen Show (4:3)</PresentationFormat>
  <Paragraphs>558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Andale Mono</vt:lpstr>
      <vt:lpstr>Arial</vt:lpstr>
      <vt:lpstr>Calibri</vt:lpstr>
      <vt:lpstr>Futura Condensed</vt:lpstr>
      <vt:lpstr>Futura Medium</vt:lpstr>
      <vt:lpstr>Palatino Linotype</vt:lpstr>
      <vt:lpstr>Wingdings</vt:lpstr>
      <vt:lpstr>Wingdings 2</vt:lpstr>
      <vt:lpstr>Wingdings 3</vt:lpstr>
      <vt:lpstr>Default Theme</vt:lpstr>
      <vt:lpstr>High-Performance Computing The Basics</vt:lpstr>
      <vt:lpstr>Some Terminology</vt:lpstr>
      <vt:lpstr>TRITON Supercomputer @ UMiami</vt:lpstr>
      <vt:lpstr>Computing Cluster Architecture</vt:lpstr>
      <vt:lpstr>Computing Cluster Architecture</vt:lpstr>
      <vt:lpstr>WINDOWS USERS – Before we start…</vt:lpstr>
      <vt:lpstr>Remote Data Transfer – scp</vt:lpstr>
      <vt:lpstr>Remote Data Transfer – rsync (sorry Windows users)</vt:lpstr>
      <vt:lpstr>Log in and exit</vt:lpstr>
      <vt:lpstr>Be lazy with aliases!</vt:lpstr>
      <vt:lpstr>The /scratch space</vt:lpstr>
      <vt:lpstr>Paths as variables</vt:lpstr>
      <vt:lpstr>Download Data from the Web</vt:lpstr>
      <vt:lpstr>Modules</vt:lpstr>
      <vt:lpstr>Installing Software Locally</vt:lpstr>
      <vt:lpstr>Installing Software Locally</vt:lpstr>
      <vt:lpstr>Installing Software Locally</vt:lpstr>
      <vt:lpstr>Installing Software Locally</vt:lpstr>
      <vt:lpstr>Installing Software Locally</vt:lpstr>
      <vt:lpstr>Installing Software Locally</vt:lpstr>
      <vt:lpstr>Submitting jobs</vt:lpstr>
      <vt:lpstr>Job Queues</vt:lpstr>
      <vt:lpstr>Example Job</vt:lpstr>
      <vt:lpstr>Preparing the .job script</vt:lpstr>
      <vt:lpstr>Prepare the .job script</vt:lpstr>
      <vt:lpstr>Submit your job</vt:lpstr>
      <vt:lpstr>Speeding things up</vt:lpstr>
      <vt:lpstr>Speeding things up</vt:lpstr>
      <vt:lpstr>Speeding things up</vt:lpstr>
      <vt:lpstr>MAKE IT FASTER!</vt:lpstr>
      <vt:lpstr>Another issue…</vt:lpstr>
      <vt:lpstr>Another issue…</vt:lpstr>
      <vt:lpstr>Manual Parallelization</vt:lpstr>
      <vt:lpstr>Examine Job Output</vt:lpstr>
      <vt:lpstr>Some more tips &amp; tricks</vt:lpstr>
      <vt:lpstr>Some more tips &amp; tricks</vt:lpstr>
      <vt:lpstr>Any questions or need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Computing The Basics</dc:title>
  <dc:creator>Ehrlich, Moritz Alexander</dc:creator>
  <cp:lastModifiedBy>Ehrlich, Moritz Alexander</cp:lastModifiedBy>
  <cp:revision>43</cp:revision>
  <dcterms:created xsi:type="dcterms:W3CDTF">2020-10-31T19:25:15Z</dcterms:created>
  <dcterms:modified xsi:type="dcterms:W3CDTF">2020-11-01T19:47:58Z</dcterms:modified>
</cp:coreProperties>
</file>