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5" r:id="rId3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96"/>
      </p:cViewPr>
      <p:guideLst>
        <p:guide orient="horz" pos="213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804 268,'2'0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920 278,'2'0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920 278,'2'0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1193 57,'2'0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1193 57,'2'0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1193 27,'2'0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1193 27,'2'0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1193 27,'2'0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998 93,'2'0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998 93,'2'0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804 268,'2'0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804 268,'2'0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804 268,'2'0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366 189,'2'0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366 189,'2'0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366 189,'2'0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549 310,'2'0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23T09:59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468 341,'2'0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CDAD77-23C0-4AD6-A850-41AAAC0CC258}" type="datetimeFigureOut">
              <a:rPr lang="en-IN" smtClean="0"/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124F66-95D8-44D8-B3F1-EA381380E6C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3" name="drumroll.wav"/>
          </p:stSnd>
        </p:sndAc>
      </p:transition>
    </mc:Choice>
    <mc:Fallback>
      <p:transition spd="slow" advTm="1000">
        <p:checker/>
        <p:sndAc>
          <p:stSnd>
            <p:snd r:embed="rId3" name="drumroll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D77-23C0-4AD6-A850-41AAAC0CC25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4F66-95D8-44D8-B3F1-EA381380E6C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2" name="drumroll.wav"/>
          </p:stSnd>
        </p:sndAc>
      </p:transition>
    </mc:Choice>
    <mc:Fallback>
      <p:transition spd="slow" advTm="1000">
        <p:checker/>
        <p:sndAc>
          <p:stSnd>
            <p:snd r:embed="rId2" name="drumroll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D77-23C0-4AD6-A850-41AAAC0CC25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4F66-95D8-44D8-B3F1-EA381380E6C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2" name="drumroll.wav"/>
          </p:stSnd>
        </p:sndAc>
      </p:transition>
    </mc:Choice>
    <mc:Fallback>
      <p:transition spd="slow" advTm="1000">
        <p:checker/>
        <p:sndAc>
          <p:stSnd>
            <p:snd r:embed="rId2" name="drumroll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D77-23C0-4AD6-A850-41AAAC0CC25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4F66-95D8-44D8-B3F1-EA381380E6C4}" type="slidenum">
              <a:rPr lang="en-IN" smtClean="0"/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2" name="drumroll.wav"/>
          </p:stSnd>
        </p:sndAc>
      </p:transition>
    </mc:Choice>
    <mc:Fallback>
      <p:transition spd="slow" advTm="1000">
        <p:checker/>
        <p:sndAc>
          <p:stSnd>
            <p:snd r:embed="rId2" name="drumroll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D77-23C0-4AD6-A850-41AAAC0CC25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4F66-95D8-44D8-B3F1-EA381380E6C4}" type="slidenum">
              <a:rPr lang="en-IN" smtClean="0"/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2" name="drumroll.wav"/>
          </p:stSnd>
        </p:sndAc>
      </p:transition>
    </mc:Choice>
    <mc:Fallback>
      <p:transition spd="slow" advTm="1000">
        <p:checker/>
        <p:sndAc>
          <p:stSnd>
            <p:snd r:embed="rId2" name="drumroll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D77-23C0-4AD6-A850-41AAAC0CC25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4F66-95D8-44D8-B3F1-EA381380E6C4}" type="slidenum">
              <a:rPr lang="en-IN" smtClean="0"/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2" name="drumroll.wav"/>
          </p:stSnd>
        </p:sndAc>
      </p:transition>
    </mc:Choice>
    <mc:Fallback>
      <p:transition spd="slow" advTm="1000">
        <p:checker/>
        <p:sndAc>
          <p:stSnd>
            <p:snd r:embed="rId2" name="drumroll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D77-23C0-4AD6-A850-41AAAC0CC25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4F66-95D8-44D8-B3F1-EA381380E6C4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2" name="drumroll.wav"/>
          </p:stSnd>
        </p:sndAc>
      </p:transition>
    </mc:Choice>
    <mc:Fallback>
      <p:transition spd="slow" advTm="1000">
        <p:checker/>
        <p:sndAc>
          <p:stSnd>
            <p:snd r:embed="rId2" name="drumroll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D77-23C0-4AD6-A850-41AAAC0CC25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4F66-95D8-44D8-B3F1-EA381380E6C4}" type="slidenum">
              <a:rPr lang="en-IN" smtClean="0"/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2" name="drumroll.wav"/>
          </p:stSnd>
        </p:sndAc>
      </p:transition>
    </mc:Choice>
    <mc:Fallback>
      <p:transition spd="slow" advTm="1000">
        <p:checker/>
        <p:sndAc>
          <p:stSnd>
            <p:snd r:embed="rId2" name="drumroll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D77-23C0-4AD6-A850-41AAAC0CC25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4F66-95D8-44D8-B3F1-EA381380E6C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2" name="drumroll.wav"/>
          </p:stSnd>
        </p:sndAc>
      </p:transition>
    </mc:Choice>
    <mc:Fallback>
      <p:transition spd="slow" advTm="1000">
        <p:checker/>
        <p:sndAc>
          <p:stSnd>
            <p:snd r:embed="rId2" name="drumroll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CCDAD77-23C0-4AD6-A850-41AAAC0CC25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4F66-95D8-44D8-B3F1-EA381380E6C4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2" name="drumroll.wav"/>
          </p:stSnd>
        </p:sndAc>
      </p:transition>
    </mc:Choice>
    <mc:Fallback>
      <p:transition spd="slow" advTm="1000">
        <p:checker/>
        <p:sndAc>
          <p:stSnd>
            <p:snd r:embed="rId2" name="drumroll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CDAD77-23C0-4AD6-A850-41AAAC0CC25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124F66-95D8-44D8-B3F1-EA381380E6C4}" type="slidenum">
              <a:rPr lang="en-IN" smtClean="0"/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3" name="drumroll.wav"/>
          </p:stSnd>
        </p:sndAc>
      </p:transition>
    </mc:Choice>
    <mc:Fallback>
      <p:transition spd="slow" advTm="1000">
        <p:checker/>
        <p:sndAc>
          <p:stSnd>
            <p:snd r:embed="rId3" name="drumroll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audio" Target="../media/audio1.wav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ACCDAD77-23C0-4AD6-A850-41AAAC0CC258}" type="datetimeFigureOut">
              <a:rPr lang="en-IN" smtClean="0"/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2124F66-95D8-44D8-B3F1-EA381380E6C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3" name="drumroll.wav"/>
          </p:stSnd>
        </p:sndAc>
      </p:transition>
    </mc:Choice>
    <mc:Fallback>
      <p:transition spd="slow" advTm="1000">
        <p:checker/>
        <p:sndAc>
          <p:stSnd>
            <p:snd r:embed="rId13" name="drumroll.wav"/>
          </p:stSnd>
        </p:sndAc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customXml" Target="../ink/ink6.xml"/><Relationship Id="rId7" Type="http://schemas.openxmlformats.org/officeDocument/2006/relationships/image" Target="../media/image3.png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3" Type="http://schemas.openxmlformats.org/officeDocument/2006/relationships/customXml" Target="../ink/ink2.xml"/><Relationship Id="rId22" Type="http://schemas.openxmlformats.org/officeDocument/2006/relationships/slideLayout" Target="../slideLayouts/slideLayout7.xml"/><Relationship Id="rId21" Type="http://schemas.openxmlformats.org/officeDocument/2006/relationships/audio" Target="../media/audio4.wav"/><Relationship Id="rId20" Type="http://schemas.openxmlformats.org/officeDocument/2006/relationships/customXml" Target="../ink/ink18.xml"/><Relationship Id="rId2" Type="http://schemas.openxmlformats.org/officeDocument/2006/relationships/image" Target="../media/image2.png"/><Relationship Id="rId19" Type="http://schemas.openxmlformats.org/officeDocument/2006/relationships/customXml" Target="../ink/ink17.xml"/><Relationship Id="rId18" Type="http://schemas.openxmlformats.org/officeDocument/2006/relationships/customXml" Target="../ink/ink16.xml"/><Relationship Id="rId17" Type="http://schemas.openxmlformats.org/officeDocument/2006/relationships/customXml" Target="../ink/ink15.xml"/><Relationship Id="rId16" Type="http://schemas.openxmlformats.org/officeDocument/2006/relationships/customXml" Target="../ink/ink14.xml"/><Relationship Id="rId15" Type="http://schemas.openxmlformats.org/officeDocument/2006/relationships/customXml" Target="../ink/ink13.xml"/><Relationship Id="rId14" Type="http://schemas.openxmlformats.org/officeDocument/2006/relationships/customXml" Target="../ink/ink12.xml"/><Relationship Id="rId13" Type="http://schemas.openxmlformats.org/officeDocument/2006/relationships/customXml" Target="../ink/ink11.xml"/><Relationship Id="rId12" Type="http://schemas.openxmlformats.org/officeDocument/2006/relationships/customXml" Target="../ink/ink10.xml"/><Relationship Id="rId11" Type="http://schemas.openxmlformats.org/officeDocument/2006/relationships/customXml" Target="../ink/ink9.xml"/><Relationship Id="rId10" Type="http://schemas.openxmlformats.org/officeDocument/2006/relationships/customXml" Target="../ink/ink8.xml"/><Relationship Id="rId1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5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6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5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360" y="332423"/>
            <a:ext cx="8229600" cy="1143000"/>
          </a:xfrm>
        </p:spPr>
        <p:txBody>
          <a:bodyPr>
            <a:normAutofit/>
          </a:bodyPr>
          <a:p>
            <a:pPr algn="ctr"/>
            <a:r>
              <a:rPr lang="en-US"/>
              <a:t> 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44588" y="2829560"/>
            <a:ext cx="6854190" cy="2306955"/>
          </a:xfrm>
          <a:prstGeom prst="rect">
            <a:avLst/>
          </a:prstGeom>
          <a:noFill/>
          <a:ln>
            <a:noFill/>
          </a:ln>
          <a:scene3d>
            <a:camera prst="isometricOffAxis2Left"/>
            <a:lightRig rig="threePt" dir="t"/>
          </a:scene3d>
        </p:spPr>
        <p:txBody>
          <a:bodyPr wrap="none" rtlCol="0" anchor="t">
            <a:spAutoFit/>
            <a:scene3d>
              <a:camera prst="isometricOffAxis2Left"/>
              <a:lightRig rig="threePt" dir="t"/>
            </a:scene3d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elix Titling" panose="04060505060202020A04" charset="0"/>
                <a:cs typeface="Felix Titling" panose="04060505060202020A04" charset="0"/>
              </a:rPr>
              <a:t>Welcome to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elix Titling" panose="04060505060202020A04" charset="0"/>
              <a:cs typeface="Felix Titling" panose="04060505060202020A04" charset="0"/>
            </a:endParaRPr>
          </a:p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Felix Titling" panose="04060505060202020A04" charset="0"/>
                <a:cs typeface="Felix Titling" panose="04060505060202020A04" charset="0"/>
              </a:rPr>
              <a:t>Presentation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Felix Titling" panose="04060505060202020A04" charset="0"/>
              <a:cs typeface="Felix Titling" panose="04060505060202020A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39340" y="2348865"/>
            <a:ext cx="3365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 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chimes.wav"/>
          </p:stSnd>
        </p:sndAc>
      </p:transition>
    </mc:Choice>
    <mc:Fallback>
      <p:transition spd="slow" advTm="1000">
        <p:checker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179070" y="82550"/>
            <a:ext cx="8114030" cy="6647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1650" b="1">
                <a:solidFill>
                  <a:srgbClr val="FF6600"/>
                </a:solidFill>
                <a:latin typeface="Segoe UI" panose="020B0502040204020203" charset="0"/>
                <a:ea typeface="SimSun" panose="02010600030101010101" pitchFamily="2" charset="-122"/>
              </a:rPr>
              <a:t>                                             </a:t>
            </a:r>
            <a:r>
              <a:rPr lang="en-US" sz="2400" b="1">
                <a:solidFill>
                  <a:schemeClr val="tx1"/>
                </a:solidFill>
                <a:latin typeface="Segoe UI" panose="020B0502040204020203" charset="0"/>
                <a:ea typeface="SimSun" panose="02010600030101010101" pitchFamily="2" charset="-122"/>
              </a:rPr>
              <a:t> </a:t>
            </a:r>
            <a:r>
              <a:rPr lang="en-US" sz="2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Segoe UI" panose="020B0502040204020203" charset="0"/>
                <a:ea typeface="SimSun" panose="02010600030101010101" pitchFamily="2" charset="-122"/>
              </a:rPr>
              <a:t>JavaScript Array</a:t>
            </a:r>
            <a:endParaRPr lang="en-US" sz="24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Segoe UI" panose="020B0502040204020203" charset="0"/>
              <a:ea typeface="SimSun" panose="02010600030101010101" pitchFamily="2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sz="2400" b="1">
              <a:solidFill>
                <a:schemeClr val="tx1"/>
              </a:solidFill>
              <a:latin typeface="Segoe UI" panose="020B0502040204020203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What is array  in javaScript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Why use Array in javaScript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Shallow and deep copy in array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Array operations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Insertion 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Deletion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/>
              <a:t>Searching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   Display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   Traverse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   Update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 Array property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   lenght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   Deletion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   Searching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   Display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   Traverse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   Update</a:t>
            </a:r>
            <a:endParaRPr lang="en-US"/>
          </a:p>
          <a:p>
            <a:pPr indent="0"/>
            <a:endParaRPr lang="en-US"/>
          </a:p>
          <a:p>
            <a:pPr indent="0"/>
            <a:endParaRPr lang="en-US"/>
          </a:p>
          <a:p>
            <a:pPr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chimes.wav"/>
          </p:stSnd>
        </p:sndAc>
      </p:transition>
    </mc:Choice>
    <mc:Fallback>
      <p:transition spd="slow" advTm="1000">
        <p:checker/>
        <p:sndAc>
          <p:stSnd>
            <p:snd r:embed="rId1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179705" y="260668"/>
            <a:ext cx="5080000" cy="2461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Array property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Length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Array methods(ARRAYS TO STRINGS)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join()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toString()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sz="1600"/>
              <a:t>Array methods(CHECK ARRAY OR NOT)</a:t>
            </a:r>
            <a:endParaRPr lang="en-US" sz="16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/>
              <a:t>   Array.isArray()</a:t>
            </a:r>
            <a:endParaRPr lang="en-US" sz="16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600"/>
              <a:t>Array methods(MULTIDIMENSIONAL ARRAYS)</a:t>
            </a:r>
            <a:endParaRPr 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/>
              <a:t>   Multidimensional Array</a:t>
            </a:r>
            <a:endParaRPr lang="en-US" sz="1600"/>
          </a:p>
        </p:txBody>
      </p:sp>
      <p:sp>
        <p:nvSpPr>
          <p:cNvPr id="2" name="Text Box 1"/>
          <p:cNvSpPr txBox="1"/>
          <p:nvPr/>
        </p:nvSpPr>
        <p:spPr>
          <a:xfrm>
            <a:off x="3753485" y="453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applause.wav"/>
          </p:stSnd>
        </p:sndAc>
      </p:transition>
    </mc:Choice>
    <mc:Fallback>
      <p:transition spd="slow" advTm="1000">
        <p:checker/>
        <p:sndAc>
          <p:stSnd>
            <p:snd r:embed="rId1" name="applause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34925" y="116840"/>
            <a:ext cx="8804275" cy="69932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400" b="1" i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JavaScript String</a:t>
            </a:r>
            <a:endParaRPr lang="en-US" sz="2400" b="1" i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indent="0" algn="ctr"/>
            <a:endParaRPr lang="en-US" sz="1050" b="1">
              <a:latin typeface="Wingdings" panose="05000000000000000000" charset="0"/>
              <a:ea typeface="SimSun" panose="02010600030101010101" pitchFamily="2" charset="-122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1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r>
              <a:rPr lang="en-US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What is string in javaScript</a:t>
            </a:r>
            <a:endParaRPr lang="en-US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</a:t>
            </a: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Why use string in javaScript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String methods(SEARCHING)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search()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indexOf()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lastIndexOf()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startsWith()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endsWith()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match()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String methods(TRIMMING)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 trim()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 trimStart()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 trimEnd()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String methods(PADDING)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  padStart() &amp; padEnd()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String methods(EXTRACTING)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  LOWERCASE)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  toUpperCase()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   toLowerCase()</a:t>
            </a:r>
            <a:endParaRPr lang="en-US" sz="20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US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b="1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chimes.wav"/>
          </p:stSnd>
        </p:sndAc>
      </p:transition>
    </mc:Choice>
    <mc:Fallback>
      <p:transition spd="slow" advTm="1000">
        <p:checker/>
        <p:sndAc>
          <p:stSnd>
            <p:snd r:embed="rId1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35560" y="188595"/>
            <a:ext cx="8199755" cy="6254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JavaScript Object</a:t>
            </a:r>
            <a:endParaRPr lang="en-US" sz="24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indent="0" algn="ctr"/>
            <a:endParaRPr lang="en-US" sz="1650" b="1">
              <a:solidFill>
                <a:srgbClr val="FF6600"/>
              </a:solidFill>
              <a:latin typeface="Segoe UI" panose="020B0502040204020203" charset="0"/>
              <a:ea typeface="SimSun" panose="02010600030101010101" pitchFamily="2" charset="-122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What is object in javaScript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Why use object in javaScript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Shallow and deep copy in object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Object operation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Insertion 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Deletion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Searching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Display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Traverse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Update 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Object Methods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Object.assign()=&gt;shallow copy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/>
              <a:t>Object.create()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   Object.keys()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   Object.values()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   Object.entries()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   Object.hasOwnProperty()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   Object.is()</a:t>
            </a:r>
            <a:endParaRPr lang="en-US"/>
          </a:p>
          <a:p>
            <a:pPr indent="0" algn="l"/>
            <a:r>
              <a:rPr lang="en-US"/>
              <a:t>     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7179310" y="2392680"/>
              <a:ext cx="17780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7179310" y="23926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7179310" y="2392680"/>
              <a:ext cx="17780" cy="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7179310" y="23926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7179310" y="2392680"/>
              <a:ext cx="17780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7179310" y="23926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Ink 4"/>
              <p14:cNvContentPartPr/>
              <p14:nvPr/>
            </p14:nvContentPartPr>
            <p14:xfrm>
              <a:off x="7179310" y="2392680"/>
              <a:ext cx="17780" cy="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7179310" y="23926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3267710" y="1687195"/>
              <a:ext cx="18415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3267710" y="168719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3267710" y="1687195"/>
              <a:ext cx="18415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3267710" y="168719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3267710" y="1687195"/>
              <a:ext cx="18415" cy="3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7"/>
            </p:blipFill>
            <p:spPr>
              <a:xfrm>
                <a:off x="3267710" y="168719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4902200" y="2767965"/>
              <a:ext cx="1778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2"/>
            </p:blipFill>
            <p:spPr>
              <a:xfrm>
                <a:off x="4902200" y="276796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4178935" y="3044825"/>
              <a:ext cx="1778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2"/>
            </p:blipFill>
            <p:spPr>
              <a:xfrm>
                <a:off x="4178935" y="304482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Ink 10"/>
              <p14:cNvContentPartPr/>
              <p14:nvPr/>
            </p14:nvContentPartPr>
            <p14:xfrm>
              <a:off x="8214995" y="2482215"/>
              <a:ext cx="1778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"/>
            </p:blipFill>
            <p:spPr>
              <a:xfrm>
                <a:off x="8214995" y="248221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Ink 11"/>
              <p14:cNvContentPartPr/>
              <p14:nvPr/>
            </p14:nvContentPartPr>
            <p14:xfrm>
              <a:off x="8214995" y="2482215"/>
              <a:ext cx="17780" cy="3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"/>
            </p:blipFill>
            <p:spPr>
              <a:xfrm>
                <a:off x="8214995" y="248221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Ink 12"/>
              <p14:cNvContentPartPr/>
              <p14:nvPr/>
            </p14:nvContentPartPr>
            <p14:xfrm>
              <a:off x="10652760" y="508635"/>
              <a:ext cx="1778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"/>
            </p:blipFill>
            <p:spPr>
              <a:xfrm>
                <a:off x="10652760" y="50863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Ink 13"/>
              <p14:cNvContentPartPr/>
              <p14:nvPr/>
            </p14:nvContentPartPr>
            <p14:xfrm>
              <a:off x="10652760" y="508635"/>
              <a:ext cx="1778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"/>
            </p:blipFill>
            <p:spPr>
              <a:xfrm>
                <a:off x="10652760" y="50863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Ink 14"/>
              <p14:cNvContentPartPr/>
              <p14:nvPr/>
            </p14:nvContentPartPr>
            <p14:xfrm>
              <a:off x="10652760" y="240665"/>
              <a:ext cx="1778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"/>
            </p:blipFill>
            <p:spPr>
              <a:xfrm>
                <a:off x="10652760" y="24066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Ink 15"/>
              <p14:cNvContentPartPr/>
              <p14:nvPr/>
            </p14:nvContentPartPr>
            <p14:xfrm>
              <a:off x="10652760" y="240665"/>
              <a:ext cx="1778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"/>
            </p:blipFill>
            <p:spPr>
              <a:xfrm>
                <a:off x="10652760" y="24066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Ink 16"/>
              <p14:cNvContentPartPr/>
              <p14:nvPr/>
            </p14:nvContentPartPr>
            <p14:xfrm>
              <a:off x="10652760" y="240665"/>
              <a:ext cx="1778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"/>
            </p:blipFill>
            <p:spPr>
              <a:xfrm>
                <a:off x="10652760" y="24066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Ink 17"/>
              <p14:cNvContentPartPr/>
              <p14:nvPr/>
            </p14:nvContentPartPr>
            <p14:xfrm>
              <a:off x="8911590" y="829945"/>
              <a:ext cx="1778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"/>
            </p:blipFill>
            <p:spPr>
              <a:xfrm>
                <a:off x="8911590" y="82994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9" name="Ink 18"/>
              <p14:cNvContentPartPr/>
              <p14:nvPr/>
            </p14:nvContentPartPr>
            <p14:xfrm>
              <a:off x="8911590" y="829945"/>
              <a:ext cx="17780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"/>
            </p:blipFill>
            <p:spPr>
              <a:xfrm>
                <a:off x="8911590" y="82994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21" name="push.wav"/>
          </p:stSnd>
        </p:sndAc>
      </p:transition>
    </mc:Choice>
    <mc:Fallback>
      <p:transition spd="slow" advTm="1000">
        <p:checker/>
        <p:sndAc>
          <p:stSnd>
            <p:snd r:embed="rId21" name="push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107315" y="188595"/>
            <a:ext cx="76955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Object immutable methods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Object.seal()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Object.isSealed()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Object.freeze()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Object.isFrozen()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Object.preventExtensions()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Object.isExtensible()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Object.defineProperty()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Advance Object Concepts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This 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Window object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GlobalThis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coin.wav"/>
          </p:stSnd>
        </p:sndAc>
      </p:transition>
    </mc:Choice>
    <mc:Fallback>
      <p:transition spd="slow" advTm="1000">
        <p:checker/>
        <p:sndAc>
          <p:stSnd>
            <p:snd r:embed="rId1" name="coin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107315" y="332740"/>
            <a:ext cx="7335520" cy="2214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Segoe UI" panose="020B0502040204020203" charset="0"/>
                <a:ea typeface="SimSun" panose="02010600030101010101" pitchFamily="2" charset="-122"/>
              </a:rPr>
              <a:t>Destructuring</a:t>
            </a:r>
            <a:endParaRPr lang="en-US" sz="24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Segoe UI" panose="020B0502040204020203" charset="0"/>
              <a:ea typeface="SimSun" panose="02010600030101010101" pitchFamily="2" charset="-122"/>
            </a:endParaRPr>
          </a:p>
          <a:p>
            <a:pPr indent="0" algn="ctr"/>
            <a:endParaRPr lang="en-US" sz="2400" b="1">
              <a:solidFill>
                <a:schemeClr val="tx1"/>
              </a:solidFill>
              <a:latin typeface="Segoe UI" panose="020B0502040204020203" charset="0"/>
              <a:ea typeface="SimSun" panose="02010600030101010101" pitchFamily="2" charset="-122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What is destructuring 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Why we use destructuring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Object destructuring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Array destructuring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hammer.wav"/>
          </p:stSnd>
        </p:sndAc>
      </p:transition>
    </mc:Choice>
    <mc:Fallback>
      <p:transition spd="slow" advTm="1000">
        <p:checker/>
        <p:sndAc>
          <p:stSnd>
            <p:snd r:embed="rId1" name="hammer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198755" y="548640"/>
            <a:ext cx="8190865" cy="2214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Segoe UI" panose="020B0502040204020203" charset="0"/>
                <a:ea typeface="SimSun" panose="02010600030101010101" pitchFamily="2" charset="-122"/>
              </a:rPr>
              <a:t>Synchronous and Asynchronous Programming</a:t>
            </a:r>
            <a:endParaRPr lang="en-US" sz="24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Segoe UI" panose="020B0502040204020203" charset="0"/>
              <a:ea typeface="SimSun" panose="02010600030101010101" pitchFamily="2" charset="-122"/>
            </a:endParaRPr>
          </a:p>
          <a:p>
            <a:pPr indent="0" algn="ctr"/>
            <a:endParaRPr lang="en-US" sz="2400">
              <a:solidFill>
                <a:schemeClr val="tx1"/>
              </a:solidFill>
              <a:latin typeface="Segoe UI" panose="020B0502040204020203" charset="0"/>
              <a:ea typeface="SimSun" panose="02010600030101010101" pitchFamily="2" charset="-122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What is synchronous(blocking) programming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Why use synchronous(non-blocking) programming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What is Asynchronous(blocking) programming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Why use Asynchronous(non-blocking) programming              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chimes.wav"/>
          </p:stSnd>
        </p:sndAc>
      </p:transition>
    </mc:Choice>
    <mc:Fallback>
      <p:transition spd="slow" advTm="1000">
        <p:checker/>
        <p:sndAc>
          <p:stSnd>
            <p:snd r:embed="rId1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323215" y="188595"/>
            <a:ext cx="8647430" cy="5815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Segoe UI" panose="020B0502040204020203" charset="0"/>
                <a:ea typeface="SimSun" panose="02010600030101010101" pitchFamily="2" charset="-122"/>
              </a:rPr>
              <a:t>Asynchronous Programming</a:t>
            </a:r>
            <a:endParaRPr lang="en-US" sz="24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Segoe UI" panose="020B0502040204020203" charset="0"/>
              <a:ea typeface="SimSun" panose="02010600030101010101" pitchFamily="2" charset="-122"/>
            </a:endParaRPr>
          </a:p>
          <a:p>
            <a:pPr indent="0" algn="ctr"/>
            <a:endParaRPr lang="en-US" sz="2400">
              <a:solidFill>
                <a:schemeClr val="tx1"/>
              </a:solidFill>
              <a:latin typeface="Segoe UI" panose="020B0502040204020203" charset="0"/>
              <a:ea typeface="SimSun" panose="02010600030101010101" pitchFamily="2" charset="-122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What is callback function in javaScript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Why we use callback function in javaScript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What is promise in javaScript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Why use promise in javaScript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Promise methods in javaScript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  Promise.all()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  Promise.allSettled()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  Promise.race()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  Promise.any()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What is promise chaining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How to handle the promise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  Using both then() and catch() methods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How to handle exception/error in Promise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   Using try and catch(handle exception outside the promise)              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</a:t>
            </a:r>
            <a:r>
              <a:rPr lang="en-US"/>
              <a:t>What is async &amp; await</a:t>
            </a:r>
            <a:endParaRPr lang="en-US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/>
              <a:t>  Why we use async &amp; await in place of promise</a:t>
            </a:r>
            <a:endParaRPr lang="en-US"/>
          </a:p>
          <a:p>
            <a:pPr indent="0" algn="l"/>
            <a:r>
              <a:rPr lang="en-US"/>
              <a:t>             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coin.wav"/>
          </p:stSnd>
        </p:sndAc>
      </p:transition>
    </mc:Choice>
    <mc:Fallback>
      <p:transition spd="slow" advTm="1000">
        <p:checker/>
        <p:sndAc>
          <p:stSnd>
            <p:snd r:embed="rId1" name="coin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0" y="188595"/>
            <a:ext cx="8973185" cy="2376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JavaScript Error Handling</a:t>
            </a:r>
            <a:endParaRPr lang="en-US" sz="24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/>
            <a:endParaRPr lang="en-US" sz="24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l"/>
            <a:endParaRPr lang="en-US" sz="1050" b="0">
              <a:latin typeface="Wingdings" panose="05000000000000000000" charset="0"/>
              <a:ea typeface="SimSun" panose="02010600030101010101" pitchFamily="2" charset="-122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Try,catch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Try,catch,finally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Throw an Exception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Optional catch binding             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applause.wav"/>
          </p:stSnd>
        </p:sndAc>
      </p:transition>
    </mc:Choice>
    <mc:Fallback>
      <p:transition spd="slow" advTm="1000">
        <p:checker/>
        <p:sndAc>
          <p:stSnd>
            <p:snd r:embed="rId1" name="applause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116840"/>
            <a:ext cx="8070850" cy="4038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Segoe UI" panose="020B0502040204020203" charset="0"/>
              </a:rPr>
              <a:t>How JavaScript Works/JavaScript Runtime</a:t>
            </a:r>
            <a:endParaRPr lang="en-US" sz="2400" b="1">
              <a:solidFill>
                <a:schemeClr val="tx1"/>
              </a:solidFill>
              <a:latin typeface="Segoe UI" panose="020B0502040204020203" charset="0"/>
            </a:endParaRPr>
          </a:p>
          <a:p>
            <a:pPr indent="0" algn="ctr"/>
            <a:endParaRPr lang="en-US" sz="2400" b="1">
              <a:solidFill>
                <a:srgbClr val="FF6600"/>
              </a:solidFill>
              <a:latin typeface="Segoe UI" panose="020B0502040204020203" charset="0"/>
            </a:endParaRPr>
          </a:p>
          <a:p>
            <a:pPr indent="0" algn="ctr"/>
            <a:endParaRPr lang="en-US" sz="1050" b="0">
              <a:latin typeface="Wingdings" panose="05000000000000000000" charset="0"/>
              <a:ea typeface="SimSun" panose="02010600030101010101" pitchFamily="2" charset="-122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Global Execution context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Execution context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Call stack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This and window in global execution context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Function execution context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Hoisting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Scope chain and lexical environment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Clouser 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Web APIs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Callback queue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Job Queue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chimes.wav"/>
          </p:stSnd>
        </p:sndAc>
      </p:transition>
    </mc:Choice>
    <mc:Fallback>
      <p:transition spd="slow" advTm="1000">
        <p:checker/>
        <p:sndAc>
          <p:stSnd>
            <p:snd r:embed="rId1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603"/>
            <a:ext cx="8229600" cy="4525963"/>
          </a:xfr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 JavaScript </a:t>
            </a:r>
            <a:r>
              <a:rPr lang="en-IN" sz="4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en-IN" sz="4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sz="4000" b="1" dirty="0"/>
          </a:p>
          <a:p>
            <a:pPr lvl="0"/>
            <a:r>
              <a:rPr lang="en-IN" dirty="0"/>
              <a:t>What is </a:t>
            </a:r>
            <a:r>
              <a:rPr lang="en-IN" dirty="0" smtClean="0"/>
              <a:t>JavaScript</a:t>
            </a:r>
            <a:endParaRPr lang="en-IN" dirty="0" smtClean="0"/>
          </a:p>
          <a:p>
            <a:pPr lvl="0"/>
            <a:r>
              <a:rPr lang="en-IN" dirty="0" smtClean="0"/>
              <a:t>Why </a:t>
            </a:r>
            <a:r>
              <a:rPr lang="en-IN" dirty="0"/>
              <a:t>use JavaScript</a:t>
            </a:r>
            <a:endParaRPr lang="en-IN" dirty="0"/>
          </a:p>
          <a:p>
            <a:pPr lvl="0"/>
            <a:r>
              <a:rPr lang="en-IN" dirty="0"/>
              <a:t>Evolution of javaScript</a:t>
            </a:r>
            <a:endParaRPr lang="en-IN" dirty="0"/>
          </a:p>
          <a:p>
            <a:pPr lvl="0"/>
            <a:r>
              <a:rPr lang="en-IN" dirty="0"/>
              <a:t>Advantage and DisAdvantage of JavaScript</a:t>
            </a:r>
            <a:endParaRPr lang="en-IN" dirty="0"/>
          </a:p>
          <a:p>
            <a:pPr lvl="0"/>
            <a:r>
              <a:rPr lang="en-IN" dirty="0"/>
              <a:t>How does javaScript works?</a:t>
            </a:r>
            <a:endParaRPr lang="en-IN" dirty="0"/>
          </a:p>
          <a:p>
            <a:pPr lvl="0"/>
            <a:r>
              <a:rPr lang="en-IN" dirty="0"/>
              <a:t>Structure of JavaScript program</a:t>
            </a:r>
            <a:endParaRPr lang="en-IN" dirty="0"/>
          </a:p>
          <a:p>
            <a:pPr lvl="0"/>
            <a:r>
              <a:rPr lang="en-IN" dirty="0"/>
              <a:t>How to write JavaScript in Notepad++,Visual Studio Code</a:t>
            </a:r>
            <a:endParaRPr lang="en-IN" dirty="0"/>
          </a:p>
          <a:p>
            <a:pPr lvl="0"/>
            <a:r>
              <a:rPr lang="en-IN" dirty="0"/>
              <a:t>How to add JavaScript in HTML?</a:t>
            </a:r>
            <a:endParaRPr lang="en-IN" dirty="0"/>
          </a:p>
          <a:p>
            <a:pPr lvl="0"/>
            <a:r>
              <a:rPr lang="en-IN" dirty="0"/>
              <a:t>How to include External JavaScript in HTML?</a:t>
            </a:r>
            <a:endParaRPr lang="en-IN" dirty="0"/>
          </a:p>
          <a:p>
            <a:pPr lvl="0"/>
            <a:r>
              <a:rPr lang="en-IN" dirty="0"/>
              <a:t>JavaScript engine all engine according to browser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658" y="188511"/>
            <a:ext cx="7221488" cy="1143000"/>
          </a:xfrm>
        </p:spPr>
        <p:txBody>
          <a:bodyPr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br>
              <a:rPr lang="en-IN" dirty="0"/>
            </a:br>
            <a:r>
              <a:rPr lang="en-IN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JavaScript Syllabus</a:t>
            </a:r>
            <a:br>
              <a:rPr lang="en-IN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dirty="0" smtClean="0"/>
              <a:t> 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chimes.wav"/>
          </p:stSnd>
        </p:sndAc>
      </p:transition>
    </mc:Choice>
    <mc:Fallback>
      <p:transition spd="slow" advTm="1000">
        <p:checker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460" y="116840"/>
            <a:ext cx="7512050" cy="5908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JavaScript Comment</a:t>
            </a:r>
            <a:endParaRPr lang="en-IN" sz="2400" dirty="0" smtClean="0"/>
          </a:p>
          <a:p>
            <a:pPr algn="ctr"/>
            <a:r>
              <a:rPr lang="en-IN" b="1" dirty="0" smtClean="0"/>
              <a:t> </a:t>
            </a:r>
            <a:endParaRPr lang="en-IN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 smtClean="0"/>
              <a:t>What is comment in javaScript</a:t>
            </a:r>
            <a:endParaRPr lang="en-IN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 smtClean="0"/>
              <a:t>Why use comment in javaScript</a:t>
            </a:r>
            <a:endParaRPr lang="en-IN" dirty="0" smtClean="0"/>
          </a:p>
          <a:p>
            <a:pPr algn="ctr"/>
            <a:r>
              <a:rPr lang="en-IN" dirty="0" smtClean="0"/>
              <a:t> </a:t>
            </a:r>
            <a:endParaRPr lang="en-IN" dirty="0" smtClean="0"/>
          </a:p>
          <a:p>
            <a:pPr algn="ctr"/>
            <a:r>
              <a:rPr lang="en-IN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JavaScript identifier</a:t>
            </a:r>
            <a:endParaRPr lang="en-IN" sz="24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IN" b="1" dirty="0" smtClean="0"/>
              <a:t> </a:t>
            </a:r>
            <a:endParaRPr lang="en-IN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 smtClean="0"/>
              <a:t>What is identifier in javaScript</a:t>
            </a:r>
            <a:endParaRPr lang="en-IN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 smtClean="0"/>
              <a:t>Why use identifier in javaScript</a:t>
            </a:r>
            <a:endParaRPr lang="en-IN" dirty="0" smtClean="0"/>
          </a:p>
          <a:p>
            <a:pPr marL="285750" lvl="0" indent="-285750" algn="ctr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algn="ctr"/>
            <a:r>
              <a:rPr lang="en-IN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JavaScript Variable</a:t>
            </a:r>
            <a:endParaRPr lang="en-IN" sz="24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n-IN" b="1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 smtClean="0"/>
              <a:t>What is variable</a:t>
            </a:r>
            <a:endParaRPr lang="en-IN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 smtClean="0"/>
              <a:t>Why use variable </a:t>
            </a:r>
            <a:endParaRPr lang="en-IN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 smtClean="0"/>
              <a:t>How many ways can variable be declare</a:t>
            </a:r>
            <a:endParaRPr lang="en-I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 smtClean="0"/>
              <a:t> Using Var keyword</a:t>
            </a:r>
            <a:endParaRPr lang="en-I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Let </a:t>
            </a:r>
            <a:r>
              <a:rPr lang="en-US" dirty="0" smtClean="0"/>
              <a:t>keyword</a:t>
            </a: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/>
              <a:t>Const keyword</a:t>
            </a:r>
            <a:endParaRPr lang="en-US" dirty="0"/>
          </a:p>
          <a:p>
            <a:pPr lvl="0"/>
            <a:endParaRPr lang="en-US" dirty="0"/>
          </a:p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applause.wav"/>
          </p:stSnd>
        </p:sndAc>
      </p:transition>
    </mc:Choice>
    <mc:Fallback>
      <p:transition spd="slow" advTm="1000">
        <p:checker/>
        <p:sndAc>
          <p:stSnd>
            <p:snd r:embed="rId1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536" y="936010"/>
            <a:ext cx="6102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Declaring and initializing variable in javaScript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Rules  of variable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Scope of variable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How many types of variable scopes are there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chimes.wav"/>
          </p:stSnd>
        </p:sndAc>
      </p:transition>
    </mc:Choice>
    <mc:Fallback>
      <p:transition spd="slow" advTm="1000">
        <p:checker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7704856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JavaScript Scope</a:t>
            </a:r>
            <a:endParaRPr lang="en-US" sz="24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Global scope</a:t>
            </a: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Local scope(block and function scope)</a:t>
            </a: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algn="ctr"/>
            <a:r>
              <a:rPr lang="en-IN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JavaScript Operators</a:t>
            </a:r>
            <a:endParaRPr lang="en-IN" sz="24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What is operator in JavaScript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How many type of operators in JavaScript?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Assignment Operator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Comparison Operators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Logical Operators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Conditional Operators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Bitwise Operators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Unary Operators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Type Of </a:t>
            </a:r>
            <a:r>
              <a:rPr lang="en-US" dirty="0"/>
              <a:t>Operator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Ternary Operator(:?)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Nullish coalescing operator(??)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Exponentiation operator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Comma Operator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chimes.wav"/>
          </p:stSnd>
        </p:sndAc>
      </p:transition>
    </mc:Choice>
    <mc:Fallback>
      <p:transition spd="slow" advTm="1000">
        <p:checker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609" y="404277"/>
            <a:ext cx="6858000" cy="4984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buFont typeface="Wingdings" panose="05000000000000000000" charset="0"/>
              <a:buNone/>
            </a:pPr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JavaScript Statement</a:t>
            </a:r>
            <a:endParaRPr lang="en-US" sz="24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342900" indent="-342900" algn="ctr">
              <a:buFont typeface="Wingdings" panose="05000000000000000000" charset="0"/>
              <a:buChar char="v"/>
            </a:pPr>
            <a:endParaRPr lang="en-US" sz="2000" b="1" dirty="0" smtClean="0"/>
          </a:p>
          <a:p>
            <a:pPr marL="285750" lvl="0" indent="-285750">
              <a:buFont typeface="Wingdings" panose="05000000000000000000" charset="0"/>
              <a:buChar char="v"/>
            </a:pPr>
            <a:r>
              <a:rPr lang="en-US" sz="2000" dirty="0" smtClean="0"/>
              <a:t>Conditional statement</a:t>
            </a:r>
            <a:endParaRPr lang="en-US" sz="2000" dirty="0" smtClean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    If statement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    If else statement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    Else if statement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    Switch statement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endParaRPr lang="en-US" dirty="0"/>
          </a:p>
          <a:p>
            <a:pPr marL="285750" lvl="0" indent="-285750">
              <a:buFont typeface="Wingdings" panose="05000000000000000000" charset="0"/>
              <a:buChar char="v"/>
            </a:pPr>
            <a:r>
              <a:rPr lang="en-US" sz="2000" dirty="0"/>
              <a:t> Loop statements</a:t>
            </a:r>
            <a:endParaRPr 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    While Loop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    Do while Loop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    For loop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    Nested for loops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    For In loop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    For Of loop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    Break statement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    Continue statement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chimes.wav"/>
          </p:stSnd>
        </p:sndAc>
      </p:transition>
    </mc:Choice>
    <mc:Fallback>
      <p:transition spd="slow" advTm="1000">
        <p:checker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107315" y="188595"/>
            <a:ext cx="7109460" cy="5087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JavaScript Functions</a:t>
            </a:r>
            <a:endParaRPr lang="en-US" sz="2800" b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lnSpc>
                <a:spcPct val="90000"/>
              </a:lnSpc>
              <a:buFont typeface="Wingdings" panose="05000000000000000000" charset="0"/>
              <a:buNone/>
            </a:pPr>
            <a:endParaRPr lang="en-US" sz="28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lnSpc>
                <a:spcPct val="90000"/>
              </a:lnSpc>
              <a:buFont typeface="Wingdings" panose="05000000000000000000" charset="0"/>
              <a:buNone/>
            </a:pPr>
            <a:endParaRPr lang="en-US" sz="28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28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lang="en-US" sz="28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endParaRPr lang="en-US" sz="28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endParaRPr lang="en-US" sz="28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endParaRPr lang="en-US" sz="24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endParaRPr lang="en-US" sz="24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endParaRPr lang="en-US" sz="24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endParaRPr lang="en-US" sz="24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endParaRPr lang="en-US" sz="24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endParaRPr lang="en-US" sz="24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endParaRPr lang="en-US" sz="24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19730" y="43942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5560" y="692785"/>
            <a:ext cx="7911465" cy="37230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Wingdings" panose="05000000000000000000" charset="0"/>
              <a:buNone/>
            </a:pPr>
            <a:endParaRPr lang="en-US" sz="20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What is a Fubction in  JavaScript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What is the use of function in JavaScript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How many type of functions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How to define a function in JavaScript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How to call a function in JavaScript using arguments?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What is function parameters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What is function arguments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lang="en-US" sz="20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Function return (or return statement)</a:t>
            </a:r>
            <a:endParaRPr lang="en-US" sz="20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0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 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applause.wav"/>
          </p:stSnd>
        </p:sndAc>
      </p:transition>
    </mc:Choice>
    <mc:Fallback>
      <p:transition spd="slow" advTm="1000">
        <p:checker/>
        <p:sndAc>
          <p:stSnd>
            <p:snd r:embed="rId1" name="applause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107315" y="44450"/>
            <a:ext cx="7543165" cy="4942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J</a:t>
            </a:r>
            <a:r>
              <a:rPr lang="en-US" sz="2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ava functions</a:t>
            </a:r>
            <a:endParaRPr lang="en-US" sz="24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171450" indent="-171450" algn="l">
              <a:lnSpc>
                <a:spcPct val="90000"/>
              </a:lnSpc>
              <a:buFont typeface="Wingdings" panose="05000000000000000000" charset="0"/>
              <a:buChar char="v"/>
            </a:pPr>
            <a:endParaRPr lang="en-US" sz="1050" b="0">
              <a:latin typeface="Wingdings" panose="05000000000000000000" charset="0"/>
              <a:ea typeface="SimSun" panose="02010600030101010101" pitchFamily="2" charset="-122"/>
            </a:endParaRPr>
          </a:p>
          <a:p>
            <a:pPr indent="0" algn="l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050" b="0"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</a:t>
            </a:r>
            <a:endParaRPr lang="en-US" sz="1050" b="0"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285750" indent="-285750" algn="l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</a:t>
            </a: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Anonymous functions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Immediately Invoked Function Expression (IIFE)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Returning Multiple Values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The call() Method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The apply() method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The bind() Method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Closures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Arrow Functions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Arrow Functions: Do &amp; Don’t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Default Parameters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Rest Parameters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Callback function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High order function(functions returning functions)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/>
              <a:t> </a:t>
            </a:r>
            <a:r>
              <a:rPr lang="en-US" sz="1600"/>
              <a:t>Recursion/Recursive function</a:t>
            </a:r>
            <a:endParaRPr lang="en-US" sz="1600"/>
          </a:p>
          <a:p>
            <a:pPr marL="285750" indent="-285750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sz="1600"/>
              <a:t> Currying function</a:t>
            </a:r>
            <a:endParaRPr lang="en-US"/>
          </a:p>
          <a:p>
            <a:pPr marL="285750" indent="-285750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sz="1600"/>
              <a:t> Infinity currying function</a:t>
            </a:r>
            <a:endParaRPr lang="en-US"/>
          </a:p>
          <a:p>
            <a:pPr marL="285750" indent="-285750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/>
              <a:t> </a:t>
            </a:r>
            <a:r>
              <a:rPr lang="en-US" sz="1600"/>
              <a:t>Different between arrow and normal fu</a:t>
            </a:r>
            <a:r>
              <a:rPr lang="en-US"/>
              <a:t>n</a:t>
            </a:r>
            <a:r>
              <a:rPr lang="en-US" sz="1600"/>
              <a:t>ction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chimes.wav"/>
          </p:stSnd>
        </p:sndAc>
      </p:transition>
    </mc:Choice>
    <mc:Fallback>
      <p:transition spd="slow" advTm="1000">
        <p:checker/>
        <p:sndAc>
          <p:stSnd>
            <p:snd r:embed="rId1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251460" y="44450"/>
            <a:ext cx="7129780" cy="60312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JavaScript Data Types</a:t>
            </a:r>
            <a:endParaRPr lang="en-US" sz="24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indent="0" algn="ctr"/>
            <a:endParaRPr lang="en-US" sz="2400" b="1"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What is data type in javaScript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Why user data type in javaScript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How many types of data type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Primitive data type(user defined data type)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Non-Primitive data type(reference data type)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What are the primitive data type in javaScript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Boolen data type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Number data type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String data type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Null data type</a:t>
            </a:r>
            <a:endParaRPr lang="en-US" sz="1600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/>
              <a:t>   Undefined data type</a:t>
            </a:r>
            <a:endParaRPr lang="en-US" sz="16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/>
              <a:t>   BigInt data type</a:t>
            </a:r>
            <a:endParaRPr lang="en-US" sz="16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/>
              <a:t>   Symbol data type</a:t>
            </a:r>
            <a:endParaRPr lang="en-US" sz="160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sz="1600"/>
              <a:t> What are the non-primitive data type in javaScript</a:t>
            </a:r>
            <a:endParaRPr lang="en-US" sz="16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/>
              <a:t>    Array data type</a:t>
            </a:r>
            <a:endParaRPr lang="en-US" sz="16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/>
              <a:t>    Object data type</a:t>
            </a:r>
            <a:endParaRPr lang="en-US" sz="16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/>
              <a:t>    Function data type</a:t>
            </a:r>
            <a:endParaRPr lang="en-US" sz="16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/>
              <a:t>    RegExp data type</a:t>
            </a:r>
            <a:endParaRPr lang="en-US" sz="16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/>
              <a:t>    Difference between Primitive and Non-Primitive data type</a:t>
            </a:r>
            <a:endParaRPr lang="en-US" sz="1600"/>
          </a:p>
          <a:p>
            <a:pPr indent="0" algn="l">
              <a:buFont typeface="Wingdings" panose="05000000000000000000" charset="0"/>
              <a:buNone/>
            </a:pPr>
            <a:r>
              <a:rPr lang="en-US" sz="1600"/>
              <a:t>    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00">
        <p:checker/>
        <p:sndAc>
          <p:stSnd>
            <p:snd r:embed="rId1" name="drumroll.wav"/>
          </p:stSnd>
        </p:sndAc>
      </p:transition>
    </mc:Choice>
    <mc:Fallback>
      <p:transition spd="slow" advTm="1000">
        <p:checker/>
        <p:sndAc>
          <p:stSnd>
            <p:snd r:embed="rId1" name="drumroll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5672</Words>
  <Application>WPS Presentation</Application>
  <PresentationFormat>On-screen Show (4:3)</PresentationFormat>
  <Paragraphs>319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SimSun</vt:lpstr>
      <vt:lpstr>Wingdings</vt:lpstr>
      <vt:lpstr>Wingdings 3</vt:lpstr>
      <vt:lpstr>Verdana</vt:lpstr>
      <vt:lpstr>Wingdings 2</vt:lpstr>
      <vt:lpstr>Felix Titling</vt:lpstr>
      <vt:lpstr>Wingdings</vt:lpstr>
      <vt:lpstr>Calibri</vt:lpstr>
      <vt:lpstr>Times New Roman</vt:lpstr>
      <vt:lpstr>Segoe UI</vt:lpstr>
      <vt:lpstr>Lucida Sans Unicode</vt:lpstr>
      <vt:lpstr>Microsoft YaHei</vt:lpstr>
      <vt:lpstr>Arial Unicode MS</vt:lpstr>
      <vt:lpstr>黑体</vt:lpstr>
      <vt:lpstr>Concourse</vt:lpstr>
      <vt:lpstr> </vt:lpstr>
      <vt:lpstr> JavaScript Syllabus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Syllabus</dc:title>
  <dc:creator>Admin</dc:creator>
  <cp:lastModifiedBy>Admin</cp:lastModifiedBy>
  <cp:revision>13</cp:revision>
  <dcterms:created xsi:type="dcterms:W3CDTF">2023-09-18T15:14:00Z</dcterms:created>
  <dcterms:modified xsi:type="dcterms:W3CDTF">2023-09-23T04:29:37Z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6357EA7E88674FD9A81904121F1A6A1F_13</vt:lpwstr>
  </property>
  <property fmtid="{D5CDD505-2E9C-101B-9397-08002B2CF9AE}" pid="3" name="KSOProductBuildVer">
    <vt:lpwstr>1033-12.2.0.13215</vt:lpwstr>
  </property>
</Properties>
</file>