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1pPr>
    <a:lvl2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2pPr>
    <a:lvl3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3pPr>
    <a:lvl4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4pPr>
    <a:lvl5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5pPr>
    <a:lvl6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6pPr>
    <a:lvl7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7pPr>
    <a:lvl8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8pPr>
    <a:lvl9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9DEE7"/>
          </a:solidFill>
        </a:fill>
      </a:tcStyle>
    </a:wholeTbl>
    <a:band2H>
      <a:tcTxStyle b="def" i="def"/>
      <a:tcStyle>
        <a:tcBdr/>
        <a:fill>
          <a:solidFill>
            <a:srgbClr val="EDEFF4"/>
          </a:solidFill>
        </a:fill>
      </a:tcStyle>
    </a:band2H>
    <a:firstCol>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firstCol>
    <a:lastRow>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lastRow>
    <a:firstRow>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1"/>
          </a:solidFill>
        </a:fill>
      </a:tcStyle>
    </a:firstRow>
  </a:tblStyle>
  <a:tblStyle styleId="{C7B018BB-80A7-4F77-B60F-C8B233D01FF8}" styleName="">
    <a:tblBg/>
    <a:wholeTbl>
      <a:tcTxStyle b="off" i="off">
        <a:font>
          <a:latin typeface="Avenir Next Medium"/>
          <a:ea typeface="Avenir Next Medium"/>
          <a:cs typeface="Avenir Next Medium"/>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9DDD0"/>
          </a:solidFill>
        </a:fill>
      </a:tcStyle>
    </a:wholeTbl>
    <a:band2H>
      <a:tcTxStyle b="def" i="def"/>
      <a:tcStyle>
        <a:tcBdr/>
        <a:fill>
          <a:solidFill>
            <a:srgbClr val="EDEFE9"/>
          </a:solidFill>
        </a:fill>
      </a:tcStyle>
    </a:band2H>
    <a:firstCol>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firstCol>
    <a:lastRow>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lastRow>
    <a:firstRow>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3"/>
          </a:solidFill>
        </a:fill>
      </a:tcStyle>
    </a:firstRow>
  </a:tblStyle>
  <a:tblStyle styleId="{EEE7283C-3CF3-47DC-8721-378D4A62B228}" styleName="">
    <a:tblBg/>
    <a:wholeTbl>
      <a:tcTxStyle b="off" i="off">
        <a:font>
          <a:latin typeface="Avenir Next Medium"/>
          <a:ea typeface="Avenir Next Medium"/>
          <a:cs typeface="Avenir Next Medium"/>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E6D3D0"/>
          </a:solidFill>
        </a:fill>
      </a:tcStyle>
    </a:wholeTbl>
    <a:band2H>
      <a:tcTxStyle b="def" i="def"/>
      <a:tcStyle>
        <a:tcBdr/>
        <a:fill>
          <a:solidFill>
            <a:srgbClr val="F3EAE9"/>
          </a:solidFill>
        </a:fill>
      </a:tcStyle>
    </a:band2H>
    <a:firstCol>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firstCol>
    <a:lastRow>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lastRow>
    <a:firstRow>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chemeClr val="accent6"/>
          </a:solidFill>
        </a:fill>
      </a:tcStyle>
    </a:firstRow>
  </a:tblStyle>
  <a:tblStyle styleId="{CF821DB8-F4EB-4A41-A1BA-3FCAFE7338EE}" styleName="">
    <a:tblBg/>
    <a:wholeTbl>
      <a:tcTxStyle b="off" i="off">
        <a:font>
          <a:latin typeface="Avenir Next Medium"/>
          <a:ea typeface="Avenir Next Medium"/>
          <a:cs typeface="Avenir Next Medium"/>
        </a:font>
        <a:srgbClr val="5E52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8"/>
          </a:solidFill>
        </a:fill>
      </a:tcStyle>
    </a:wholeTbl>
    <a:band2H>
      <a:tcTxStyle b="def" i="def"/>
      <a:tcStyle>
        <a:tcBdr/>
        <a:fill>
          <a:solidFill>
            <a:srgbClr val="12455E"/>
          </a:solidFill>
        </a:fill>
      </a:tcStyle>
    </a:band2H>
    <a:firstCol>
      <a:tcTxStyle b="on" i="off">
        <a:font>
          <a:latin typeface="Avenir Next Demi Bold"/>
          <a:ea typeface="Avenir Next Demi Bold"/>
          <a:cs typeface="Avenir Next Demi Bold"/>
        </a:font>
        <a:srgbClr val="1245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Demi Bold"/>
          <a:ea typeface="Avenir Next Demi Bold"/>
          <a:cs typeface="Avenir Next Demi Bold"/>
        </a:font>
        <a:srgbClr val="5E524C"/>
      </a:tcTxStyle>
      <a:tcStyle>
        <a:tcBdr>
          <a:left>
            <a:ln w="12700" cap="flat">
              <a:noFill/>
              <a:miter lim="400000"/>
            </a:ln>
          </a:left>
          <a:right>
            <a:ln w="12700" cap="flat">
              <a:noFill/>
              <a:miter lim="400000"/>
            </a:ln>
          </a:right>
          <a:top>
            <a:ln w="50800" cap="flat">
              <a:solidFill>
                <a:srgbClr val="5E524C"/>
              </a:solidFill>
              <a:prstDash val="solid"/>
              <a:round/>
            </a:ln>
          </a:top>
          <a:bottom>
            <a:ln w="25400" cap="flat">
              <a:solidFill>
                <a:srgbClr val="5E524C"/>
              </a:solidFill>
              <a:prstDash val="solid"/>
              <a:round/>
            </a:ln>
          </a:bottom>
          <a:insideH>
            <a:ln w="12700" cap="flat">
              <a:noFill/>
              <a:miter lim="400000"/>
            </a:ln>
          </a:insideH>
          <a:insideV>
            <a:ln w="12700" cap="flat">
              <a:noFill/>
              <a:miter lim="400000"/>
            </a:ln>
          </a:insideV>
        </a:tcBdr>
        <a:fill>
          <a:solidFill>
            <a:srgbClr val="12455E"/>
          </a:solidFill>
        </a:fill>
      </a:tcStyle>
    </a:lastRow>
    <a:firstRow>
      <a:tcTxStyle b="on" i="off">
        <a:font>
          <a:latin typeface="Avenir Next Demi Bold"/>
          <a:ea typeface="Avenir Next Demi Bold"/>
          <a:cs typeface="Avenir Next Demi Bold"/>
        </a:font>
        <a:srgbClr val="12455E"/>
      </a:tcTxStyle>
      <a:tcStyle>
        <a:tcBdr>
          <a:left>
            <a:ln w="12700" cap="flat">
              <a:noFill/>
              <a:miter lim="400000"/>
            </a:ln>
          </a:left>
          <a:right>
            <a:ln w="12700" cap="flat">
              <a:noFill/>
              <a:miter lim="400000"/>
            </a:ln>
          </a:right>
          <a:top>
            <a:ln w="25400" cap="flat">
              <a:solidFill>
                <a:srgbClr val="5E524C"/>
              </a:solidFill>
              <a:prstDash val="solid"/>
              <a:round/>
            </a:ln>
          </a:top>
          <a:bottom>
            <a:ln w="25400" cap="flat">
              <a:solidFill>
                <a:srgbClr val="5E52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venir Next Medium"/>
          <a:ea typeface="Avenir Next Medium"/>
          <a:cs typeface="Avenir Next Medium"/>
        </a:font>
        <a:srgbClr val="5E524C"/>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D1CFCE"/>
          </a:solidFill>
        </a:fill>
      </a:tcStyle>
    </a:wholeTbl>
    <a:band2H>
      <a:tcTxStyle b="def" i="def"/>
      <a:tcStyle>
        <a:tcBdr/>
        <a:fill>
          <a:solidFill>
            <a:srgbClr val="E9E9E8"/>
          </a:solidFill>
        </a:fill>
      </a:tcStyle>
    </a:band2H>
    <a:firstCol>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firstCol>
    <a:lastRow>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38100" cap="flat">
              <a:solidFill>
                <a:srgbClr val="12455E"/>
              </a:solidFill>
              <a:prstDash val="solid"/>
              <a:round/>
            </a:ln>
          </a:top>
          <a:bottom>
            <a:ln w="127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lastRow>
    <a:firstRow>
      <a:tcTxStyle b="on" i="off">
        <a:font>
          <a:latin typeface="Avenir Next Demi Bold"/>
          <a:ea typeface="Avenir Next Demi Bold"/>
          <a:cs typeface="Avenir Next Demi Bold"/>
        </a:font>
        <a:srgbClr val="12455E"/>
      </a:tcTxStyle>
      <a:tcStyle>
        <a:tcBdr>
          <a:left>
            <a:ln w="12700" cap="flat">
              <a:solidFill>
                <a:srgbClr val="12455E"/>
              </a:solidFill>
              <a:prstDash val="solid"/>
              <a:round/>
            </a:ln>
          </a:left>
          <a:right>
            <a:ln w="12700" cap="flat">
              <a:solidFill>
                <a:srgbClr val="12455E"/>
              </a:solidFill>
              <a:prstDash val="solid"/>
              <a:round/>
            </a:ln>
          </a:right>
          <a:top>
            <a:ln w="12700" cap="flat">
              <a:solidFill>
                <a:srgbClr val="12455E"/>
              </a:solidFill>
              <a:prstDash val="solid"/>
              <a:round/>
            </a:ln>
          </a:top>
          <a:bottom>
            <a:ln w="38100" cap="flat">
              <a:solidFill>
                <a:srgbClr val="12455E"/>
              </a:solidFill>
              <a:prstDash val="solid"/>
              <a:round/>
            </a:ln>
          </a:bottom>
          <a:insideH>
            <a:ln w="12700" cap="flat">
              <a:solidFill>
                <a:srgbClr val="12455E"/>
              </a:solidFill>
              <a:prstDash val="solid"/>
              <a:round/>
            </a:ln>
          </a:insideH>
          <a:insideV>
            <a:ln w="12700" cap="flat">
              <a:solidFill>
                <a:srgbClr val="12455E"/>
              </a:solidFill>
              <a:prstDash val="solid"/>
              <a:round/>
            </a:ln>
          </a:insideV>
        </a:tcBdr>
        <a:fill>
          <a:solidFill>
            <a:srgbClr val="5E524C"/>
          </a:solidFill>
        </a:fill>
      </a:tcStyle>
    </a:firstRow>
  </a:tblStyle>
  <a:tblStyle styleId="{2708684C-4D16-4618-839F-0558EEFCDFE6}" styleName="">
    <a:tblBg/>
    <a:wholeTbl>
      <a:tcTxStyle b="off" i="off">
        <a:font>
          <a:latin typeface="Avenir Next Medium"/>
          <a:ea typeface="Avenir Next Medium"/>
          <a:cs typeface="Avenir Next Medium"/>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solidFill>
            <a:srgbClr val="5E524C">
              <a:alpha val="20000"/>
            </a:srgbClr>
          </a:solidFill>
        </a:fill>
      </a:tcStyle>
    </a:wholeTbl>
    <a:band2H>
      <a:tcTxStyle b="def" i="def"/>
      <a:tcStyle>
        <a:tcBdr/>
        <a:fill>
          <a:solidFill>
            <a:srgbClr val="FFFFFF"/>
          </a:solidFill>
        </a:fill>
      </a:tcStyle>
    </a:band2H>
    <a:firstCol>
      <a:tcTxStyle b="on" i="off">
        <a:font>
          <a:latin typeface="Avenir Next Demi Bold"/>
          <a:ea typeface="Avenir Next Demi Bold"/>
          <a:cs typeface="Avenir Next Demi Bold"/>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solidFill>
            <a:srgbClr val="5E524C">
              <a:alpha val="20000"/>
            </a:srgbClr>
          </a:solidFill>
        </a:fill>
      </a:tcStyle>
    </a:firstCol>
    <a:lastRow>
      <a:tcTxStyle b="on" i="off">
        <a:font>
          <a:latin typeface="Avenir Next Demi Bold"/>
          <a:ea typeface="Avenir Next Demi Bold"/>
          <a:cs typeface="Avenir Next Demi Bold"/>
        </a:font>
        <a:srgbClr val="5E524C"/>
      </a:tcTxStyle>
      <a:tcStyle>
        <a:tcBdr>
          <a:left>
            <a:ln w="12700" cap="flat">
              <a:solidFill>
                <a:srgbClr val="5E524C"/>
              </a:solidFill>
              <a:prstDash val="solid"/>
              <a:round/>
            </a:ln>
          </a:left>
          <a:right>
            <a:ln w="12700" cap="flat">
              <a:solidFill>
                <a:srgbClr val="5E524C"/>
              </a:solidFill>
              <a:prstDash val="solid"/>
              <a:round/>
            </a:ln>
          </a:right>
          <a:top>
            <a:ln w="50800" cap="flat">
              <a:solidFill>
                <a:srgbClr val="5E524C"/>
              </a:solidFill>
              <a:prstDash val="solid"/>
              <a:round/>
            </a:ln>
          </a:top>
          <a:bottom>
            <a:ln w="127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noFill/>
        </a:fill>
      </a:tcStyle>
    </a:lastRow>
    <a:firstRow>
      <a:tcTxStyle b="on" i="off">
        <a:font>
          <a:latin typeface="Avenir Next Demi Bold"/>
          <a:ea typeface="Avenir Next Demi Bold"/>
          <a:cs typeface="Avenir Next Demi Bold"/>
        </a:font>
        <a:srgbClr val="5E524C"/>
      </a:tcTxStyle>
      <a:tcStyle>
        <a:tcBdr>
          <a:left>
            <a:ln w="12700" cap="flat">
              <a:solidFill>
                <a:srgbClr val="5E524C"/>
              </a:solidFill>
              <a:prstDash val="solid"/>
              <a:round/>
            </a:ln>
          </a:left>
          <a:right>
            <a:ln w="12700" cap="flat">
              <a:solidFill>
                <a:srgbClr val="5E524C"/>
              </a:solidFill>
              <a:prstDash val="solid"/>
              <a:round/>
            </a:ln>
          </a:right>
          <a:top>
            <a:ln w="12700" cap="flat">
              <a:solidFill>
                <a:srgbClr val="5E524C"/>
              </a:solidFill>
              <a:prstDash val="solid"/>
              <a:round/>
            </a:ln>
          </a:top>
          <a:bottom>
            <a:ln w="25400" cap="flat">
              <a:solidFill>
                <a:srgbClr val="5E524C"/>
              </a:solidFill>
              <a:prstDash val="solid"/>
              <a:round/>
            </a:ln>
          </a:bottom>
          <a:insideH>
            <a:ln w="12700" cap="flat">
              <a:solidFill>
                <a:srgbClr val="5E524C"/>
              </a:solidFill>
              <a:prstDash val="solid"/>
              <a:round/>
            </a:ln>
          </a:insideH>
          <a:insideV>
            <a:ln w="12700" cap="flat">
              <a:solidFill>
                <a:srgbClr val="5E524C"/>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ph type="sldImg"/>
          </p:nvPr>
        </p:nvSpPr>
        <p:spPr>
          <a:xfrm>
            <a:off x="1143000" y="685800"/>
            <a:ext cx="4572000" cy="3429000"/>
          </a:xfrm>
          <a:prstGeom prst="rect">
            <a:avLst/>
          </a:prstGeom>
        </p:spPr>
        <p:txBody>
          <a:bodyPr/>
          <a:lstStyle/>
          <a:p>
            <a:pPr/>
          </a:p>
        </p:txBody>
      </p:sp>
      <p:sp>
        <p:nvSpPr>
          <p:cNvPr id="88" name="Shape 8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sldImg"/>
          </p:nvPr>
        </p:nvSpPr>
        <p:spPr>
          <a:prstGeom prst="rect">
            <a:avLst/>
          </a:prstGeom>
        </p:spPr>
        <p:txBody>
          <a:bodyPr/>
          <a:lstStyle/>
          <a:p>
            <a:pPr/>
          </a:p>
        </p:txBody>
      </p:sp>
      <p:sp>
        <p:nvSpPr>
          <p:cNvPr id="102" name="Shape 102"/>
          <p:cNvSpPr/>
          <p:nvPr>
            <p:ph type="body" sz="quarter" idx="1"/>
          </p:nvPr>
        </p:nvSpPr>
        <p:spPr>
          <a:prstGeom prst="rect">
            <a:avLst/>
          </a:prstGeom>
        </p:spPr>
        <p:txBody>
          <a:bodyPr/>
          <a:lstStyle/>
          <a:p>
            <a:pPr/>
            <a:r>
              <a:t>Major Design Impact: the number of teeth on the gears, the ratio of the radius and length of arm</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Photo - Horizontal">
    <p:spTree>
      <p:nvGrpSpPr>
        <p:cNvPr id="1" name=""/>
        <p:cNvGrpSpPr/>
        <p:nvPr/>
      </p:nvGrpSpPr>
      <p:grpSpPr>
        <a:xfrm>
          <a:off x="0" y="0"/>
          <a:ext cx="0" cy="0"/>
          <a:chOff x="0" y="0"/>
          <a:chExt cx="0" cy="0"/>
        </a:xfrm>
      </p:grpSpPr>
      <p:pic>
        <p:nvPicPr>
          <p:cNvPr id="12" name="chalk_line_box_10x7.png"/>
          <p:cNvPicPr>
            <a:picLocks noChangeAspect="1"/>
          </p:cNvPicPr>
          <p:nvPr/>
        </p:nvPicPr>
        <p:blipFill>
          <a:blip r:embed="rId2">
            <a:alphaModFix amt="45000"/>
            <a:extLst/>
          </a:blip>
          <a:stretch>
            <a:fillRect/>
          </a:stretch>
        </p:blipFill>
        <p:spPr>
          <a:xfrm>
            <a:off x="317500" y="6794500"/>
            <a:ext cx="12344400" cy="2336800"/>
          </a:xfrm>
          <a:prstGeom prst="rect">
            <a:avLst/>
          </a:prstGeom>
          <a:ln w="12700">
            <a:miter lim="400000"/>
          </a:ln>
        </p:spPr>
      </p:pic>
      <p:sp>
        <p:nvSpPr>
          <p:cNvPr id="13" name="Shape 13"/>
          <p:cNvSpPr/>
          <p:nvPr>
            <p:ph type="pic" idx="13"/>
          </p:nvPr>
        </p:nvSpPr>
        <p:spPr>
          <a:xfrm>
            <a:off x="393700" y="381000"/>
            <a:ext cx="12217400" cy="6146800"/>
          </a:xfrm>
          <a:prstGeom prst="rect">
            <a:avLst/>
          </a:prstGeom>
        </p:spPr>
        <p:txBody>
          <a:bodyPr lIns="91439" tIns="45719" rIns="91439" bIns="45719" anchor="t">
            <a:noAutofit/>
          </a:bodyPr>
          <a:lstStyle/>
          <a:p>
            <a:pPr/>
          </a:p>
        </p:txBody>
      </p:sp>
      <p:sp>
        <p:nvSpPr>
          <p:cNvPr id="14" name="Shape 14"/>
          <p:cNvSpPr/>
          <p:nvPr>
            <p:ph type="title"/>
          </p:nvPr>
        </p:nvSpPr>
        <p:spPr>
          <a:xfrm>
            <a:off x="901700" y="6934200"/>
            <a:ext cx="11201400" cy="952500"/>
          </a:xfrm>
          <a:prstGeom prst="rect">
            <a:avLst/>
          </a:prstGeom>
        </p:spPr>
        <p:txBody>
          <a:bodyPr anchor="b"/>
          <a:lstStyle/>
          <a:p>
            <a:pPr/>
            <a:r>
              <a:t>Title Text</a:t>
            </a:r>
          </a:p>
        </p:txBody>
      </p:sp>
      <p:sp>
        <p:nvSpPr>
          <p:cNvPr id="15" name="Shape 15"/>
          <p:cNvSpPr/>
          <p:nvPr>
            <p:ph type="body" sz="quarter" idx="1"/>
          </p:nvPr>
        </p:nvSpPr>
        <p:spPr>
          <a:xfrm>
            <a:off x="901700" y="7823200"/>
            <a:ext cx="11201400" cy="1206500"/>
          </a:xfrm>
          <a:prstGeom prst="rect">
            <a:avLst/>
          </a:prstGeom>
        </p:spPr>
        <p:txBody>
          <a:bodyPr anchor="t"/>
          <a:lstStyle>
            <a:lvl1pPr marL="0" indent="0">
              <a:lnSpc>
                <a:spcPct val="80000"/>
              </a:lnSpc>
              <a:spcBef>
                <a:spcPts val="0"/>
              </a:spcBef>
              <a:buSzTx/>
              <a:buNone/>
              <a:defRPr cap="all" spc="288">
                <a:solidFill>
                  <a:srgbClr val="3E3B39"/>
                </a:solidFill>
              </a:defRPr>
            </a:lvl1pPr>
            <a:lvl2pPr marL="0" indent="0">
              <a:lnSpc>
                <a:spcPct val="80000"/>
              </a:lnSpc>
              <a:spcBef>
                <a:spcPts val="0"/>
              </a:spcBef>
              <a:buSzTx/>
              <a:buNone/>
              <a:defRPr cap="all" spc="288">
                <a:solidFill>
                  <a:srgbClr val="3E3B39"/>
                </a:solidFill>
              </a:defRPr>
            </a:lvl2pPr>
            <a:lvl3pPr marL="0" indent="0">
              <a:lnSpc>
                <a:spcPct val="80000"/>
              </a:lnSpc>
              <a:spcBef>
                <a:spcPts val="0"/>
              </a:spcBef>
              <a:buSzTx/>
              <a:buNone/>
              <a:defRPr cap="all" spc="288">
                <a:solidFill>
                  <a:srgbClr val="3E3B39"/>
                </a:solidFill>
              </a:defRPr>
            </a:lvl3pPr>
            <a:lvl4pPr marL="0" indent="0">
              <a:lnSpc>
                <a:spcPct val="80000"/>
              </a:lnSpc>
              <a:spcBef>
                <a:spcPts val="0"/>
              </a:spcBef>
              <a:buSzTx/>
              <a:buNone/>
              <a:defRPr cap="all" spc="288">
                <a:solidFill>
                  <a:srgbClr val="3E3B39"/>
                </a:solidFill>
              </a:defRPr>
            </a:lvl4pPr>
            <a:lvl5pPr marL="0" indent="0">
              <a:lnSpc>
                <a:spcPct val="80000"/>
              </a:lnSpc>
              <a:spcBef>
                <a:spcPts val="0"/>
              </a:spcBef>
              <a:buSzTx/>
              <a:buNone/>
              <a:defRPr cap="all" spc="288">
                <a:solidFill>
                  <a:srgbClr val="3E3B39"/>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xfrm>
            <a:off x="6303924" y="9258300"/>
            <a:ext cx="409652" cy="419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pic>
        <p:nvPicPr>
          <p:cNvPr id="23" name="chalk_line_10x7.png"/>
          <p:cNvPicPr>
            <a:picLocks noChangeAspect="1"/>
          </p:cNvPicPr>
          <p:nvPr/>
        </p:nvPicPr>
        <p:blipFill>
          <a:blip r:embed="rId2">
            <a:alphaModFix amt="45000"/>
            <a:extLst/>
          </a:blip>
          <a:stretch>
            <a:fillRect/>
          </a:stretch>
        </p:blipFill>
        <p:spPr>
          <a:xfrm>
            <a:off x="393700" y="355600"/>
            <a:ext cx="12217400" cy="8775700"/>
          </a:xfrm>
          <a:prstGeom prst="rect">
            <a:avLst/>
          </a:prstGeom>
          <a:ln w="12700">
            <a:miter lim="400000"/>
          </a:ln>
        </p:spPr>
      </p:pic>
      <p:sp>
        <p:nvSpPr>
          <p:cNvPr id="24" name="Shape 24"/>
          <p:cNvSpPr/>
          <p:nvPr>
            <p:ph type="pic" sz="half" idx="13"/>
          </p:nvPr>
        </p:nvSpPr>
        <p:spPr>
          <a:xfrm>
            <a:off x="6451600" y="1066800"/>
            <a:ext cx="5626100" cy="7632700"/>
          </a:xfrm>
          <a:prstGeom prst="rect">
            <a:avLst/>
          </a:prstGeom>
        </p:spPr>
        <p:txBody>
          <a:bodyPr lIns="91439" tIns="45719" rIns="91439" bIns="45719" anchor="t">
            <a:noAutofit/>
          </a:bodyPr>
          <a:lstStyle/>
          <a:p>
            <a:pPr/>
          </a:p>
        </p:txBody>
      </p:sp>
      <p:sp>
        <p:nvSpPr>
          <p:cNvPr id="25" name="Shape 25"/>
          <p:cNvSpPr/>
          <p:nvPr>
            <p:ph type="title"/>
          </p:nvPr>
        </p:nvSpPr>
        <p:spPr>
          <a:xfrm>
            <a:off x="901700" y="927100"/>
            <a:ext cx="5080000" cy="4102100"/>
          </a:xfrm>
          <a:prstGeom prst="rect">
            <a:avLst/>
          </a:prstGeom>
        </p:spPr>
        <p:txBody>
          <a:bodyPr anchor="b"/>
          <a:lstStyle/>
          <a:p>
            <a:pPr/>
            <a:r>
              <a:t>Title Text</a:t>
            </a:r>
          </a:p>
        </p:txBody>
      </p:sp>
      <p:sp>
        <p:nvSpPr>
          <p:cNvPr id="26" name="Shape 26"/>
          <p:cNvSpPr/>
          <p:nvPr>
            <p:ph type="body" sz="quarter" idx="1"/>
          </p:nvPr>
        </p:nvSpPr>
        <p:spPr>
          <a:xfrm>
            <a:off x="901700" y="5029200"/>
            <a:ext cx="5080000" cy="3683000"/>
          </a:xfrm>
          <a:prstGeom prst="rect">
            <a:avLst/>
          </a:prstGeom>
        </p:spPr>
        <p:txBody>
          <a:bodyPr anchor="t"/>
          <a:lstStyle>
            <a:lvl1pPr marL="0" indent="0">
              <a:lnSpc>
                <a:spcPct val="80000"/>
              </a:lnSpc>
              <a:spcBef>
                <a:spcPts val="0"/>
              </a:spcBef>
              <a:buSzTx/>
              <a:buNone/>
              <a:defRPr cap="all" spc="288">
                <a:solidFill>
                  <a:srgbClr val="3E3B39"/>
                </a:solidFill>
              </a:defRPr>
            </a:lvl1pPr>
            <a:lvl2pPr marL="0" indent="0">
              <a:lnSpc>
                <a:spcPct val="80000"/>
              </a:lnSpc>
              <a:spcBef>
                <a:spcPts val="0"/>
              </a:spcBef>
              <a:buSzTx/>
              <a:buNone/>
              <a:defRPr cap="all" spc="288">
                <a:solidFill>
                  <a:srgbClr val="3E3B39"/>
                </a:solidFill>
              </a:defRPr>
            </a:lvl2pPr>
            <a:lvl3pPr marL="0" indent="0">
              <a:lnSpc>
                <a:spcPct val="80000"/>
              </a:lnSpc>
              <a:spcBef>
                <a:spcPts val="0"/>
              </a:spcBef>
              <a:buSzTx/>
              <a:buNone/>
              <a:defRPr cap="all" spc="288">
                <a:solidFill>
                  <a:srgbClr val="3E3B39"/>
                </a:solidFill>
              </a:defRPr>
            </a:lvl3pPr>
            <a:lvl4pPr marL="0" indent="0">
              <a:lnSpc>
                <a:spcPct val="80000"/>
              </a:lnSpc>
              <a:spcBef>
                <a:spcPts val="0"/>
              </a:spcBef>
              <a:buSzTx/>
              <a:buNone/>
              <a:defRPr cap="all" spc="288">
                <a:solidFill>
                  <a:srgbClr val="3E3B39"/>
                </a:solidFill>
              </a:defRPr>
            </a:lvl4pPr>
            <a:lvl5pPr marL="0" indent="0">
              <a:lnSpc>
                <a:spcPct val="80000"/>
              </a:lnSpc>
              <a:spcBef>
                <a:spcPts val="0"/>
              </a:spcBef>
              <a:buSzTx/>
              <a:buNone/>
              <a:defRPr cap="all" spc="288">
                <a:solidFill>
                  <a:srgbClr val="3E3B39"/>
                </a:solidFill>
              </a:defRPr>
            </a:lvl5pPr>
          </a:lstStyle>
          <a:p>
            <a:pPr/>
            <a:r>
              <a:t>Body Level One</a:t>
            </a:r>
          </a:p>
          <a:p>
            <a:pPr lvl="1"/>
            <a:r>
              <a:t>Body Level Two</a:t>
            </a:r>
          </a:p>
          <a:p>
            <a:pPr lvl="2"/>
            <a:r>
              <a:t>Body Level Three</a:t>
            </a:r>
          </a:p>
          <a:p>
            <a:pPr lvl="3"/>
            <a:r>
              <a:t>Body Level Four</a:t>
            </a:r>
          </a:p>
          <a:p>
            <a:pPr lvl="4"/>
            <a:r>
              <a:t>Body Level Five</a:t>
            </a:r>
          </a:p>
        </p:txBody>
      </p:sp>
      <p:sp>
        <p:nvSpPr>
          <p:cNvPr id="27" name="Shape 27"/>
          <p:cNvSpPr/>
          <p:nvPr>
            <p:ph type="sldNum" sz="quarter" idx="2"/>
          </p:nvPr>
        </p:nvSpPr>
        <p:spPr>
          <a:xfrm>
            <a:off x="6303924" y="9258300"/>
            <a:ext cx="409652" cy="419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34" name="Shape 34"/>
          <p:cNvSpPr/>
          <p:nvPr>
            <p:ph type="title"/>
          </p:nvPr>
        </p:nvSpPr>
        <p:spPr>
          <a:prstGeom prst="rect">
            <a:avLst/>
          </a:prstGeom>
        </p:spPr>
        <p:txBody>
          <a:bodyPr/>
          <a:lstStyle/>
          <a:p>
            <a:pPr/>
            <a:r>
              <a:t>Title Text</a:t>
            </a:r>
          </a:p>
        </p:txBody>
      </p:sp>
      <p:sp>
        <p:nvSpPr>
          <p:cNvPr id="35" name="Shape 3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43" name="Shape 43"/>
          <p:cNvSpPr/>
          <p:nvPr>
            <p:ph type="pic" sz="half" idx="13"/>
          </p:nvPr>
        </p:nvSpPr>
        <p:spPr>
          <a:xfrm>
            <a:off x="6769100" y="2603500"/>
            <a:ext cx="5308600" cy="5969000"/>
          </a:xfrm>
          <a:prstGeom prst="rect">
            <a:avLst/>
          </a:prstGeom>
        </p:spPr>
        <p:txBody>
          <a:bodyPr lIns="91439" tIns="45719" rIns="91439" bIns="45719" anchor="t">
            <a:noAutofit/>
          </a:bodyPr>
          <a:lstStyle/>
          <a:p>
            <a:pPr/>
          </a:p>
        </p:txBody>
      </p:sp>
      <p:sp>
        <p:nvSpPr>
          <p:cNvPr id="44" name="Shape 44"/>
          <p:cNvSpPr/>
          <p:nvPr>
            <p:ph type="title"/>
          </p:nvPr>
        </p:nvSpPr>
        <p:spPr>
          <a:prstGeom prst="rect">
            <a:avLst/>
          </a:prstGeom>
        </p:spPr>
        <p:txBody>
          <a:bodyPr/>
          <a:lstStyle/>
          <a:p>
            <a:pPr/>
            <a:r>
              <a:t>Title Text</a:t>
            </a:r>
          </a:p>
        </p:txBody>
      </p:sp>
      <p:sp>
        <p:nvSpPr>
          <p:cNvPr id="45" name="Shape 45"/>
          <p:cNvSpPr/>
          <p:nvPr>
            <p:ph type="body" sz="half" idx="1"/>
          </p:nvPr>
        </p:nvSpPr>
        <p:spPr>
          <a:xfrm>
            <a:off x="901700" y="2603500"/>
            <a:ext cx="5334000" cy="5969000"/>
          </a:xfrm>
          <a:prstGeom prst="rect">
            <a:avLst/>
          </a:prstGeom>
        </p:spPr>
        <p:txBody>
          <a:bodyPr/>
          <a:lstStyle>
            <a:lvl1pPr marL="393700" indent="-393700">
              <a:lnSpc>
                <a:spcPct val="90000"/>
              </a:lnSpc>
              <a:spcBef>
                <a:spcPts val="2800"/>
              </a:spcBef>
              <a:defRPr sz="3200"/>
            </a:lvl1pPr>
            <a:lvl2pPr marL="787400" indent="-393700">
              <a:lnSpc>
                <a:spcPct val="90000"/>
              </a:lnSpc>
              <a:spcBef>
                <a:spcPts val="2800"/>
              </a:spcBef>
              <a:defRPr sz="3200"/>
            </a:lvl2pPr>
            <a:lvl3pPr marL="1181100" indent="-393700">
              <a:lnSpc>
                <a:spcPct val="90000"/>
              </a:lnSpc>
              <a:spcBef>
                <a:spcPts val="2800"/>
              </a:spcBef>
              <a:defRPr sz="3200"/>
            </a:lvl3pPr>
            <a:lvl4pPr marL="1574800" indent="-393700">
              <a:lnSpc>
                <a:spcPct val="90000"/>
              </a:lnSpc>
              <a:spcBef>
                <a:spcPts val="2800"/>
              </a:spcBef>
              <a:defRPr sz="3200"/>
            </a:lvl4pPr>
            <a:lvl5pPr marL="1968500" indent="-393700">
              <a:lnSpc>
                <a:spcPct val="90000"/>
              </a:lnSpc>
              <a:spcBef>
                <a:spcPts val="2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46" name="Shape 4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53" name="Shape 53"/>
          <p:cNvSpPr/>
          <p:nvPr>
            <p:ph type="body" idx="1"/>
          </p:nvPr>
        </p:nvSpPr>
        <p:spPr>
          <a:xfrm>
            <a:off x="901700" y="1727200"/>
            <a:ext cx="11201400" cy="62865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hape 5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61" name="Shape 61"/>
          <p:cNvSpPr/>
          <p:nvPr>
            <p:ph type="pic" sz="quarter" idx="13"/>
          </p:nvPr>
        </p:nvSpPr>
        <p:spPr>
          <a:xfrm>
            <a:off x="6654800" y="482600"/>
            <a:ext cx="5981700" cy="3911600"/>
          </a:xfrm>
          <a:prstGeom prst="rect">
            <a:avLst/>
          </a:prstGeom>
        </p:spPr>
        <p:txBody>
          <a:bodyPr lIns="91439" tIns="45719" rIns="91439" bIns="45719" anchor="t">
            <a:noAutofit/>
          </a:bodyPr>
          <a:lstStyle/>
          <a:p>
            <a:pPr/>
          </a:p>
        </p:txBody>
      </p:sp>
      <p:sp>
        <p:nvSpPr>
          <p:cNvPr id="62" name="Shape 62"/>
          <p:cNvSpPr/>
          <p:nvPr>
            <p:ph type="pic" sz="half" idx="14"/>
          </p:nvPr>
        </p:nvSpPr>
        <p:spPr>
          <a:xfrm>
            <a:off x="6654800" y="4673600"/>
            <a:ext cx="5981700" cy="4597400"/>
          </a:xfrm>
          <a:prstGeom prst="rect">
            <a:avLst/>
          </a:prstGeom>
        </p:spPr>
        <p:txBody>
          <a:bodyPr lIns="91439" tIns="45719" rIns="91439" bIns="45719" anchor="t">
            <a:noAutofit/>
          </a:bodyPr>
          <a:lstStyle/>
          <a:p>
            <a:pPr/>
          </a:p>
        </p:txBody>
      </p:sp>
      <p:sp>
        <p:nvSpPr>
          <p:cNvPr id="63" name="Shape 63"/>
          <p:cNvSpPr/>
          <p:nvPr>
            <p:ph type="pic" idx="15"/>
          </p:nvPr>
        </p:nvSpPr>
        <p:spPr>
          <a:xfrm>
            <a:off x="406400" y="482600"/>
            <a:ext cx="5981700" cy="8788400"/>
          </a:xfrm>
          <a:prstGeom prst="rect">
            <a:avLst/>
          </a:prstGeom>
        </p:spPr>
        <p:txBody>
          <a:bodyPr lIns="91439" tIns="45719" rIns="91439" bIns="45719" anchor="t">
            <a:noAutofit/>
          </a:bodyPr>
          <a:lstStyle/>
          <a:p>
            <a:pPr/>
          </a:p>
        </p:txBody>
      </p:sp>
      <p:sp>
        <p:nvSpPr>
          <p:cNvPr id="64" name="Shape 64"/>
          <p:cNvSpPr/>
          <p:nvPr>
            <p:ph type="sldNum" sz="quarter" idx="2"/>
          </p:nvPr>
        </p:nvSpPr>
        <p:spPr>
          <a:xfrm>
            <a:off x="6299199" y="9258300"/>
            <a:ext cx="409652" cy="419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71" name="Shape 71"/>
          <p:cNvSpPr/>
          <p:nvPr>
            <p:ph type="body" sz="quarter" idx="1"/>
          </p:nvPr>
        </p:nvSpPr>
        <p:spPr>
          <a:xfrm>
            <a:off x="1270000" y="6362700"/>
            <a:ext cx="10464800" cy="660400"/>
          </a:xfrm>
          <a:prstGeom prst="rect">
            <a:avLst/>
          </a:prstGeom>
        </p:spPr>
        <p:txBody>
          <a:bodyPr/>
          <a:lstStyle>
            <a:lvl1pPr marL="0" indent="0" algn="ctr">
              <a:lnSpc>
                <a:spcPct val="90000"/>
              </a:lnSpc>
              <a:spcBef>
                <a:spcPts val="1200"/>
              </a:spcBef>
              <a:buSzTx/>
              <a:buNone/>
              <a:defRPr i="1" sz="3200"/>
            </a:lvl1pPr>
          </a:lstStyle>
          <a:p>
            <a:pPr/>
            <a:r>
              <a:t>–Johnny Appleseed</a:t>
            </a:r>
          </a:p>
        </p:txBody>
      </p:sp>
      <p:sp>
        <p:nvSpPr>
          <p:cNvPr id="72" name="Shape 72"/>
          <p:cNvSpPr/>
          <p:nvPr>
            <p:ph type="body" sz="quarter" idx="13"/>
          </p:nvPr>
        </p:nvSpPr>
        <p:spPr>
          <a:xfrm>
            <a:off x="1270000" y="4248150"/>
            <a:ext cx="10464800" cy="723900"/>
          </a:xfrm>
          <a:prstGeom prst="rect">
            <a:avLst/>
          </a:prstGeom>
        </p:spPr>
        <p:txBody>
          <a:bodyPr/>
          <a:lstStyle/>
          <a:p>
            <a:pPr marL="0" indent="0" algn="ctr">
              <a:lnSpc>
                <a:spcPct val="90000"/>
              </a:lnSpc>
              <a:buSzTx/>
              <a:buNone/>
              <a:defRPr>
                <a:latin typeface="Avenir Next Demi Bold"/>
                <a:ea typeface="Avenir Next Demi Bold"/>
                <a:cs typeface="Avenir Next Demi Bold"/>
                <a:sym typeface="Avenir Next Demi Bold"/>
              </a:defRPr>
            </a:pPr>
          </a:p>
        </p:txBody>
      </p:sp>
      <p:sp>
        <p:nvSpPr>
          <p:cNvPr id="73" name="Shape 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80" name="Shape 80"/>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81" name="Shape 8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chalk_line_10x7.png"/>
          <p:cNvPicPr>
            <a:picLocks noChangeAspect="1"/>
          </p:cNvPicPr>
          <p:nvPr/>
        </p:nvPicPr>
        <p:blipFill>
          <a:blip r:embed="rId3">
            <a:extLst/>
          </a:blip>
          <a:stretch>
            <a:fillRect/>
          </a:stretch>
        </p:blipFill>
        <p:spPr>
          <a:xfrm>
            <a:off x="393700" y="355600"/>
            <a:ext cx="12217400" cy="8775700"/>
          </a:xfrm>
          <a:prstGeom prst="rect">
            <a:avLst/>
          </a:prstGeom>
          <a:ln w="12700">
            <a:miter lim="400000"/>
          </a:ln>
        </p:spPr>
      </p:pic>
      <p:sp>
        <p:nvSpPr>
          <p:cNvPr id="3" name="Shape 3"/>
          <p:cNvSpPr/>
          <p:nvPr>
            <p:ph type="title"/>
          </p:nvPr>
        </p:nvSpPr>
        <p:spPr>
          <a:xfrm>
            <a:off x="901700" y="635000"/>
            <a:ext cx="11201400" cy="1714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Shape 4"/>
          <p:cNvSpPr/>
          <p:nvPr>
            <p:ph type="body" idx="1"/>
          </p:nvPr>
        </p:nvSpPr>
        <p:spPr>
          <a:xfrm>
            <a:off x="901700" y="2603500"/>
            <a:ext cx="11201400" cy="596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299199" y="9258300"/>
            <a:ext cx="409652" cy="419100"/>
          </a:xfrm>
          <a:prstGeom prst="rect">
            <a:avLst/>
          </a:prstGeom>
          <a:ln w="12700">
            <a:miter lim="400000"/>
          </a:ln>
        </p:spPr>
        <p:txBody>
          <a:bodyPr wrap="none" lIns="50800" tIns="50800" rIns="50800" bIns="50800">
            <a:spAutoFit/>
          </a:bodyPr>
          <a:lstStyle>
            <a:lvl1pPr>
              <a:defRPr b="1" cap="all" i="0" sz="1800">
                <a:latin typeface="Avenir Next"/>
                <a:ea typeface="Avenir Next"/>
                <a:cs typeface="Avenir Next"/>
                <a:sym typeface="Avenir Nex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1pPr>
      <a:lvl2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2pPr>
      <a:lvl3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3pPr>
      <a:lvl4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4pPr>
      <a:lvl5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5pPr>
      <a:lvl6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6pPr>
      <a:lvl7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7pPr>
      <a:lvl8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8pPr>
      <a:lvl9pPr marL="0" marR="0" indent="0" algn="l" defTabSz="584200" rtl="0" latinLnBrk="0">
        <a:lnSpc>
          <a:spcPct val="80000"/>
        </a:lnSpc>
        <a:spcBef>
          <a:spcPts val="0"/>
        </a:spcBef>
        <a:spcAft>
          <a:spcPts val="0"/>
        </a:spcAft>
        <a:buClrTx/>
        <a:buSzTx/>
        <a:buFontTx/>
        <a:buNone/>
        <a:tabLst/>
        <a:defRPr b="1" baseline="0" cap="all" i="0" spc="384" strike="noStrike" sz="4800" u="none">
          <a:ln>
            <a:noFill/>
          </a:ln>
          <a:solidFill>
            <a:srgbClr val="3E3B39"/>
          </a:solidFill>
          <a:effectLst>
            <a:outerShdw sx="100000" sy="100000" kx="0" ky="0" algn="b" rotWithShape="0" blurRad="25400" dist="25400" dir="5520000">
              <a:srgbClr val="FFFFFF">
                <a:alpha val="72000"/>
              </a:srgbClr>
            </a:outerShdw>
          </a:effectLst>
          <a:uFillTx/>
          <a:latin typeface="Avenir Next"/>
          <a:ea typeface="Avenir Next"/>
          <a:cs typeface="Avenir Next"/>
          <a:sym typeface="Avenir Next"/>
        </a:defRPr>
      </a:lvl9pPr>
    </p:titleStyle>
    <p:bodyStyle>
      <a:lvl1pPr marL="444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3200"/>
        </a:spcBef>
        <a:spcAft>
          <a:spcPts val="0"/>
        </a:spcAft>
        <a:buClrTx/>
        <a:buSzPct val="75000"/>
        <a:buFontTx/>
        <a:buChar char="•"/>
        <a:tabLst/>
        <a:defRPr b="0" baseline="0" cap="none" i="0" spc="0" strike="noStrike" sz="3600" u="none">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lvl9pPr>
    </p:bodyStyle>
    <p:otherStyle>
      <a:lvl1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1pPr>
      <a:lvl2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2pPr>
      <a:lvl3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3pPr>
      <a:lvl4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4pPr>
      <a:lvl5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5pPr>
      <a:lvl6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6pPr>
      <a:lvl7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7pPr>
      <a:lvl8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8pPr>
      <a:lvl9pPr marL="0" marR="0" indent="0" algn="ctr" defTabSz="584200" rtl="0" latinLnBrk="0">
        <a:lnSpc>
          <a:spcPct val="100000"/>
        </a:lnSpc>
        <a:spcBef>
          <a:spcPts val="0"/>
        </a:spcBef>
        <a:spcAft>
          <a:spcPts val="0"/>
        </a:spcAft>
        <a:buClrTx/>
        <a:buSzTx/>
        <a:buFontTx/>
        <a:buNone/>
        <a:tabLst/>
        <a:defRPr b="1" baseline="0" cap="all" i="0" spc="0" strike="noStrike" sz="1800" u="none">
          <a:ln>
            <a:noFill/>
          </a:ln>
          <a:solidFill>
            <a:schemeClr val="tx1"/>
          </a:solidFill>
          <a:effectLst>
            <a:outerShdw sx="100000" sy="100000" kx="0" ky="0" algn="b" rotWithShape="0" blurRad="25400" dist="25400" dir="5520000">
              <a:srgbClr val="FFFFFF">
                <a:alpha val="71999"/>
              </a:srgbClr>
            </a:outerShdw>
          </a:effectLst>
          <a:uFillTx/>
          <a:latin typeface="+mn-lt"/>
          <a:ea typeface="+mn-ea"/>
          <a:cs typeface="+mn-cs"/>
          <a:sym typeface="Avenir Nex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thingiverse.com/thing:5505" TargetMode="External"/><Relationship Id="rId3"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0" name="image6.png"/>
          <p:cNvPicPr>
            <a:picLocks noChangeAspect="1"/>
          </p:cNvPicPr>
          <p:nvPr>
            <p:ph type="pic" idx="13"/>
          </p:nvPr>
        </p:nvPicPr>
        <p:blipFill>
          <a:blip r:embed="rId2">
            <a:extLst/>
          </a:blip>
          <a:stretch>
            <a:fillRect/>
          </a:stretch>
        </p:blipFill>
        <p:spPr>
          <a:xfrm>
            <a:off x="355600" y="330200"/>
            <a:ext cx="12293600" cy="6248400"/>
          </a:xfrm>
          <a:prstGeom prst="rect">
            <a:avLst/>
          </a:prstGeom>
        </p:spPr>
      </p:pic>
      <p:sp>
        <p:nvSpPr>
          <p:cNvPr id="91" name="Shape 91"/>
          <p:cNvSpPr/>
          <p:nvPr>
            <p:ph type="ctrTitle"/>
          </p:nvPr>
        </p:nvSpPr>
        <p:spPr>
          <a:prstGeom prst="rect">
            <a:avLst/>
          </a:prstGeom>
        </p:spPr>
        <p:txBody>
          <a:bodyPr/>
          <a:lstStyle>
            <a:lvl1pPr>
              <a:defRPr spc="300"/>
            </a:lvl1pPr>
          </a:lstStyle>
          <a:p>
            <a:pPr/>
            <a:r>
              <a:t>Spirograph machine</a:t>
            </a:r>
          </a:p>
        </p:txBody>
      </p:sp>
      <p:sp>
        <p:nvSpPr>
          <p:cNvPr id="92" name="Shape 92"/>
          <p:cNvSpPr/>
          <p:nvPr>
            <p:ph type="subTitle" sz="quarter" idx="1"/>
          </p:nvPr>
        </p:nvSpPr>
        <p:spPr>
          <a:prstGeom prst="rect">
            <a:avLst/>
          </a:prstGeom>
        </p:spPr>
        <p:txBody>
          <a:bodyPr/>
          <a:lstStyle>
            <a:lvl1pPr>
              <a:defRPr spc="200"/>
            </a:lvl1pPr>
          </a:lstStyle>
          <a:p>
            <a:pPr/>
            <a:r>
              <a:t>Margaret Baxter &amp; Christine Russell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lvl1pPr>
              <a:defRPr spc="300"/>
            </a:lvl1pPr>
          </a:lstStyle>
          <a:p>
            <a:pPr/>
            <a:r>
              <a:t>resources</a:t>
            </a:r>
          </a:p>
        </p:txBody>
      </p:sp>
      <p:sp>
        <p:nvSpPr>
          <p:cNvPr id="130" name="Shape 130"/>
          <p:cNvSpPr/>
          <p:nvPr>
            <p:ph type="body" idx="1"/>
          </p:nvPr>
        </p:nvSpPr>
        <p:spPr>
          <a:xfrm>
            <a:off x="901700" y="2311400"/>
            <a:ext cx="11201400" cy="5969000"/>
          </a:xfrm>
          <a:prstGeom prst="rect">
            <a:avLst/>
          </a:prstGeom>
        </p:spPr>
        <p:txBody>
          <a:bodyPr anchor="t"/>
          <a:lstStyle/>
          <a:p>
            <a:pPr/>
            <a:r>
              <a:t>Public Domain Involute Parameterized Gears</a:t>
            </a:r>
            <a:br/>
            <a:r>
              <a:rPr u="sng">
                <a:solidFill>
                  <a:srgbClr val="0000FF"/>
                </a:solidFill>
                <a:uFill>
                  <a:solidFill>
                    <a:srgbClr val="0000FF"/>
                  </a:solidFill>
                </a:uFill>
                <a:hlinkClick r:id="rId2" invalidUrl="" action="" tgtFrame="" tooltip="" history="1" highlightClick="0" endSnd="0"/>
              </a:rPr>
              <a:t>http://www.thingiverse.com/thing:5505</a:t>
            </a:r>
          </a:p>
        </p:txBody>
      </p:sp>
      <p:grpSp>
        <p:nvGrpSpPr>
          <p:cNvPr id="133" name="Group 133"/>
          <p:cNvGrpSpPr/>
          <p:nvPr/>
        </p:nvGrpSpPr>
        <p:grpSpPr>
          <a:xfrm>
            <a:off x="1219752" y="4384202"/>
            <a:ext cx="5022021" cy="4145538"/>
            <a:chOff x="0" y="0"/>
            <a:chExt cx="5022020" cy="4145536"/>
          </a:xfrm>
        </p:grpSpPr>
        <p:sp>
          <p:nvSpPr>
            <p:cNvPr id="131" name="Shape 131"/>
            <p:cNvSpPr/>
            <p:nvPr/>
          </p:nvSpPr>
          <p:spPr>
            <a:xfrm>
              <a:off x="0" y="0"/>
              <a:ext cx="5022021" cy="4145537"/>
            </a:xfrm>
            <a:prstGeom prst="rect">
              <a:avLst/>
            </a:prstGeom>
            <a:solidFill>
              <a:srgbClr val="EDEDED"/>
            </a:solidFill>
            <a:ln w="12700" cap="flat">
              <a:noFill/>
              <a:miter lim="400000"/>
            </a:ln>
            <a:effectLst/>
          </p:spPr>
          <p:txBody>
            <a:bodyPr wrap="square" lIns="50800" tIns="50800" rIns="50800" bIns="50800" numCol="1" anchor="ctr">
              <a:noAutofit/>
            </a:bodyPr>
            <a:lstStyle/>
            <a:p>
              <a:pPr/>
            </a:p>
          </p:txBody>
        </p:sp>
        <p:pic>
          <p:nvPicPr>
            <p:cNvPr id="132" name="image15.png"/>
            <p:cNvPicPr>
              <a:picLocks noChangeAspect="1"/>
            </p:cNvPicPr>
            <p:nvPr/>
          </p:nvPicPr>
          <p:blipFill>
            <a:blip r:embed="rId3">
              <a:extLst/>
            </a:blip>
            <a:stretch>
              <a:fillRect/>
            </a:stretch>
          </p:blipFill>
          <p:spPr>
            <a:xfrm>
              <a:off x="0" y="0"/>
              <a:ext cx="5022021" cy="4145537"/>
            </a:xfrm>
            <a:prstGeom prst="rect">
              <a:avLst/>
            </a:prstGeom>
            <a:ln w="190500" cap="rnd">
              <a:solidFill>
                <a:srgbClr val="FFFFFF"/>
              </a:solidFill>
              <a:prstDash val="solid"/>
              <a:round/>
            </a:ln>
            <a:effectLst>
              <a:outerShdw sx="100000" sy="100000" kx="0" ky="0" algn="b" rotWithShape="0" blurRad="50800" dist="0" dir="0">
                <a:srgbClr val="000000">
                  <a:alpha val="41000"/>
                </a:srgbClr>
              </a:outerShdw>
            </a:effectLst>
          </p:spPr>
        </p:pic>
      </p:grpSp>
      <p:grpSp>
        <p:nvGrpSpPr>
          <p:cNvPr id="136" name="Group 136"/>
          <p:cNvGrpSpPr/>
          <p:nvPr/>
        </p:nvGrpSpPr>
        <p:grpSpPr>
          <a:xfrm>
            <a:off x="6906141" y="4384202"/>
            <a:ext cx="5022022" cy="4145538"/>
            <a:chOff x="0" y="0"/>
            <a:chExt cx="5022020" cy="4145536"/>
          </a:xfrm>
        </p:grpSpPr>
        <p:sp>
          <p:nvSpPr>
            <p:cNvPr id="134" name="Shape 134"/>
            <p:cNvSpPr/>
            <p:nvPr/>
          </p:nvSpPr>
          <p:spPr>
            <a:xfrm>
              <a:off x="0" y="0"/>
              <a:ext cx="5022021" cy="4145537"/>
            </a:xfrm>
            <a:prstGeom prst="rect">
              <a:avLst/>
            </a:prstGeom>
            <a:solidFill>
              <a:srgbClr val="EDEDED"/>
            </a:solidFill>
            <a:ln w="12700" cap="flat">
              <a:noFill/>
              <a:miter lim="400000"/>
            </a:ln>
            <a:effectLst/>
          </p:spPr>
          <p:txBody>
            <a:bodyPr wrap="square" lIns="50800" tIns="50800" rIns="50800" bIns="50800" numCol="1" anchor="ctr">
              <a:noAutofit/>
            </a:bodyPr>
            <a:lstStyle/>
            <a:p>
              <a:pPr/>
            </a:p>
          </p:txBody>
        </p:sp>
        <p:pic>
          <p:nvPicPr>
            <p:cNvPr id="135" name="image16.png"/>
            <p:cNvPicPr>
              <a:picLocks noChangeAspect="1"/>
            </p:cNvPicPr>
            <p:nvPr/>
          </p:nvPicPr>
          <p:blipFill>
            <a:blip r:embed="rId4">
              <a:extLst/>
            </a:blip>
            <a:stretch>
              <a:fillRect/>
            </a:stretch>
          </p:blipFill>
          <p:spPr>
            <a:xfrm>
              <a:off x="0" y="0"/>
              <a:ext cx="5022021" cy="4145537"/>
            </a:xfrm>
            <a:prstGeom prst="rect">
              <a:avLst/>
            </a:prstGeom>
            <a:ln w="190500" cap="rnd">
              <a:solidFill>
                <a:srgbClr val="FFFFFF"/>
              </a:solidFill>
              <a:prstDash val="solid"/>
              <a:round/>
            </a:ln>
            <a:effectLst>
              <a:outerShdw sx="100000" sy="100000" kx="0" ky="0" algn="b" rotWithShape="0" blurRad="50800" dist="0" dir="0">
                <a:srgbClr val="000000">
                  <a:alpha val="41000"/>
                </a:srgbClr>
              </a:outerShdw>
            </a:effectLst>
          </p:spPr>
        </p:pic>
      </p:gr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lvl1pPr>
              <a:defRPr spc="300"/>
            </a:lvl1pPr>
          </a:lstStyle>
          <a:p>
            <a:pPr/>
            <a:r>
              <a:t>Our project</a:t>
            </a:r>
          </a:p>
        </p:txBody>
      </p:sp>
      <p:sp>
        <p:nvSpPr>
          <p:cNvPr id="95" name="Shape 95"/>
          <p:cNvSpPr/>
          <p:nvPr>
            <p:ph type="body" idx="1"/>
          </p:nvPr>
        </p:nvSpPr>
        <p:spPr>
          <a:xfrm>
            <a:off x="901700" y="2311400"/>
            <a:ext cx="11201400" cy="5969000"/>
          </a:xfrm>
          <a:prstGeom prst="rect">
            <a:avLst/>
          </a:prstGeom>
        </p:spPr>
        <p:txBody>
          <a:bodyPr anchor="t"/>
          <a:lstStyle/>
          <a:p>
            <a:pPr marL="417830" indent="-417830" defTabSz="549148">
              <a:spcBef>
                <a:spcPts val="3000"/>
              </a:spcBef>
              <a:defRPr sz="3300">
                <a:effectLst>
                  <a:outerShdw sx="100000" sy="100000" kx="0" ky="0" algn="b" rotWithShape="0" blurRad="25400" dist="23876" dir="5520000">
                    <a:srgbClr val="FFFFFF">
                      <a:alpha val="71999"/>
                    </a:srgbClr>
                  </a:outerShdw>
                </a:effectLst>
              </a:defRPr>
            </a:pPr>
            <a:r>
              <a:t>Designed and built (pending) a custom spirograph machine</a:t>
            </a:r>
          </a:p>
          <a:p>
            <a:pPr marL="417830" indent="-417830" defTabSz="549148">
              <a:spcBef>
                <a:spcPts val="3000"/>
              </a:spcBef>
              <a:defRPr sz="3300">
                <a:effectLst>
                  <a:outerShdw sx="100000" sy="100000" kx="0" ky="0" algn="b" rotWithShape="0" blurRad="25400" dist="23876" dir="5520000">
                    <a:srgbClr val="FFFFFF">
                      <a:alpha val="71999"/>
                    </a:srgbClr>
                  </a:outerShdw>
                </a:effectLst>
              </a:defRPr>
            </a:pPr>
            <a:r>
              <a:t>Used MATLAB to design the linkage and gear movement and create different drawing patterns</a:t>
            </a:r>
          </a:p>
          <a:p>
            <a:pPr marL="417830" indent="-417830" defTabSz="549148">
              <a:spcBef>
                <a:spcPts val="3000"/>
              </a:spcBef>
              <a:defRPr sz="3300">
                <a:effectLst>
                  <a:outerShdw sx="100000" sy="100000" kx="0" ky="0" algn="b" rotWithShape="0" blurRad="25400" dist="23876" dir="5520000">
                    <a:srgbClr val="FFFFFF">
                      <a:alpha val="71999"/>
                    </a:srgbClr>
                  </a:outerShdw>
                </a:effectLst>
              </a:defRPr>
            </a:pPr>
            <a:r>
              <a:t>Used OpenSCAD to design the actual gears, linkages, support, and pen holder</a:t>
            </a:r>
          </a:p>
          <a:p>
            <a:pPr marL="417830" indent="-417830" defTabSz="549148">
              <a:spcBef>
                <a:spcPts val="3000"/>
              </a:spcBef>
              <a:defRPr sz="3300">
                <a:effectLst>
                  <a:outerShdw sx="100000" sy="100000" kx="0" ky="0" algn="b" rotWithShape="0" blurRad="25400" dist="23876" dir="5520000">
                    <a:srgbClr val="FFFFFF">
                      <a:alpha val="71999"/>
                    </a:srgbClr>
                  </a:outerShdw>
                </a:effectLst>
              </a:defRPr>
            </a:pPr>
            <a:r>
              <a:t>Printing gears, linkages, support and pen holder on Form 2 printer (pending) </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body" sz="quarter" idx="1"/>
          </p:nvPr>
        </p:nvSpPr>
        <p:spPr>
          <a:xfrm>
            <a:off x="1101225" y="908818"/>
            <a:ext cx="6095158" cy="3434558"/>
          </a:xfrm>
          <a:prstGeom prst="rect">
            <a:avLst/>
          </a:prstGeom>
        </p:spPr>
        <p:txBody>
          <a:bodyPr anchor="t"/>
          <a:lstStyle>
            <a:lvl1pPr marL="0" indent="0" defTabSz="549148">
              <a:spcBef>
                <a:spcPts val="3000"/>
              </a:spcBef>
              <a:buSzTx/>
              <a:buNone/>
              <a:defRPr sz="3300">
                <a:effectLst>
                  <a:outerShdw sx="100000" sy="100000" kx="0" ky="0" algn="b" rotWithShape="0" blurRad="25400" dist="23876" dir="5520000">
                    <a:srgbClr val="FFFFFF">
                      <a:alpha val="71999"/>
                    </a:srgbClr>
                  </a:outerShdw>
                </a:effectLst>
              </a:defRPr>
            </a:lvl1pPr>
          </a:lstStyle>
          <a:p>
            <a:pPr/>
            <a:r>
              <a:t>Able to design and create different drawings using the same gears, but moving their locations relative to one another.</a:t>
            </a:r>
          </a:p>
        </p:txBody>
      </p:sp>
      <p:pic>
        <p:nvPicPr>
          <p:cNvPr id="98" name="image9.png"/>
          <p:cNvPicPr>
            <a:picLocks noChangeAspect="1"/>
          </p:cNvPicPr>
          <p:nvPr/>
        </p:nvPicPr>
        <p:blipFill>
          <a:blip r:embed="rId3">
            <a:extLst/>
          </a:blip>
          <a:srcRect l="0" t="162" r="0" b="162"/>
          <a:stretch>
            <a:fillRect/>
          </a:stretch>
        </p:blipFill>
        <p:spPr>
          <a:xfrm>
            <a:off x="7062075" y="671413"/>
            <a:ext cx="4680356" cy="3434580"/>
          </a:xfrm>
          <a:prstGeom prst="rect">
            <a:avLst/>
          </a:prstGeom>
          <a:ln w="12700">
            <a:miter lim="400000"/>
          </a:ln>
        </p:spPr>
      </p:pic>
      <p:pic>
        <p:nvPicPr>
          <p:cNvPr id="99" name="image11.png"/>
          <p:cNvPicPr>
            <a:picLocks noChangeAspect="1"/>
          </p:cNvPicPr>
          <p:nvPr/>
        </p:nvPicPr>
        <p:blipFill>
          <a:blip r:embed="rId4">
            <a:extLst/>
          </a:blip>
          <a:srcRect l="38" t="0" r="38" b="0"/>
          <a:stretch>
            <a:fillRect/>
          </a:stretch>
        </p:blipFill>
        <p:spPr>
          <a:xfrm>
            <a:off x="1233589" y="4646893"/>
            <a:ext cx="4929617" cy="4072278"/>
          </a:xfrm>
          <a:prstGeom prst="rect">
            <a:avLst/>
          </a:prstGeom>
          <a:ln w="12700">
            <a:miter lim="400000"/>
          </a:ln>
        </p:spPr>
      </p:pic>
      <p:pic>
        <p:nvPicPr>
          <p:cNvPr id="100" name="image10.png"/>
          <p:cNvPicPr>
            <a:picLocks noChangeAspect="1"/>
          </p:cNvPicPr>
          <p:nvPr/>
        </p:nvPicPr>
        <p:blipFill>
          <a:blip r:embed="rId5">
            <a:extLst/>
          </a:blip>
          <a:srcRect l="0" t="0" r="0" b="4363"/>
          <a:stretch>
            <a:fillRect/>
          </a:stretch>
        </p:blipFill>
        <p:spPr>
          <a:xfrm>
            <a:off x="6900578" y="4550759"/>
            <a:ext cx="5003108" cy="4264881"/>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body" idx="1"/>
          </p:nvPr>
        </p:nvSpPr>
        <p:spPr>
          <a:xfrm>
            <a:off x="977949" y="632238"/>
            <a:ext cx="11048902" cy="6809962"/>
          </a:xfrm>
          <a:prstGeom prst="rect">
            <a:avLst/>
          </a:prstGeom>
        </p:spPr>
        <p:txBody>
          <a:bodyPr anchor="t"/>
          <a:lstStyle/>
          <a:p>
            <a:pPr marL="0" indent="0">
              <a:buSzTx/>
              <a:buNone/>
              <a:defRPr sz="3300"/>
            </a:pPr>
            <a:r>
              <a:t>All parts were designed in OpenSCAD using proportions from MATLAB model</a:t>
            </a:r>
          </a:p>
          <a:p>
            <a:pPr/>
          </a:p>
        </p:txBody>
      </p:sp>
      <p:pic>
        <p:nvPicPr>
          <p:cNvPr id="105" name="Screen Shot 2016-12-02 at 10.44.00 AM.png"/>
          <p:cNvPicPr>
            <a:picLocks noChangeAspect="1"/>
          </p:cNvPicPr>
          <p:nvPr/>
        </p:nvPicPr>
        <p:blipFill>
          <a:blip r:embed="rId2">
            <a:extLst/>
          </a:blip>
          <a:srcRect l="0" t="15294" r="0" b="11010"/>
          <a:stretch>
            <a:fillRect/>
          </a:stretch>
        </p:blipFill>
        <p:spPr>
          <a:xfrm>
            <a:off x="1171883" y="2002818"/>
            <a:ext cx="10661154" cy="6746800"/>
          </a:xfrm>
          <a:prstGeom prst="rect">
            <a:avLst/>
          </a:prstGeom>
          <a:ln w="12700">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7" name="Screen Shot 2016-12-02 at 10.45.02 AM.png"/>
          <p:cNvPicPr>
            <a:picLocks noChangeAspect="1"/>
          </p:cNvPicPr>
          <p:nvPr/>
        </p:nvPicPr>
        <p:blipFill>
          <a:blip r:embed="rId2">
            <a:extLst/>
          </a:blip>
          <a:srcRect l="18836" t="0" r="18836" b="0"/>
          <a:stretch>
            <a:fillRect/>
          </a:stretch>
        </p:blipFill>
        <p:spPr>
          <a:xfrm>
            <a:off x="4597400" y="459680"/>
            <a:ext cx="3810001" cy="5257801"/>
          </a:xfrm>
          <a:prstGeom prst="rect">
            <a:avLst/>
          </a:prstGeom>
          <a:ln w="12700">
            <a:miter lim="400000"/>
          </a:ln>
        </p:spPr>
      </p:pic>
      <p:pic>
        <p:nvPicPr>
          <p:cNvPr id="108" name="Screen Shot 2016-12-02 at 10.45.25 AM.png"/>
          <p:cNvPicPr>
            <a:picLocks noChangeAspect="1"/>
          </p:cNvPicPr>
          <p:nvPr/>
        </p:nvPicPr>
        <p:blipFill>
          <a:blip r:embed="rId3">
            <a:extLst/>
          </a:blip>
          <a:srcRect l="18793" t="0" r="18793" b="0"/>
          <a:stretch>
            <a:fillRect/>
          </a:stretch>
        </p:blipFill>
        <p:spPr>
          <a:xfrm>
            <a:off x="8699996" y="459680"/>
            <a:ext cx="3810001" cy="5257801"/>
          </a:xfrm>
          <a:prstGeom prst="rect">
            <a:avLst/>
          </a:prstGeom>
          <a:ln w="12700">
            <a:miter lim="400000"/>
          </a:ln>
        </p:spPr>
      </p:pic>
      <p:pic>
        <p:nvPicPr>
          <p:cNvPr id="109" name="Screen Shot 2016-12-02 at 10.44.37 AM.png"/>
          <p:cNvPicPr>
            <a:picLocks noChangeAspect="1"/>
          </p:cNvPicPr>
          <p:nvPr/>
        </p:nvPicPr>
        <p:blipFill>
          <a:blip r:embed="rId4">
            <a:extLst/>
          </a:blip>
          <a:srcRect l="18836" t="0" r="18836" b="0"/>
          <a:stretch>
            <a:fillRect/>
          </a:stretch>
        </p:blipFill>
        <p:spPr>
          <a:xfrm>
            <a:off x="489446" y="463847"/>
            <a:ext cx="3810001" cy="5249335"/>
          </a:xfrm>
          <a:prstGeom prst="rect">
            <a:avLst/>
          </a:prstGeom>
          <a:ln w="12700">
            <a:miter lim="400000"/>
          </a:ln>
        </p:spPr>
      </p:pic>
      <p:sp>
        <p:nvSpPr>
          <p:cNvPr id="110" name="Shape 110"/>
          <p:cNvSpPr/>
          <p:nvPr/>
        </p:nvSpPr>
        <p:spPr>
          <a:xfrm>
            <a:off x="1270000" y="5979269"/>
            <a:ext cx="10464800" cy="26884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defTabSz="549148">
              <a:lnSpc>
                <a:spcPct val="90000"/>
              </a:lnSpc>
              <a:spcBef>
                <a:spcPts val="3000"/>
              </a:spcBef>
              <a:defRPr i="0" sz="3384">
                <a:effectLst>
                  <a:outerShdw sx="100000" sy="100000" kx="0" ky="0" algn="b" rotWithShape="0" blurRad="23876" dist="23876" dir="5520000">
                    <a:srgbClr val="FFFFFF">
                      <a:alpha val="71999"/>
                    </a:srgbClr>
                  </a:outerShdw>
                </a:effectLst>
                <a:latin typeface="Avenir Next Demi Bold"/>
                <a:ea typeface="Avenir Next Demi Bold"/>
                <a:cs typeface="Avenir Next Demi Bold"/>
                <a:sym typeface="Avenir Next Demi Bold"/>
              </a:defRPr>
            </a:pPr>
            <a:r>
              <a:t>Linkage will be printed around the gear and support so the parts will not come apart while using.</a:t>
            </a:r>
          </a:p>
          <a:p>
            <a:pPr algn="l" defTabSz="549148">
              <a:lnSpc>
                <a:spcPct val="90000"/>
              </a:lnSpc>
              <a:spcBef>
                <a:spcPts val="3000"/>
              </a:spcBef>
              <a:defRPr i="0" sz="3384">
                <a:effectLst>
                  <a:outerShdw sx="100000" sy="100000" kx="0" ky="0" algn="b" rotWithShape="0" blurRad="23876" dist="23876" dir="5520000">
                    <a:srgbClr val="FFFFFF">
                      <a:alpha val="71999"/>
                    </a:srgbClr>
                  </a:outerShdw>
                </a:effectLst>
                <a:latin typeface="Avenir Next Demi Bold"/>
                <a:ea typeface="Avenir Next Demi Bold"/>
                <a:cs typeface="Avenir Next Demi Bold"/>
                <a:sym typeface="Avenir Next Demi Bold"/>
              </a:defRPr>
            </a:pPr>
            <a:r>
              <a:t>Pen holder is designed to sit flush agains the top and side of linkage so will not move after secured.</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Screen Shot 2016-12-02 at 10.47.15 AM.png"/>
          <p:cNvPicPr>
            <a:picLocks noChangeAspect="1"/>
          </p:cNvPicPr>
          <p:nvPr/>
        </p:nvPicPr>
        <p:blipFill>
          <a:blip r:embed="rId2">
            <a:extLst/>
          </a:blip>
          <a:srcRect l="0" t="15619" r="0" b="15619"/>
          <a:stretch>
            <a:fillRect/>
          </a:stretch>
        </p:blipFill>
        <p:spPr>
          <a:xfrm>
            <a:off x="1410269" y="786610"/>
            <a:ext cx="10184358" cy="6023269"/>
          </a:xfrm>
          <a:prstGeom prst="rect">
            <a:avLst/>
          </a:prstGeom>
          <a:ln w="12700">
            <a:miter lim="400000"/>
          </a:ln>
        </p:spPr>
      </p:pic>
      <p:sp>
        <p:nvSpPr>
          <p:cNvPr id="113" name="Shape 113"/>
          <p:cNvSpPr/>
          <p:nvPr>
            <p:ph type="body" sz="quarter" idx="1"/>
          </p:nvPr>
        </p:nvSpPr>
        <p:spPr>
          <a:xfrm>
            <a:off x="990600" y="6941393"/>
            <a:ext cx="11201400" cy="1955305"/>
          </a:xfrm>
          <a:prstGeom prst="rect">
            <a:avLst/>
          </a:prstGeom>
        </p:spPr>
        <p:txBody>
          <a:bodyPr anchor="t"/>
          <a:lstStyle>
            <a:lvl1pPr algn="l" defTabSz="549148">
              <a:lnSpc>
                <a:spcPct val="100000"/>
              </a:lnSpc>
              <a:spcBef>
                <a:spcPts val="3000"/>
              </a:spcBef>
              <a:defRPr i="0" sz="3300">
                <a:effectLst>
                  <a:outerShdw sx="100000" sy="100000" kx="0" ky="0" algn="b" rotWithShape="0" blurRad="25400" dist="23876" dir="5520000">
                    <a:srgbClr val="FFFFFF">
                      <a:alpha val="71999"/>
                    </a:srgbClr>
                  </a:outerShdw>
                </a:effectLst>
              </a:defRPr>
            </a:lvl1pPr>
          </a:lstStyle>
          <a:p>
            <a:pPr/>
            <a:r>
              <a:t>Gears and support have their own pins to insert into board; board will have preset drilled holes and the user can drill additional holes wherever they wish</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5" name="Screen Shot 2016-12-02 at 10.57.44 AM.png"/>
          <p:cNvPicPr>
            <a:picLocks noChangeAspect="1"/>
          </p:cNvPicPr>
          <p:nvPr/>
        </p:nvPicPr>
        <p:blipFill>
          <a:blip r:embed="rId2">
            <a:extLst/>
          </a:blip>
          <a:srcRect l="15373" t="0" r="15373" b="0"/>
          <a:stretch>
            <a:fillRect/>
          </a:stretch>
        </p:blipFill>
        <p:spPr>
          <a:xfrm>
            <a:off x="5981203" y="800100"/>
            <a:ext cx="6350001" cy="7886700"/>
          </a:xfrm>
          <a:prstGeom prst="rect">
            <a:avLst/>
          </a:prstGeom>
          <a:ln w="12700">
            <a:miter lim="400000"/>
          </a:ln>
        </p:spPr>
      </p:pic>
      <p:sp>
        <p:nvSpPr>
          <p:cNvPr id="116" name="Shape 116"/>
          <p:cNvSpPr/>
          <p:nvPr/>
        </p:nvSpPr>
        <p:spPr>
          <a:xfrm>
            <a:off x="889000" y="819150"/>
            <a:ext cx="4925567" cy="7848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lgn="l">
              <a:lnSpc>
                <a:spcPct val="90000"/>
              </a:lnSpc>
              <a:spcBef>
                <a:spcPts val="3200"/>
              </a:spcBef>
              <a:defRPr i="0" sz="3600">
                <a:latin typeface="Avenir Next Demi Bold"/>
                <a:ea typeface="Avenir Next Demi Bold"/>
                <a:cs typeface="Avenir Next Demi Bold"/>
                <a:sym typeface="Avenir Next Demi Bold"/>
              </a:defRPr>
            </a:pPr>
            <a:r>
              <a:t>Linkage has notches every 1cm and 0.5cm to help with accuracy in pen holder placement.</a:t>
            </a:r>
          </a:p>
          <a:p>
            <a:pPr algn="l">
              <a:lnSpc>
                <a:spcPct val="90000"/>
              </a:lnSpc>
              <a:spcBef>
                <a:spcPts val="3200"/>
              </a:spcBef>
              <a:defRPr i="0" sz="3600">
                <a:latin typeface="Avenir Next Demi Bold"/>
                <a:ea typeface="Avenir Next Demi Bold"/>
                <a:cs typeface="Avenir Next Demi Bold"/>
                <a:sym typeface="Avenir Next Demi Bold"/>
              </a:defRPr>
            </a:pPr>
            <a:r>
              <a:t>Pen holder has a notch in the support against the side of the bar to help line it up precisely with the markings on the linkage.</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prstGeom prst="rect">
            <a:avLst/>
          </a:prstGeom>
        </p:spPr>
        <p:txBody>
          <a:bodyPr/>
          <a:lstStyle/>
          <a:p>
            <a:pPr>
              <a:defRPr spc="300"/>
            </a:pPr>
            <a:r>
              <a:t>Technical </a:t>
            </a:r>
            <a:r>
              <a:t>Considerations</a:t>
            </a:r>
          </a:p>
        </p:txBody>
      </p:sp>
      <p:sp>
        <p:nvSpPr>
          <p:cNvPr id="119" name="Shape 119"/>
          <p:cNvSpPr/>
          <p:nvPr>
            <p:ph type="body" idx="1"/>
          </p:nvPr>
        </p:nvSpPr>
        <p:spPr>
          <a:xfrm>
            <a:off x="901700" y="1736036"/>
            <a:ext cx="11201400" cy="6902993"/>
          </a:xfrm>
          <a:prstGeom prst="rect">
            <a:avLst/>
          </a:prstGeom>
        </p:spPr>
        <p:txBody>
          <a:bodyPr anchor="t"/>
          <a:lstStyle/>
          <a:p>
            <a:pPr marL="368933" indent="-368933" defTabSz="484886">
              <a:spcBef>
                <a:spcPts val="2600"/>
              </a:spcBef>
              <a:defRPr sz="2900">
                <a:effectLst>
                  <a:outerShdw sx="100000" sy="100000" kx="0" ky="0" algn="b" rotWithShape="0" blurRad="25400" dist="21082" dir="5520000">
                    <a:srgbClr val="FFFFFF">
                      <a:alpha val="71999"/>
                    </a:srgbClr>
                  </a:outerShdw>
                </a:effectLst>
              </a:defRPr>
            </a:pPr>
            <a:r>
              <a:t>Physical stability of the printed design: each gear has a peg embedded on the bottom, each peg has buffer space (&gt; 0.1).</a:t>
            </a:r>
          </a:p>
          <a:p>
            <a:pPr marL="368933" indent="-368933" defTabSz="484886">
              <a:spcBef>
                <a:spcPts val="2600"/>
              </a:spcBef>
              <a:defRPr sz="2900">
                <a:effectLst>
                  <a:outerShdw sx="100000" sy="100000" kx="0" ky="0" algn="b" rotWithShape="0" blurRad="25400" dist="21082" dir="5520000">
                    <a:srgbClr val="FFFFFF">
                      <a:alpha val="71999"/>
                    </a:srgbClr>
                  </a:outerShdw>
                </a:effectLst>
              </a:defRPr>
            </a:pPr>
            <a:r>
              <a:t>Between all joints of 3D printed parts, there is built in ‘buffer space’ (&gt; 0.1mm) to support low-friction movement.</a:t>
            </a:r>
          </a:p>
          <a:p>
            <a:pPr marL="368933" indent="-368933" defTabSz="484886">
              <a:spcBef>
                <a:spcPts val="2600"/>
              </a:spcBef>
              <a:defRPr sz="2900">
                <a:effectLst>
                  <a:outerShdw sx="100000" sy="100000" kx="0" ky="0" algn="b" rotWithShape="0" blurRad="25400" dist="21082" dir="5520000">
                    <a:srgbClr val="FFFFFF">
                      <a:alpha val="71999"/>
                    </a:srgbClr>
                  </a:outerShdw>
                </a:effectLst>
              </a:defRPr>
            </a:pPr>
            <a:r>
              <a:t>To conserve print material and ensure only one print is necessary, our design uses a few standard sized screws.</a:t>
            </a:r>
          </a:p>
        </p:txBody>
      </p:sp>
      <p:pic>
        <p:nvPicPr>
          <p:cNvPr id="120" name="image13.png"/>
          <p:cNvPicPr>
            <a:picLocks noChangeAspect="1"/>
          </p:cNvPicPr>
          <p:nvPr/>
        </p:nvPicPr>
        <p:blipFill>
          <a:blip r:embed="rId2">
            <a:extLst/>
          </a:blip>
          <a:srcRect l="44837" t="10870" r="1868" b="42752"/>
          <a:stretch>
            <a:fillRect/>
          </a:stretch>
        </p:blipFill>
        <p:spPr>
          <a:xfrm>
            <a:off x="1286822" y="5795506"/>
            <a:ext cx="5967510" cy="2921001"/>
          </a:xfrm>
          <a:prstGeom prst="rect">
            <a:avLst/>
          </a:prstGeom>
          <a:ln w="12700">
            <a:miter lim="400000"/>
          </a:ln>
          <a:effectLst>
            <a:outerShdw sx="100000" sy="100000" kx="0" ky="0" algn="b" rotWithShape="0" blurRad="292100" dist="139700" dir="2700000">
              <a:srgbClr val="333333">
                <a:alpha val="64999"/>
              </a:srgbClr>
            </a:outerShdw>
          </a:effectLst>
        </p:spPr>
      </p:pic>
      <p:pic>
        <p:nvPicPr>
          <p:cNvPr id="121" name="image14.png"/>
          <p:cNvPicPr>
            <a:picLocks noChangeAspect="1"/>
          </p:cNvPicPr>
          <p:nvPr/>
        </p:nvPicPr>
        <p:blipFill>
          <a:blip r:embed="rId3">
            <a:extLst/>
          </a:blip>
          <a:srcRect l="57880" t="30502" r="20211" b="40036"/>
          <a:stretch>
            <a:fillRect/>
          </a:stretch>
        </p:blipFill>
        <p:spPr>
          <a:xfrm>
            <a:off x="7856384" y="5795506"/>
            <a:ext cx="3861740" cy="2921001"/>
          </a:xfrm>
          <a:prstGeom prst="rect">
            <a:avLst/>
          </a:prstGeom>
          <a:ln w="12700">
            <a:miter lim="400000"/>
          </a:ln>
          <a:effectLst>
            <a:outerShdw sx="100000" sy="100000" kx="0" ky="0" algn="b" rotWithShape="0" blurRad="292100" dist="139700" dir="2700000">
              <a:srgbClr val="333333">
                <a:alpha val="64999"/>
              </a:srgbClr>
            </a:outerShdw>
          </a:effectLst>
        </p:spPr>
      </p:pic>
      <p:sp>
        <p:nvSpPr>
          <p:cNvPr id="122" name="Shape 122"/>
          <p:cNvSpPr/>
          <p:nvPr/>
        </p:nvSpPr>
        <p:spPr>
          <a:xfrm>
            <a:off x="9132358" y="6732103"/>
            <a:ext cx="669237" cy="861393"/>
          </a:xfrm>
          <a:prstGeom prst="ellipse">
            <a:avLst/>
          </a:prstGeom>
          <a:ln w="28575">
            <a:solidFill>
              <a:srgbClr val="924D3E"/>
            </a:solidFill>
            <a:miter lim="400000"/>
          </a:ln>
          <a:effectLst>
            <a:outerShdw sx="100000" sy="100000" kx="0" ky="0" algn="b" rotWithShape="0" blurRad="38100" dist="25400" dir="5760000">
              <a:srgbClr val="FFFFFF">
                <a:alpha val="30000"/>
              </a:srgbClr>
            </a:outerShdw>
          </a:effectLst>
        </p:spPr>
        <p:txBody>
          <a:bodyPr lIns="50800" tIns="50800" rIns="50800" bIns="50800" anchor="ctr"/>
          <a:lstStyle/>
          <a:p>
            <a:pPr>
              <a:defRPr i="0" sz="3000">
                <a:solidFill>
                  <a:srgbClr val="3E3B39"/>
                </a:solidFill>
                <a:effectLst>
                  <a:outerShdw sx="100000" sy="100000" kx="0" ky="0" algn="b" rotWithShape="0" blurRad="25400" dist="12700" dir="4920000">
                    <a:srgbClr val="FFFFFF">
                      <a:alpha val="50000"/>
                    </a:srgbClr>
                  </a:outerShdw>
                </a:effectLst>
              </a:defRPr>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lvl1pPr>
              <a:defRPr spc="300"/>
            </a:lvl1pPr>
          </a:lstStyle>
          <a:p>
            <a:pPr/>
            <a:r>
              <a:t>Complications</a:t>
            </a:r>
          </a:p>
        </p:txBody>
      </p:sp>
      <p:sp>
        <p:nvSpPr>
          <p:cNvPr id="125" name="Shape 125"/>
          <p:cNvSpPr/>
          <p:nvPr>
            <p:ph type="body" idx="1"/>
          </p:nvPr>
        </p:nvSpPr>
        <p:spPr>
          <a:xfrm>
            <a:off x="901699" y="1546087"/>
            <a:ext cx="11201402" cy="6823214"/>
          </a:xfrm>
          <a:prstGeom prst="rect">
            <a:avLst/>
          </a:prstGeom>
        </p:spPr>
        <p:txBody>
          <a:bodyPr anchor="t"/>
          <a:lstStyle>
            <a:lvl1pPr marL="0" indent="0">
              <a:buSzTx/>
              <a:buNone/>
              <a:defRPr sz="3300"/>
            </a:lvl1pPr>
          </a:lstStyle>
          <a:p>
            <a:pPr/>
            <a:r>
              <a:t>Adding another gear to the layout would allow for more complex shapes.  However, the arm is already barely within printing size range and would need to be longer to accommodate another gear</a:t>
            </a:r>
          </a:p>
        </p:txBody>
      </p:sp>
      <p:pic>
        <p:nvPicPr>
          <p:cNvPr id="126" name="Screen Shot 2016-12-02 at 12.18.46 PM.png"/>
          <p:cNvPicPr>
            <a:picLocks noChangeAspect="1"/>
          </p:cNvPicPr>
          <p:nvPr/>
        </p:nvPicPr>
        <p:blipFill>
          <a:blip r:embed="rId2">
            <a:extLst/>
          </a:blip>
          <a:stretch>
            <a:fillRect/>
          </a:stretch>
        </p:blipFill>
        <p:spPr>
          <a:xfrm>
            <a:off x="7357622" y="4093219"/>
            <a:ext cx="3996023" cy="4762501"/>
          </a:xfrm>
          <a:prstGeom prst="rect">
            <a:avLst/>
          </a:prstGeom>
          <a:ln w="12700">
            <a:miter lim="400000"/>
          </a:ln>
        </p:spPr>
      </p:pic>
      <p:pic>
        <p:nvPicPr>
          <p:cNvPr id="127" name="Screen Shot 2016-12-02 at 12.19.11 PM.png"/>
          <p:cNvPicPr>
            <a:picLocks noChangeAspect="1"/>
          </p:cNvPicPr>
          <p:nvPr/>
        </p:nvPicPr>
        <p:blipFill>
          <a:blip r:embed="rId3">
            <a:extLst/>
          </a:blip>
          <a:stretch>
            <a:fillRect/>
          </a:stretch>
        </p:blipFill>
        <p:spPr>
          <a:xfrm>
            <a:off x="1651155" y="4093219"/>
            <a:ext cx="4621240" cy="4762501"/>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New_Template5">
  <a:themeElements>
    <a:clrScheme name="New_Template5">
      <a:dk1>
        <a:srgbClr val="5E524C"/>
      </a:dk1>
      <a:lt1>
        <a:srgbClr val="12455E"/>
      </a:lt1>
      <a:dk2>
        <a:srgbClr val="A7A7A7"/>
      </a:dk2>
      <a:lt2>
        <a:srgbClr val="535353"/>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Helvetica"/>
        <a:ea typeface="Helvetica"/>
        <a:cs typeface="Helvetica"/>
      </a:majorFont>
      <a:minorFont>
        <a:latin typeface="Helvetica Neue"/>
        <a:ea typeface="Helvetica Neue"/>
        <a:cs typeface="Helvetica Neue"/>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455E"/>
        </a:solidFill>
        <a:ln w="25400" cap="flat">
          <a:solidFill>
            <a:schemeClr val="accent1"/>
          </a:solidFill>
          <a:prstDash val="solid"/>
          <a:round/>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5">
  <a:themeElements>
    <a:clrScheme name="New_Template5">
      <a:dk1>
        <a:srgbClr val="000000"/>
      </a:dk1>
      <a:lt1>
        <a:srgbClr val="FFFFFF"/>
      </a:lt1>
      <a:dk2>
        <a:srgbClr val="A7A7A7"/>
      </a:dk2>
      <a:lt2>
        <a:srgbClr val="535353"/>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Helvetica"/>
        <a:ea typeface="Helvetica"/>
        <a:cs typeface="Helvetica"/>
      </a:majorFont>
      <a:minorFont>
        <a:latin typeface="Helvetica Neue"/>
        <a:ea typeface="Helvetica Neue"/>
        <a:cs typeface="Helvetica Neue"/>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
          <a:effectLst>
            <a:outerShdw sx="100000" sy="100000" kx="0" ky="0" algn="b" rotWithShape="0" blurRad="38100" dist="25400" dir="576000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455E"/>
        </a:solidFill>
        <a:ln w="25400" cap="flat">
          <a:solidFill>
            <a:schemeClr val="accent1"/>
          </a:solidFill>
          <a:prstDash val="solid"/>
          <a:round/>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760000">
            <a:srgbClr val="FFFFFF">
              <a:alpha val="3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1" spc="0" strike="noStrike" sz="3200" u="none" kumimoji="0" normalizeH="0">
            <a:ln>
              <a:noFill/>
            </a:ln>
            <a:solidFill>
              <a:srgbClr val="5E524C"/>
            </a:solidFill>
            <a:effectLst>
              <a:outerShdw sx="100000" sy="100000" kx="0" ky="0" algn="b" rotWithShape="0" blurRad="25400" dist="25400" dir="5520000">
                <a:srgbClr val="FFFFFF">
                  <a:alpha val="71999"/>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