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40288" cy="424799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18" autoAdjust="0"/>
  </p:normalViewPr>
  <p:slideViewPr>
    <p:cSldViewPr snapToGrid="0">
      <p:cViewPr>
        <p:scale>
          <a:sx n="30" d="100"/>
          <a:sy n="30" d="100"/>
        </p:scale>
        <p:origin x="2008" y="-3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32B5A8-4FA5-4C81-964B-9B39937BBC59}"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421853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2B5A8-4FA5-4C81-964B-9B39937BBC59}"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299829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2B5A8-4FA5-4C81-964B-9B39937BBC59}"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386886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2B5A8-4FA5-4C81-964B-9B39937BBC59}"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18783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2B5A8-4FA5-4C81-964B-9B39937BBC59}"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411786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32B5A8-4FA5-4C81-964B-9B39937BBC59}"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275279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516968"/>
            <a:ext cx="12793057"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516968"/>
            <a:ext cx="12856061"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32B5A8-4FA5-4C81-964B-9B39937BBC59}" type="datetimeFigureOut">
              <a:rPr lang="en-GB" smtClean="0"/>
              <a:t>11/05/2023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220035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2B5A8-4FA5-4C81-964B-9B39937BBC59}" type="datetimeFigureOut">
              <a:rPr lang="en-GB" smtClean="0"/>
              <a:t>11/05/2023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406994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2B5A8-4FA5-4C81-964B-9B39937BBC59}" type="datetimeFigureOut">
              <a:rPr lang="en-GB" smtClean="0"/>
              <a:t>11/05/2023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60256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3B32B5A8-4FA5-4C81-964B-9B39937BBC59}"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137619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3B32B5A8-4FA5-4C81-964B-9B39937BBC59}"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512E42-5306-43A0-A4F3-0E98D2E82FB8}" type="slidenum">
              <a:rPr lang="en-GB" smtClean="0"/>
              <a:t>‹#›</a:t>
            </a:fld>
            <a:endParaRPr lang="en-GB"/>
          </a:p>
        </p:txBody>
      </p:sp>
    </p:spTree>
    <p:extLst>
      <p:ext uri="{BB962C8B-B14F-4D97-AF65-F5344CB8AC3E}">
        <p14:creationId xmlns:p14="http://schemas.microsoft.com/office/powerpoint/2010/main" val="117744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3B32B5A8-4FA5-4C81-964B-9B39937BBC59}" type="datetimeFigureOut">
              <a:rPr lang="en-GB" smtClean="0"/>
              <a:t>11/05/2023</a:t>
            </a:fld>
            <a:endParaRPr lang="en-GB"/>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EF512E42-5306-43A0-A4F3-0E98D2E82FB8}" type="slidenum">
              <a:rPr lang="en-GB" smtClean="0"/>
              <a:t>‹#›</a:t>
            </a:fld>
            <a:endParaRPr lang="en-GB"/>
          </a:p>
        </p:txBody>
      </p:sp>
    </p:spTree>
    <p:extLst>
      <p:ext uri="{BB962C8B-B14F-4D97-AF65-F5344CB8AC3E}">
        <p14:creationId xmlns:p14="http://schemas.microsoft.com/office/powerpoint/2010/main" val="3054288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api.worldbank.org/v2/en/indicator/NY.GDP.PCAP.CD?downloadformat=excel" TargetMode="Externa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api.worldbank.org/v2/en/topic/19?downloadformat=excel" TargetMode="External"/><Relationship Id="rId5" Type="http://schemas.openxmlformats.org/officeDocument/2006/relationships/hyperlink" Target="https://github.com/maeintech/ADS1---Assignment3"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163E089-12CC-F4C1-5658-DE1788ABA18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26877" y="24655923"/>
            <a:ext cx="10800000" cy="7200000"/>
          </a:xfrm>
          <a:prstGeom prst="rect">
            <a:avLst/>
          </a:prstGeom>
        </p:spPr>
      </p:pic>
      <p:sp>
        <p:nvSpPr>
          <p:cNvPr id="59" name="TextBox 58">
            <a:extLst>
              <a:ext uri="{FF2B5EF4-FFF2-40B4-BE49-F238E27FC236}">
                <a16:creationId xmlns:a16="http://schemas.microsoft.com/office/drawing/2014/main" id="{94C1AE23-91B9-ECA8-0E22-900F3DA5858B}"/>
              </a:ext>
            </a:extLst>
          </p:cNvPr>
          <p:cNvSpPr txBox="1"/>
          <p:nvPr/>
        </p:nvSpPr>
        <p:spPr>
          <a:xfrm>
            <a:off x="2363800" y="20737022"/>
            <a:ext cx="25512684" cy="830997"/>
          </a:xfrm>
          <a:prstGeom prst="rect">
            <a:avLst/>
          </a:prstGeom>
          <a:noFill/>
        </p:spPr>
        <p:txBody>
          <a:bodyPr wrap="square" rtlCol="0">
            <a:spAutoFit/>
          </a:bodyPr>
          <a:lstStyle/>
          <a:p>
            <a:pPr algn="ctr"/>
            <a:r>
              <a:rPr lang="en-GB" sz="4800" b="1" dirty="0">
                <a:solidFill>
                  <a:schemeClr val="accent1">
                    <a:lumMod val="40000"/>
                    <a:lumOff val="60000"/>
                  </a:schemeClr>
                </a:solidFill>
                <a:latin typeface="Gill Sans MT" panose="020B0502020104020203" pitchFamily="34" charset="0"/>
              </a:rPr>
              <a:t>GDP PER CAPITA PROJECTIONS </a:t>
            </a:r>
          </a:p>
        </p:txBody>
      </p:sp>
      <p:sp>
        <p:nvSpPr>
          <p:cNvPr id="19" name="TextBox 18">
            <a:extLst>
              <a:ext uri="{FF2B5EF4-FFF2-40B4-BE49-F238E27FC236}">
                <a16:creationId xmlns:a16="http://schemas.microsoft.com/office/drawing/2014/main" id="{374FF0D1-E7CC-9581-9C0A-2D9939D19609}"/>
              </a:ext>
            </a:extLst>
          </p:cNvPr>
          <p:cNvSpPr txBox="1"/>
          <p:nvPr/>
        </p:nvSpPr>
        <p:spPr>
          <a:xfrm>
            <a:off x="726693" y="21848974"/>
            <a:ext cx="29292801" cy="2554545"/>
          </a:xfrm>
          <a:prstGeom prst="rect">
            <a:avLst/>
          </a:prstGeom>
          <a:solidFill>
            <a:schemeClr val="accent1">
              <a:lumMod val="60000"/>
              <a:lumOff val="40000"/>
              <a:alpha val="90000"/>
            </a:schemeClr>
          </a:solidFill>
        </p:spPr>
        <p:txBody>
          <a:bodyPr wrap="square" rtlCol="0">
            <a:spAutoFit/>
          </a:bodyPr>
          <a:lstStyle/>
          <a:p>
            <a:r>
              <a:rPr lang="en-US" sz="4000" dirty="0">
                <a:solidFill>
                  <a:schemeClr val="bg1"/>
                </a:solidFill>
                <a:latin typeface="Gill Sans MT" panose="020B0502020104020203" pitchFamily="34" charset="0"/>
              </a:rPr>
              <a:t>Three countries - one from each cluster in figure 1 - have been chosen to show GDP per capita projections for the next 20 years (from 2021). Burundi is one of the countries with the lowest CO2 emissions per head and GDP per capita while Qatar and Luxembourg represent medium and the highest CO2 emissions per head and GDP per capita respectively. Figure 2 below shows the forecasted growth rate for GDP per capita in each of these countries.</a:t>
            </a:r>
          </a:p>
        </p:txBody>
      </p:sp>
      <p:pic>
        <p:nvPicPr>
          <p:cNvPr id="25" name="Picture 24">
            <a:extLst>
              <a:ext uri="{FF2B5EF4-FFF2-40B4-BE49-F238E27FC236}">
                <a16:creationId xmlns:a16="http://schemas.microsoft.com/office/drawing/2014/main" id="{B508CBBE-DD98-F72D-2814-38E242F65E31}"/>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20154963" y="24655923"/>
            <a:ext cx="10472727" cy="7200000"/>
          </a:xfrm>
          <a:prstGeom prst="rect">
            <a:avLst/>
          </a:prstGeom>
        </p:spPr>
      </p:pic>
      <p:pic>
        <p:nvPicPr>
          <p:cNvPr id="29" name="Picture 28">
            <a:extLst>
              <a:ext uri="{FF2B5EF4-FFF2-40B4-BE49-F238E27FC236}">
                <a16:creationId xmlns:a16="http://schemas.microsoft.com/office/drawing/2014/main" id="{EC6DBE3D-E187-3CF7-D329-0698CB5D56D0}"/>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10311319" y="24677972"/>
            <a:ext cx="10472727" cy="7200000"/>
          </a:xfrm>
          <a:prstGeom prst="rect">
            <a:avLst/>
          </a:prstGeom>
        </p:spPr>
      </p:pic>
      <p:sp>
        <p:nvSpPr>
          <p:cNvPr id="32" name="TextBox 31">
            <a:extLst>
              <a:ext uri="{FF2B5EF4-FFF2-40B4-BE49-F238E27FC236}">
                <a16:creationId xmlns:a16="http://schemas.microsoft.com/office/drawing/2014/main" id="{25D2950E-62ED-E8E4-643B-F155196FE85C}"/>
              </a:ext>
            </a:extLst>
          </p:cNvPr>
          <p:cNvSpPr txBox="1"/>
          <p:nvPr/>
        </p:nvSpPr>
        <p:spPr>
          <a:xfrm>
            <a:off x="514482" y="17898102"/>
            <a:ext cx="29374281" cy="2554545"/>
          </a:xfrm>
          <a:prstGeom prst="rect">
            <a:avLst/>
          </a:prstGeom>
          <a:solidFill>
            <a:schemeClr val="accent1">
              <a:lumMod val="60000"/>
              <a:lumOff val="40000"/>
              <a:alpha val="90000"/>
            </a:schemeClr>
          </a:solidFill>
          <a:effectLst>
            <a:outerShdw blurRad="50800" dist="38100" dir="16200000" rotWithShape="0">
              <a:prstClr val="black">
                <a:alpha val="40000"/>
              </a:prstClr>
            </a:outerShdw>
          </a:effectLst>
        </p:spPr>
        <p:txBody>
          <a:bodyPr wrap="square" rtlCol="0">
            <a:spAutoFit/>
          </a:bodyPr>
          <a:lstStyle/>
          <a:p>
            <a:pPr algn="just"/>
            <a:r>
              <a:rPr lang="en-US" sz="4000" dirty="0">
                <a:solidFill>
                  <a:schemeClr val="bg1"/>
                </a:solidFill>
                <a:latin typeface="Gill Sans MT" panose="020B0502020104020203" pitchFamily="34" charset="0"/>
              </a:rPr>
              <a:t>Figure 1 above shows the cluster analysis of countries around the world based on CO2 emission per head and GDP per capita. The analysis was performed for the years 1990 and 2019 to observe how clusters change over time. The goal is to shed light on how economic factors and CO2 emissions relate to one another.  Most countries can be seen to have reduced CO2 emissions per head over the years as the clusters can be seen to move leftward.  However, GDP per capita can be said to have increased between 1990 and 2019. based on the graph. </a:t>
            </a:r>
          </a:p>
        </p:txBody>
      </p:sp>
      <p:sp>
        <p:nvSpPr>
          <p:cNvPr id="4" name="Title 3">
            <a:extLst>
              <a:ext uri="{FF2B5EF4-FFF2-40B4-BE49-F238E27FC236}">
                <a16:creationId xmlns:a16="http://schemas.microsoft.com/office/drawing/2014/main" id="{0975295B-52AC-BC73-66C7-7C61A51B3C95}"/>
              </a:ext>
            </a:extLst>
          </p:cNvPr>
          <p:cNvSpPr>
            <a:spLocks noGrp="1"/>
          </p:cNvSpPr>
          <p:nvPr>
            <p:ph type="title"/>
          </p:nvPr>
        </p:nvSpPr>
        <p:spPr>
          <a:xfrm>
            <a:off x="-1" y="-50615"/>
            <a:ext cx="30240287" cy="2131791"/>
          </a:xfrm>
          <a:solidFill>
            <a:schemeClr val="accent1">
              <a:lumMod val="60000"/>
              <a:lumOff val="40000"/>
              <a:alpha val="90000"/>
            </a:schemeClr>
          </a:solidFill>
        </p:spPr>
        <p:txBody>
          <a:bodyPr>
            <a:normAutofit/>
          </a:bodyPr>
          <a:lstStyle/>
          <a:p>
            <a:pPr algn="ctr"/>
            <a:r>
              <a:rPr lang="en-US" sz="7200" b="1" dirty="0">
                <a:solidFill>
                  <a:schemeClr val="bg1"/>
                </a:solidFill>
                <a:latin typeface="Gill Sans MT" panose="020B0502020104020203" pitchFamily="34" charset="0"/>
              </a:rPr>
              <a:t>Economic effects on Climate change</a:t>
            </a:r>
            <a:endParaRPr lang="en-GB" sz="7200" b="1" dirty="0">
              <a:solidFill>
                <a:schemeClr val="bg1"/>
              </a:solidFill>
              <a:latin typeface="Gill Sans MT" panose="020B0502020104020203" pitchFamily="34" charset="0"/>
            </a:endParaRPr>
          </a:p>
        </p:txBody>
      </p:sp>
      <p:sp>
        <p:nvSpPr>
          <p:cNvPr id="13" name="TextBox 12">
            <a:extLst>
              <a:ext uri="{FF2B5EF4-FFF2-40B4-BE49-F238E27FC236}">
                <a16:creationId xmlns:a16="http://schemas.microsoft.com/office/drawing/2014/main" id="{27DCE75E-CBDD-7B09-EF58-EA93F7E40BA2}"/>
              </a:ext>
            </a:extLst>
          </p:cNvPr>
          <p:cNvSpPr txBox="1"/>
          <p:nvPr/>
        </p:nvSpPr>
        <p:spPr>
          <a:xfrm>
            <a:off x="391791" y="3297436"/>
            <a:ext cx="29374281" cy="3170099"/>
          </a:xfrm>
          <a:prstGeom prst="rect">
            <a:avLst/>
          </a:prstGeom>
          <a:solidFill>
            <a:schemeClr val="accent1">
              <a:lumMod val="60000"/>
              <a:lumOff val="40000"/>
              <a:alpha val="90000"/>
            </a:schemeClr>
          </a:solidFill>
          <a:effectLst>
            <a:outerShdw blurRad="50800" dist="38100" dir="16200000" rotWithShape="0">
              <a:prstClr val="black">
                <a:alpha val="40000"/>
              </a:prstClr>
            </a:outerShdw>
          </a:effectLst>
        </p:spPr>
        <p:txBody>
          <a:bodyPr wrap="square" rtlCol="0">
            <a:spAutoFit/>
          </a:bodyPr>
          <a:lstStyle/>
          <a:p>
            <a:pPr algn="just"/>
            <a:r>
              <a:rPr lang="en-US" sz="4000" dirty="0">
                <a:solidFill>
                  <a:schemeClr val="bg1"/>
                </a:solidFill>
                <a:latin typeface="Gill Sans MT" panose="020B0502020104020203" pitchFamily="34" charset="0"/>
              </a:rPr>
              <a:t>The rise in industrial, commercial, and economic activity has caused major and long-term changes in temperatures and weather patterns, which are referred to as "climate change.” Changes in rainfall patterns, increasing temperatures, rising sea levels, and other natural phenomena that many experts have warned could have an influence on human life are some effects of climate change. In order to lessen the threats it poses to humanity and way of life, it has thus been the subject of many conversations among world leaders.  This study aims to take a look at one of the major causes of climate change which is CO2 emissions and further relate it to the GDP per capita of a country.</a:t>
            </a:r>
          </a:p>
        </p:txBody>
      </p:sp>
      <p:sp>
        <p:nvSpPr>
          <p:cNvPr id="21" name="TextBox 20">
            <a:extLst>
              <a:ext uri="{FF2B5EF4-FFF2-40B4-BE49-F238E27FC236}">
                <a16:creationId xmlns:a16="http://schemas.microsoft.com/office/drawing/2014/main" id="{BE3ACEF7-923B-A35C-2658-4A72DBDA31F8}"/>
              </a:ext>
            </a:extLst>
          </p:cNvPr>
          <p:cNvSpPr txBox="1"/>
          <p:nvPr/>
        </p:nvSpPr>
        <p:spPr>
          <a:xfrm rot="10800000" flipH="1" flipV="1">
            <a:off x="7448615" y="2294679"/>
            <a:ext cx="14684189" cy="830997"/>
          </a:xfrm>
          <a:prstGeom prst="rect">
            <a:avLst/>
          </a:prstGeom>
          <a:noFill/>
        </p:spPr>
        <p:txBody>
          <a:bodyPr wrap="square" rtlCol="0">
            <a:spAutoFit/>
          </a:bodyPr>
          <a:lstStyle/>
          <a:p>
            <a:pPr algn="ctr"/>
            <a:r>
              <a:rPr lang="en-US" sz="4800" b="1" dirty="0">
                <a:solidFill>
                  <a:schemeClr val="accent1">
                    <a:lumMod val="40000"/>
                    <a:lumOff val="60000"/>
                  </a:schemeClr>
                </a:solidFill>
                <a:latin typeface="Gill Sans MT" panose="020B0502020104020203" pitchFamily="34" charset="0"/>
              </a:rPr>
              <a:t>INTRODUCTION</a:t>
            </a:r>
          </a:p>
        </p:txBody>
      </p:sp>
      <p:sp>
        <p:nvSpPr>
          <p:cNvPr id="23" name="TextBox 22">
            <a:extLst>
              <a:ext uri="{FF2B5EF4-FFF2-40B4-BE49-F238E27FC236}">
                <a16:creationId xmlns:a16="http://schemas.microsoft.com/office/drawing/2014/main" id="{40D6D203-CC96-9A70-B2DA-DDC890A22352}"/>
              </a:ext>
            </a:extLst>
          </p:cNvPr>
          <p:cNvSpPr txBox="1"/>
          <p:nvPr/>
        </p:nvSpPr>
        <p:spPr>
          <a:xfrm>
            <a:off x="13852768" y="6679043"/>
            <a:ext cx="13201650" cy="830997"/>
          </a:xfrm>
          <a:prstGeom prst="rect">
            <a:avLst/>
          </a:prstGeom>
          <a:noFill/>
        </p:spPr>
        <p:txBody>
          <a:bodyPr wrap="square" rtlCol="0">
            <a:spAutoFit/>
          </a:bodyPr>
          <a:lstStyle/>
          <a:p>
            <a:r>
              <a:rPr lang="en-GB" sz="4800" b="1" dirty="0">
                <a:solidFill>
                  <a:schemeClr val="accent1">
                    <a:lumMod val="40000"/>
                    <a:lumOff val="60000"/>
                  </a:schemeClr>
                </a:solidFill>
                <a:latin typeface="Gill Sans MT" panose="020B0502020104020203" pitchFamily="34" charset="0"/>
              </a:rPr>
              <a:t>BODY</a:t>
            </a:r>
          </a:p>
        </p:txBody>
      </p:sp>
      <p:sp>
        <p:nvSpPr>
          <p:cNvPr id="102" name="TextBox 101">
            <a:extLst>
              <a:ext uri="{FF2B5EF4-FFF2-40B4-BE49-F238E27FC236}">
                <a16:creationId xmlns:a16="http://schemas.microsoft.com/office/drawing/2014/main" id="{02789684-2FB9-9F64-C101-D1C184AF446A}"/>
              </a:ext>
            </a:extLst>
          </p:cNvPr>
          <p:cNvSpPr txBox="1"/>
          <p:nvPr/>
        </p:nvSpPr>
        <p:spPr>
          <a:xfrm>
            <a:off x="20453593" y="1398354"/>
            <a:ext cx="9786693" cy="707886"/>
          </a:xfrm>
          <a:prstGeom prst="rect">
            <a:avLst/>
          </a:prstGeom>
          <a:noFill/>
        </p:spPr>
        <p:txBody>
          <a:bodyPr wrap="square" rtlCol="0">
            <a:spAutoFit/>
          </a:bodyPr>
          <a:lstStyle/>
          <a:p>
            <a:r>
              <a:rPr lang="en-GB" sz="4000" b="1" dirty="0">
                <a:solidFill>
                  <a:schemeClr val="bg1"/>
                </a:solidFill>
                <a:latin typeface="Gill Sans MT" panose="020B0502020104020203" pitchFamily="34" charset="0"/>
              </a:rPr>
              <a:t>By </a:t>
            </a:r>
            <a:r>
              <a:rPr lang="en-GB" sz="4000" b="1" dirty="0" err="1">
                <a:solidFill>
                  <a:schemeClr val="bg1"/>
                </a:solidFill>
                <a:latin typeface="Gill Sans MT" panose="020B0502020104020203" pitchFamily="34" charset="0"/>
              </a:rPr>
              <a:t>Okeogheneomaero</a:t>
            </a:r>
            <a:r>
              <a:rPr lang="en-GB" sz="4000" b="1" dirty="0">
                <a:solidFill>
                  <a:schemeClr val="bg1"/>
                </a:solidFill>
                <a:latin typeface="Gill Sans MT" panose="020B0502020104020203" pitchFamily="34" charset="0"/>
              </a:rPr>
              <a:t> Evru (22030848) </a:t>
            </a:r>
            <a:endParaRPr lang="en-GB" sz="4000" dirty="0">
              <a:solidFill>
                <a:schemeClr val="bg1"/>
              </a:solidFill>
              <a:latin typeface="Gill Sans MT" panose="020B0502020104020203" pitchFamily="34" charset="0"/>
            </a:endParaRPr>
          </a:p>
        </p:txBody>
      </p:sp>
      <p:sp>
        <p:nvSpPr>
          <p:cNvPr id="6" name="TextBox 5">
            <a:extLst>
              <a:ext uri="{FF2B5EF4-FFF2-40B4-BE49-F238E27FC236}">
                <a16:creationId xmlns:a16="http://schemas.microsoft.com/office/drawing/2014/main" id="{67F54AE1-9EA5-963B-7F11-D4A63EDD356D}"/>
              </a:ext>
            </a:extLst>
          </p:cNvPr>
          <p:cNvSpPr txBox="1"/>
          <p:nvPr/>
        </p:nvSpPr>
        <p:spPr>
          <a:xfrm>
            <a:off x="391791" y="32924817"/>
            <a:ext cx="10303299" cy="3170099"/>
          </a:xfrm>
          <a:prstGeom prst="rect">
            <a:avLst/>
          </a:prstGeom>
          <a:solidFill>
            <a:schemeClr val="accent1">
              <a:lumMod val="60000"/>
              <a:lumOff val="40000"/>
              <a:alpha val="90000"/>
            </a:schemeClr>
          </a:solidFill>
        </p:spPr>
        <p:txBody>
          <a:bodyPr wrap="square" rtlCol="0">
            <a:spAutoFit/>
          </a:bodyPr>
          <a:lstStyle/>
          <a:p>
            <a:pPr algn="just"/>
            <a:r>
              <a:rPr lang="en-US" sz="4000" dirty="0">
                <a:solidFill>
                  <a:schemeClr val="bg1"/>
                </a:solidFill>
                <a:latin typeface="Gill Sans MT" panose="020B0502020104020203" pitchFamily="34" charset="0"/>
              </a:rPr>
              <a:t>The forecast for GDP per capita in Burundi does not look to be increasing, but rather headed towards a steady state in the next 20 years. It is more likely that the country will not experience that much economic growth anytime soon.</a:t>
            </a:r>
          </a:p>
        </p:txBody>
      </p:sp>
      <p:sp>
        <p:nvSpPr>
          <p:cNvPr id="7" name="TextBox 6">
            <a:extLst>
              <a:ext uri="{FF2B5EF4-FFF2-40B4-BE49-F238E27FC236}">
                <a16:creationId xmlns:a16="http://schemas.microsoft.com/office/drawing/2014/main" id="{0CB12253-F30F-9E54-4163-8913E0781A80}"/>
              </a:ext>
            </a:extLst>
          </p:cNvPr>
          <p:cNvSpPr txBox="1"/>
          <p:nvPr/>
        </p:nvSpPr>
        <p:spPr>
          <a:xfrm>
            <a:off x="20742914" y="32937176"/>
            <a:ext cx="9145848" cy="3170099"/>
          </a:xfrm>
          <a:prstGeom prst="rect">
            <a:avLst/>
          </a:prstGeom>
          <a:solidFill>
            <a:schemeClr val="accent1">
              <a:lumMod val="60000"/>
              <a:lumOff val="40000"/>
              <a:alpha val="90000"/>
            </a:schemeClr>
          </a:solidFill>
        </p:spPr>
        <p:txBody>
          <a:bodyPr wrap="square" rtlCol="0">
            <a:spAutoFit/>
          </a:bodyPr>
          <a:lstStyle/>
          <a:p>
            <a:pPr algn="just"/>
            <a:r>
              <a:rPr lang="en-US" sz="4000" dirty="0">
                <a:solidFill>
                  <a:schemeClr val="bg1"/>
                </a:solidFill>
                <a:latin typeface="Gill Sans MT" panose="020B0502020104020203" pitchFamily="34" charset="0"/>
              </a:rPr>
              <a:t>There is a projected exponential growth in GDP per capita which shows that Luxembourg will continue to be one of the richest nations in the world and increase its economic standing.</a:t>
            </a:r>
          </a:p>
        </p:txBody>
      </p:sp>
      <p:sp>
        <p:nvSpPr>
          <p:cNvPr id="8" name="TextBox 7">
            <a:extLst>
              <a:ext uri="{FF2B5EF4-FFF2-40B4-BE49-F238E27FC236}">
                <a16:creationId xmlns:a16="http://schemas.microsoft.com/office/drawing/2014/main" id="{0E92BB42-E5A6-D524-4B36-10F026B9BF60}"/>
              </a:ext>
            </a:extLst>
          </p:cNvPr>
          <p:cNvSpPr txBox="1"/>
          <p:nvPr/>
        </p:nvSpPr>
        <p:spPr>
          <a:xfrm>
            <a:off x="11026877" y="32937176"/>
            <a:ext cx="9145848" cy="3170099"/>
          </a:xfrm>
          <a:prstGeom prst="rect">
            <a:avLst/>
          </a:prstGeom>
          <a:solidFill>
            <a:schemeClr val="accent1">
              <a:lumMod val="60000"/>
              <a:lumOff val="40000"/>
              <a:alpha val="90000"/>
            </a:schemeClr>
          </a:solidFill>
        </p:spPr>
        <p:txBody>
          <a:bodyPr wrap="square" rtlCol="0">
            <a:spAutoFit/>
          </a:bodyPr>
          <a:lstStyle/>
          <a:p>
            <a:pPr algn="just"/>
            <a:r>
              <a:rPr lang="en-US" sz="4000" dirty="0">
                <a:solidFill>
                  <a:schemeClr val="bg1"/>
                </a:solidFill>
                <a:latin typeface="Gill Sans MT" panose="020B0502020104020203" pitchFamily="34" charset="0"/>
              </a:rPr>
              <a:t>The GDP per capita of Qatar is projected to increase exponentially and continue to soar in the next 20 years. The country will most likely experience large economic growth rate in the coming years.</a:t>
            </a:r>
          </a:p>
        </p:txBody>
      </p:sp>
      <p:sp>
        <p:nvSpPr>
          <p:cNvPr id="9" name="TextBox 8">
            <a:extLst>
              <a:ext uri="{FF2B5EF4-FFF2-40B4-BE49-F238E27FC236}">
                <a16:creationId xmlns:a16="http://schemas.microsoft.com/office/drawing/2014/main" id="{15CA0853-4DE1-2F60-3F47-EBEF0CE2C143}"/>
              </a:ext>
            </a:extLst>
          </p:cNvPr>
          <p:cNvSpPr txBox="1"/>
          <p:nvPr/>
        </p:nvSpPr>
        <p:spPr>
          <a:xfrm>
            <a:off x="2610495" y="36318126"/>
            <a:ext cx="25512684" cy="830997"/>
          </a:xfrm>
          <a:prstGeom prst="rect">
            <a:avLst/>
          </a:prstGeom>
          <a:noFill/>
        </p:spPr>
        <p:txBody>
          <a:bodyPr wrap="square" rtlCol="0">
            <a:spAutoFit/>
          </a:bodyPr>
          <a:lstStyle/>
          <a:p>
            <a:pPr algn="ctr"/>
            <a:r>
              <a:rPr lang="en-US" sz="4800" b="1" dirty="0">
                <a:solidFill>
                  <a:schemeClr val="accent1">
                    <a:lumMod val="40000"/>
                    <a:lumOff val="60000"/>
                  </a:schemeClr>
                </a:solidFill>
                <a:latin typeface="Gill Sans MT" panose="020B0502020104020203" pitchFamily="34" charset="0"/>
              </a:rPr>
              <a:t>C</a:t>
            </a:r>
            <a:r>
              <a:rPr lang="en-GB" sz="4800" b="1" dirty="0">
                <a:solidFill>
                  <a:schemeClr val="accent1">
                    <a:lumMod val="40000"/>
                    <a:lumOff val="60000"/>
                  </a:schemeClr>
                </a:solidFill>
                <a:latin typeface="Gill Sans MT" panose="020B0502020104020203" pitchFamily="34" charset="0"/>
              </a:rPr>
              <a:t>ONCLUSION</a:t>
            </a:r>
          </a:p>
        </p:txBody>
      </p:sp>
      <p:sp>
        <p:nvSpPr>
          <p:cNvPr id="11" name="TextBox 10">
            <a:extLst>
              <a:ext uri="{FF2B5EF4-FFF2-40B4-BE49-F238E27FC236}">
                <a16:creationId xmlns:a16="http://schemas.microsoft.com/office/drawing/2014/main" id="{A5C8C122-6EA0-F069-2E3C-54AB8545470A}"/>
              </a:ext>
            </a:extLst>
          </p:cNvPr>
          <p:cNvSpPr txBox="1"/>
          <p:nvPr/>
        </p:nvSpPr>
        <p:spPr>
          <a:xfrm>
            <a:off x="514481" y="37336955"/>
            <a:ext cx="29374281" cy="2554545"/>
          </a:xfrm>
          <a:prstGeom prst="rect">
            <a:avLst/>
          </a:prstGeom>
          <a:solidFill>
            <a:schemeClr val="accent1">
              <a:lumMod val="60000"/>
              <a:lumOff val="40000"/>
              <a:alpha val="90000"/>
            </a:schemeClr>
          </a:solidFill>
        </p:spPr>
        <p:txBody>
          <a:bodyPr wrap="square" rtlCol="0">
            <a:spAutoFit/>
          </a:bodyPr>
          <a:lstStyle/>
          <a:p>
            <a:pPr algn="just"/>
            <a:r>
              <a:rPr lang="en-US" sz="4000" dirty="0">
                <a:solidFill>
                  <a:schemeClr val="bg1"/>
                </a:solidFill>
                <a:latin typeface="Gill Sans MT" panose="020B0502020104020203" pitchFamily="34" charset="0"/>
              </a:rPr>
              <a:t>This study helps to identify that CO2 emissions per head has reduced possibly due to the increase in global population over the years and while GDP per capita is generally on the rise, it can be inferred that this may lead to further environmental pollution due to factors such as urbanization. Necessary and adequate steps need to be taken to ensure that the climate does not bear the cost of global technological advancements.</a:t>
            </a:r>
          </a:p>
        </p:txBody>
      </p:sp>
      <p:sp>
        <p:nvSpPr>
          <p:cNvPr id="12" name="TextBox 11">
            <a:extLst>
              <a:ext uri="{FF2B5EF4-FFF2-40B4-BE49-F238E27FC236}">
                <a16:creationId xmlns:a16="http://schemas.microsoft.com/office/drawing/2014/main" id="{5751FC4D-7FC3-D76F-8610-D8DD1CCB3EF2}"/>
              </a:ext>
            </a:extLst>
          </p:cNvPr>
          <p:cNvSpPr txBox="1"/>
          <p:nvPr/>
        </p:nvSpPr>
        <p:spPr>
          <a:xfrm>
            <a:off x="-1893873" y="31891335"/>
            <a:ext cx="15041500" cy="830997"/>
          </a:xfrm>
          <a:prstGeom prst="rect">
            <a:avLst/>
          </a:prstGeom>
          <a:noFill/>
        </p:spPr>
        <p:txBody>
          <a:bodyPr wrap="square" rtlCol="0">
            <a:spAutoFit/>
          </a:bodyPr>
          <a:lstStyle/>
          <a:p>
            <a:pPr algn="ctr"/>
            <a:r>
              <a:rPr lang="en-US" sz="4800" b="1" dirty="0">
                <a:solidFill>
                  <a:schemeClr val="accent1">
                    <a:lumMod val="40000"/>
                    <a:lumOff val="60000"/>
                  </a:schemeClr>
                </a:solidFill>
                <a:latin typeface="Gill Sans MT" panose="020B0502020104020203" pitchFamily="34" charset="0"/>
              </a:rPr>
              <a:t>BURUNDI</a:t>
            </a:r>
            <a:endParaRPr lang="en-GB" sz="4800" b="1" dirty="0">
              <a:solidFill>
                <a:schemeClr val="accent1">
                  <a:lumMod val="40000"/>
                  <a:lumOff val="60000"/>
                </a:schemeClr>
              </a:solidFill>
              <a:latin typeface="Gill Sans MT" panose="020B0502020104020203" pitchFamily="34" charset="0"/>
            </a:endParaRPr>
          </a:p>
        </p:txBody>
      </p:sp>
      <p:sp>
        <p:nvSpPr>
          <p:cNvPr id="14" name="TextBox 13">
            <a:extLst>
              <a:ext uri="{FF2B5EF4-FFF2-40B4-BE49-F238E27FC236}">
                <a16:creationId xmlns:a16="http://schemas.microsoft.com/office/drawing/2014/main" id="{0F20DAAA-D2DC-88FD-7747-E3B30AAAF0EF}"/>
              </a:ext>
            </a:extLst>
          </p:cNvPr>
          <p:cNvSpPr txBox="1"/>
          <p:nvPr/>
        </p:nvSpPr>
        <p:spPr>
          <a:xfrm>
            <a:off x="2616751" y="31895328"/>
            <a:ext cx="25512684" cy="830997"/>
          </a:xfrm>
          <a:prstGeom prst="rect">
            <a:avLst/>
          </a:prstGeom>
          <a:noFill/>
        </p:spPr>
        <p:txBody>
          <a:bodyPr wrap="square" rtlCol="0">
            <a:spAutoFit/>
          </a:bodyPr>
          <a:lstStyle/>
          <a:p>
            <a:pPr algn="ctr"/>
            <a:r>
              <a:rPr lang="en-US" sz="4800" b="1" dirty="0">
                <a:solidFill>
                  <a:schemeClr val="accent1">
                    <a:lumMod val="40000"/>
                    <a:lumOff val="60000"/>
                  </a:schemeClr>
                </a:solidFill>
                <a:latin typeface="Gill Sans MT" panose="020B0502020104020203" pitchFamily="34" charset="0"/>
              </a:rPr>
              <a:t>QATAR</a:t>
            </a:r>
            <a:endParaRPr lang="en-GB" sz="4800" b="1" dirty="0">
              <a:solidFill>
                <a:schemeClr val="accent1">
                  <a:lumMod val="40000"/>
                  <a:lumOff val="60000"/>
                </a:schemeClr>
              </a:solidFill>
              <a:latin typeface="Gill Sans MT" panose="020B0502020104020203" pitchFamily="34" charset="0"/>
            </a:endParaRPr>
          </a:p>
        </p:txBody>
      </p:sp>
      <p:sp>
        <p:nvSpPr>
          <p:cNvPr id="15" name="TextBox 14">
            <a:extLst>
              <a:ext uri="{FF2B5EF4-FFF2-40B4-BE49-F238E27FC236}">
                <a16:creationId xmlns:a16="http://schemas.microsoft.com/office/drawing/2014/main" id="{31E6C22E-B078-0C59-CCFB-CBF3A0D936D7}"/>
              </a:ext>
            </a:extLst>
          </p:cNvPr>
          <p:cNvSpPr txBox="1"/>
          <p:nvPr/>
        </p:nvSpPr>
        <p:spPr>
          <a:xfrm>
            <a:off x="12576704" y="31889039"/>
            <a:ext cx="25512684" cy="830997"/>
          </a:xfrm>
          <a:prstGeom prst="rect">
            <a:avLst/>
          </a:prstGeom>
          <a:noFill/>
        </p:spPr>
        <p:txBody>
          <a:bodyPr wrap="square" rtlCol="0">
            <a:spAutoFit/>
          </a:bodyPr>
          <a:lstStyle/>
          <a:p>
            <a:pPr algn="ctr"/>
            <a:r>
              <a:rPr lang="en-US" sz="4800" b="1" dirty="0">
                <a:solidFill>
                  <a:schemeClr val="accent1">
                    <a:lumMod val="40000"/>
                    <a:lumOff val="60000"/>
                  </a:schemeClr>
                </a:solidFill>
                <a:latin typeface="Gill Sans MT" panose="020B0502020104020203" pitchFamily="34" charset="0"/>
              </a:rPr>
              <a:t>LUXEMBOURG</a:t>
            </a:r>
            <a:endParaRPr lang="en-GB" sz="4800" b="1" dirty="0">
              <a:solidFill>
                <a:schemeClr val="accent1">
                  <a:lumMod val="40000"/>
                  <a:lumOff val="60000"/>
                </a:schemeClr>
              </a:solidFill>
              <a:latin typeface="Gill Sans MT" panose="020B0502020104020203" pitchFamily="34" charset="0"/>
            </a:endParaRPr>
          </a:p>
        </p:txBody>
      </p:sp>
      <p:sp>
        <p:nvSpPr>
          <p:cNvPr id="26" name="TextBox 25">
            <a:extLst>
              <a:ext uri="{FF2B5EF4-FFF2-40B4-BE49-F238E27FC236}">
                <a16:creationId xmlns:a16="http://schemas.microsoft.com/office/drawing/2014/main" id="{F631AF86-7487-8761-9340-69141083E0D7}"/>
              </a:ext>
            </a:extLst>
          </p:cNvPr>
          <p:cNvSpPr txBox="1"/>
          <p:nvPr/>
        </p:nvSpPr>
        <p:spPr>
          <a:xfrm>
            <a:off x="8331413" y="40276399"/>
            <a:ext cx="14762604" cy="2062103"/>
          </a:xfrm>
          <a:prstGeom prst="rect">
            <a:avLst/>
          </a:prstGeom>
          <a:noFill/>
        </p:spPr>
        <p:txBody>
          <a:bodyPr wrap="square" rtlCol="0">
            <a:spAutoFit/>
          </a:bodyPr>
          <a:lstStyle/>
          <a:p>
            <a:r>
              <a:rPr lang="en-US" sz="3200" b="1" dirty="0" err="1">
                <a:solidFill>
                  <a:schemeClr val="accent1">
                    <a:lumMod val="40000"/>
                    <a:lumOff val="60000"/>
                  </a:schemeClr>
                </a:solidFill>
                <a:latin typeface="Gill Sans MT" panose="020B0502020104020203" pitchFamily="34" charset="0"/>
              </a:rPr>
              <a:t>Github</a:t>
            </a:r>
            <a:r>
              <a:rPr lang="en-US" sz="3200" b="1" dirty="0">
                <a:solidFill>
                  <a:schemeClr val="accent1">
                    <a:lumMod val="40000"/>
                    <a:lumOff val="60000"/>
                  </a:schemeClr>
                </a:solidFill>
                <a:latin typeface="Gill Sans MT" panose="020B0502020104020203" pitchFamily="34" charset="0"/>
              </a:rPr>
              <a:t> link: </a:t>
            </a:r>
            <a:r>
              <a:rPr lang="en-US" sz="3200" dirty="0">
                <a:solidFill>
                  <a:schemeClr val="accent1">
                    <a:lumMod val="40000"/>
                    <a:lumOff val="60000"/>
                  </a:schemeClr>
                </a:solidFill>
                <a:latin typeface="Gill Sans MT" panose="020B0502020104020203" pitchFamily="34" charset="0"/>
                <a:hlinkClick r:id="rId5"/>
              </a:rPr>
              <a:t>https://github.com/maeintech/ADS1---Assignment3</a:t>
            </a:r>
            <a:endParaRPr lang="en-US" sz="3200" dirty="0">
              <a:solidFill>
                <a:schemeClr val="accent1">
                  <a:lumMod val="40000"/>
                  <a:lumOff val="60000"/>
                </a:schemeClr>
              </a:solidFill>
              <a:latin typeface="Gill Sans MT" panose="020B0502020104020203" pitchFamily="34" charset="0"/>
            </a:endParaRPr>
          </a:p>
          <a:p>
            <a:r>
              <a:rPr lang="en-US" sz="3200" b="1" dirty="0">
                <a:solidFill>
                  <a:schemeClr val="accent1">
                    <a:lumMod val="40000"/>
                    <a:lumOff val="60000"/>
                  </a:schemeClr>
                </a:solidFill>
                <a:latin typeface="Gill Sans MT" panose="020B0502020104020203" pitchFamily="34" charset="0"/>
              </a:rPr>
              <a:t>Data Sources:</a:t>
            </a:r>
          </a:p>
          <a:p>
            <a:pPr marL="571500" indent="-571500">
              <a:buFont typeface="Arial" panose="020B0604020202020204" pitchFamily="34" charset="0"/>
              <a:buChar char="•"/>
            </a:pPr>
            <a:r>
              <a:rPr lang="en-US" sz="3200" dirty="0">
                <a:solidFill>
                  <a:schemeClr val="accent1">
                    <a:lumMod val="40000"/>
                    <a:lumOff val="60000"/>
                  </a:schemeClr>
                </a:solidFill>
                <a:latin typeface="Gill Sans MT" panose="020B0502020104020203" pitchFamily="34" charset="0"/>
                <a:hlinkClick r:id="rId6"/>
              </a:rPr>
              <a:t>https://</a:t>
            </a:r>
            <a:r>
              <a:rPr lang="en-US" sz="3200" dirty="0" err="1">
                <a:solidFill>
                  <a:schemeClr val="accent1">
                    <a:lumMod val="40000"/>
                    <a:lumOff val="60000"/>
                  </a:schemeClr>
                </a:solidFill>
                <a:latin typeface="Gill Sans MT" panose="020B0502020104020203" pitchFamily="34" charset="0"/>
                <a:hlinkClick r:id="rId6"/>
              </a:rPr>
              <a:t>api.worldbank.org</a:t>
            </a:r>
            <a:r>
              <a:rPr lang="en-US" sz="3200" dirty="0">
                <a:solidFill>
                  <a:schemeClr val="accent1">
                    <a:lumMod val="40000"/>
                    <a:lumOff val="60000"/>
                  </a:schemeClr>
                </a:solidFill>
                <a:latin typeface="Gill Sans MT" panose="020B0502020104020203" pitchFamily="34" charset="0"/>
                <a:hlinkClick r:id="rId6"/>
              </a:rPr>
              <a:t>/v2/</a:t>
            </a:r>
            <a:r>
              <a:rPr lang="en-US" sz="3200" dirty="0" err="1">
                <a:solidFill>
                  <a:schemeClr val="accent1">
                    <a:lumMod val="40000"/>
                    <a:lumOff val="60000"/>
                  </a:schemeClr>
                </a:solidFill>
                <a:latin typeface="Gill Sans MT" panose="020B0502020104020203" pitchFamily="34" charset="0"/>
                <a:hlinkClick r:id="rId6"/>
              </a:rPr>
              <a:t>en</a:t>
            </a:r>
            <a:r>
              <a:rPr lang="en-US" sz="3200" dirty="0">
                <a:solidFill>
                  <a:schemeClr val="accent1">
                    <a:lumMod val="40000"/>
                    <a:lumOff val="60000"/>
                  </a:schemeClr>
                </a:solidFill>
                <a:latin typeface="Gill Sans MT" panose="020B0502020104020203" pitchFamily="34" charset="0"/>
                <a:hlinkClick r:id="rId6"/>
              </a:rPr>
              <a:t>/topic/19?downloadformat=excel</a:t>
            </a:r>
            <a:endParaRPr lang="en-US" sz="3200" dirty="0">
              <a:solidFill>
                <a:schemeClr val="accent1">
                  <a:lumMod val="40000"/>
                  <a:lumOff val="60000"/>
                </a:schemeClr>
              </a:solidFill>
              <a:latin typeface="Gill Sans MT" panose="020B0502020104020203" pitchFamily="34" charset="0"/>
            </a:endParaRPr>
          </a:p>
          <a:p>
            <a:pPr marL="571500" indent="-571500">
              <a:buFont typeface="Arial" panose="020B0604020202020204" pitchFamily="34" charset="0"/>
              <a:buChar char="•"/>
            </a:pPr>
            <a:r>
              <a:rPr lang="en-US" sz="3200" dirty="0">
                <a:solidFill>
                  <a:schemeClr val="accent1">
                    <a:lumMod val="40000"/>
                    <a:lumOff val="60000"/>
                  </a:schemeClr>
                </a:solidFill>
                <a:latin typeface="Gill Sans MT" panose="020B0502020104020203" pitchFamily="34" charset="0"/>
                <a:hlinkClick r:id="rId7"/>
              </a:rPr>
              <a:t>https://api.worldbank.org/v2/en/indicator/NY.GDP.PCAP.CD?downloadformat=excel</a:t>
            </a:r>
            <a:endParaRPr lang="en-GB" sz="3200" dirty="0">
              <a:solidFill>
                <a:schemeClr val="accent1">
                  <a:lumMod val="40000"/>
                  <a:lumOff val="60000"/>
                </a:schemeClr>
              </a:solidFill>
              <a:latin typeface="Gill Sans MT" panose="020B0502020104020203" pitchFamily="34" charset="0"/>
            </a:endParaRPr>
          </a:p>
        </p:txBody>
      </p:sp>
      <p:pic>
        <p:nvPicPr>
          <p:cNvPr id="10" name="Picture 9">
            <a:extLst>
              <a:ext uri="{FF2B5EF4-FFF2-40B4-BE49-F238E27FC236}">
                <a16:creationId xmlns:a16="http://schemas.microsoft.com/office/drawing/2014/main" id="{3436A0AE-C958-76AC-0CCD-5A180D6DC547}"/>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0" y="7547368"/>
            <a:ext cx="30240288" cy="10133258"/>
          </a:xfrm>
          <a:prstGeom prst="rect">
            <a:avLst/>
          </a:prstGeom>
        </p:spPr>
      </p:pic>
    </p:spTree>
    <p:extLst>
      <p:ext uri="{BB962C8B-B14F-4D97-AF65-F5344CB8AC3E}">
        <p14:creationId xmlns:p14="http://schemas.microsoft.com/office/powerpoint/2010/main" val="2791614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2882</TotalTime>
  <Words>587</Words>
  <Application>Microsoft Macintosh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vt:lpstr>
      <vt:lpstr>Economic effects on Climate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Population on Economic Growth</dc:title>
  <dc:creator>Amenze Olotu</dc:creator>
  <cp:lastModifiedBy>Maero Evru</cp:lastModifiedBy>
  <cp:revision>15</cp:revision>
  <dcterms:created xsi:type="dcterms:W3CDTF">2023-01-24T09:17:01Z</dcterms:created>
  <dcterms:modified xsi:type="dcterms:W3CDTF">2023-05-12T01:17:32Z</dcterms:modified>
</cp:coreProperties>
</file>