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2" r:id="rId1"/>
  </p:sldMasterIdLst>
  <p:notesMasterIdLst>
    <p:notesMasterId r:id="rId5"/>
  </p:notesMasterIdLst>
  <p:handoutMasterIdLst>
    <p:handoutMasterId r:id="rId6"/>
  </p:handoutMasterIdLst>
  <p:sldIdLst>
    <p:sldId id="268" r:id="rId2"/>
    <p:sldId id="298" r:id="rId3"/>
    <p:sldId id="297" r:id="rId4"/>
  </p:sldIdLst>
  <p:sldSz cx="9906000" cy="6858000" type="A4"/>
  <p:notesSz cx="6858000" cy="9144000"/>
  <p:defaultTextStyle>
    <a:defPPr>
      <a:defRPr lang="de-DE"/>
    </a:defPPr>
    <a:lvl1pPr marL="0" algn="l" defTabSz="804649" rtl="0" eaLnBrk="1" latinLnBrk="0" hangingPunct="1">
      <a:defRPr sz="1584" kern="1200">
        <a:solidFill>
          <a:schemeClr val="tx1"/>
        </a:solidFill>
        <a:latin typeface="+mn-lt"/>
        <a:ea typeface="+mn-ea"/>
        <a:cs typeface="+mn-cs"/>
      </a:defRPr>
    </a:lvl1pPr>
    <a:lvl2pPr marL="402325" algn="l" defTabSz="804649" rtl="0" eaLnBrk="1" latinLnBrk="0" hangingPunct="1">
      <a:defRPr sz="1584" kern="1200">
        <a:solidFill>
          <a:schemeClr val="tx1"/>
        </a:solidFill>
        <a:latin typeface="+mn-lt"/>
        <a:ea typeface="+mn-ea"/>
        <a:cs typeface="+mn-cs"/>
      </a:defRPr>
    </a:lvl2pPr>
    <a:lvl3pPr marL="804649" algn="l" defTabSz="804649" rtl="0" eaLnBrk="1" latinLnBrk="0" hangingPunct="1">
      <a:defRPr sz="1584" kern="1200">
        <a:solidFill>
          <a:schemeClr val="tx1"/>
        </a:solidFill>
        <a:latin typeface="+mn-lt"/>
        <a:ea typeface="+mn-ea"/>
        <a:cs typeface="+mn-cs"/>
      </a:defRPr>
    </a:lvl3pPr>
    <a:lvl4pPr marL="1206974" algn="l" defTabSz="804649" rtl="0" eaLnBrk="1" latinLnBrk="0" hangingPunct="1">
      <a:defRPr sz="1584" kern="1200">
        <a:solidFill>
          <a:schemeClr val="tx1"/>
        </a:solidFill>
        <a:latin typeface="+mn-lt"/>
        <a:ea typeface="+mn-ea"/>
        <a:cs typeface="+mn-cs"/>
      </a:defRPr>
    </a:lvl4pPr>
    <a:lvl5pPr marL="1609298" algn="l" defTabSz="804649" rtl="0" eaLnBrk="1" latinLnBrk="0" hangingPunct="1">
      <a:defRPr sz="1584" kern="1200">
        <a:solidFill>
          <a:schemeClr val="tx1"/>
        </a:solidFill>
        <a:latin typeface="+mn-lt"/>
        <a:ea typeface="+mn-ea"/>
        <a:cs typeface="+mn-cs"/>
      </a:defRPr>
    </a:lvl5pPr>
    <a:lvl6pPr marL="2011623" algn="l" defTabSz="804649" rtl="0" eaLnBrk="1" latinLnBrk="0" hangingPunct="1">
      <a:defRPr sz="1584" kern="1200">
        <a:solidFill>
          <a:schemeClr val="tx1"/>
        </a:solidFill>
        <a:latin typeface="+mn-lt"/>
        <a:ea typeface="+mn-ea"/>
        <a:cs typeface="+mn-cs"/>
      </a:defRPr>
    </a:lvl6pPr>
    <a:lvl7pPr marL="2413947" algn="l" defTabSz="804649" rtl="0" eaLnBrk="1" latinLnBrk="0" hangingPunct="1">
      <a:defRPr sz="1584" kern="1200">
        <a:solidFill>
          <a:schemeClr val="tx1"/>
        </a:solidFill>
        <a:latin typeface="+mn-lt"/>
        <a:ea typeface="+mn-ea"/>
        <a:cs typeface="+mn-cs"/>
      </a:defRPr>
    </a:lvl7pPr>
    <a:lvl8pPr marL="2816272" algn="l" defTabSz="804649" rtl="0" eaLnBrk="1" latinLnBrk="0" hangingPunct="1">
      <a:defRPr sz="1584" kern="1200">
        <a:solidFill>
          <a:schemeClr val="tx1"/>
        </a:solidFill>
        <a:latin typeface="+mn-lt"/>
        <a:ea typeface="+mn-ea"/>
        <a:cs typeface="+mn-cs"/>
      </a:defRPr>
    </a:lvl8pPr>
    <a:lvl9pPr marL="3218597" algn="l" defTabSz="804649" rtl="0" eaLnBrk="1" latinLnBrk="0" hangingPunct="1">
      <a:defRPr sz="158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5B9BD5"/>
    <a:srgbClr val="EAEFF7"/>
    <a:srgbClr val="7F7F7F"/>
    <a:srgbClr val="94959C"/>
    <a:srgbClr val="626254"/>
    <a:srgbClr val="CFCFCF"/>
    <a:srgbClr val="B3B3AC"/>
    <a:srgbClr val="7674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9" autoAdjust="0"/>
    <p:restoredTop sz="94690"/>
  </p:normalViewPr>
  <p:slideViewPr>
    <p:cSldViewPr snapToGrid="0" snapToObjects="1" showGuides="1">
      <p:cViewPr varScale="1">
        <p:scale>
          <a:sx n="66" d="100"/>
          <a:sy n="66" d="100"/>
        </p:scale>
        <p:origin x="11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120" d="100"/>
          <a:sy n="120" d="100"/>
        </p:scale>
        <p:origin x="3792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3AFE3A-2CA8-F64E-AFD3-48D0B181CB4E}" type="datetimeFigureOut">
              <a:rPr lang="de-DE" smtClean="0"/>
              <a:t>18.12.2019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5372B8-5F40-0C4C-B862-72A561C79A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7951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E4A54A-5FDC-3640-9346-2A564B830E0C}" type="datetimeFigureOut">
              <a:rPr lang="de-DE" smtClean="0"/>
              <a:t>18.12.2019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B8625A-4FE3-C044-A0AF-218DCEFA63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7792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488"/>
            <a:ext cx="9906000" cy="6751512"/>
          </a:xfrm>
          <a:prstGeom prst="rect">
            <a:avLst/>
          </a:prstGeom>
        </p:spPr>
      </p:pic>
      <p:pic>
        <p:nvPicPr>
          <p:cNvPr id="8" name="Bild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1108" y="350289"/>
            <a:ext cx="1800056" cy="558366"/>
          </a:xfrm>
          <a:prstGeom prst="rect">
            <a:avLst/>
          </a:prstGeom>
        </p:spPr>
      </p:pic>
      <p:sp>
        <p:nvSpPr>
          <p:cNvPr id="9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1087439" y="4126534"/>
            <a:ext cx="3756166" cy="149225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2200" baseline="0">
                <a:solidFill>
                  <a:srgbClr val="626254"/>
                </a:solidFill>
                <a:latin typeface="Arial" charset="0"/>
              </a:defRPr>
            </a:lvl1pPr>
            <a:lvl2pPr marL="457200" indent="0">
              <a:buFontTx/>
              <a:buNone/>
              <a:defRPr sz="2000" baseline="0">
                <a:solidFill>
                  <a:srgbClr val="626254"/>
                </a:solidFill>
                <a:latin typeface="Arial" charset="0"/>
              </a:defRPr>
            </a:lvl2pPr>
            <a:lvl3pPr marL="914400" indent="0">
              <a:buFontTx/>
              <a:buNone/>
              <a:defRPr sz="2000" baseline="0">
                <a:solidFill>
                  <a:srgbClr val="626254"/>
                </a:solidFill>
                <a:latin typeface="Arial" charset="0"/>
              </a:defRPr>
            </a:lvl3pPr>
            <a:lvl4pPr marL="1371600" indent="0">
              <a:buFontTx/>
              <a:buNone/>
              <a:defRPr sz="2000" baseline="0">
                <a:solidFill>
                  <a:srgbClr val="626254"/>
                </a:solidFill>
                <a:latin typeface="Arial" charset="0"/>
              </a:defRPr>
            </a:lvl4pPr>
            <a:lvl5pPr marL="1828800" indent="0">
              <a:buFontTx/>
              <a:buNone/>
              <a:defRPr sz="2000" baseline="0">
                <a:solidFill>
                  <a:srgbClr val="626254"/>
                </a:solidFill>
                <a:latin typeface="Arial" charset="0"/>
              </a:defRPr>
            </a:lvl5pPr>
          </a:lstStyle>
          <a:p>
            <a:pPr lvl="0"/>
            <a:r>
              <a:rPr lang="de-DE" dirty="0"/>
              <a:t>19.12.19</a:t>
            </a:r>
          </a:p>
        </p:txBody>
      </p:sp>
      <p:sp>
        <p:nvSpPr>
          <p:cNvPr id="10" name="Textplatzhalter 18"/>
          <p:cNvSpPr>
            <a:spLocks noGrp="1"/>
          </p:cNvSpPr>
          <p:nvPr>
            <p:ph type="body" sz="quarter" idx="14" hasCustomPrompt="1"/>
          </p:nvPr>
        </p:nvSpPr>
        <p:spPr>
          <a:xfrm>
            <a:off x="5060886" y="4069225"/>
            <a:ext cx="4476306" cy="19812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3000" baseline="0">
                <a:solidFill>
                  <a:srgbClr val="626254"/>
                </a:solidFill>
                <a:latin typeface="Arial" charset="0"/>
              </a:defRPr>
            </a:lvl1pPr>
            <a:lvl2pPr marL="457200" indent="0">
              <a:buFontTx/>
              <a:buNone/>
              <a:defRPr sz="3600" baseline="0">
                <a:solidFill>
                  <a:srgbClr val="626254"/>
                </a:solidFill>
                <a:latin typeface="Arial" charset="0"/>
              </a:defRPr>
            </a:lvl2pPr>
            <a:lvl3pPr marL="914400" indent="0">
              <a:buFontTx/>
              <a:buNone/>
              <a:defRPr sz="3600" baseline="0">
                <a:solidFill>
                  <a:srgbClr val="626254"/>
                </a:solidFill>
                <a:latin typeface="Arial" charset="0"/>
              </a:defRPr>
            </a:lvl3pPr>
            <a:lvl4pPr marL="1371600" indent="0">
              <a:buFontTx/>
              <a:buNone/>
              <a:defRPr sz="3600" baseline="0">
                <a:solidFill>
                  <a:srgbClr val="626254"/>
                </a:solidFill>
                <a:latin typeface="Arial" charset="0"/>
              </a:defRPr>
            </a:lvl4pPr>
            <a:lvl5pPr marL="1828800" indent="0">
              <a:buFontTx/>
              <a:buNone/>
              <a:defRPr sz="3600" baseline="0">
                <a:solidFill>
                  <a:srgbClr val="626254"/>
                </a:solidFill>
                <a:latin typeface="Arial" charset="0"/>
              </a:defRPr>
            </a:lvl5pPr>
          </a:lstStyle>
          <a:p>
            <a:pPr lvl="0"/>
            <a:r>
              <a:rPr lang="de-DE" dirty="0"/>
              <a:t>Titel eingeben</a:t>
            </a:r>
          </a:p>
        </p:txBody>
      </p:sp>
    </p:spTree>
    <p:extLst>
      <p:ext uri="{BB962C8B-B14F-4D97-AF65-F5344CB8AC3E}">
        <p14:creationId xmlns:p14="http://schemas.microsoft.com/office/powerpoint/2010/main" val="1197113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5849" y="600657"/>
            <a:ext cx="7742267" cy="54927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2800">
                <a:solidFill>
                  <a:srgbClr val="626254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5850" y="1378990"/>
            <a:ext cx="7738110" cy="42672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  <a:defRPr sz="2200">
                <a:solidFill>
                  <a:srgbClr val="626254"/>
                </a:solidFill>
              </a:defRPr>
            </a:lvl1pPr>
            <a:lvl2pPr>
              <a:defRPr>
                <a:solidFill>
                  <a:srgbClr val="626254"/>
                </a:solidFill>
              </a:defRPr>
            </a:lvl2pPr>
            <a:lvl3pPr>
              <a:defRPr>
                <a:solidFill>
                  <a:srgbClr val="626254"/>
                </a:solidFill>
              </a:defRPr>
            </a:lvl3pPr>
            <a:lvl4pPr>
              <a:defRPr>
                <a:solidFill>
                  <a:srgbClr val="626254"/>
                </a:solidFill>
              </a:defRPr>
            </a:lvl4pPr>
            <a:lvl5pPr>
              <a:defRPr>
                <a:solidFill>
                  <a:srgbClr val="626254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3376775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9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zweispaltiger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085849" y="600657"/>
            <a:ext cx="7742267" cy="54927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2800">
                <a:solidFill>
                  <a:srgbClr val="626254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085851" y="1378990"/>
            <a:ext cx="3766236" cy="4266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  <a:defRPr sz="1800">
                <a:solidFill>
                  <a:srgbClr val="626254"/>
                </a:solidFill>
              </a:defRPr>
            </a:lvl1pPr>
            <a:lvl2pPr>
              <a:defRPr>
                <a:solidFill>
                  <a:srgbClr val="626254"/>
                </a:solidFill>
              </a:defRPr>
            </a:lvl2pPr>
            <a:lvl3pPr>
              <a:defRPr>
                <a:solidFill>
                  <a:srgbClr val="626254"/>
                </a:solidFill>
              </a:defRPr>
            </a:lvl3pPr>
            <a:lvl4pPr>
              <a:defRPr>
                <a:solidFill>
                  <a:srgbClr val="626254"/>
                </a:solidFill>
              </a:defRPr>
            </a:lvl4pPr>
            <a:lvl5pPr>
              <a:defRPr>
                <a:solidFill>
                  <a:srgbClr val="626254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0"/>
          </p:nvPr>
        </p:nvSpPr>
        <p:spPr>
          <a:xfrm>
            <a:off x="5061880" y="1378990"/>
            <a:ext cx="3766236" cy="4266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  <a:defRPr sz="1800">
                <a:solidFill>
                  <a:srgbClr val="626254"/>
                </a:solidFill>
              </a:defRPr>
            </a:lvl1pPr>
            <a:lvl2pPr>
              <a:defRPr>
                <a:solidFill>
                  <a:srgbClr val="626254"/>
                </a:solidFill>
              </a:defRPr>
            </a:lvl2pPr>
            <a:lvl3pPr>
              <a:defRPr>
                <a:solidFill>
                  <a:srgbClr val="626254"/>
                </a:solidFill>
              </a:defRPr>
            </a:lvl3pPr>
            <a:lvl4pPr>
              <a:defRPr>
                <a:solidFill>
                  <a:srgbClr val="626254"/>
                </a:solidFill>
              </a:defRPr>
            </a:lvl4pPr>
            <a:lvl5pPr>
              <a:defRPr>
                <a:solidFill>
                  <a:srgbClr val="626254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1030012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ild 15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149" y="6349759"/>
            <a:ext cx="904875" cy="275188"/>
          </a:xfrm>
          <a:prstGeom prst="rect">
            <a:avLst/>
          </a:prstGeom>
        </p:spPr>
      </p:pic>
      <p:sp>
        <p:nvSpPr>
          <p:cNvPr id="5" name="Textplatzhalter 13"/>
          <p:cNvSpPr txBox="1">
            <a:spLocks/>
          </p:cNvSpPr>
          <p:nvPr userDrawn="1"/>
        </p:nvSpPr>
        <p:spPr>
          <a:xfrm>
            <a:off x="2764465" y="6351187"/>
            <a:ext cx="2292031" cy="384976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kern="1200">
                <a:solidFill>
                  <a:srgbClr val="626254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rgbClr val="626254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rgbClr val="626254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rgbClr val="626254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rgbClr val="626254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de-DE" dirty="0"/>
              <a:t>Implementierung einer Modelica-Bibliothek</a:t>
            </a:r>
            <a:r>
              <a:rPr lang="de-DE" baseline="0" dirty="0"/>
              <a:t> für einen Flaschenzug</a:t>
            </a:r>
            <a:endParaRPr lang="de-DE" dirty="0"/>
          </a:p>
        </p:txBody>
      </p:sp>
      <p:sp>
        <p:nvSpPr>
          <p:cNvPr id="6" name="Textplatzhalter 13"/>
          <p:cNvSpPr txBox="1">
            <a:spLocks/>
          </p:cNvSpPr>
          <p:nvPr userDrawn="1"/>
        </p:nvSpPr>
        <p:spPr>
          <a:xfrm>
            <a:off x="5809832" y="6352670"/>
            <a:ext cx="2334707" cy="169099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kern="1200">
                <a:solidFill>
                  <a:srgbClr val="626254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rgbClr val="626254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rgbClr val="626254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rgbClr val="626254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rgbClr val="626254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Modelica</a:t>
            </a:r>
            <a:r>
              <a:rPr lang="de-DE" baseline="0" dirty="0"/>
              <a:t>-Seminar WS 19/20</a:t>
            </a:r>
            <a:endParaRPr lang="de-DE" dirty="0"/>
          </a:p>
        </p:txBody>
      </p:sp>
      <p:sp>
        <p:nvSpPr>
          <p:cNvPr id="11" name="Textplatzhalter 13"/>
          <p:cNvSpPr txBox="1">
            <a:spLocks/>
          </p:cNvSpPr>
          <p:nvPr userDrawn="1"/>
        </p:nvSpPr>
        <p:spPr>
          <a:xfrm>
            <a:off x="1084961" y="6349759"/>
            <a:ext cx="1767481" cy="156936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kern="1200">
                <a:solidFill>
                  <a:srgbClr val="626254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rgbClr val="626254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rgbClr val="626254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rgbClr val="626254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rgbClr val="626254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575FACC-40E9-DA4B-952F-1C2D0A68B874}" type="slidenum">
              <a:rPr lang="de-DE" smtClean="0"/>
              <a:pPr/>
              <a:t>‹Nr.›</a:t>
            </a:fld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85166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78" r:id="rId2"/>
    <p:sldLayoutId id="2147483694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1000" kern="1200">
          <a:solidFill>
            <a:srgbClr val="626254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548" userDrawn="1">
          <p15:clr>
            <a:srgbClr val="F26B43"/>
          </p15:clr>
        </p15:guide>
        <p15:guide id="2" pos="693" userDrawn="1">
          <p15:clr>
            <a:srgbClr val="F26B43"/>
          </p15:clr>
        </p15:guide>
        <p15:guide id="3" pos="5561" userDrawn="1">
          <p15:clr>
            <a:srgbClr val="F26B43"/>
          </p15:clr>
        </p15:guide>
        <p15:guide id="4" orient="horz" pos="864" userDrawn="1">
          <p15:clr>
            <a:srgbClr val="F26B43"/>
          </p15:clr>
        </p15:guide>
        <p15:guide id="6" pos="3052" userDrawn="1">
          <p15:clr>
            <a:srgbClr val="F26B43"/>
          </p15:clr>
        </p15:guide>
        <p15:guide id="7" pos="318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ildergebnis für openmodelica logo">
            <a:extLst>
              <a:ext uri="{FF2B5EF4-FFF2-40B4-BE49-F238E27FC236}">
                <a16:creationId xmlns:a16="http://schemas.microsoft.com/office/drawing/2014/main" id="{4C8DE8BF-B2D4-4430-A2C9-B07B538323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8141" y="1332615"/>
            <a:ext cx="3634018" cy="1887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>
          <a:xfrm>
            <a:off x="1087439" y="4126534"/>
            <a:ext cx="3756166" cy="1647542"/>
          </a:xfrm>
        </p:spPr>
        <p:txBody>
          <a:bodyPr/>
          <a:lstStyle/>
          <a:p>
            <a:r>
              <a:rPr lang="de-DE" dirty="0"/>
              <a:t>19.12.2019</a:t>
            </a:r>
          </a:p>
          <a:p>
            <a:endParaRPr lang="de-DE" dirty="0"/>
          </a:p>
          <a:p>
            <a:r>
              <a:rPr lang="de-DE" dirty="0"/>
              <a:t>Prof. Dr.-Ing. Mike Barth</a:t>
            </a:r>
          </a:p>
          <a:p>
            <a:r>
              <a:rPr lang="de-DE" dirty="0"/>
              <a:t>M.Sc. Christian Härle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4"/>
          </p:nvPr>
        </p:nvSpPr>
        <p:spPr>
          <a:xfrm>
            <a:off x="5060886" y="3637584"/>
            <a:ext cx="4476306" cy="1981200"/>
          </a:xfrm>
        </p:spPr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Hochschule Pforzheim</a:t>
            </a:r>
          </a:p>
          <a:p>
            <a:br>
              <a:rPr lang="de-DE" sz="1050" dirty="0"/>
            </a:br>
            <a:r>
              <a:rPr lang="de-DE" dirty="0"/>
              <a:t>Implementierung einer Modelica-Bibliothek für einen Flaschenzug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4560141" y="6581001"/>
            <a:ext cx="572703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50" dirty="0">
                <a:solidFill>
                  <a:srgbClr val="626254"/>
                </a:solidFill>
                <a:latin typeface="Arial" charset="0"/>
              </a:rPr>
              <a:t>Gruppe 1: Robin Schwager, Furkan Ertürk, Melanie Glomb, Timo Mäken</a:t>
            </a:r>
          </a:p>
        </p:txBody>
      </p:sp>
    </p:spTree>
    <p:extLst>
      <p:ext uri="{BB962C8B-B14F-4D97-AF65-F5344CB8AC3E}">
        <p14:creationId xmlns:p14="http://schemas.microsoft.com/office/powerpoint/2010/main" val="273665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40CB3F-CA6C-4370-897D-41D43CFCF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Entwicklungsprozess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58327C69-E8E9-43E5-A499-3483EE982F8E}"/>
              </a:ext>
            </a:extLst>
          </p:cNvPr>
          <p:cNvSpPr txBox="1"/>
          <p:nvPr/>
        </p:nvSpPr>
        <p:spPr>
          <a:xfrm>
            <a:off x="6014348" y="1070708"/>
            <a:ext cx="26530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/>
              <a:t>Wahl des Flaschenzugs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A32EEDFA-BCF4-4C6D-B4E2-5F1DD64062F0}"/>
              </a:ext>
            </a:extLst>
          </p:cNvPr>
          <p:cNvSpPr txBox="1"/>
          <p:nvPr/>
        </p:nvSpPr>
        <p:spPr>
          <a:xfrm>
            <a:off x="1620725" y="1102924"/>
            <a:ext cx="21042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/>
              <a:t>Wahl des E-Motors</a:t>
            </a:r>
          </a:p>
        </p:txBody>
      </p:sp>
      <p:sp>
        <p:nvSpPr>
          <p:cNvPr id="5" name="Pfeil: nach unten 4">
            <a:extLst>
              <a:ext uri="{FF2B5EF4-FFF2-40B4-BE49-F238E27FC236}">
                <a16:creationId xmlns:a16="http://schemas.microsoft.com/office/drawing/2014/main" id="{4A81E0B1-6B06-4E6B-B2DD-8953C132B5C4}"/>
              </a:ext>
            </a:extLst>
          </p:cNvPr>
          <p:cNvSpPr/>
          <p:nvPr/>
        </p:nvSpPr>
        <p:spPr>
          <a:xfrm>
            <a:off x="2058675" y="1522610"/>
            <a:ext cx="529389" cy="837398"/>
          </a:xfrm>
          <a:prstGeom prst="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4ED5B950-348C-4BC8-A5BA-5BC3A10B133D}"/>
              </a:ext>
            </a:extLst>
          </p:cNvPr>
          <p:cNvSpPr txBox="1"/>
          <p:nvPr/>
        </p:nvSpPr>
        <p:spPr>
          <a:xfrm>
            <a:off x="2588064" y="1591442"/>
            <a:ext cx="967339" cy="336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/>
              <a:t>PMGM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5DEF46F5-5711-45B7-9A8D-4B9582A6AFD5}"/>
              </a:ext>
            </a:extLst>
          </p:cNvPr>
          <p:cNvSpPr txBox="1"/>
          <p:nvPr/>
        </p:nvSpPr>
        <p:spPr>
          <a:xfrm>
            <a:off x="1620725" y="2349759"/>
            <a:ext cx="19346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/>
              <a:t>Flaschenzug bewegt sich trotz U == 0</a:t>
            </a:r>
          </a:p>
        </p:txBody>
      </p:sp>
      <p:sp>
        <p:nvSpPr>
          <p:cNvPr id="6" name="Gewitterblitz 5">
            <a:extLst>
              <a:ext uri="{FF2B5EF4-FFF2-40B4-BE49-F238E27FC236}">
                <a16:creationId xmlns:a16="http://schemas.microsoft.com/office/drawing/2014/main" id="{5542C1FA-2A9B-4DAA-8D5C-B31A3711B2A0}"/>
              </a:ext>
            </a:extLst>
          </p:cNvPr>
          <p:cNvSpPr/>
          <p:nvPr/>
        </p:nvSpPr>
        <p:spPr>
          <a:xfrm>
            <a:off x="3453959" y="2360008"/>
            <a:ext cx="523634" cy="584775"/>
          </a:xfrm>
          <a:prstGeom prst="lightningBol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Pfeil: nach unten 12">
            <a:extLst>
              <a:ext uri="{FF2B5EF4-FFF2-40B4-BE49-F238E27FC236}">
                <a16:creationId xmlns:a16="http://schemas.microsoft.com/office/drawing/2014/main" id="{B8E9B3D9-F345-4EBF-BB67-CB1614573812}"/>
              </a:ext>
            </a:extLst>
          </p:cNvPr>
          <p:cNvSpPr/>
          <p:nvPr/>
        </p:nvSpPr>
        <p:spPr>
          <a:xfrm>
            <a:off x="2071178" y="3289480"/>
            <a:ext cx="529389" cy="837398"/>
          </a:xfrm>
          <a:prstGeom prst="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7CEE030E-555F-4337-92EE-6C17EC9D6451}"/>
              </a:ext>
            </a:extLst>
          </p:cNvPr>
          <p:cNvSpPr txBox="1"/>
          <p:nvPr/>
        </p:nvSpPr>
        <p:spPr>
          <a:xfrm>
            <a:off x="1614780" y="4235603"/>
            <a:ext cx="19346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/>
              <a:t>Bewegungsloser Flaschenzug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E21A8C8B-3874-4BF8-A973-BA52CDAE3148}"/>
              </a:ext>
            </a:extLst>
          </p:cNvPr>
          <p:cNvSpPr txBox="1"/>
          <p:nvPr/>
        </p:nvSpPr>
        <p:spPr>
          <a:xfrm>
            <a:off x="2588064" y="3300427"/>
            <a:ext cx="19346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/>
              <a:t>Implementierung Bremse</a:t>
            </a:r>
          </a:p>
        </p:txBody>
      </p:sp>
      <p:pic>
        <p:nvPicPr>
          <p:cNvPr id="1026" name="Picture 2" descr="Bildergebnis für grüner haken">
            <a:extLst>
              <a:ext uri="{FF2B5EF4-FFF2-40B4-BE49-F238E27FC236}">
                <a16:creationId xmlns:a16="http://schemas.microsoft.com/office/drawing/2014/main" id="{D8D5F6B7-24A1-4413-8709-2907E2F297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193" y="4235603"/>
            <a:ext cx="608167" cy="584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27382BC3-0AF2-4571-BB61-C1A5FBE58F7F}"/>
                  </a:ext>
                </a:extLst>
              </p:cNvPr>
              <p:cNvSpPr txBox="1"/>
              <p:nvPr/>
            </p:nvSpPr>
            <p:spPr>
              <a:xfrm>
                <a:off x="1085297" y="5092710"/>
                <a:ext cx="3437445" cy="9848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600" b="1" dirty="0"/>
                  <a:t>Funktionsweise Bremse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sz="1400" dirty="0"/>
                  <a:t>Entkopplung des Systems bei U == 0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sz="1400" dirty="0"/>
                  <a:t>Bremsmoment wird </a:t>
                </a:r>
                <a:r>
                  <a:rPr lang="de-DE" sz="1400" dirty="0" err="1"/>
                  <a:t>aufgeschalten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de-DE" sz="1400" b="0" i="1" smtClean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de-DE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𝐿𝑎𝑠𝑡</m:t>
                        </m:r>
                      </m:sub>
                    </m:sSub>
                    <m:r>
                      <a:rPr lang="de-DE" sz="1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de-DE" sz="1400" dirty="0"/>
              </a:p>
            </p:txBody>
          </p:sp>
        </mc:Choice>
        <mc:Fallback xmlns="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27382BC3-0AF2-4571-BB61-C1A5FBE58F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5297" y="5092710"/>
                <a:ext cx="3437445" cy="984885"/>
              </a:xfrm>
              <a:prstGeom prst="rect">
                <a:avLst/>
              </a:prstGeom>
              <a:blipFill>
                <a:blip r:embed="rId3"/>
                <a:stretch>
                  <a:fillRect l="-887" t="-1852" b="-555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Pfeil: nach unten 18">
            <a:extLst>
              <a:ext uri="{FF2B5EF4-FFF2-40B4-BE49-F238E27FC236}">
                <a16:creationId xmlns:a16="http://schemas.microsoft.com/office/drawing/2014/main" id="{21B26580-6791-48A6-B2D0-A37F3DECBE0E}"/>
              </a:ext>
            </a:extLst>
          </p:cNvPr>
          <p:cNvSpPr/>
          <p:nvPr/>
        </p:nvSpPr>
        <p:spPr>
          <a:xfrm rot="3011825">
            <a:off x="6423011" y="1459680"/>
            <a:ext cx="529389" cy="837398"/>
          </a:xfrm>
          <a:prstGeom prst="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Pfeil: nach unten 19">
            <a:extLst>
              <a:ext uri="{FF2B5EF4-FFF2-40B4-BE49-F238E27FC236}">
                <a16:creationId xmlns:a16="http://schemas.microsoft.com/office/drawing/2014/main" id="{5C12E696-A757-40F3-9EB8-48B26BDA8ED2}"/>
              </a:ext>
            </a:extLst>
          </p:cNvPr>
          <p:cNvSpPr/>
          <p:nvPr/>
        </p:nvSpPr>
        <p:spPr>
          <a:xfrm rot="18700325">
            <a:off x="7564912" y="1439679"/>
            <a:ext cx="529389" cy="837398"/>
          </a:xfrm>
          <a:prstGeom prst="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A8FC45CE-CD09-467F-987B-38FC70C078B2}"/>
              </a:ext>
            </a:extLst>
          </p:cNvPr>
          <p:cNvSpPr txBox="1"/>
          <p:nvPr/>
        </p:nvSpPr>
        <p:spPr>
          <a:xfrm>
            <a:off x="5334970" y="2263368"/>
            <a:ext cx="20058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/>
              <a:t>Mehrrollensystem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70DDE39B-195E-447B-A33B-F64FE99F3DDF}"/>
              </a:ext>
            </a:extLst>
          </p:cNvPr>
          <p:cNvSpPr txBox="1"/>
          <p:nvPr/>
        </p:nvSpPr>
        <p:spPr>
          <a:xfrm>
            <a:off x="7377802" y="2267203"/>
            <a:ext cx="20058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/>
              <a:t>Gesamtsystem</a:t>
            </a:r>
          </a:p>
        </p:txBody>
      </p:sp>
      <p:sp>
        <p:nvSpPr>
          <p:cNvPr id="23" name="Pfeil: nach unten 22">
            <a:extLst>
              <a:ext uri="{FF2B5EF4-FFF2-40B4-BE49-F238E27FC236}">
                <a16:creationId xmlns:a16="http://schemas.microsoft.com/office/drawing/2014/main" id="{389E5FB4-B842-41A0-8046-85451DB0A46B}"/>
              </a:ext>
            </a:extLst>
          </p:cNvPr>
          <p:cNvSpPr/>
          <p:nvPr/>
        </p:nvSpPr>
        <p:spPr>
          <a:xfrm>
            <a:off x="5931900" y="2700409"/>
            <a:ext cx="529389" cy="837398"/>
          </a:xfrm>
          <a:prstGeom prst="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031C28C3-4D2A-4F46-8006-69BD3D7B2B87}"/>
              </a:ext>
            </a:extLst>
          </p:cNvPr>
          <p:cNvSpPr txBox="1"/>
          <p:nvPr/>
        </p:nvSpPr>
        <p:spPr>
          <a:xfrm>
            <a:off x="5304211" y="3526433"/>
            <a:ext cx="17204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>
                <a:solidFill>
                  <a:srgbClr val="FF0000"/>
                </a:solidFill>
              </a:rPr>
              <a:t>Idee verworfen</a:t>
            </a:r>
          </a:p>
        </p:txBody>
      </p:sp>
      <p:sp>
        <p:nvSpPr>
          <p:cNvPr id="25" name="Pfeil: nach unten 24">
            <a:extLst>
              <a:ext uri="{FF2B5EF4-FFF2-40B4-BE49-F238E27FC236}">
                <a16:creationId xmlns:a16="http://schemas.microsoft.com/office/drawing/2014/main" id="{0D9EFF86-9054-4A8F-BDD7-9DAAA8D7D74B}"/>
              </a:ext>
            </a:extLst>
          </p:cNvPr>
          <p:cNvSpPr/>
          <p:nvPr/>
        </p:nvSpPr>
        <p:spPr>
          <a:xfrm>
            <a:off x="8092900" y="2697675"/>
            <a:ext cx="529389" cy="837398"/>
          </a:xfrm>
          <a:prstGeom prst="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26502684-E837-4531-9317-02CE3077E55F}"/>
              </a:ext>
            </a:extLst>
          </p:cNvPr>
          <p:cNvSpPr txBox="1"/>
          <p:nvPr/>
        </p:nvSpPr>
        <p:spPr>
          <a:xfrm>
            <a:off x="7445497" y="3526433"/>
            <a:ext cx="23536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>
                <a:solidFill>
                  <a:srgbClr val="00B050"/>
                </a:solidFill>
              </a:rPr>
              <a:t>Idee weiterentwickelt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E6222214-40EC-42E2-8E52-12FF2DFBC1DD}"/>
              </a:ext>
            </a:extLst>
          </p:cNvPr>
          <p:cNvSpPr txBox="1"/>
          <p:nvPr/>
        </p:nvSpPr>
        <p:spPr>
          <a:xfrm>
            <a:off x="5334970" y="3806690"/>
            <a:ext cx="2079768" cy="13112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Unübersichtlich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Keine Komplexes Rollensystem benötigt</a:t>
            </a:r>
          </a:p>
          <a:p>
            <a:endParaRPr lang="de-DE" dirty="0"/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96AE75FA-8F87-4C2D-BDFA-D8A7E0D093E1}"/>
              </a:ext>
            </a:extLst>
          </p:cNvPr>
          <p:cNvSpPr txBox="1"/>
          <p:nvPr/>
        </p:nvSpPr>
        <p:spPr>
          <a:xfrm>
            <a:off x="7414738" y="3869759"/>
            <a:ext cx="2353665" cy="579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Übersichtlichkeit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Benutzerfreundlich</a:t>
            </a:r>
          </a:p>
        </p:txBody>
      </p: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7A9E7BF2-FD17-4DCB-BD53-7B0AC7931FD5}"/>
              </a:ext>
            </a:extLst>
          </p:cNvPr>
          <p:cNvCxnSpPr>
            <a:cxnSpLocks/>
          </p:cNvCxnSpPr>
          <p:nvPr/>
        </p:nvCxnSpPr>
        <p:spPr>
          <a:xfrm>
            <a:off x="4920702" y="991931"/>
            <a:ext cx="34987" cy="5069004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1935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D07F2C-64C5-4A46-9F91-81C309405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917" y="268206"/>
            <a:ext cx="7742267" cy="549271"/>
          </a:xfrm>
        </p:spPr>
        <p:txBody>
          <a:bodyPr/>
          <a:lstStyle/>
          <a:p>
            <a:r>
              <a:rPr lang="de-DE" b="1" dirty="0"/>
              <a:t>Funktionalitäten der Komponenten</a:t>
            </a:r>
          </a:p>
        </p:txBody>
      </p:sp>
      <p:graphicFrame>
        <p:nvGraphicFramePr>
          <p:cNvPr id="5" name="Tabelle 3">
            <a:extLst>
              <a:ext uri="{FF2B5EF4-FFF2-40B4-BE49-F238E27FC236}">
                <a16:creationId xmlns:a16="http://schemas.microsoft.com/office/drawing/2014/main" id="{84B86826-D170-4BEC-A54A-200A262ADB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6563736"/>
              </p:ext>
            </p:extLst>
          </p:nvPr>
        </p:nvGraphicFramePr>
        <p:xfrm>
          <a:off x="708917" y="673902"/>
          <a:ext cx="8127075" cy="54156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5139">
                  <a:extLst>
                    <a:ext uri="{9D8B030D-6E8A-4147-A177-3AD203B41FA5}">
                      <a16:colId xmlns:a16="http://schemas.microsoft.com/office/drawing/2014/main" val="1354563449"/>
                    </a:ext>
                  </a:extLst>
                </a:gridCol>
                <a:gridCol w="5641936">
                  <a:extLst>
                    <a:ext uri="{9D8B030D-6E8A-4147-A177-3AD203B41FA5}">
                      <a16:colId xmlns:a16="http://schemas.microsoft.com/office/drawing/2014/main" val="2200538700"/>
                    </a:ext>
                  </a:extLst>
                </a:gridCol>
              </a:tblGrid>
              <a:tr h="35104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de-DE" sz="16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600" b="1" kern="1200" baseline="0" dirty="0">
                          <a:solidFill>
                            <a:srgbClr val="626254"/>
                          </a:solidFill>
                          <a:latin typeface="Arial" charset="0"/>
                          <a:ea typeface="+mn-ea"/>
                          <a:cs typeface="+mn-cs"/>
                        </a:rPr>
                        <a:t>Funktionalität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5366984"/>
                  </a:ext>
                </a:extLst>
              </a:tr>
              <a:tr h="665242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600" b="1" kern="1200" baseline="0" dirty="0">
                          <a:solidFill>
                            <a:srgbClr val="626254"/>
                          </a:solidFill>
                          <a:latin typeface="Arial" charset="0"/>
                          <a:ea typeface="+mn-ea"/>
                          <a:cs typeface="+mn-cs"/>
                        </a:rPr>
                        <a:t>Spannungs-</a:t>
                      </a:r>
                    </a:p>
                    <a:p>
                      <a:pPr marL="0" algn="l" defTabSz="914400" rtl="0" eaLnBrk="1" latinLnBrk="0" hangingPunct="1"/>
                      <a:r>
                        <a:rPr lang="de-DE" sz="1600" b="1" kern="1200" baseline="0" dirty="0">
                          <a:solidFill>
                            <a:srgbClr val="626254"/>
                          </a:solidFill>
                          <a:latin typeface="Arial" charset="0"/>
                          <a:ea typeface="+mn-ea"/>
                          <a:cs typeface="+mn-cs"/>
                        </a:rPr>
                        <a:t>quelle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de-DE" sz="1200" b="1" kern="1200" baseline="0" dirty="0">
                          <a:solidFill>
                            <a:srgbClr val="000000"/>
                          </a:solidFill>
                          <a:latin typeface="Arial" charset="0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Spannungsparameter</a:t>
                      </a:r>
                    </a:p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de-DE" sz="1200" b="0" kern="1200" baseline="0" dirty="0">
                          <a:solidFill>
                            <a:srgbClr val="000000"/>
                          </a:solidFill>
                          <a:latin typeface="Arial" charset="0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Spannungsparameter legen Spannungsniveau fest</a:t>
                      </a:r>
                    </a:p>
                    <a:p>
                      <a:pPr marL="0" indent="0" algn="l" defTabSz="9144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de-DE" sz="1200" b="1" kern="1200" baseline="0" dirty="0">
                          <a:solidFill>
                            <a:srgbClr val="000000"/>
                          </a:solidFill>
                          <a:latin typeface="Arial" charset="0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Zeitparameter</a:t>
                      </a:r>
                    </a:p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de-DE" sz="1200" b="0" kern="1200" baseline="0" dirty="0">
                          <a:solidFill>
                            <a:srgbClr val="000000"/>
                          </a:solidFill>
                          <a:latin typeface="Arial" charset="0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Zeitparameter beschreiben die Umschaltzeitpunkte der Spannungsparameter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7759356"/>
                  </a:ext>
                </a:extLst>
              </a:tr>
              <a:tr h="837542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600" b="1" kern="1200" baseline="0" dirty="0">
                          <a:solidFill>
                            <a:srgbClr val="626254"/>
                          </a:solidFill>
                          <a:latin typeface="Arial" charset="0"/>
                          <a:ea typeface="+mn-ea"/>
                          <a:cs typeface="+mn-cs"/>
                        </a:rPr>
                        <a:t>Einphasen-</a:t>
                      </a:r>
                    </a:p>
                    <a:p>
                      <a:pPr marL="0" algn="l" defTabSz="914400" rtl="0" eaLnBrk="1" latinLnBrk="0" hangingPunct="1"/>
                      <a:r>
                        <a:rPr lang="de-DE" sz="1600" b="1" kern="1200" baseline="0" dirty="0">
                          <a:solidFill>
                            <a:srgbClr val="626254"/>
                          </a:solidFill>
                          <a:latin typeface="Arial" charset="0"/>
                          <a:ea typeface="+mn-ea"/>
                          <a:cs typeface="+mn-cs"/>
                        </a:rPr>
                        <a:t>GM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de-DE" sz="1200" b="0" kern="1200" baseline="0" dirty="0">
                          <a:solidFill>
                            <a:srgbClr val="000000"/>
                          </a:solidFill>
                          <a:latin typeface="Arial" charset="0"/>
                          <a:ea typeface="+mn-ea"/>
                          <a:cs typeface="+mn-cs"/>
                        </a:rPr>
                        <a:t>Einphasiger Gleichstrommotor</a:t>
                      </a:r>
                    </a:p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de-DE" sz="1200" b="0" kern="1200" baseline="0" dirty="0">
                          <a:solidFill>
                            <a:srgbClr val="000000"/>
                          </a:solidFill>
                          <a:latin typeface="Arial" charset="0"/>
                          <a:ea typeface="+mn-ea"/>
                          <a:cs typeface="+mn-cs"/>
                        </a:rPr>
                        <a:t>Positiven Versorgungsspannung </a:t>
                      </a:r>
                      <a:r>
                        <a:rPr lang="de-DE" sz="1200" b="0" kern="1200" baseline="0" dirty="0">
                          <a:solidFill>
                            <a:srgbClr val="000000"/>
                          </a:solidFill>
                          <a:latin typeface="Arial" charset="0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de-DE" sz="1200" b="0" kern="1200" baseline="0" dirty="0">
                          <a:solidFill>
                            <a:srgbClr val="000000"/>
                          </a:solidFill>
                          <a:latin typeface="Arial" charset="0"/>
                          <a:ea typeface="+mn-ea"/>
                          <a:cs typeface="+mn-cs"/>
                        </a:rPr>
                        <a:t>positive Drehrichtung</a:t>
                      </a:r>
                    </a:p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de-DE" sz="1200" b="0" kern="1200" baseline="0" dirty="0">
                          <a:solidFill>
                            <a:srgbClr val="000000"/>
                          </a:solidFill>
                          <a:latin typeface="Arial" charset="0"/>
                          <a:ea typeface="+mn-ea"/>
                          <a:cs typeface="+mn-cs"/>
                        </a:rPr>
                        <a:t>Negative Versorgungsspannung </a:t>
                      </a:r>
                      <a:r>
                        <a:rPr lang="de-DE" sz="1200" b="0" kern="1200" baseline="0" dirty="0">
                          <a:solidFill>
                            <a:srgbClr val="000000"/>
                          </a:solidFill>
                          <a:latin typeface="Arial" charset="0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de-DE" sz="1200" b="0" kern="1200" baseline="0" dirty="0">
                          <a:solidFill>
                            <a:srgbClr val="000000"/>
                          </a:solidFill>
                          <a:latin typeface="Arial" charset="0"/>
                          <a:ea typeface="+mn-ea"/>
                          <a:cs typeface="+mn-cs"/>
                        </a:rPr>
                        <a:t>negative Drehrichtung</a:t>
                      </a:r>
                    </a:p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de-DE" sz="1200" b="0" kern="1200" baseline="0" dirty="0">
                          <a:solidFill>
                            <a:srgbClr val="000000"/>
                          </a:solidFill>
                          <a:latin typeface="Arial" charset="0"/>
                          <a:ea typeface="+mn-ea"/>
                          <a:cs typeface="+mn-cs"/>
                        </a:rPr>
                        <a:t>Kennwerte können über Parameter-Interface angepasst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6926022"/>
                  </a:ext>
                </a:extLst>
              </a:tr>
              <a:tr h="89515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600" b="1" kern="1200" baseline="0" dirty="0">
                          <a:solidFill>
                            <a:srgbClr val="626254"/>
                          </a:solidFill>
                          <a:latin typeface="Arial" charset="0"/>
                          <a:ea typeface="+mn-ea"/>
                          <a:cs typeface="+mn-cs"/>
                        </a:rPr>
                        <a:t>Seilwinde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de-DE" sz="1200" b="0" kern="1200" baseline="0" dirty="0">
                          <a:solidFill>
                            <a:srgbClr val="000000"/>
                          </a:solidFill>
                          <a:latin typeface="Arial" charset="0"/>
                          <a:ea typeface="+mn-ea"/>
                          <a:cs typeface="+mn-cs"/>
                        </a:rPr>
                        <a:t>Umwandlung einer Kraft in ein Moment</a:t>
                      </a:r>
                    </a:p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de-DE" sz="1200" b="0" kern="1200" baseline="0" dirty="0">
                          <a:solidFill>
                            <a:srgbClr val="000000"/>
                          </a:solidFill>
                          <a:latin typeface="Arial" charset="0"/>
                          <a:ea typeface="+mn-ea"/>
                          <a:cs typeface="+mn-cs"/>
                        </a:rPr>
                        <a:t>Umwandlung einer Strecke in einen Winkel</a:t>
                      </a:r>
                    </a:p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de-DE" sz="1200" b="0" kern="1200" baseline="0" dirty="0" err="1">
                          <a:solidFill>
                            <a:srgbClr val="000000"/>
                          </a:solidFill>
                          <a:latin typeface="Arial" charset="0"/>
                          <a:ea typeface="+mn-ea"/>
                          <a:cs typeface="+mn-cs"/>
                        </a:rPr>
                        <a:t>phi_M_Connector</a:t>
                      </a:r>
                      <a:r>
                        <a:rPr lang="de-DE" sz="1200" b="0" kern="1200" baseline="0" dirty="0">
                          <a:solidFill>
                            <a:srgbClr val="000000"/>
                          </a:solidFill>
                          <a:latin typeface="Arial" charset="0"/>
                          <a:ea typeface="+mn-ea"/>
                          <a:cs typeface="+mn-cs"/>
                        </a:rPr>
                        <a:t>: Welle überträgt Momente und Winkel</a:t>
                      </a:r>
                    </a:p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de-DE" sz="1200" b="0" kern="1200" baseline="0" dirty="0" err="1">
                          <a:solidFill>
                            <a:srgbClr val="000000"/>
                          </a:solidFill>
                          <a:latin typeface="Arial" charset="0"/>
                          <a:ea typeface="+mn-ea"/>
                          <a:cs typeface="+mn-cs"/>
                        </a:rPr>
                        <a:t>s_F_Connectr</a:t>
                      </a:r>
                      <a:r>
                        <a:rPr lang="de-DE" sz="1200" b="0" kern="1200" baseline="0" dirty="0">
                          <a:solidFill>
                            <a:srgbClr val="000000"/>
                          </a:solidFill>
                          <a:latin typeface="Arial" charset="0"/>
                          <a:ea typeface="+mn-ea"/>
                          <a:cs typeface="+mn-cs"/>
                        </a:rPr>
                        <a:t>: Seil überträgt Kräfte und Strecken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9727103"/>
                  </a:ext>
                </a:extLst>
              </a:tr>
              <a:tr h="104915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600" b="1" kern="1200" baseline="0" dirty="0">
                          <a:solidFill>
                            <a:srgbClr val="626254"/>
                          </a:solidFill>
                          <a:latin typeface="Arial" charset="0"/>
                          <a:ea typeface="+mn-ea"/>
                          <a:cs typeface="+mn-cs"/>
                        </a:rPr>
                        <a:t>Flaschenzug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de-DE" sz="1200" b="1" kern="1200" baseline="0" dirty="0">
                          <a:solidFill>
                            <a:srgbClr val="000000"/>
                          </a:solidFill>
                          <a:latin typeface="Arial" charset="0"/>
                          <a:ea typeface="+mn-ea"/>
                          <a:cs typeface="+mn-cs"/>
                        </a:rPr>
                        <a:t>Rollenanzahl</a:t>
                      </a:r>
                    </a:p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de-DE" sz="1200" b="0" kern="1200" baseline="0" dirty="0">
                          <a:solidFill>
                            <a:srgbClr val="000000"/>
                          </a:solidFill>
                          <a:latin typeface="Arial" charset="0"/>
                          <a:ea typeface="+mn-ea"/>
                          <a:cs typeface="+mn-cs"/>
                        </a:rPr>
                        <a:t>Rollenanzahl des Gesamtsystems frei wählbar</a:t>
                      </a:r>
                    </a:p>
                    <a:p>
                      <a:pPr marL="0" indent="0" algn="l" defTabSz="9144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de-DE" sz="1200" b="1" kern="1200" baseline="0" dirty="0">
                          <a:solidFill>
                            <a:srgbClr val="000000"/>
                          </a:solidFill>
                          <a:latin typeface="Arial" charset="0"/>
                          <a:ea typeface="+mn-ea"/>
                          <a:cs typeface="+mn-cs"/>
                        </a:rPr>
                        <a:t>Bauformen</a:t>
                      </a:r>
                    </a:p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de-DE" sz="1200" b="0" kern="1200" baseline="0" dirty="0">
                          <a:solidFill>
                            <a:srgbClr val="000000"/>
                          </a:solidFill>
                          <a:latin typeface="Arial" charset="0"/>
                          <a:ea typeface="+mn-ea"/>
                          <a:cs typeface="+mn-cs"/>
                        </a:rPr>
                        <a:t>Flaschenzug Angriffspunkt oben</a:t>
                      </a:r>
                    </a:p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de-DE" sz="1200" b="0" kern="1200" baseline="0" dirty="0">
                          <a:solidFill>
                            <a:srgbClr val="000000"/>
                          </a:solidFill>
                          <a:latin typeface="Arial" charset="0"/>
                          <a:ea typeface="+mn-ea"/>
                          <a:cs typeface="+mn-cs"/>
                        </a:rPr>
                        <a:t>Flaschenzug Angriffspunkt unten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8016539"/>
                  </a:ext>
                </a:extLst>
              </a:tr>
              <a:tr h="72189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600" b="1" kern="1200" baseline="0" dirty="0">
                          <a:solidFill>
                            <a:srgbClr val="626254"/>
                          </a:solidFill>
                          <a:latin typeface="Arial" charset="0"/>
                          <a:ea typeface="+mn-ea"/>
                          <a:cs typeface="+mn-cs"/>
                        </a:rPr>
                        <a:t>Masse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de-DE" sz="1200" b="0" kern="1200" baseline="0" dirty="0">
                          <a:solidFill>
                            <a:srgbClr val="000000"/>
                          </a:solidFill>
                          <a:latin typeface="Arial" charset="0"/>
                          <a:ea typeface="+mn-ea"/>
                          <a:cs typeface="+mn-cs"/>
                        </a:rPr>
                        <a:t>Frei wählbare Masse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7731437"/>
                  </a:ext>
                </a:extLst>
              </a:tr>
              <a:tr h="73787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600" b="1" kern="1200" baseline="0" dirty="0">
                          <a:solidFill>
                            <a:srgbClr val="626254"/>
                          </a:solidFill>
                          <a:latin typeface="Arial" charset="0"/>
                          <a:ea typeface="+mn-ea"/>
                          <a:cs typeface="+mn-cs"/>
                        </a:rPr>
                        <a:t>Bremse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de-DE" sz="1200" b="0" kern="1200" baseline="0" dirty="0">
                          <a:solidFill>
                            <a:srgbClr val="000000"/>
                          </a:solidFill>
                          <a:latin typeface="Arial" charset="0"/>
                          <a:ea typeface="+mn-ea"/>
                          <a:cs typeface="+mn-cs"/>
                        </a:rPr>
                        <a:t>Bewegungsloser Zustand bei Versorgungsspannung 0V</a:t>
                      </a:r>
                    </a:p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de-DE" sz="1200" b="0" kern="1200" baseline="0" dirty="0">
                          <a:solidFill>
                            <a:srgbClr val="000000"/>
                          </a:solidFill>
                          <a:latin typeface="Arial" charset="0"/>
                          <a:ea typeface="+mn-ea"/>
                          <a:cs typeface="+mn-cs"/>
                        </a:rPr>
                        <a:t>Bremsmoment wirkt Lastmoment entgegen </a:t>
                      </a:r>
                      <a:r>
                        <a:rPr lang="de-DE" sz="1200" b="0" kern="1200" baseline="0" dirty="0">
                          <a:solidFill>
                            <a:srgbClr val="000000"/>
                          </a:solidFill>
                          <a:latin typeface="Arial" charset="0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Momentengleichgewicht</a:t>
                      </a:r>
                      <a:endParaRPr lang="de-DE" sz="1200" b="0" kern="1200" baseline="0" dirty="0">
                        <a:solidFill>
                          <a:srgbClr val="000000"/>
                        </a:solidFill>
                        <a:latin typeface="Arial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6735500"/>
                  </a:ext>
                </a:extLst>
              </a:tr>
            </a:tbl>
          </a:graphicData>
        </a:graphic>
      </p:graphicFrame>
      <p:pic>
        <p:nvPicPr>
          <p:cNvPr id="4" name="Grafik 3">
            <a:extLst>
              <a:ext uri="{FF2B5EF4-FFF2-40B4-BE49-F238E27FC236}">
                <a16:creationId xmlns:a16="http://schemas.microsoft.com/office/drawing/2014/main" id="{2CCDE210-A428-4AAE-86EC-929B5E0AEB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4955" y="1227733"/>
            <a:ext cx="638490" cy="360000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EF61F3B8-4EA8-49BD-8FCF-442ECA6E5A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1754" y="2013962"/>
            <a:ext cx="651691" cy="54000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9A0E6411-EBC4-4104-82C0-215D3F288A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0368" y="2784218"/>
            <a:ext cx="601307" cy="576000"/>
          </a:xfrm>
          <a:prstGeom prst="rect">
            <a:avLst/>
          </a:prstGeom>
        </p:spPr>
      </p:pic>
      <p:pic>
        <p:nvPicPr>
          <p:cNvPr id="11" name="Grafik 10" descr="Ein Bild, das schwarz, Telefon enthält.&#10;&#10;Automatisch generierte Beschreibung">
            <a:extLst>
              <a:ext uri="{FF2B5EF4-FFF2-40B4-BE49-F238E27FC236}">
                <a16:creationId xmlns:a16="http://schemas.microsoft.com/office/drawing/2014/main" id="{A2C02AB7-2BFF-4712-A688-670807072E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90947" y="5424672"/>
            <a:ext cx="667059" cy="54000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64BB984B-E771-41C5-AD89-DCE228F3CB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28386" y="4701956"/>
            <a:ext cx="585267" cy="536494"/>
          </a:xfrm>
          <a:prstGeom prst="rect">
            <a:avLst/>
          </a:prstGeom>
        </p:spPr>
      </p:pic>
      <p:pic>
        <p:nvPicPr>
          <p:cNvPr id="7" name="Grafik 6" descr="Ein Bild, das Uhr enthält.&#10;&#10;Automatisch generierte Beschreibung">
            <a:extLst>
              <a:ext uri="{FF2B5EF4-FFF2-40B4-BE49-F238E27FC236}">
                <a16:creationId xmlns:a16="http://schemas.microsoft.com/office/drawing/2014/main" id="{50150E2B-ADA4-43BC-8347-A333B6C9E4A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H="1">
            <a:off x="2280622" y="3650527"/>
            <a:ext cx="280797" cy="913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748224"/>
      </p:ext>
    </p:extLst>
  </p:cSld>
  <p:clrMapOvr>
    <a:masterClrMapping/>
  </p:clrMapOvr>
</p:sld>
</file>

<file path=ppt/theme/theme1.xml><?xml version="1.0" encoding="utf-8"?>
<a:theme xmlns:a="http://schemas.openxmlformats.org/drawingml/2006/main" name="Inhalt">
  <a:themeElements>
    <a:clrScheme name="Hochschule Pforzheim">
      <a:dk1>
        <a:srgbClr val="626254"/>
      </a:dk1>
      <a:lt1>
        <a:srgbClr val="FFFFFF"/>
      </a:lt1>
      <a:dk2>
        <a:srgbClr val="F5BC25"/>
      </a:dk2>
      <a:lt2>
        <a:srgbClr val="FFFFFF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Design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s_pf_powerpoint_05" id="{FA78D7E9-8A2E-3A4F-9098-086411B446F3}" vid="{99F94728-F8DB-DB47-88E5-981B684A2E8E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Modelica WS18_19</Template>
  <TotalTime>0</TotalTime>
  <Words>189</Words>
  <Application>Microsoft Office PowerPoint</Application>
  <PresentationFormat>A4-Papier (210 x 297 mm)</PresentationFormat>
  <Paragraphs>55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Cambria Math</vt:lpstr>
      <vt:lpstr>Inhalt</vt:lpstr>
      <vt:lpstr>PowerPoint-Präsentation</vt:lpstr>
      <vt:lpstr>Entwicklungsprozess</vt:lpstr>
      <vt:lpstr>Funktionalitäten der Komponenten</vt:lpstr>
    </vt:vector>
  </TitlesOfParts>
  <Company>Hochschule Pforzheim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Franzke, Marcel</dc:creator>
  <cp:lastModifiedBy>Furkan Ertürk</cp:lastModifiedBy>
  <cp:revision>232</cp:revision>
  <cp:lastPrinted>2017-06-26T12:51:52Z</cp:lastPrinted>
  <dcterms:created xsi:type="dcterms:W3CDTF">2018-12-03T15:34:36Z</dcterms:created>
  <dcterms:modified xsi:type="dcterms:W3CDTF">2019-12-18T14:57:22Z</dcterms:modified>
</cp:coreProperties>
</file>