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1263"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B07"/>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96" y="-1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0"/>
          <p:cNvSpPr/>
          <p:nvPr/>
        </p:nvSpPr>
        <p:spPr>
          <a:xfrm>
            <a:off x="68595" y="1821157"/>
            <a:ext cx="7298248" cy="2865793"/>
          </a:xfrm>
          <a:custGeom>
            <a:avLst/>
            <a:gdLst>
              <a:gd name="connsiteX0" fmla="*/ 17526 w 4718050"/>
              <a:gd name="connsiteY0" fmla="*/ 411226 h 2787650"/>
              <a:gd name="connsiteX1" fmla="*/ 17526 w 4718050"/>
              <a:gd name="connsiteY1" fmla="*/ 2605785 h 2787650"/>
              <a:gd name="connsiteX2" fmla="*/ 1786889 w 4718050"/>
              <a:gd name="connsiteY2" fmla="*/ 2797810 h 2787650"/>
              <a:gd name="connsiteX3" fmla="*/ 3684270 w 4718050"/>
              <a:gd name="connsiteY3" fmla="*/ 2715514 h 2787650"/>
              <a:gd name="connsiteX4" fmla="*/ 4685538 w 4718050"/>
              <a:gd name="connsiteY4" fmla="*/ 1862073 h 2787650"/>
              <a:gd name="connsiteX5" fmla="*/ 4728210 w 4718050"/>
              <a:gd name="connsiteY5" fmla="*/ 650494 h 2787650"/>
              <a:gd name="connsiteX6" fmla="*/ 2391918 w 4718050"/>
              <a:gd name="connsiteY6" fmla="*/ 16510 h 2787650"/>
              <a:gd name="connsiteX7" fmla="*/ 17526 w 4718050"/>
              <a:gd name="connsiteY7" fmla="*/ 411226 h 2787650"/>
              <a:gd name="connsiteX8" fmla="*/ 17526 w 4718050"/>
              <a:gd name="connsiteY8" fmla="*/ 411226 h 278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050" h="2787650">
                <a:moveTo>
                  <a:pt x="17526" y="411226"/>
                </a:moveTo>
                <a:lnTo>
                  <a:pt x="17526" y="2605785"/>
                </a:lnTo>
                <a:lnTo>
                  <a:pt x="1786889" y="2797810"/>
                </a:lnTo>
                <a:lnTo>
                  <a:pt x="3684270" y="2715514"/>
                </a:lnTo>
                <a:lnTo>
                  <a:pt x="4685538" y="1862073"/>
                </a:lnTo>
                <a:lnTo>
                  <a:pt x="4728210" y="650494"/>
                </a:lnTo>
                <a:lnTo>
                  <a:pt x="2391918" y="16510"/>
                </a:lnTo>
                <a:lnTo>
                  <a:pt x="17526" y="411226"/>
                </a:lnTo>
                <a:lnTo>
                  <a:pt x="17526" y="411226"/>
                </a:lnTo>
                <a:close/>
              </a:path>
            </a:pathLst>
          </a:custGeom>
          <a:solidFill>
            <a:srgbClr val="F3BB07"/>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pic>
        <p:nvPicPr>
          <p:cNvPr id="2" name="Picture 2"/>
          <p:cNvPicPr>
            <a:picLocks noChangeAspect="1"/>
          </p:cNvPicPr>
          <p:nvPr/>
        </p:nvPicPr>
        <p:blipFill>
          <a:blip r:embed="rId2"/>
          <a:stretch>
            <a:fillRect/>
          </a:stretch>
        </p:blipFill>
        <p:spPr>
          <a:xfrm>
            <a:off x="6088380" y="200660"/>
            <a:ext cx="1066800" cy="708660"/>
          </a:xfrm>
          <a:prstGeom prst="rect">
            <a:avLst/>
          </a:prstGeom>
        </p:spPr>
      </p:pic>
      <p:pic>
        <p:nvPicPr>
          <p:cNvPr id="3" name="Picture 3"/>
          <p:cNvPicPr>
            <a:picLocks noChangeAspect="1"/>
          </p:cNvPicPr>
          <p:nvPr/>
        </p:nvPicPr>
        <p:blipFill>
          <a:blip r:embed="rId3"/>
          <a:stretch>
            <a:fillRect/>
          </a:stretch>
        </p:blipFill>
        <p:spPr>
          <a:xfrm>
            <a:off x="4937760" y="200660"/>
            <a:ext cx="922019" cy="289560"/>
          </a:xfrm>
          <a:prstGeom prst="rect">
            <a:avLst/>
          </a:prstGeom>
        </p:spPr>
      </p:pic>
      <p:sp>
        <p:nvSpPr>
          <p:cNvPr id="14" name="Freeform 3"/>
          <p:cNvSpPr/>
          <p:nvPr/>
        </p:nvSpPr>
        <p:spPr>
          <a:xfrm>
            <a:off x="57150" y="442727"/>
            <a:ext cx="7435850" cy="1758950"/>
          </a:xfrm>
          <a:custGeom>
            <a:avLst/>
            <a:gdLst>
              <a:gd name="connsiteX0" fmla="*/ 8381 w 7435850"/>
              <a:gd name="connsiteY0" fmla="*/ 203454 h 1758950"/>
              <a:gd name="connsiteX1" fmla="*/ 8381 w 7435850"/>
              <a:gd name="connsiteY1" fmla="*/ 1349502 h 1758950"/>
              <a:gd name="connsiteX2" fmla="*/ 2224277 w 7435850"/>
              <a:gd name="connsiteY2" fmla="*/ 1760982 h 1758950"/>
              <a:gd name="connsiteX3" fmla="*/ 2355342 w 7435850"/>
              <a:gd name="connsiteY3" fmla="*/ 1760982 h 1758950"/>
              <a:gd name="connsiteX4" fmla="*/ 7437882 w 7435850"/>
              <a:gd name="connsiteY4" fmla="*/ 1251966 h 1758950"/>
              <a:gd name="connsiteX5" fmla="*/ 7437882 w 7435850"/>
              <a:gd name="connsiteY5" fmla="*/ 662178 h 1758950"/>
              <a:gd name="connsiteX6" fmla="*/ 1011174 w 7435850"/>
              <a:gd name="connsiteY6" fmla="*/ 17526 h 1758950"/>
              <a:gd name="connsiteX7" fmla="*/ 8381 w 7435850"/>
              <a:gd name="connsiteY7" fmla="*/ 203454 h 1758950"/>
              <a:gd name="connsiteX8" fmla="*/ 8381 w 7435850"/>
              <a:gd name="connsiteY8" fmla="*/ 203454 h 175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35850" h="1758950">
                <a:moveTo>
                  <a:pt x="8381" y="203454"/>
                </a:moveTo>
                <a:lnTo>
                  <a:pt x="8381" y="1349502"/>
                </a:lnTo>
                <a:lnTo>
                  <a:pt x="2224277" y="1760982"/>
                </a:lnTo>
                <a:lnTo>
                  <a:pt x="2355342" y="1760982"/>
                </a:lnTo>
                <a:lnTo>
                  <a:pt x="7437882" y="1251966"/>
                </a:lnTo>
                <a:lnTo>
                  <a:pt x="7437882" y="662178"/>
                </a:lnTo>
                <a:lnTo>
                  <a:pt x="1011174" y="17526"/>
                </a:lnTo>
                <a:lnTo>
                  <a:pt x="8381" y="203454"/>
                </a:lnTo>
                <a:lnTo>
                  <a:pt x="8381" y="203454"/>
                </a:lnTo>
                <a:close/>
              </a:path>
            </a:pathLst>
          </a:custGeom>
          <a:solidFill>
            <a:srgbClr val="BEBEB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dirty="0"/>
          </a:p>
        </p:txBody>
      </p:sp>
      <p:sp>
        <p:nvSpPr>
          <p:cNvPr id="4" name="Freeform 4"/>
          <p:cNvSpPr/>
          <p:nvPr/>
        </p:nvSpPr>
        <p:spPr>
          <a:xfrm>
            <a:off x="133350" y="44450"/>
            <a:ext cx="6350" cy="120650"/>
          </a:xfrm>
          <a:custGeom>
            <a:avLst/>
            <a:gdLst>
              <a:gd name="connsiteX0" fmla="*/ 9906 w 6350"/>
              <a:gd name="connsiteY0" fmla="*/ 7366 h 120650"/>
              <a:gd name="connsiteX1" fmla="*/ 9906 w 6350"/>
              <a:gd name="connsiteY1" fmla="*/ 124714 h 120650"/>
            </a:gdLst>
            <a:ahLst/>
            <a:cxnLst>
              <a:cxn ang="0">
                <a:pos x="connsiteX0" y="connsiteY0"/>
              </a:cxn>
              <a:cxn ang="0">
                <a:pos x="connsiteX1" y="connsiteY1"/>
              </a:cxn>
            </a:cxnLst>
            <a:rect l="l" t="t" r="r" b="b"/>
            <a:pathLst>
              <a:path w="6350" h="120650">
                <a:moveTo>
                  <a:pt x="9906" y="7366"/>
                </a:moveTo>
                <a:lnTo>
                  <a:pt x="9906" y="124714"/>
                </a:lnTo>
              </a:path>
            </a:pathLst>
          </a:custGeom>
          <a:ln w="6095">
            <a:solidFill>
              <a:srgbClr val="FCFCFC">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7"/>
          <p:cNvSpPr/>
          <p:nvPr/>
        </p:nvSpPr>
        <p:spPr>
          <a:xfrm>
            <a:off x="0" y="195072"/>
            <a:ext cx="117347" cy="0"/>
          </a:xfrm>
          <a:custGeom>
            <a:avLst/>
            <a:gdLst>
              <a:gd name="connsiteX0" fmla="*/ 0 w 117347"/>
              <a:gd name="connsiteY0" fmla="*/ 0 h 0"/>
              <a:gd name="connsiteX1" fmla="*/ 117347 w 117347"/>
              <a:gd name="connsiteY1" fmla="*/ 0 h 0"/>
            </a:gdLst>
            <a:ahLst/>
            <a:cxnLst>
              <a:cxn ang="0">
                <a:pos x="connsiteX0" y="connsiteY0"/>
              </a:cxn>
              <a:cxn ang="0">
                <a:pos x="connsiteX1" y="connsiteY1"/>
              </a:cxn>
            </a:cxnLst>
            <a:rect l="l" t="t" r="r" b="b"/>
            <a:pathLst>
              <a:path w="117347">
                <a:moveTo>
                  <a:pt x="0" y="0"/>
                </a:moveTo>
                <a:lnTo>
                  <a:pt x="117347" y="0"/>
                </a:lnTo>
              </a:path>
            </a:pathLst>
          </a:custGeom>
          <a:ln w="6095">
            <a:solidFill>
              <a:srgbClr val="FCFCFC">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3"/>
          <p:cNvSpPr txBox="1"/>
          <p:nvPr/>
        </p:nvSpPr>
        <p:spPr>
          <a:xfrm>
            <a:off x="409976" y="968323"/>
            <a:ext cx="5622524" cy="707758"/>
          </a:xfrm>
          <a:prstGeom prst="rect">
            <a:avLst/>
          </a:prstGeom>
          <a:noFill/>
        </p:spPr>
        <p:txBody>
          <a:bodyPr wrap="square" lIns="0" tIns="0" rIns="0" bIns="0" rtlCol="0">
            <a:spAutoFit/>
          </a:bodyPr>
          <a:lstStyle/>
          <a:p>
            <a:pPr marL="79192" hangingPunct="0">
              <a:lnSpc>
                <a:spcPct val="101250"/>
              </a:lnSpc>
            </a:pPr>
            <a:r>
              <a:rPr lang="de-DE" altLang="zh-CN" sz="2350" b="1" spc="154" dirty="0">
                <a:solidFill>
                  <a:srgbClr val="1E1919"/>
                </a:solidFill>
                <a:latin typeface="Arial" panose="020B0604020202020204" pitchFamily="34" charset="0"/>
                <a:ea typeface="Times New Roman"/>
                <a:cs typeface="Arial" panose="020B0604020202020204" pitchFamily="34" charset="0"/>
              </a:rPr>
              <a:t>Implementierung</a:t>
            </a:r>
            <a:r>
              <a:rPr lang="en-US" altLang="zh-CN" sz="2350" b="1" spc="89" dirty="0">
                <a:solidFill>
                  <a:srgbClr val="1E1919"/>
                </a:solidFill>
                <a:latin typeface="Arial" panose="020B0604020202020204" pitchFamily="34" charset="0"/>
                <a:cs typeface="Arial" panose="020B0604020202020204" pitchFamily="34" charset="0"/>
              </a:rPr>
              <a:t> </a:t>
            </a:r>
            <a:r>
              <a:rPr lang="de-DE" altLang="zh-CN" sz="2350" b="1" spc="139" dirty="0">
                <a:solidFill>
                  <a:srgbClr val="1E1919"/>
                </a:solidFill>
                <a:latin typeface="Arial" panose="020B0604020202020204" pitchFamily="34" charset="0"/>
                <a:ea typeface="Times New Roman"/>
                <a:cs typeface="Arial" panose="020B0604020202020204" pitchFamily="34" charset="0"/>
              </a:rPr>
              <a:t>einer</a:t>
            </a:r>
            <a:r>
              <a:rPr lang="en-US" altLang="zh-CN" sz="2350" b="1" spc="94" dirty="0">
                <a:solidFill>
                  <a:srgbClr val="1E1919"/>
                </a:solidFill>
                <a:latin typeface="Arial" panose="020B0604020202020204" pitchFamily="34" charset="0"/>
                <a:cs typeface="Arial" panose="020B0604020202020204" pitchFamily="34" charset="0"/>
              </a:rPr>
              <a:t> </a:t>
            </a:r>
            <a:r>
              <a:rPr lang="de-DE" altLang="zh-CN" sz="2350" b="1" spc="160" dirty="0">
                <a:solidFill>
                  <a:srgbClr val="1E1919"/>
                </a:solidFill>
                <a:latin typeface="Arial" panose="020B0604020202020204" pitchFamily="34" charset="0"/>
                <a:ea typeface="Times New Roman"/>
                <a:cs typeface="Arial" panose="020B0604020202020204" pitchFamily="34" charset="0"/>
              </a:rPr>
              <a:t>Modelica</a:t>
            </a:r>
            <a:r>
              <a:rPr lang="en-US" altLang="zh-CN" sz="2350" b="1" dirty="0">
                <a:solidFill>
                  <a:srgbClr val="1E1919"/>
                </a:solidFill>
                <a:latin typeface="Arial" panose="020B0604020202020204" pitchFamily="34" charset="0"/>
                <a:cs typeface="Arial" panose="020B0604020202020204" pitchFamily="34" charset="0"/>
              </a:rPr>
              <a:t> </a:t>
            </a:r>
            <a:r>
              <a:rPr lang="de-DE" altLang="zh-CN" sz="2350" b="1" spc="150" dirty="0">
                <a:solidFill>
                  <a:srgbClr val="1E1919"/>
                </a:solidFill>
                <a:latin typeface="Arial" panose="020B0604020202020204" pitchFamily="34" charset="0"/>
                <a:ea typeface="Times New Roman"/>
                <a:cs typeface="Arial" panose="020B0604020202020204" pitchFamily="34" charset="0"/>
              </a:rPr>
              <a:t>Bibliothek</a:t>
            </a:r>
            <a:r>
              <a:rPr lang="en-US" altLang="zh-CN" sz="2350" b="1" spc="104" dirty="0">
                <a:solidFill>
                  <a:srgbClr val="1E1919"/>
                </a:solidFill>
                <a:latin typeface="Arial" panose="020B0604020202020204" pitchFamily="34" charset="0"/>
                <a:cs typeface="Arial" panose="020B0604020202020204" pitchFamily="34" charset="0"/>
              </a:rPr>
              <a:t> </a:t>
            </a:r>
            <a:r>
              <a:rPr lang="de-DE" altLang="zh-CN" sz="2350" b="1" spc="139" dirty="0">
                <a:solidFill>
                  <a:srgbClr val="1E1919"/>
                </a:solidFill>
                <a:latin typeface="Arial" panose="020B0604020202020204" pitchFamily="34" charset="0"/>
                <a:ea typeface="Times New Roman"/>
                <a:cs typeface="Arial" panose="020B0604020202020204" pitchFamily="34" charset="0"/>
              </a:rPr>
              <a:t>für</a:t>
            </a:r>
            <a:r>
              <a:rPr lang="en-US" altLang="zh-CN" sz="2350" b="1" spc="104" dirty="0">
                <a:solidFill>
                  <a:srgbClr val="1E1919"/>
                </a:solidFill>
                <a:latin typeface="Arial" panose="020B0604020202020204" pitchFamily="34" charset="0"/>
                <a:cs typeface="Arial" panose="020B0604020202020204" pitchFamily="34" charset="0"/>
              </a:rPr>
              <a:t> </a:t>
            </a:r>
            <a:r>
              <a:rPr lang="de-DE" altLang="zh-CN" sz="2350" b="1" spc="154" dirty="0">
                <a:solidFill>
                  <a:srgbClr val="1E1919"/>
                </a:solidFill>
                <a:latin typeface="Arial" panose="020B0604020202020204" pitchFamily="34" charset="0"/>
                <a:ea typeface="Times New Roman"/>
                <a:cs typeface="Arial" panose="020B0604020202020204" pitchFamily="34" charset="0"/>
              </a:rPr>
              <a:t>einen</a:t>
            </a:r>
            <a:r>
              <a:rPr lang="en-US" altLang="zh-CN" sz="2350" b="1" spc="110" dirty="0">
                <a:solidFill>
                  <a:srgbClr val="1E1919"/>
                </a:solidFill>
                <a:latin typeface="Arial" panose="020B0604020202020204" pitchFamily="34" charset="0"/>
                <a:cs typeface="Arial" panose="020B0604020202020204" pitchFamily="34" charset="0"/>
              </a:rPr>
              <a:t> </a:t>
            </a:r>
            <a:r>
              <a:rPr lang="de-DE" altLang="zh-CN" sz="2350" b="1" spc="160" dirty="0">
                <a:solidFill>
                  <a:srgbClr val="1E1919"/>
                </a:solidFill>
                <a:latin typeface="Arial" panose="020B0604020202020204" pitchFamily="34" charset="0"/>
                <a:ea typeface="Times New Roman"/>
                <a:cs typeface="Arial" panose="020B0604020202020204" pitchFamily="34" charset="0"/>
              </a:rPr>
              <a:t>Flaschenzugs</a:t>
            </a:r>
          </a:p>
        </p:txBody>
      </p:sp>
      <p:sp>
        <p:nvSpPr>
          <p:cNvPr id="16" name="Textfeld 15">
            <a:extLst>
              <a:ext uri="{FF2B5EF4-FFF2-40B4-BE49-F238E27FC236}">
                <a16:creationId xmlns:a16="http://schemas.microsoft.com/office/drawing/2014/main" id="{F225DFDA-AE14-4103-AF19-65B729D26960}"/>
              </a:ext>
            </a:extLst>
          </p:cNvPr>
          <p:cNvSpPr txBox="1"/>
          <p:nvPr/>
        </p:nvSpPr>
        <p:spPr>
          <a:xfrm>
            <a:off x="57150" y="8036898"/>
            <a:ext cx="2750789" cy="484748"/>
          </a:xfrm>
          <a:prstGeom prst="rect">
            <a:avLst/>
          </a:prstGeom>
          <a:noFill/>
        </p:spPr>
        <p:txBody>
          <a:bodyPr wrap="square" rtlCol="0">
            <a:spAutoFit/>
          </a:bodyPr>
          <a:lstStyle/>
          <a:p>
            <a:r>
              <a:rPr lang="de-DE" altLang="zh-CN" sz="850" b="1" spc="90" dirty="0">
                <a:solidFill>
                  <a:srgbClr val="0E0D0B"/>
                </a:solidFill>
                <a:latin typeface="Arial" panose="020B0604020202020204" pitchFamily="34" charset="0"/>
                <a:ea typeface="Times New Roman"/>
                <a:cs typeface="Arial" panose="020B0604020202020204" pitchFamily="34" charset="0"/>
              </a:rPr>
              <a:t>Sim</a:t>
            </a:r>
            <a:r>
              <a:rPr lang="de-DE" altLang="zh-CN" sz="850" b="1" spc="85" dirty="0">
                <a:solidFill>
                  <a:srgbClr val="0E0D0B"/>
                </a:solidFill>
                <a:latin typeface="Arial" panose="020B0604020202020204" pitchFamily="34" charset="0"/>
                <a:ea typeface="Times New Roman"/>
                <a:cs typeface="Arial" panose="020B0604020202020204" pitchFamily="34" charset="0"/>
              </a:rPr>
              <a:t>ulationsergebnisse</a:t>
            </a:r>
          </a:p>
          <a:p>
            <a:pPr indent="155429"/>
            <a:r>
              <a:rPr lang="de-DE" altLang="zh-CN" sz="850" spc="34" dirty="0">
                <a:solidFill>
                  <a:srgbClr val="0E0D0B"/>
                </a:solidFill>
                <a:latin typeface="Arial" panose="020B0604020202020204" pitchFamily="34" charset="0"/>
                <a:ea typeface="Times New Roman"/>
                <a:cs typeface="Arial" panose="020B0604020202020204" pitchFamily="34" charset="0"/>
              </a:rPr>
              <a:t>•</a:t>
            </a:r>
            <a:r>
              <a:rPr lang="de-DE" altLang="zh-CN" sz="850" spc="25" dirty="0">
                <a:solidFill>
                  <a:srgbClr val="0E0D0B"/>
                </a:solidFill>
                <a:latin typeface="Arial" panose="020B0604020202020204" pitchFamily="34" charset="0"/>
                <a:cs typeface="Arial" panose="020B0604020202020204" pitchFamily="34" charset="0"/>
              </a:rPr>
              <a:t>   </a:t>
            </a:r>
            <a:r>
              <a:rPr lang="de-DE" altLang="zh-CN" sz="850" spc="50" dirty="0">
                <a:solidFill>
                  <a:srgbClr val="0E0D0B"/>
                </a:solidFill>
                <a:latin typeface="Arial" panose="020B0604020202020204" pitchFamily="34" charset="0"/>
                <a:ea typeface="Times New Roman"/>
                <a:cs typeface="Arial" panose="020B0604020202020204" pitchFamily="34" charset="0"/>
              </a:rPr>
              <a:t>Zeit-Weg-Diagramm</a:t>
            </a:r>
            <a:r>
              <a:rPr lang="de-DE" altLang="zh-CN" sz="850" spc="30" dirty="0">
                <a:solidFill>
                  <a:srgbClr val="0E0D0B"/>
                </a:solidFill>
                <a:latin typeface="Arial" panose="020B0604020202020204" pitchFamily="34" charset="0"/>
                <a:cs typeface="Arial" panose="020B0604020202020204" pitchFamily="34" charset="0"/>
              </a:rPr>
              <a:t> </a:t>
            </a:r>
            <a:r>
              <a:rPr lang="de-DE" altLang="zh-CN" sz="850" spc="60" dirty="0">
                <a:solidFill>
                  <a:srgbClr val="0E0D0B"/>
                </a:solidFill>
                <a:latin typeface="Arial" panose="020B0604020202020204" pitchFamily="34" charset="0"/>
                <a:ea typeface="Times New Roman"/>
                <a:cs typeface="Arial" panose="020B0604020202020204" pitchFamily="34" charset="0"/>
              </a:rPr>
              <a:t>der</a:t>
            </a:r>
            <a:r>
              <a:rPr lang="de-DE" altLang="zh-CN" sz="850" spc="25" dirty="0">
                <a:solidFill>
                  <a:srgbClr val="0E0D0B"/>
                </a:solidFill>
                <a:latin typeface="Arial" panose="020B0604020202020204" pitchFamily="34" charset="0"/>
                <a:cs typeface="Arial" panose="020B0604020202020204" pitchFamily="34" charset="0"/>
              </a:rPr>
              <a:t> </a:t>
            </a:r>
            <a:r>
              <a:rPr lang="de-DE" altLang="zh-CN" sz="850" spc="55" dirty="0">
                <a:solidFill>
                  <a:srgbClr val="0E0D0B"/>
                </a:solidFill>
                <a:latin typeface="Arial" panose="020B0604020202020204" pitchFamily="34" charset="0"/>
                <a:ea typeface="Times New Roman"/>
                <a:cs typeface="Arial" panose="020B0604020202020204" pitchFamily="34" charset="0"/>
              </a:rPr>
              <a:t>Masse</a:t>
            </a:r>
          </a:p>
          <a:p>
            <a:pPr indent="155429">
              <a:tabLst>
                <a:tab pos="311241" algn="l"/>
              </a:tabLst>
            </a:pPr>
            <a:r>
              <a:rPr lang="de-DE" altLang="zh-CN" sz="850" dirty="0">
                <a:solidFill>
                  <a:srgbClr val="0E0D0B"/>
                </a:solidFill>
                <a:latin typeface="Arial" panose="020B0604020202020204" pitchFamily="34" charset="0"/>
                <a:ea typeface="Times New Roman"/>
                <a:cs typeface="Arial" panose="020B0604020202020204" pitchFamily="34" charset="0"/>
              </a:rPr>
              <a:t>•	</a:t>
            </a:r>
            <a:r>
              <a:rPr lang="de-DE" altLang="zh-CN" sz="850" spc="25" dirty="0">
                <a:solidFill>
                  <a:srgbClr val="0E0D0B"/>
                </a:solidFill>
                <a:latin typeface="Arial" panose="020B0604020202020204" pitchFamily="34" charset="0"/>
                <a:ea typeface="Times New Roman"/>
                <a:cs typeface="Arial" panose="020B0604020202020204" pitchFamily="34" charset="0"/>
              </a:rPr>
              <a:t>Kennlinie</a:t>
            </a:r>
            <a:r>
              <a:rPr lang="de-DE" altLang="zh-CN" sz="850" spc="30" dirty="0">
                <a:solidFill>
                  <a:srgbClr val="0E0D0B"/>
                </a:solidFill>
                <a:latin typeface="Arial" panose="020B0604020202020204" pitchFamily="34" charset="0"/>
                <a:cs typeface="Arial" panose="020B0604020202020204" pitchFamily="34" charset="0"/>
              </a:rPr>
              <a:t> </a:t>
            </a:r>
            <a:r>
              <a:rPr lang="de-DE" altLang="zh-CN" sz="850" spc="40" dirty="0">
                <a:solidFill>
                  <a:srgbClr val="0E0D0B"/>
                </a:solidFill>
                <a:latin typeface="Arial" panose="020B0604020202020204" pitchFamily="34" charset="0"/>
                <a:ea typeface="Times New Roman"/>
                <a:cs typeface="Arial" panose="020B0604020202020204" pitchFamily="34" charset="0"/>
              </a:rPr>
              <a:t>des</a:t>
            </a:r>
            <a:r>
              <a:rPr lang="de-DE" altLang="zh-CN" sz="850" spc="30" dirty="0">
                <a:solidFill>
                  <a:srgbClr val="0E0D0B"/>
                </a:solidFill>
                <a:latin typeface="Arial" panose="020B0604020202020204" pitchFamily="34" charset="0"/>
                <a:cs typeface="Arial" panose="020B0604020202020204" pitchFamily="34" charset="0"/>
              </a:rPr>
              <a:t> </a:t>
            </a:r>
            <a:r>
              <a:rPr lang="de-DE" altLang="zh-CN" sz="850" spc="30" dirty="0">
                <a:solidFill>
                  <a:srgbClr val="0E0D0B"/>
                </a:solidFill>
                <a:latin typeface="Arial" panose="020B0604020202020204" pitchFamily="34" charset="0"/>
                <a:ea typeface="Times New Roman"/>
                <a:cs typeface="Arial" panose="020B0604020202020204" pitchFamily="34" charset="0"/>
              </a:rPr>
              <a:t>E-Motor</a:t>
            </a:r>
          </a:p>
        </p:txBody>
      </p:sp>
      <p:sp>
        <p:nvSpPr>
          <p:cNvPr id="18" name="Textfeld 17">
            <a:extLst>
              <a:ext uri="{FF2B5EF4-FFF2-40B4-BE49-F238E27FC236}">
                <a16:creationId xmlns:a16="http://schemas.microsoft.com/office/drawing/2014/main" id="{8AFB1545-A25D-427B-BB56-B490915A4728}"/>
              </a:ext>
            </a:extLst>
          </p:cNvPr>
          <p:cNvSpPr txBox="1"/>
          <p:nvPr/>
        </p:nvSpPr>
        <p:spPr>
          <a:xfrm>
            <a:off x="139700" y="8661149"/>
            <a:ext cx="1881357" cy="615553"/>
          </a:xfrm>
          <a:prstGeom prst="rect">
            <a:avLst/>
          </a:prstGeom>
          <a:noFill/>
        </p:spPr>
        <p:txBody>
          <a:bodyPr wrap="square" rtlCol="0">
            <a:spAutoFit/>
          </a:bodyPr>
          <a:lstStyle/>
          <a:p>
            <a:r>
              <a:rPr lang="de-DE" altLang="zh-CN" sz="850" b="1" spc="25" dirty="0">
                <a:solidFill>
                  <a:srgbClr val="0E0D0B"/>
                </a:solidFill>
                <a:latin typeface="Arial" panose="020B0604020202020204" pitchFamily="34" charset="0"/>
                <a:ea typeface="Times New Roman"/>
                <a:cs typeface="Arial" panose="020B0604020202020204" pitchFamily="34" charset="0"/>
              </a:rPr>
              <a:t>Modellparameter</a:t>
            </a:r>
          </a:p>
          <a:p>
            <a:pPr lvl="1"/>
            <a:r>
              <a:rPr lang="de-DE" altLang="zh-CN" sz="850" spc="25" dirty="0">
                <a:solidFill>
                  <a:srgbClr val="0E0D0B"/>
                </a:solidFill>
                <a:latin typeface="Arial" panose="020B0604020202020204" pitchFamily="34" charset="0"/>
                <a:ea typeface="Times New Roman"/>
                <a:cs typeface="Arial" panose="020B0604020202020204" pitchFamily="34" charset="0"/>
              </a:rPr>
              <a:t>• Anzahl der Rollen</a:t>
            </a:r>
          </a:p>
          <a:p>
            <a:pPr lvl="1"/>
            <a:r>
              <a:rPr lang="de-DE" altLang="zh-CN" sz="850" spc="25" dirty="0">
                <a:solidFill>
                  <a:srgbClr val="0E0D0B"/>
                </a:solidFill>
                <a:latin typeface="Arial" panose="020B0604020202020204" pitchFamily="34" charset="0"/>
                <a:ea typeface="Times New Roman"/>
                <a:cs typeface="Arial" panose="020B0604020202020204" pitchFamily="34" charset="0"/>
              </a:rPr>
              <a:t>• Eingabe der Masse</a:t>
            </a:r>
          </a:p>
          <a:p>
            <a:pPr lvl="1"/>
            <a:r>
              <a:rPr lang="de-DE" altLang="zh-CN" sz="850" spc="25" dirty="0">
                <a:solidFill>
                  <a:srgbClr val="0E0D0B"/>
                </a:solidFill>
                <a:latin typeface="Arial" panose="020B0604020202020204" pitchFamily="34" charset="0"/>
                <a:ea typeface="Times New Roman"/>
                <a:cs typeface="Arial" panose="020B0604020202020204" pitchFamily="34" charset="0"/>
              </a:rPr>
              <a:t>• Richtung des Seilzugs</a:t>
            </a:r>
          </a:p>
        </p:txBody>
      </p:sp>
      <p:sp>
        <p:nvSpPr>
          <p:cNvPr id="21" name="Textfeld 20">
            <a:extLst>
              <a:ext uri="{FF2B5EF4-FFF2-40B4-BE49-F238E27FC236}">
                <a16:creationId xmlns:a16="http://schemas.microsoft.com/office/drawing/2014/main" id="{3D83D9DA-E014-44A2-B76A-638EEE87C44B}"/>
              </a:ext>
            </a:extLst>
          </p:cNvPr>
          <p:cNvSpPr txBox="1"/>
          <p:nvPr/>
        </p:nvSpPr>
        <p:spPr>
          <a:xfrm>
            <a:off x="68595" y="6723833"/>
            <a:ext cx="1388533" cy="615553"/>
          </a:xfrm>
          <a:prstGeom prst="rect">
            <a:avLst/>
          </a:prstGeom>
          <a:noFill/>
        </p:spPr>
        <p:txBody>
          <a:bodyPr wrap="square" rtlCol="0">
            <a:spAutoFit/>
          </a:bodyPr>
          <a:lstStyle/>
          <a:p>
            <a:pPr indent="21323"/>
            <a:r>
              <a:rPr lang="de-DE" altLang="zh-CN" sz="850" b="1" spc="90" dirty="0">
                <a:solidFill>
                  <a:srgbClr val="0E0D0B"/>
                </a:solidFill>
                <a:latin typeface="Arial" panose="020B0604020202020204" pitchFamily="34" charset="0"/>
                <a:ea typeface="Times New Roman"/>
                <a:cs typeface="Arial" panose="020B0604020202020204" pitchFamily="34" charset="0"/>
              </a:rPr>
              <a:t>Fl</a:t>
            </a:r>
            <a:r>
              <a:rPr lang="de-DE" altLang="zh-CN" sz="850" b="1" spc="85" dirty="0">
                <a:solidFill>
                  <a:srgbClr val="0E0D0B"/>
                </a:solidFill>
                <a:latin typeface="Arial" panose="020B0604020202020204" pitchFamily="34" charset="0"/>
                <a:ea typeface="Times New Roman"/>
                <a:cs typeface="Arial" panose="020B0604020202020204" pitchFamily="34" charset="0"/>
              </a:rPr>
              <a:t>aschenzug:</a:t>
            </a:r>
          </a:p>
          <a:p>
            <a:pPr indent="176753">
              <a:tabLst>
                <a:tab pos="332565" algn="l"/>
              </a:tabLst>
            </a:pPr>
            <a:r>
              <a:rPr lang="de-DE" altLang="zh-CN" sz="850" dirty="0">
                <a:solidFill>
                  <a:srgbClr val="0E0D0B"/>
                </a:solidFill>
                <a:latin typeface="Arial" panose="020B0604020202020204" pitchFamily="34" charset="0"/>
                <a:ea typeface="Times New Roman"/>
                <a:cs typeface="Arial" panose="020B0604020202020204" pitchFamily="34" charset="0"/>
              </a:rPr>
              <a:t>•	</a:t>
            </a:r>
            <a:r>
              <a:rPr lang="de-DE" altLang="zh-CN" sz="850" spc="25" dirty="0">
                <a:solidFill>
                  <a:srgbClr val="0E0D0B"/>
                </a:solidFill>
                <a:latin typeface="Arial" panose="020B0604020202020204" pitchFamily="34" charset="0"/>
                <a:ea typeface="Times New Roman"/>
                <a:cs typeface="Arial" panose="020B0604020202020204" pitchFamily="34" charset="0"/>
              </a:rPr>
              <a:t>Aufbau</a:t>
            </a:r>
          </a:p>
          <a:p>
            <a:pPr indent="176753"/>
            <a:r>
              <a:rPr lang="de-DE" altLang="zh-CN" sz="850" spc="40" dirty="0">
                <a:solidFill>
                  <a:srgbClr val="0E0D0B"/>
                </a:solidFill>
                <a:latin typeface="Arial" panose="020B0604020202020204" pitchFamily="34" charset="0"/>
                <a:ea typeface="Times New Roman"/>
                <a:cs typeface="Arial" panose="020B0604020202020204" pitchFamily="34" charset="0"/>
              </a:rPr>
              <a:t>•</a:t>
            </a:r>
            <a:r>
              <a:rPr lang="de-DE" altLang="zh-CN" sz="850" spc="44" dirty="0">
                <a:solidFill>
                  <a:srgbClr val="0E0D0B"/>
                </a:solidFill>
                <a:latin typeface="Arial" panose="020B0604020202020204" pitchFamily="34" charset="0"/>
                <a:cs typeface="Arial" panose="020B0604020202020204" pitchFamily="34" charset="0"/>
              </a:rPr>
              <a:t>   </a:t>
            </a:r>
            <a:r>
              <a:rPr lang="de-DE" altLang="zh-CN" sz="850" spc="50" dirty="0">
                <a:solidFill>
                  <a:srgbClr val="0E0D0B"/>
                </a:solidFill>
                <a:latin typeface="Arial" panose="020B0604020202020204" pitchFamily="34" charset="0"/>
                <a:ea typeface="Times New Roman"/>
                <a:cs typeface="Arial" panose="020B0604020202020204" pitchFamily="34" charset="0"/>
              </a:rPr>
              <a:t>Funktionsweise</a:t>
            </a:r>
          </a:p>
          <a:p>
            <a:pPr indent="176753"/>
            <a:r>
              <a:rPr lang="de-DE" altLang="zh-CN" sz="850" spc="44" dirty="0">
                <a:solidFill>
                  <a:srgbClr val="0E0D0B"/>
                </a:solidFill>
                <a:latin typeface="Arial" panose="020B0604020202020204" pitchFamily="34" charset="0"/>
                <a:ea typeface="Times New Roman"/>
                <a:cs typeface="Arial" panose="020B0604020202020204" pitchFamily="34" charset="0"/>
              </a:rPr>
              <a:t>•</a:t>
            </a:r>
            <a:r>
              <a:rPr lang="de-DE" altLang="zh-CN" sz="850" spc="40" dirty="0">
                <a:solidFill>
                  <a:srgbClr val="0E0D0B"/>
                </a:solidFill>
                <a:latin typeface="Arial" panose="020B0604020202020204" pitchFamily="34" charset="0"/>
                <a:cs typeface="Arial" panose="020B0604020202020204" pitchFamily="34" charset="0"/>
              </a:rPr>
              <a:t>   </a:t>
            </a:r>
            <a:r>
              <a:rPr lang="de-DE" altLang="zh-CN" sz="850" spc="55" dirty="0">
                <a:solidFill>
                  <a:srgbClr val="0E0D0B"/>
                </a:solidFill>
                <a:latin typeface="Arial" panose="020B0604020202020204" pitchFamily="34" charset="0"/>
                <a:ea typeface="Times New Roman"/>
                <a:cs typeface="Arial" panose="020B0604020202020204" pitchFamily="34" charset="0"/>
              </a:rPr>
              <a:t>Bestandteile</a:t>
            </a:r>
          </a:p>
        </p:txBody>
      </p:sp>
      <p:sp>
        <p:nvSpPr>
          <p:cNvPr id="22" name="Freihandform: Form 21">
            <a:extLst>
              <a:ext uri="{FF2B5EF4-FFF2-40B4-BE49-F238E27FC236}">
                <a16:creationId xmlns:a16="http://schemas.microsoft.com/office/drawing/2014/main" id="{4E5CF924-EC0A-40CD-B3F6-1E8A0FF4435D}"/>
              </a:ext>
            </a:extLst>
          </p:cNvPr>
          <p:cNvSpPr/>
          <p:nvPr/>
        </p:nvSpPr>
        <p:spPr>
          <a:xfrm>
            <a:off x="57149" y="9499509"/>
            <a:ext cx="7435851" cy="1118709"/>
          </a:xfrm>
          <a:custGeom>
            <a:avLst/>
            <a:gdLst>
              <a:gd name="connsiteX0" fmla="*/ 0 w 3225800"/>
              <a:gd name="connsiteY0" fmla="*/ 753534 h 1710267"/>
              <a:gd name="connsiteX1" fmla="*/ 0 w 3225800"/>
              <a:gd name="connsiteY1" fmla="*/ 1693334 h 1710267"/>
              <a:gd name="connsiteX2" fmla="*/ 3225800 w 3225800"/>
              <a:gd name="connsiteY2" fmla="*/ 1710267 h 1710267"/>
              <a:gd name="connsiteX3" fmla="*/ 3217333 w 3225800"/>
              <a:gd name="connsiteY3" fmla="*/ 0 h 1710267"/>
              <a:gd name="connsiteX4" fmla="*/ 2125133 w 3225800"/>
              <a:gd name="connsiteY4" fmla="*/ 0 h 1710267"/>
              <a:gd name="connsiteX5" fmla="*/ 0 w 3225800"/>
              <a:gd name="connsiteY5" fmla="*/ 753534 h 171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800" h="1710267">
                <a:moveTo>
                  <a:pt x="0" y="753534"/>
                </a:moveTo>
                <a:lnTo>
                  <a:pt x="0" y="1693334"/>
                </a:lnTo>
                <a:lnTo>
                  <a:pt x="3225800" y="1710267"/>
                </a:lnTo>
                <a:cubicBezTo>
                  <a:pt x="3222978" y="1140178"/>
                  <a:pt x="3220155" y="570089"/>
                  <a:pt x="3217333" y="0"/>
                </a:cubicBezTo>
                <a:lnTo>
                  <a:pt x="2125133" y="0"/>
                </a:lnTo>
                <a:lnTo>
                  <a:pt x="0" y="753534"/>
                </a:lnTo>
                <a:close/>
              </a:path>
            </a:pathLst>
          </a:custGeom>
          <a:solidFill>
            <a:srgbClr val="BEBEBE"/>
          </a:solidFill>
          <a:ln>
            <a:solidFill>
              <a:srgbClr val="BEBE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3" name="Textfeld 22">
            <a:extLst>
              <a:ext uri="{FF2B5EF4-FFF2-40B4-BE49-F238E27FC236}">
                <a16:creationId xmlns:a16="http://schemas.microsoft.com/office/drawing/2014/main" id="{85D68747-518C-413F-9C82-3A92931487F7}"/>
              </a:ext>
            </a:extLst>
          </p:cNvPr>
          <p:cNvSpPr txBox="1"/>
          <p:nvPr/>
        </p:nvSpPr>
        <p:spPr>
          <a:xfrm>
            <a:off x="195611" y="10058863"/>
            <a:ext cx="2011491" cy="484107"/>
          </a:xfrm>
          <a:prstGeom prst="rect">
            <a:avLst/>
          </a:prstGeom>
          <a:noFill/>
        </p:spPr>
        <p:txBody>
          <a:bodyPr wrap="square" rtlCol="0">
            <a:spAutoFit/>
          </a:bodyPr>
          <a:lstStyle/>
          <a:p>
            <a:pPr hangingPunct="0">
              <a:lnSpc>
                <a:spcPct val="102083"/>
              </a:lnSpc>
            </a:pPr>
            <a:r>
              <a:rPr lang="en-US" altLang="zh-CN" sz="850" spc="25" dirty="0">
                <a:solidFill>
                  <a:srgbClr val="1E1919"/>
                </a:solidFill>
                <a:latin typeface="Arial" panose="020B0604020202020204" pitchFamily="34" charset="0"/>
                <a:ea typeface="Times New Roman"/>
                <a:cs typeface="Arial" panose="020B0604020202020204" pitchFamily="34" charset="0"/>
              </a:rPr>
              <a:t>Hochschule Pforzheim</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Mechatronische</a:t>
            </a:r>
            <a:r>
              <a:rPr lang="en-US" altLang="zh-CN" sz="850" spc="25" dirty="0">
                <a:solidFill>
                  <a:srgbClr val="1E1919"/>
                </a:solidFill>
                <a:latin typeface="Arial" panose="020B0604020202020204" pitchFamily="34" charset="0"/>
                <a:ea typeface="Times New Roman"/>
                <a:cs typeface="Arial" panose="020B0604020202020204" pitchFamily="34" charset="0"/>
              </a:rPr>
              <a:t> </a:t>
            </a:r>
            <a:r>
              <a:rPr lang="de-DE" altLang="zh-CN" sz="850" spc="25" dirty="0">
                <a:solidFill>
                  <a:srgbClr val="1E1919"/>
                </a:solidFill>
                <a:latin typeface="Arial" panose="020B0604020202020204" pitchFamily="34" charset="0"/>
                <a:ea typeface="Times New Roman"/>
                <a:cs typeface="Arial" panose="020B0604020202020204" pitchFamily="34" charset="0"/>
              </a:rPr>
              <a:t>Systementwicklung</a:t>
            </a:r>
          </a:p>
          <a:p>
            <a:pPr hangingPunct="0">
              <a:lnSpc>
                <a:spcPct val="102083"/>
              </a:lnSpc>
            </a:pPr>
            <a:r>
              <a:rPr lang="en-US" altLang="zh-CN" sz="850" spc="40" dirty="0">
                <a:solidFill>
                  <a:srgbClr val="1E1919"/>
                </a:solidFill>
                <a:latin typeface="Arial" panose="020B0604020202020204" pitchFamily="34" charset="0"/>
                <a:ea typeface="Times New Roman"/>
                <a:cs typeface="Arial" panose="020B0604020202020204" pitchFamily="34" charset="0"/>
              </a:rPr>
              <a:t>Modelica</a:t>
            </a:r>
            <a:r>
              <a:rPr lang="en-US" altLang="zh-CN" sz="850" spc="25" dirty="0">
                <a:solidFill>
                  <a:srgbClr val="1E1919"/>
                </a:solidFill>
                <a:latin typeface="Arial" panose="020B0604020202020204" pitchFamily="34" charset="0"/>
                <a:cs typeface="Arial" panose="020B0604020202020204" pitchFamily="34" charset="0"/>
              </a:rPr>
              <a:t> </a:t>
            </a:r>
            <a:r>
              <a:rPr lang="en-US" altLang="zh-CN" sz="850" spc="44" dirty="0">
                <a:solidFill>
                  <a:srgbClr val="1E1919"/>
                </a:solidFill>
                <a:latin typeface="Arial" panose="020B0604020202020204" pitchFamily="34" charset="0"/>
                <a:ea typeface="Times New Roman"/>
                <a:cs typeface="Arial" panose="020B0604020202020204" pitchFamily="34" charset="0"/>
              </a:rPr>
              <a:t>Seminar</a:t>
            </a:r>
            <a:r>
              <a:rPr lang="en-US" altLang="zh-CN" sz="850" spc="30" dirty="0">
                <a:solidFill>
                  <a:srgbClr val="1E1919"/>
                </a:solidFill>
                <a:latin typeface="Arial" panose="020B0604020202020204" pitchFamily="34" charset="0"/>
                <a:cs typeface="Arial" panose="020B0604020202020204" pitchFamily="34" charset="0"/>
              </a:rPr>
              <a:t> </a:t>
            </a:r>
            <a:r>
              <a:rPr lang="en-US" altLang="zh-CN" sz="850" spc="69" dirty="0">
                <a:solidFill>
                  <a:srgbClr val="1E1919"/>
                </a:solidFill>
                <a:latin typeface="Arial" panose="020B0604020202020204" pitchFamily="34" charset="0"/>
                <a:ea typeface="Times New Roman"/>
                <a:cs typeface="Arial" panose="020B0604020202020204" pitchFamily="34" charset="0"/>
              </a:rPr>
              <a:t>WS</a:t>
            </a:r>
            <a:r>
              <a:rPr lang="en-US" altLang="zh-CN" sz="850" spc="25" dirty="0">
                <a:solidFill>
                  <a:srgbClr val="1E1919"/>
                </a:solidFill>
                <a:latin typeface="Arial" panose="020B0604020202020204" pitchFamily="34" charset="0"/>
                <a:cs typeface="Arial" panose="020B0604020202020204" pitchFamily="34" charset="0"/>
              </a:rPr>
              <a:t> </a:t>
            </a:r>
            <a:r>
              <a:rPr lang="en-US" altLang="zh-CN" sz="850" spc="40" dirty="0">
                <a:solidFill>
                  <a:srgbClr val="1E1919"/>
                </a:solidFill>
                <a:latin typeface="Arial" panose="020B0604020202020204" pitchFamily="34" charset="0"/>
                <a:ea typeface="Times New Roman"/>
                <a:cs typeface="Arial" panose="020B0604020202020204" pitchFamily="34" charset="0"/>
              </a:rPr>
              <a:t>19/20</a:t>
            </a:r>
          </a:p>
        </p:txBody>
      </p:sp>
      <p:sp>
        <p:nvSpPr>
          <p:cNvPr id="24" name="Textfeld 23">
            <a:extLst>
              <a:ext uri="{FF2B5EF4-FFF2-40B4-BE49-F238E27FC236}">
                <a16:creationId xmlns:a16="http://schemas.microsoft.com/office/drawing/2014/main" id="{BAE68524-D428-45BB-A279-9ABE3E2AD867}"/>
              </a:ext>
            </a:extLst>
          </p:cNvPr>
          <p:cNvSpPr txBox="1"/>
          <p:nvPr/>
        </p:nvSpPr>
        <p:spPr>
          <a:xfrm>
            <a:off x="6436428" y="9649575"/>
            <a:ext cx="1043329" cy="750975"/>
          </a:xfrm>
          <a:prstGeom prst="rect">
            <a:avLst/>
          </a:prstGeom>
          <a:noFill/>
        </p:spPr>
        <p:txBody>
          <a:bodyPr wrap="square" rtlCol="0">
            <a:spAutoFit/>
          </a:bodyPr>
          <a:lstStyle/>
          <a:p>
            <a:pPr hangingPunct="0">
              <a:lnSpc>
                <a:spcPct val="102083"/>
              </a:lnSpc>
            </a:pPr>
            <a:r>
              <a:rPr lang="de-DE" altLang="zh-CN" sz="850" b="1" spc="25" dirty="0">
                <a:solidFill>
                  <a:srgbClr val="1E1919"/>
                </a:solidFill>
                <a:latin typeface="Arial" panose="020B0604020202020204" pitchFamily="34" charset="0"/>
                <a:ea typeface="Times New Roman"/>
                <a:cs typeface="Arial" panose="020B0604020202020204" pitchFamily="34" charset="0"/>
              </a:rPr>
              <a:t>Gruppe 1:</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Robin Schwager</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Melanie Glomb</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Furkan Ertürk</a:t>
            </a:r>
          </a:p>
          <a:p>
            <a:pPr hangingPunct="0">
              <a:lnSpc>
                <a:spcPct val="102083"/>
              </a:lnSpc>
            </a:pPr>
            <a:r>
              <a:rPr lang="de-DE" altLang="zh-CN" sz="850" spc="25" dirty="0">
                <a:solidFill>
                  <a:srgbClr val="1E1919"/>
                </a:solidFill>
                <a:latin typeface="Arial" panose="020B0604020202020204" pitchFamily="34" charset="0"/>
                <a:ea typeface="Times New Roman"/>
                <a:cs typeface="Arial" panose="020B0604020202020204" pitchFamily="34" charset="0"/>
              </a:rPr>
              <a:t>Timo Mäken</a:t>
            </a:r>
            <a:endParaRPr lang="de-DE" altLang="zh-CN" sz="850" spc="40" dirty="0">
              <a:solidFill>
                <a:srgbClr val="1E1919"/>
              </a:solidFill>
              <a:latin typeface="Arial" panose="020B0604020202020204" pitchFamily="34" charset="0"/>
              <a:ea typeface="Times New Roman"/>
              <a:cs typeface="Arial" panose="020B0604020202020204" pitchFamily="34" charset="0"/>
            </a:endParaRPr>
          </a:p>
        </p:txBody>
      </p:sp>
      <p:pic>
        <p:nvPicPr>
          <p:cNvPr id="26" name="Grafik 25">
            <a:extLst>
              <a:ext uri="{FF2B5EF4-FFF2-40B4-BE49-F238E27FC236}">
                <a16:creationId xmlns:a16="http://schemas.microsoft.com/office/drawing/2014/main" id="{4912C077-2BF4-480B-8568-798E50A61537}"/>
              </a:ext>
            </a:extLst>
          </p:cNvPr>
          <p:cNvPicPr>
            <a:picLocks/>
          </p:cNvPicPr>
          <p:nvPr/>
        </p:nvPicPr>
        <p:blipFill rotWithShape="1">
          <a:blip r:embed="rId4"/>
          <a:srcRect t="63728" r="81042" b="4468"/>
          <a:stretch/>
        </p:blipFill>
        <p:spPr>
          <a:xfrm>
            <a:off x="3126742" y="5451067"/>
            <a:ext cx="540000" cy="540000"/>
          </a:xfrm>
          <a:prstGeom prst="rect">
            <a:avLst/>
          </a:prstGeom>
        </p:spPr>
      </p:pic>
      <p:pic>
        <p:nvPicPr>
          <p:cNvPr id="27" name="Grafik 26">
            <a:extLst>
              <a:ext uri="{FF2B5EF4-FFF2-40B4-BE49-F238E27FC236}">
                <a16:creationId xmlns:a16="http://schemas.microsoft.com/office/drawing/2014/main" id="{1BEDA721-6EAC-4CF1-9E24-73CAB306F946}"/>
              </a:ext>
            </a:extLst>
          </p:cNvPr>
          <p:cNvPicPr>
            <a:picLocks noChangeAspect="1"/>
          </p:cNvPicPr>
          <p:nvPr/>
        </p:nvPicPr>
        <p:blipFill>
          <a:blip r:embed="rId5"/>
          <a:stretch>
            <a:fillRect/>
          </a:stretch>
        </p:blipFill>
        <p:spPr>
          <a:xfrm>
            <a:off x="3930778" y="7811078"/>
            <a:ext cx="3111064" cy="1568016"/>
          </a:xfrm>
          <a:prstGeom prst="rect">
            <a:avLst/>
          </a:prstGeom>
        </p:spPr>
      </p:pic>
      <p:sp>
        <p:nvSpPr>
          <p:cNvPr id="20" name="Textfeld 19">
            <a:extLst>
              <a:ext uri="{FF2B5EF4-FFF2-40B4-BE49-F238E27FC236}">
                <a16:creationId xmlns:a16="http://schemas.microsoft.com/office/drawing/2014/main" id="{3F8829DB-8F61-411C-9470-408AC1A25DCF}"/>
              </a:ext>
            </a:extLst>
          </p:cNvPr>
          <p:cNvSpPr txBox="1"/>
          <p:nvPr/>
        </p:nvSpPr>
        <p:spPr>
          <a:xfrm>
            <a:off x="4847516" y="6454664"/>
            <a:ext cx="2620195" cy="746358"/>
          </a:xfrm>
          <a:prstGeom prst="rect">
            <a:avLst/>
          </a:prstGeom>
          <a:noFill/>
        </p:spPr>
        <p:txBody>
          <a:bodyPr wrap="square" rtlCol="0">
            <a:spAutoFit/>
          </a:bodyPr>
          <a:lstStyle/>
          <a:p>
            <a:r>
              <a:rPr lang="de-DE" altLang="zh-CN" sz="850" b="1" spc="25" dirty="0">
                <a:solidFill>
                  <a:srgbClr val="0E0D0B"/>
                </a:solidFill>
                <a:latin typeface="Arial" panose="020B0604020202020204" pitchFamily="34" charset="0"/>
                <a:ea typeface="Times New Roman"/>
                <a:cs typeface="Arial" panose="020B0604020202020204" pitchFamily="34" charset="0"/>
              </a:rPr>
              <a:t>Connectoren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„Connectoren“ repräsentieren physikalische Verbindungen</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Kraft-Weg</a:t>
            </a:r>
          </a:p>
          <a:p>
            <a:pPr marL="171450" indent="-171450">
              <a:buFont typeface="Arial" panose="020B0604020202020204" pitchFamily="34" charset="0"/>
              <a:buChar char="•"/>
            </a:pPr>
            <a:r>
              <a:rPr lang="de-DE" altLang="zh-CN" sz="850" spc="25" dirty="0">
                <a:solidFill>
                  <a:srgbClr val="0E0D0B"/>
                </a:solidFill>
                <a:latin typeface="Arial" panose="020B0604020202020204" pitchFamily="34" charset="0"/>
                <a:ea typeface="Times New Roman"/>
                <a:cs typeface="Arial" panose="020B0604020202020204" pitchFamily="34" charset="0"/>
              </a:rPr>
              <a:t>Spannung-Strom</a:t>
            </a:r>
          </a:p>
        </p:txBody>
      </p:sp>
      <p:sp>
        <p:nvSpPr>
          <p:cNvPr id="29" name="Textfeld 28">
            <a:extLst>
              <a:ext uri="{FF2B5EF4-FFF2-40B4-BE49-F238E27FC236}">
                <a16:creationId xmlns:a16="http://schemas.microsoft.com/office/drawing/2014/main" id="{D30322F2-3AC7-4DE5-877A-AEFE361C1658}"/>
              </a:ext>
            </a:extLst>
          </p:cNvPr>
          <p:cNvSpPr txBox="1"/>
          <p:nvPr/>
        </p:nvSpPr>
        <p:spPr>
          <a:xfrm>
            <a:off x="4833957" y="7173366"/>
            <a:ext cx="1797501" cy="48474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Physikalische Wirkungskette</a:t>
            </a:r>
          </a:p>
          <a:p>
            <a:r>
              <a:rPr lang="de-DE" altLang="zh-CN" sz="850" spc="30" dirty="0">
                <a:solidFill>
                  <a:srgbClr val="0E0D0B"/>
                </a:solidFill>
                <a:latin typeface="Arial" panose="020B0604020202020204" pitchFamily="34" charset="0"/>
                <a:ea typeface="Times New Roman"/>
                <a:cs typeface="Arial" panose="020B0604020202020204" pitchFamily="34" charset="0"/>
              </a:rPr>
              <a:t>•   Spannungsquelle </a:t>
            </a:r>
            <a:r>
              <a:rPr lang="de-DE" altLang="zh-CN" sz="850" spc="30" dirty="0">
                <a:solidFill>
                  <a:srgbClr val="0E0D0B"/>
                </a:solidFill>
                <a:latin typeface="Arial" panose="020B0604020202020204" pitchFamily="34" charset="0"/>
                <a:ea typeface="Times New Roman"/>
                <a:cs typeface="Arial" panose="020B0604020202020204" pitchFamily="34" charset="0"/>
                <a:sym typeface="Wingdings" panose="05000000000000000000" pitchFamily="2" charset="2"/>
              </a:rPr>
              <a:t> Motor  Seilzug  Rollen Masse</a:t>
            </a:r>
            <a:endParaRPr lang="de-DE" altLang="zh-CN" sz="850" spc="30" dirty="0">
              <a:solidFill>
                <a:srgbClr val="0E0D0B"/>
              </a:solidFill>
              <a:latin typeface="Arial" panose="020B0604020202020204" pitchFamily="34" charset="0"/>
              <a:ea typeface="Times New Roman"/>
              <a:cs typeface="Arial" panose="020B0604020202020204" pitchFamily="34" charset="0"/>
            </a:endParaRPr>
          </a:p>
        </p:txBody>
      </p:sp>
      <p:sp>
        <p:nvSpPr>
          <p:cNvPr id="30" name="Textfeld 29">
            <a:extLst>
              <a:ext uri="{FF2B5EF4-FFF2-40B4-BE49-F238E27FC236}">
                <a16:creationId xmlns:a16="http://schemas.microsoft.com/office/drawing/2014/main" id="{3C2267EF-86F2-42CE-8607-864F6123B58F}"/>
              </a:ext>
            </a:extLst>
          </p:cNvPr>
          <p:cNvSpPr txBox="1"/>
          <p:nvPr/>
        </p:nvSpPr>
        <p:spPr>
          <a:xfrm>
            <a:off x="195611" y="2279286"/>
            <a:ext cx="2925954" cy="1138773"/>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Aufgabenstellung</a:t>
            </a:r>
          </a:p>
          <a:p>
            <a:pPr algn="just"/>
            <a:r>
              <a:rPr lang="de-DE" altLang="zh-CN" sz="850" spc="30" dirty="0">
                <a:solidFill>
                  <a:srgbClr val="0E0D0B"/>
                </a:solidFill>
                <a:latin typeface="Arial" panose="020B0604020202020204" pitchFamily="34" charset="0"/>
                <a:ea typeface="Times New Roman"/>
                <a:cs typeface="Arial" panose="020B0604020202020204" pitchFamily="34" charset="0"/>
              </a:rPr>
              <a:t>Im Rahmen des Modelica-Seminars soll ein simulationsfähiges Flaschenzugsystem entwickelt werden. Dazu werden die wichtigsten physikalischen und elektromechanischen Komponenten sowie die Wechselwirkungen innerhalb des Systems in einer Modelica-Bibliothek abgebildet. Das Modell muss folgende Anforderungen erfüllen:</a:t>
            </a:r>
          </a:p>
        </p:txBody>
      </p:sp>
      <p:sp>
        <p:nvSpPr>
          <p:cNvPr id="28" name="Textfeld 27">
            <a:extLst>
              <a:ext uri="{FF2B5EF4-FFF2-40B4-BE49-F238E27FC236}">
                <a16:creationId xmlns:a16="http://schemas.microsoft.com/office/drawing/2014/main" id="{66A534B3-84E5-4EAE-BE5B-58F1F2DA36DD}"/>
              </a:ext>
            </a:extLst>
          </p:cNvPr>
          <p:cNvSpPr txBox="1"/>
          <p:nvPr/>
        </p:nvSpPr>
        <p:spPr>
          <a:xfrm>
            <a:off x="3467123" y="2279286"/>
            <a:ext cx="3383086" cy="1661993"/>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Modelica</a:t>
            </a:r>
            <a:endParaRPr lang="de-DE" altLang="zh-CN" sz="850" spc="30" dirty="0">
              <a:solidFill>
                <a:srgbClr val="0E0D0B"/>
              </a:solidFill>
              <a:latin typeface="Arial" panose="020B0604020202020204" pitchFamily="34" charset="0"/>
              <a:ea typeface="Times New Roman"/>
              <a:cs typeface="Arial" panose="020B0604020202020204" pitchFamily="34" charset="0"/>
            </a:endParaRPr>
          </a:p>
          <a:p>
            <a:pPr algn="just"/>
            <a:r>
              <a:rPr lang="de-DE" altLang="zh-CN" sz="850" spc="30" dirty="0">
                <a:solidFill>
                  <a:srgbClr val="0E0D0B"/>
                </a:solidFill>
                <a:latin typeface="Arial" panose="020B0604020202020204" pitchFamily="34" charset="0"/>
                <a:ea typeface="Times New Roman"/>
                <a:cs typeface="Arial" panose="020B0604020202020204" pitchFamily="34" charset="0"/>
              </a:rPr>
              <a:t>Modelica ist eine C-ähnliche, akausale Modellierungssprache, die physikalische Gesetzmäßigkeiten durch Zustands- und Erhaltungsgleichungen beschreibt. Connectoren stellen Verbindungselemente sog. Schnittstellen zwischen einzelnen Komponente eines Systems dar. Da Ein- und Ausgangsgrößen und deren Verbindungsrichtung nicht explizit definiert sind, wirken Potentialvariablen auf die Schnittstellen des Systems, wodurch eine bidirektionale Weitergabe der Flussvariablen stattfindet. Um eine Simulation starten zu können, muss die Variablenanzahl der Gleichungsanzahl entsprechen.</a:t>
            </a:r>
          </a:p>
        </p:txBody>
      </p:sp>
      <p:graphicFrame>
        <p:nvGraphicFramePr>
          <p:cNvPr id="31" name="Tabelle 30">
            <a:extLst>
              <a:ext uri="{FF2B5EF4-FFF2-40B4-BE49-F238E27FC236}">
                <a16:creationId xmlns:a16="http://schemas.microsoft.com/office/drawing/2014/main" id="{7D0EFD3B-D338-426F-922F-4B2808421C1A}"/>
              </a:ext>
            </a:extLst>
          </p:cNvPr>
          <p:cNvGraphicFramePr>
            <a:graphicFrameLocks noGrp="1"/>
          </p:cNvGraphicFramePr>
          <p:nvPr>
            <p:extLst>
              <p:ext uri="{D42A27DB-BD31-4B8C-83A1-F6EECF244321}">
                <p14:modId xmlns:p14="http://schemas.microsoft.com/office/powerpoint/2010/main" val="980442234"/>
              </p:ext>
            </p:extLst>
          </p:nvPr>
        </p:nvGraphicFramePr>
        <p:xfrm>
          <a:off x="308476" y="3404604"/>
          <a:ext cx="2519680" cy="1038673"/>
        </p:xfrm>
        <a:graphic>
          <a:graphicData uri="http://schemas.openxmlformats.org/drawingml/2006/table">
            <a:tbl>
              <a:tblPr/>
              <a:tblGrid>
                <a:gridCol w="1294115">
                  <a:extLst>
                    <a:ext uri="{9D8B030D-6E8A-4147-A177-3AD203B41FA5}">
                      <a16:colId xmlns:a16="http://schemas.microsoft.com/office/drawing/2014/main" val="3270020738"/>
                    </a:ext>
                  </a:extLst>
                </a:gridCol>
                <a:gridCol w="1225565">
                  <a:extLst>
                    <a:ext uri="{9D8B030D-6E8A-4147-A177-3AD203B41FA5}">
                      <a16:colId xmlns:a16="http://schemas.microsoft.com/office/drawing/2014/main" val="2192697697"/>
                    </a:ext>
                  </a:extLst>
                </a:gridCol>
              </a:tblGrid>
              <a:tr h="209260">
                <a:tc>
                  <a:txBody>
                    <a:bodyPr/>
                    <a:lstStyle/>
                    <a:p>
                      <a:pPr algn="l" fontAlgn="ctr"/>
                      <a:r>
                        <a:rPr lang="de-DE" sz="700" b="1" i="0" u="none" strike="noStrike" dirty="0">
                          <a:solidFill>
                            <a:srgbClr val="000000"/>
                          </a:solidFill>
                          <a:effectLst/>
                          <a:latin typeface="Arial" panose="020B0604020202020204" pitchFamily="34" charset="0"/>
                        </a:rPr>
                        <a:t> Flaschenzugsystem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BEBE"/>
                    </a:solidFill>
                  </a:tcPr>
                </a:tc>
                <a:tc>
                  <a:txBody>
                    <a:bodyPr/>
                    <a:lstStyle/>
                    <a:p>
                      <a:pPr algn="l" fontAlgn="ctr"/>
                      <a:r>
                        <a:rPr lang="de-DE" sz="700" b="1" i="0" u="none" strike="noStrike" dirty="0">
                          <a:solidFill>
                            <a:srgbClr val="000000"/>
                          </a:solidFill>
                          <a:effectLst/>
                          <a:latin typeface="Arial" panose="020B0604020202020204" pitchFamily="34" charset="0"/>
                        </a:rPr>
                        <a:t> E-Motor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3316478228"/>
                  </a:ext>
                </a:extLst>
              </a:tr>
              <a:tr h="264850">
                <a:tc>
                  <a:txBody>
                    <a:bodyPr/>
                    <a:lstStyle/>
                    <a:p>
                      <a:pPr algn="l" fontAlgn="b"/>
                      <a:r>
                        <a:rPr lang="de-DE" sz="700" b="0" i="0" u="none" strike="noStrike" dirty="0">
                          <a:solidFill>
                            <a:srgbClr val="000000"/>
                          </a:solidFill>
                          <a:effectLst/>
                          <a:latin typeface="Arial" panose="020B0604020202020204" pitchFamily="34" charset="0"/>
                        </a:rPr>
                        <a:t> Rollenanzahl muss variabel parametrierbar sein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Verwendung eines   einphasigen E-Motors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631280"/>
                  </a:ext>
                </a:extLst>
              </a:tr>
              <a:tr h="284190">
                <a:tc>
                  <a:txBody>
                    <a:bodyPr/>
                    <a:lstStyle/>
                    <a:p>
                      <a:pPr algn="l" fontAlgn="b"/>
                      <a:r>
                        <a:rPr lang="de-DE" sz="700" b="0" i="0" u="none" strike="noStrike" dirty="0">
                          <a:solidFill>
                            <a:srgbClr val="000000"/>
                          </a:solidFill>
                          <a:effectLst/>
                          <a:latin typeface="Arial" panose="020B0604020202020204" pitchFamily="34" charset="0"/>
                        </a:rPr>
                        <a:t> Angehängte Last muss variabel parametrierbar sein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Variable Drehrichtung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342920"/>
                  </a:ext>
                </a:extLst>
              </a:tr>
              <a:tr h="280373">
                <a:tc>
                  <a:txBody>
                    <a:bodyPr/>
                    <a:lstStyle/>
                    <a:p>
                      <a:pPr algn="l" fontAlgn="b"/>
                      <a:r>
                        <a:rPr lang="de-DE" sz="700" b="0" i="0" u="none" strike="noStrike" dirty="0">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rgbClr val="000000"/>
                          </a:solidFill>
                          <a:effectLst/>
                          <a:latin typeface="Arial" panose="020B0604020202020204" pitchFamily="34" charset="0"/>
                        </a:rPr>
                        <a:t> Implementierung Ein- und Auszustand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156734"/>
                  </a:ext>
                </a:extLst>
              </a:tr>
            </a:tbl>
          </a:graphicData>
        </a:graphic>
      </p:graphicFrame>
      <p:pic>
        <p:nvPicPr>
          <p:cNvPr id="32" name="Grafik 31">
            <a:extLst>
              <a:ext uri="{FF2B5EF4-FFF2-40B4-BE49-F238E27FC236}">
                <a16:creationId xmlns:a16="http://schemas.microsoft.com/office/drawing/2014/main" id="{BE9C3A61-920F-4117-950F-C876A1ACD7CA}"/>
              </a:ext>
            </a:extLst>
          </p:cNvPr>
          <p:cNvPicPr>
            <a:picLocks/>
          </p:cNvPicPr>
          <p:nvPr/>
        </p:nvPicPr>
        <p:blipFill rotWithShape="1">
          <a:blip r:embed="rId4"/>
          <a:srcRect l="20501" t="49376" r="62411" b="30910"/>
          <a:stretch/>
        </p:blipFill>
        <p:spPr>
          <a:xfrm>
            <a:off x="4794708" y="5444330"/>
            <a:ext cx="539750" cy="540000"/>
          </a:xfrm>
          <a:prstGeom prst="rect">
            <a:avLst/>
          </a:prstGeom>
        </p:spPr>
      </p:pic>
      <p:pic>
        <p:nvPicPr>
          <p:cNvPr id="33" name="Grafik 32">
            <a:extLst>
              <a:ext uri="{FF2B5EF4-FFF2-40B4-BE49-F238E27FC236}">
                <a16:creationId xmlns:a16="http://schemas.microsoft.com/office/drawing/2014/main" id="{166AAAA7-63D4-4D72-A4E7-448675D75DEA}"/>
              </a:ext>
            </a:extLst>
          </p:cNvPr>
          <p:cNvPicPr>
            <a:picLocks/>
          </p:cNvPicPr>
          <p:nvPr/>
        </p:nvPicPr>
        <p:blipFill rotWithShape="1">
          <a:blip r:embed="rId4"/>
          <a:srcRect l="20501" t="66522" r="65024" b="6836"/>
          <a:stretch/>
        </p:blipFill>
        <p:spPr>
          <a:xfrm>
            <a:off x="3960725" y="5451067"/>
            <a:ext cx="540000" cy="540000"/>
          </a:xfrm>
          <a:prstGeom prst="rect">
            <a:avLst/>
          </a:prstGeom>
        </p:spPr>
      </p:pic>
      <p:pic>
        <p:nvPicPr>
          <p:cNvPr id="34" name="Grafik 33">
            <a:extLst>
              <a:ext uri="{FF2B5EF4-FFF2-40B4-BE49-F238E27FC236}">
                <a16:creationId xmlns:a16="http://schemas.microsoft.com/office/drawing/2014/main" id="{F2902F95-5083-4036-AA8A-F1C05C1671BB}"/>
              </a:ext>
            </a:extLst>
          </p:cNvPr>
          <p:cNvPicPr>
            <a:picLocks/>
          </p:cNvPicPr>
          <p:nvPr/>
        </p:nvPicPr>
        <p:blipFill rotWithShape="1">
          <a:blip r:embed="rId4"/>
          <a:srcRect l="42501" t="19490" r="42907" b="60797"/>
          <a:stretch/>
        </p:blipFill>
        <p:spPr>
          <a:xfrm>
            <a:off x="5628441" y="5438907"/>
            <a:ext cx="540000" cy="540000"/>
          </a:xfrm>
          <a:prstGeom prst="rect">
            <a:avLst/>
          </a:prstGeom>
        </p:spPr>
      </p:pic>
      <p:pic>
        <p:nvPicPr>
          <p:cNvPr id="35" name="Grafik 34">
            <a:extLst>
              <a:ext uri="{FF2B5EF4-FFF2-40B4-BE49-F238E27FC236}">
                <a16:creationId xmlns:a16="http://schemas.microsoft.com/office/drawing/2014/main" id="{88D009CA-ACBA-4FA4-8FDC-2ECBD793740A}"/>
              </a:ext>
            </a:extLst>
          </p:cNvPr>
          <p:cNvPicPr>
            <a:picLocks/>
          </p:cNvPicPr>
          <p:nvPr/>
        </p:nvPicPr>
        <p:blipFill rotWithShape="1">
          <a:blip r:embed="rId4"/>
          <a:srcRect l="60701" t="74131" r="24650"/>
          <a:stretch/>
        </p:blipFill>
        <p:spPr>
          <a:xfrm>
            <a:off x="6462424" y="5416732"/>
            <a:ext cx="540000" cy="540000"/>
          </a:xfrm>
          <a:prstGeom prst="rect">
            <a:avLst/>
          </a:prstGeom>
        </p:spPr>
      </p:pic>
      <p:pic>
        <p:nvPicPr>
          <p:cNvPr id="36" name="Grafik 35">
            <a:extLst>
              <a:ext uri="{FF2B5EF4-FFF2-40B4-BE49-F238E27FC236}">
                <a16:creationId xmlns:a16="http://schemas.microsoft.com/office/drawing/2014/main" id="{4FE8B898-D197-40E4-8476-89DD722A1215}"/>
              </a:ext>
            </a:extLst>
          </p:cNvPr>
          <p:cNvPicPr>
            <a:picLocks noChangeAspect="1"/>
          </p:cNvPicPr>
          <p:nvPr/>
        </p:nvPicPr>
        <p:blipFill rotWithShape="1">
          <a:blip r:embed="rId4"/>
          <a:srcRect t="6982"/>
          <a:stretch/>
        </p:blipFill>
        <p:spPr>
          <a:xfrm>
            <a:off x="113817" y="5038317"/>
            <a:ext cx="2857984" cy="1607847"/>
          </a:xfrm>
          <a:prstGeom prst="rect">
            <a:avLst/>
          </a:prstGeom>
        </p:spPr>
      </p:pic>
      <p:sp>
        <p:nvSpPr>
          <p:cNvPr id="37" name="Textfeld 36">
            <a:extLst>
              <a:ext uri="{FF2B5EF4-FFF2-40B4-BE49-F238E27FC236}">
                <a16:creationId xmlns:a16="http://schemas.microsoft.com/office/drawing/2014/main" id="{68A05A68-6A89-4915-A48D-4F5532573768}"/>
              </a:ext>
            </a:extLst>
          </p:cNvPr>
          <p:cNvSpPr txBox="1"/>
          <p:nvPr/>
        </p:nvSpPr>
        <p:spPr>
          <a:xfrm>
            <a:off x="63484" y="4810287"/>
            <a:ext cx="2711977" cy="22313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Schematische Darstellung des Flaschenzugs</a:t>
            </a:r>
          </a:p>
        </p:txBody>
      </p:sp>
      <p:sp>
        <p:nvSpPr>
          <p:cNvPr id="38" name="Textfeld 37">
            <a:extLst>
              <a:ext uri="{FF2B5EF4-FFF2-40B4-BE49-F238E27FC236}">
                <a16:creationId xmlns:a16="http://schemas.microsoft.com/office/drawing/2014/main" id="{2664EADA-5AC9-48B9-AB6F-2E58E5BF2097}"/>
              </a:ext>
            </a:extLst>
          </p:cNvPr>
          <p:cNvSpPr txBox="1"/>
          <p:nvPr/>
        </p:nvSpPr>
        <p:spPr>
          <a:xfrm>
            <a:off x="2972790" y="4813268"/>
            <a:ext cx="1868316" cy="22313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Physikalische Wirkungsablauf</a:t>
            </a:r>
          </a:p>
        </p:txBody>
      </p:sp>
      <p:cxnSp>
        <p:nvCxnSpPr>
          <p:cNvPr id="40" name="Gerade Verbindung mit Pfeil 39">
            <a:extLst>
              <a:ext uri="{FF2B5EF4-FFF2-40B4-BE49-F238E27FC236}">
                <a16:creationId xmlns:a16="http://schemas.microsoft.com/office/drawing/2014/main" id="{FDB45F8A-29B9-4F73-809B-ECED0568B19A}"/>
              </a:ext>
            </a:extLst>
          </p:cNvPr>
          <p:cNvCxnSpPr>
            <a:cxnSpLocks/>
          </p:cNvCxnSpPr>
          <p:nvPr/>
        </p:nvCxnSpPr>
        <p:spPr>
          <a:xfrm>
            <a:off x="3666742" y="55753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sp>
        <p:nvSpPr>
          <p:cNvPr id="44" name="Textfeld 43">
            <a:extLst>
              <a:ext uri="{FF2B5EF4-FFF2-40B4-BE49-F238E27FC236}">
                <a16:creationId xmlns:a16="http://schemas.microsoft.com/office/drawing/2014/main" id="{53250CB1-4033-4C27-BAA9-F425D9776CFD}"/>
              </a:ext>
            </a:extLst>
          </p:cNvPr>
          <p:cNvSpPr txBox="1"/>
          <p:nvPr/>
        </p:nvSpPr>
        <p:spPr>
          <a:xfrm>
            <a:off x="3072619" y="6920041"/>
            <a:ext cx="1115207"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Seilzug hebt Last</a:t>
            </a:r>
          </a:p>
        </p:txBody>
      </p:sp>
      <p:sp>
        <p:nvSpPr>
          <p:cNvPr id="45" name="Textfeld 44">
            <a:extLst>
              <a:ext uri="{FF2B5EF4-FFF2-40B4-BE49-F238E27FC236}">
                <a16:creationId xmlns:a16="http://schemas.microsoft.com/office/drawing/2014/main" id="{A4271CD0-7F9C-4FCD-BC1E-41E8531DB4E5}"/>
              </a:ext>
            </a:extLst>
          </p:cNvPr>
          <p:cNvSpPr txBox="1"/>
          <p:nvPr/>
        </p:nvSpPr>
        <p:spPr>
          <a:xfrm>
            <a:off x="3069445" y="6696903"/>
            <a:ext cx="1178706"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Seilzug senkt Last</a:t>
            </a:r>
          </a:p>
        </p:txBody>
      </p:sp>
      <p:cxnSp>
        <p:nvCxnSpPr>
          <p:cNvPr id="47" name="Gerade Verbindung mit Pfeil 46">
            <a:extLst>
              <a:ext uri="{FF2B5EF4-FFF2-40B4-BE49-F238E27FC236}">
                <a16:creationId xmlns:a16="http://schemas.microsoft.com/office/drawing/2014/main" id="{66E57013-95F0-4CFE-AE4D-B12C8BD935D9}"/>
              </a:ext>
            </a:extLst>
          </p:cNvPr>
          <p:cNvCxnSpPr>
            <a:cxnSpLocks/>
          </p:cNvCxnSpPr>
          <p:nvPr/>
        </p:nvCxnSpPr>
        <p:spPr>
          <a:xfrm>
            <a:off x="4500725" y="55753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48" name="Gerade Verbindung mit Pfeil 47">
            <a:extLst>
              <a:ext uri="{FF2B5EF4-FFF2-40B4-BE49-F238E27FC236}">
                <a16:creationId xmlns:a16="http://schemas.microsoft.com/office/drawing/2014/main" id="{9D6EE350-BBFB-46CB-8F21-00062C243E59}"/>
              </a:ext>
            </a:extLst>
          </p:cNvPr>
          <p:cNvCxnSpPr>
            <a:cxnSpLocks/>
          </p:cNvCxnSpPr>
          <p:nvPr/>
        </p:nvCxnSpPr>
        <p:spPr>
          <a:xfrm>
            <a:off x="5334458" y="55753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D2300883-E834-4101-8A54-27AD6CE17388}"/>
              </a:ext>
            </a:extLst>
          </p:cNvPr>
          <p:cNvCxnSpPr>
            <a:cxnSpLocks/>
          </p:cNvCxnSpPr>
          <p:nvPr/>
        </p:nvCxnSpPr>
        <p:spPr>
          <a:xfrm>
            <a:off x="6122043" y="5575300"/>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EE748CD6-3CDE-46A9-B7B8-67EE24E21E00}"/>
              </a:ext>
            </a:extLst>
          </p:cNvPr>
          <p:cNvCxnSpPr>
            <a:cxnSpLocks/>
          </p:cNvCxnSpPr>
          <p:nvPr/>
        </p:nvCxnSpPr>
        <p:spPr>
          <a:xfrm flipH="1">
            <a:off x="3602766" y="5827014"/>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4D3C665A-655C-445B-BE83-F522BDA68CC8}"/>
              </a:ext>
            </a:extLst>
          </p:cNvPr>
          <p:cNvCxnSpPr>
            <a:cxnSpLocks/>
          </p:cNvCxnSpPr>
          <p:nvPr/>
        </p:nvCxnSpPr>
        <p:spPr>
          <a:xfrm flipH="1">
            <a:off x="4436749" y="5835142"/>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5" name="Gerade Verbindung mit Pfeil 54">
            <a:extLst>
              <a:ext uri="{FF2B5EF4-FFF2-40B4-BE49-F238E27FC236}">
                <a16:creationId xmlns:a16="http://schemas.microsoft.com/office/drawing/2014/main" id="{99734CDE-64C6-42E9-9B8D-9BE857C7D95D}"/>
              </a:ext>
            </a:extLst>
          </p:cNvPr>
          <p:cNvCxnSpPr>
            <a:cxnSpLocks/>
          </p:cNvCxnSpPr>
          <p:nvPr/>
        </p:nvCxnSpPr>
        <p:spPr>
          <a:xfrm flipH="1">
            <a:off x="5270482" y="5835142"/>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56" name="Gerade Verbindung mit Pfeil 55">
            <a:extLst>
              <a:ext uri="{FF2B5EF4-FFF2-40B4-BE49-F238E27FC236}">
                <a16:creationId xmlns:a16="http://schemas.microsoft.com/office/drawing/2014/main" id="{42606C66-B480-4613-A03A-71118D77D6C8}"/>
              </a:ext>
            </a:extLst>
          </p:cNvPr>
          <p:cNvCxnSpPr>
            <a:cxnSpLocks/>
          </p:cNvCxnSpPr>
          <p:nvPr/>
        </p:nvCxnSpPr>
        <p:spPr>
          <a:xfrm flipH="1">
            <a:off x="6088380" y="5835142"/>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sp>
        <p:nvSpPr>
          <p:cNvPr id="57" name="Textfeld 56">
            <a:extLst>
              <a:ext uri="{FF2B5EF4-FFF2-40B4-BE49-F238E27FC236}">
                <a16:creationId xmlns:a16="http://schemas.microsoft.com/office/drawing/2014/main" id="{BE356985-9ACC-47EE-976F-EA022298008C}"/>
              </a:ext>
            </a:extLst>
          </p:cNvPr>
          <p:cNvSpPr txBox="1"/>
          <p:nvPr/>
        </p:nvSpPr>
        <p:spPr>
          <a:xfrm>
            <a:off x="2927446" y="5186898"/>
            <a:ext cx="938591" cy="207310"/>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Spannungsquelle</a:t>
            </a:r>
          </a:p>
        </p:txBody>
      </p:sp>
      <p:sp>
        <p:nvSpPr>
          <p:cNvPr id="58" name="Textfeld 57">
            <a:extLst>
              <a:ext uri="{FF2B5EF4-FFF2-40B4-BE49-F238E27FC236}">
                <a16:creationId xmlns:a16="http://schemas.microsoft.com/office/drawing/2014/main" id="{1D71B0C5-725C-4274-A907-D3B341CD34CF}"/>
              </a:ext>
            </a:extLst>
          </p:cNvPr>
          <p:cNvSpPr txBox="1"/>
          <p:nvPr/>
        </p:nvSpPr>
        <p:spPr>
          <a:xfrm>
            <a:off x="3960725" y="5185645"/>
            <a:ext cx="540000"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E-Motor</a:t>
            </a:r>
          </a:p>
        </p:txBody>
      </p:sp>
      <p:sp>
        <p:nvSpPr>
          <p:cNvPr id="59" name="Textfeld 58">
            <a:extLst>
              <a:ext uri="{FF2B5EF4-FFF2-40B4-BE49-F238E27FC236}">
                <a16:creationId xmlns:a16="http://schemas.microsoft.com/office/drawing/2014/main" id="{68B04273-9B60-4B9D-9EA0-46BD61FCE118}"/>
              </a:ext>
            </a:extLst>
          </p:cNvPr>
          <p:cNvSpPr txBox="1"/>
          <p:nvPr/>
        </p:nvSpPr>
        <p:spPr>
          <a:xfrm>
            <a:off x="4763062" y="5185645"/>
            <a:ext cx="603042"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Seilwinde</a:t>
            </a:r>
          </a:p>
        </p:txBody>
      </p:sp>
      <p:sp>
        <p:nvSpPr>
          <p:cNvPr id="60" name="Textfeld 59">
            <a:extLst>
              <a:ext uri="{FF2B5EF4-FFF2-40B4-BE49-F238E27FC236}">
                <a16:creationId xmlns:a16="http://schemas.microsoft.com/office/drawing/2014/main" id="{88838C2A-98F5-4EB3-9E8C-39AF08778CEE}"/>
              </a:ext>
            </a:extLst>
          </p:cNvPr>
          <p:cNvSpPr txBox="1"/>
          <p:nvPr/>
        </p:nvSpPr>
        <p:spPr>
          <a:xfrm>
            <a:off x="5657749" y="5185645"/>
            <a:ext cx="404059"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Rolle</a:t>
            </a:r>
          </a:p>
        </p:txBody>
      </p:sp>
      <p:sp>
        <p:nvSpPr>
          <p:cNvPr id="61" name="Textfeld 60">
            <a:extLst>
              <a:ext uri="{FF2B5EF4-FFF2-40B4-BE49-F238E27FC236}">
                <a16:creationId xmlns:a16="http://schemas.microsoft.com/office/drawing/2014/main" id="{A55EA6BE-C4F3-4FDE-AE4D-5BB2B4ABE719}"/>
              </a:ext>
            </a:extLst>
          </p:cNvPr>
          <p:cNvSpPr txBox="1"/>
          <p:nvPr/>
        </p:nvSpPr>
        <p:spPr>
          <a:xfrm>
            <a:off x="6496409" y="5192308"/>
            <a:ext cx="472030" cy="200055"/>
          </a:xfrm>
          <a:prstGeom prst="rect">
            <a:avLst/>
          </a:prstGeom>
          <a:noFill/>
        </p:spPr>
        <p:txBody>
          <a:bodyPr wrap="square" rtlCol="0">
            <a:spAutoFit/>
          </a:bodyPr>
          <a:lstStyle/>
          <a:p>
            <a:r>
              <a:rPr lang="de-DE" altLang="zh-CN" sz="700" spc="30" dirty="0">
                <a:solidFill>
                  <a:srgbClr val="0E0D0B"/>
                </a:solidFill>
                <a:latin typeface="Arial" panose="020B0604020202020204" pitchFamily="34" charset="0"/>
                <a:ea typeface="Times New Roman"/>
                <a:cs typeface="Arial" panose="020B0604020202020204" pitchFamily="34" charset="0"/>
              </a:rPr>
              <a:t>Masse</a:t>
            </a:r>
          </a:p>
        </p:txBody>
      </p:sp>
      <p:sp>
        <p:nvSpPr>
          <p:cNvPr id="62" name="Geschweifte Klammer rechts 61">
            <a:extLst>
              <a:ext uri="{FF2B5EF4-FFF2-40B4-BE49-F238E27FC236}">
                <a16:creationId xmlns:a16="http://schemas.microsoft.com/office/drawing/2014/main" id="{6E9B12E5-2625-4A18-8798-A25C179631E3}"/>
              </a:ext>
            </a:extLst>
          </p:cNvPr>
          <p:cNvSpPr/>
          <p:nvPr/>
        </p:nvSpPr>
        <p:spPr>
          <a:xfrm rot="5400000">
            <a:off x="3740742" y="5932290"/>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3" name="Geschweifte Klammer rechts 62">
            <a:extLst>
              <a:ext uri="{FF2B5EF4-FFF2-40B4-BE49-F238E27FC236}">
                <a16:creationId xmlns:a16="http://schemas.microsoft.com/office/drawing/2014/main" id="{6DEECBD7-96BD-4817-A49E-08837058351E}"/>
              </a:ext>
            </a:extLst>
          </p:cNvPr>
          <p:cNvSpPr/>
          <p:nvPr/>
        </p:nvSpPr>
        <p:spPr>
          <a:xfrm rot="5400000">
            <a:off x="4613974" y="5925914"/>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4" name="Geschweifte Klammer rechts 63">
            <a:extLst>
              <a:ext uri="{FF2B5EF4-FFF2-40B4-BE49-F238E27FC236}">
                <a16:creationId xmlns:a16="http://schemas.microsoft.com/office/drawing/2014/main" id="{3E779BBC-0268-4B44-BA68-6661EDFA35EC}"/>
              </a:ext>
            </a:extLst>
          </p:cNvPr>
          <p:cNvSpPr/>
          <p:nvPr/>
        </p:nvSpPr>
        <p:spPr>
          <a:xfrm rot="5400000">
            <a:off x="5436091" y="5928968"/>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5" name="Geschweifte Klammer rechts 64">
            <a:extLst>
              <a:ext uri="{FF2B5EF4-FFF2-40B4-BE49-F238E27FC236}">
                <a16:creationId xmlns:a16="http://schemas.microsoft.com/office/drawing/2014/main" id="{E45B9052-3B7F-42F4-B127-2DAA2C704020}"/>
              </a:ext>
            </a:extLst>
          </p:cNvPr>
          <p:cNvSpPr/>
          <p:nvPr/>
        </p:nvSpPr>
        <p:spPr>
          <a:xfrm rot="5400000">
            <a:off x="6294561" y="5928969"/>
            <a:ext cx="113881" cy="326084"/>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6" name="Textfeld 65">
            <a:extLst>
              <a:ext uri="{FF2B5EF4-FFF2-40B4-BE49-F238E27FC236}">
                <a16:creationId xmlns:a16="http://schemas.microsoft.com/office/drawing/2014/main" id="{D6D74AE3-580F-4779-91C9-D823EAFC4108}"/>
              </a:ext>
            </a:extLst>
          </p:cNvPr>
          <p:cNvSpPr txBox="1"/>
          <p:nvPr/>
        </p:nvSpPr>
        <p:spPr>
          <a:xfrm>
            <a:off x="3444355" y="6161645"/>
            <a:ext cx="730439"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Connector</a:t>
            </a:r>
          </a:p>
        </p:txBody>
      </p:sp>
      <p:sp>
        <p:nvSpPr>
          <p:cNvPr id="67" name="Textfeld 66">
            <a:extLst>
              <a:ext uri="{FF2B5EF4-FFF2-40B4-BE49-F238E27FC236}">
                <a16:creationId xmlns:a16="http://schemas.microsoft.com/office/drawing/2014/main" id="{1E7A36F1-CC4D-4452-A53A-CA63D4CE589B}"/>
              </a:ext>
            </a:extLst>
          </p:cNvPr>
          <p:cNvSpPr txBox="1"/>
          <p:nvPr/>
        </p:nvSpPr>
        <p:spPr>
          <a:xfrm>
            <a:off x="4305694" y="6161645"/>
            <a:ext cx="730439"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Connector</a:t>
            </a:r>
          </a:p>
        </p:txBody>
      </p:sp>
      <p:sp>
        <p:nvSpPr>
          <p:cNvPr id="68" name="Textfeld 67">
            <a:extLst>
              <a:ext uri="{FF2B5EF4-FFF2-40B4-BE49-F238E27FC236}">
                <a16:creationId xmlns:a16="http://schemas.microsoft.com/office/drawing/2014/main" id="{804CDB33-73F3-4586-9773-67BE3A2F72DC}"/>
              </a:ext>
            </a:extLst>
          </p:cNvPr>
          <p:cNvSpPr txBox="1"/>
          <p:nvPr/>
        </p:nvSpPr>
        <p:spPr>
          <a:xfrm>
            <a:off x="5136273" y="6156091"/>
            <a:ext cx="730439"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Connector</a:t>
            </a:r>
          </a:p>
        </p:txBody>
      </p:sp>
      <p:sp>
        <p:nvSpPr>
          <p:cNvPr id="69" name="Textfeld 68">
            <a:extLst>
              <a:ext uri="{FF2B5EF4-FFF2-40B4-BE49-F238E27FC236}">
                <a16:creationId xmlns:a16="http://schemas.microsoft.com/office/drawing/2014/main" id="{19B1E2C9-74BF-4F3F-9DFF-F1226EDF1BB3}"/>
              </a:ext>
            </a:extLst>
          </p:cNvPr>
          <p:cNvSpPr txBox="1"/>
          <p:nvPr/>
        </p:nvSpPr>
        <p:spPr>
          <a:xfrm>
            <a:off x="5986281" y="6150037"/>
            <a:ext cx="730439"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Connector</a:t>
            </a:r>
          </a:p>
        </p:txBody>
      </p:sp>
      <p:cxnSp>
        <p:nvCxnSpPr>
          <p:cNvPr id="70" name="Gerade Verbindung mit Pfeil 69">
            <a:extLst>
              <a:ext uri="{FF2B5EF4-FFF2-40B4-BE49-F238E27FC236}">
                <a16:creationId xmlns:a16="http://schemas.microsoft.com/office/drawing/2014/main" id="{B4C2BE63-6300-4F81-9B2B-2E2E3B50242C}"/>
              </a:ext>
            </a:extLst>
          </p:cNvPr>
          <p:cNvCxnSpPr>
            <a:cxnSpLocks/>
          </p:cNvCxnSpPr>
          <p:nvPr/>
        </p:nvCxnSpPr>
        <p:spPr>
          <a:xfrm>
            <a:off x="4174794" y="6814822"/>
            <a:ext cx="340381"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cxnSp>
        <p:nvCxnSpPr>
          <p:cNvPr id="71" name="Gerade Verbindung mit Pfeil 70">
            <a:extLst>
              <a:ext uri="{FF2B5EF4-FFF2-40B4-BE49-F238E27FC236}">
                <a16:creationId xmlns:a16="http://schemas.microsoft.com/office/drawing/2014/main" id="{CAAF8051-D9B6-45E8-8D07-8C8BBEF1CB81}"/>
              </a:ext>
            </a:extLst>
          </p:cNvPr>
          <p:cNvCxnSpPr>
            <a:cxnSpLocks/>
          </p:cNvCxnSpPr>
          <p:nvPr/>
        </p:nvCxnSpPr>
        <p:spPr>
          <a:xfrm flipH="1">
            <a:off x="4110818" y="7031610"/>
            <a:ext cx="404357" cy="0"/>
          </a:xfrm>
          <a:prstGeom prst="straightConnector1">
            <a:avLst/>
          </a:prstGeom>
          <a:ln w="28575">
            <a:solidFill>
              <a:srgbClr val="F3BB07"/>
            </a:solidFill>
            <a:tailEnd type="triangle"/>
          </a:ln>
        </p:spPr>
        <p:style>
          <a:lnRef idx="1">
            <a:schemeClr val="dk1"/>
          </a:lnRef>
          <a:fillRef idx="0">
            <a:schemeClr val="dk1"/>
          </a:fillRef>
          <a:effectRef idx="0">
            <a:schemeClr val="dk1"/>
          </a:effectRef>
          <a:fontRef idx="minor">
            <a:schemeClr val="tx1"/>
          </a:fontRef>
        </p:style>
      </p:cxnSp>
      <p:sp>
        <p:nvSpPr>
          <p:cNvPr id="72" name="Textfeld 71">
            <a:extLst>
              <a:ext uri="{FF2B5EF4-FFF2-40B4-BE49-F238E27FC236}">
                <a16:creationId xmlns:a16="http://schemas.microsoft.com/office/drawing/2014/main" id="{75CB0EF4-5D0B-4B40-9A28-4966ADDCABD4}"/>
              </a:ext>
            </a:extLst>
          </p:cNvPr>
          <p:cNvSpPr txBox="1"/>
          <p:nvPr/>
        </p:nvSpPr>
        <p:spPr>
          <a:xfrm>
            <a:off x="2972790" y="6452296"/>
            <a:ext cx="1868316" cy="223138"/>
          </a:xfrm>
          <a:prstGeom prst="rect">
            <a:avLst/>
          </a:prstGeom>
          <a:noFill/>
        </p:spPr>
        <p:txBody>
          <a:bodyPr wrap="square" rtlCol="0">
            <a:spAutoFit/>
          </a:bodyPr>
          <a:lstStyle/>
          <a:p>
            <a:r>
              <a:rPr lang="de-DE" altLang="zh-CN" sz="850" b="1" spc="30" dirty="0">
                <a:solidFill>
                  <a:srgbClr val="0E0D0B"/>
                </a:solidFill>
                <a:latin typeface="Arial" panose="020B0604020202020204" pitchFamily="34" charset="0"/>
                <a:ea typeface="Times New Roman"/>
                <a:cs typeface="Arial" panose="020B0604020202020204" pitchFamily="34" charset="0"/>
              </a:rPr>
              <a:t>Bedeutung der Pfeilrichtung</a:t>
            </a:r>
          </a:p>
        </p:txBody>
      </p:sp>
      <p:sp>
        <p:nvSpPr>
          <p:cNvPr id="73" name="Textfeld 72">
            <a:extLst>
              <a:ext uri="{FF2B5EF4-FFF2-40B4-BE49-F238E27FC236}">
                <a16:creationId xmlns:a16="http://schemas.microsoft.com/office/drawing/2014/main" id="{35F52759-E8CC-43E9-8828-BBC69DB5BE46}"/>
              </a:ext>
            </a:extLst>
          </p:cNvPr>
          <p:cNvSpPr txBox="1"/>
          <p:nvPr/>
        </p:nvSpPr>
        <p:spPr>
          <a:xfrm>
            <a:off x="3069445" y="7120195"/>
            <a:ext cx="1560184" cy="223138"/>
          </a:xfrm>
          <a:prstGeom prst="rect">
            <a:avLst/>
          </a:prstGeom>
          <a:noFill/>
        </p:spPr>
        <p:txBody>
          <a:bodyPr wrap="square" rtlCol="0">
            <a:spAutoFit/>
          </a:bodyPr>
          <a:lstStyle/>
          <a:p>
            <a:r>
              <a:rPr lang="de-DE" altLang="zh-CN" sz="850" spc="30" dirty="0">
                <a:solidFill>
                  <a:srgbClr val="0E0D0B"/>
                </a:solidFill>
                <a:latin typeface="Arial" panose="020B0604020202020204" pitchFamily="34" charset="0"/>
                <a:ea typeface="Times New Roman"/>
                <a:cs typeface="Arial" panose="020B0604020202020204" pitchFamily="34" charset="0"/>
              </a:rPr>
              <a:t>Kein Pfeil: E-Motor ist aus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C04205-6341-4333-BB5E-8BDAEA19E3E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6289863E-DFD4-463C-A16F-55A8F63AECCF}"/>
              </a:ext>
            </a:extLst>
          </p:cNvPr>
          <p:cNvSpPr>
            <a:spLocks noGrp="1"/>
          </p:cNvSpPr>
          <p:nvPr>
            <p:ph idx="1"/>
          </p:nvPr>
        </p:nvSpPr>
        <p:spPr/>
        <p:txBody>
          <a:bodyPr/>
          <a:lstStyle/>
          <a:p>
            <a:endParaRPr lang="de-DE"/>
          </a:p>
        </p:txBody>
      </p:sp>
      <p:pic>
        <p:nvPicPr>
          <p:cNvPr id="4" name="Picture 13">
            <a:extLst>
              <a:ext uri="{FF2B5EF4-FFF2-40B4-BE49-F238E27FC236}">
                <a16:creationId xmlns:a16="http://schemas.microsoft.com/office/drawing/2014/main" id="{AF83A705-4DD2-4361-B755-43374EBD6461}"/>
              </a:ext>
            </a:extLst>
          </p:cNvPr>
          <p:cNvPicPr>
            <a:picLocks noChangeAspect="1"/>
          </p:cNvPicPr>
          <p:nvPr/>
        </p:nvPicPr>
        <p:blipFill>
          <a:blip r:embed="rId2"/>
          <a:stretch>
            <a:fillRect/>
          </a:stretch>
        </p:blipFill>
        <p:spPr>
          <a:xfrm>
            <a:off x="-693796" y="4932529"/>
            <a:ext cx="7566659" cy="5852160"/>
          </a:xfrm>
          <a:prstGeom prst="rect">
            <a:avLst/>
          </a:prstGeom>
        </p:spPr>
      </p:pic>
    </p:spTree>
    <p:extLst>
      <p:ext uri="{BB962C8B-B14F-4D97-AF65-F5344CB8AC3E}">
        <p14:creationId xmlns:p14="http://schemas.microsoft.com/office/powerpoint/2010/main" val="227360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251</Words>
  <Application>Microsoft Office PowerPoint</Application>
  <PresentationFormat>Benutzerdefiniert</PresentationFormat>
  <Paragraphs>53</Paragraphs>
  <Slides>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vt:i4>
      </vt:variant>
    </vt:vector>
  </HeadingPairs>
  <TitlesOfParts>
    <vt:vector size="5" baseType="lpstr">
      <vt:lpstr>Arial</vt:lpstr>
      <vt:lpstr>Calibri</vt:lpstr>
      <vt:lpstr>Office Theme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Furkan Ertürk</dc:creator>
  <cp:lastModifiedBy>Furkan Ertürk</cp:lastModifiedBy>
  <cp:revision>61</cp:revision>
  <dcterms:created xsi:type="dcterms:W3CDTF">2011-01-21T15:00:27Z</dcterms:created>
  <dcterms:modified xsi:type="dcterms:W3CDTF">2019-12-04T21:48:18Z</dcterms:modified>
</cp:coreProperties>
</file>