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561263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B0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04" y="-5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D0D5525-12AB-42D0-B2C4-320821ED71D2}"/>
              </a:ext>
            </a:extLst>
          </p:cNvPr>
          <p:cNvCxnSpPr/>
          <p:nvPr/>
        </p:nvCxnSpPr>
        <p:spPr>
          <a:xfrm flipV="1">
            <a:off x="-8222" y="2044899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EF4A0FEC-1AEE-48C2-B7B8-F01CE886D6FD}"/>
              </a:ext>
            </a:extLst>
          </p:cNvPr>
          <p:cNvCxnSpPr/>
          <p:nvPr/>
        </p:nvCxnSpPr>
        <p:spPr>
          <a:xfrm flipV="1">
            <a:off x="-9243" y="1754040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4645B-1EF8-4098-987E-835B4405D553}"/>
              </a:ext>
            </a:extLst>
          </p:cNvPr>
          <p:cNvCxnSpPr/>
          <p:nvPr/>
        </p:nvCxnSpPr>
        <p:spPr>
          <a:xfrm flipV="1">
            <a:off x="11048" y="8096329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3"/>
          <p:cNvSpPr/>
          <p:nvPr/>
        </p:nvSpPr>
        <p:spPr>
          <a:xfrm>
            <a:off x="57150" y="442727"/>
            <a:ext cx="7435850" cy="1271869"/>
          </a:xfrm>
          <a:custGeom>
            <a:avLst/>
            <a:gdLst>
              <a:gd name="connsiteX0" fmla="*/ 8381 w 7435850"/>
              <a:gd name="connsiteY0" fmla="*/ 203454 h 1758950"/>
              <a:gd name="connsiteX1" fmla="*/ 8381 w 7435850"/>
              <a:gd name="connsiteY1" fmla="*/ 1349502 h 1758950"/>
              <a:gd name="connsiteX2" fmla="*/ 2224277 w 7435850"/>
              <a:gd name="connsiteY2" fmla="*/ 1760982 h 1758950"/>
              <a:gd name="connsiteX3" fmla="*/ 2355342 w 7435850"/>
              <a:gd name="connsiteY3" fmla="*/ 1760982 h 1758950"/>
              <a:gd name="connsiteX4" fmla="*/ 7437882 w 7435850"/>
              <a:gd name="connsiteY4" fmla="*/ 1251966 h 1758950"/>
              <a:gd name="connsiteX5" fmla="*/ 7437882 w 7435850"/>
              <a:gd name="connsiteY5" fmla="*/ 662178 h 1758950"/>
              <a:gd name="connsiteX6" fmla="*/ 1011174 w 7435850"/>
              <a:gd name="connsiteY6" fmla="*/ 17526 h 1758950"/>
              <a:gd name="connsiteX7" fmla="*/ 8381 w 7435850"/>
              <a:gd name="connsiteY7" fmla="*/ 203454 h 1758950"/>
              <a:gd name="connsiteX8" fmla="*/ 8381 w 7435850"/>
              <a:gd name="connsiteY8" fmla="*/ 203454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5850" h="1758950">
                <a:moveTo>
                  <a:pt x="8381" y="203454"/>
                </a:moveTo>
                <a:lnTo>
                  <a:pt x="8381" y="1349502"/>
                </a:lnTo>
                <a:lnTo>
                  <a:pt x="2224277" y="1760982"/>
                </a:lnTo>
                <a:lnTo>
                  <a:pt x="2355342" y="1760982"/>
                </a:lnTo>
                <a:lnTo>
                  <a:pt x="7437882" y="1251966"/>
                </a:lnTo>
                <a:lnTo>
                  <a:pt x="7437882" y="662178"/>
                </a:lnTo>
                <a:lnTo>
                  <a:pt x="1011174" y="17526"/>
                </a:lnTo>
                <a:lnTo>
                  <a:pt x="8381" y="203454"/>
                </a:lnTo>
                <a:lnTo>
                  <a:pt x="8381" y="203454"/>
                </a:lnTo>
                <a:close/>
              </a:path>
            </a:pathLst>
          </a:custGeom>
          <a:solidFill>
            <a:srgbClr val="BEBE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Freeform 0">
            <a:extLst>
              <a:ext uri="{FF2B5EF4-FFF2-40B4-BE49-F238E27FC236}">
                <a16:creationId xmlns:a16="http://schemas.microsoft.com/office/drawing/2014/main" id="{A96BAFCF-0A0E-474E-BC16-4B66C87BA6B7}"/>
              </a:ext>
            </a:extLst>
          </p:cNvPr>
          <p:cNvSpPr/>
          <p:nvPr/>
        </p:nvSpPr>
        <p:spPr>
          <a:xfrm>
            <a:off x="118376" y="8163326"/>
            <a:ext cx="3508272" cy="1868137"/>
          </a:xfrm>
          <a:custGeom>
            <a:avLst/>
            <a:gdLst>
              <a:gd name="connsiteX0" fmla="*/ 17526 w 4718050"/>
              <a:gd name="connsiteY0" fmla="*/ 411226 h 2787650"/>
              <a:gd name="connsiteX1" fmla="*/ 17526 w 4718050"/>
              <a:gd name="connsiteY1" fmla="*/ 2605785 h 2787650"/>
              <a:gd name="connsiteX2" fmla="*/ 1786889 w 4718050"/>
              <a:gd name="connsiteY2" fmla="*/ 2797810 h 2787650"/>
              <a:gd name="connsiteX3" fmla="*/ 3684270 w 4718050"/>
              <a:gd name="connsiteY3" fmla="*/ 2715514 h 2787650"/>
              <a:gd name="connsiteX4" fmla="*/ 4685538 w 4718050"/>
              <a:gd name="connsiteY4" fmla="*/ 1862073 h 2787650"/>
              <a:gd name="connsiteX5" fmla="*/ 4728210 w 4718050"/>
              <a:gd name="connsiteY5" fmla="*/ 650494 h 2787650"/>
              <a:gd name="connsiteX6" fmla="*/ 2391918 w 4718050"/>
              <a:gd name="connsiteY6" fmla="*/ 16510 h 2787650"/>
              <a:gd name="connsiteX7" fmla="*/ 17526 w 4718050"/>
              <a:gd name="connsiteY7" fmla="*/ 411226 h 2787650"/>
              <a:gd name="connsiteX8" fmla="*/ 17526 w 4718050"/>
              <a:gd name="connsiteY8" fmla="*/ 411226 h 27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8050" h="2787650">
                <a:moveTo>
                  <a:pt x="17526" y="411226"/>
                </a:moveTo>
                <a:lnTo>
                  <a:pt x="17526" y="2605785"/>
                </a:lnTo>
                <a:lnTo>
                  <a:pt x="1786889" y="2797810"/>
                </a:lnTo>
                <a:lnTo>
                  <a:pt x="3684270" y="2715514"/>
                </a:lnTo>
                <a:lnTo>
                  <a:pt x="4685538" y="1862073"/>
                </a:lnTo>
                <a:lnTo>
                  <a:pt x="4728210" y="650494"/>
                </a:lnTo>
                <a:lnTo>
                  <a:pt x="2391918" y="16510"/>
                </a:lnTo>
                <a:lnTo>
                  <a:pt x="17526" y="411226"/>
                </a:lnTo>
                <a:lnTo>
                  <a:pt x="17526" y="411226"/>
                </a:lnTo>
                <a:close/>
              </a:path>
            </a:pathLst>
          </a:custGeom>
          <a:solidFill>
            <a:srgbClr val="F3BB07"/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eform 0"/>
          <p:cNvSpPr/>
          <p:nvPr/>
        </p:nvSpPr>
        <p:spPr>
          <a:xfrm>
            <a:off x="68595" y="2101460"/>
            <a:ext cx="7184192" cy="2593949"/>
          </a:xfrm>
          <a:custGeom>
            <a:avLst/>
            <a:gdLst>
              <a:gd name="connsiteX0" fmla="*/ 17526 w 4718050"/>
              <a:gd name="connsiteY0" fmla="*/ 411226 h 2787650"/>
              <a:gd name="connsiteX1" fmla="*/ 17526 w 4718050"/>
              <a:gd name="connsiteY1" fmla="*/ 2605785 h 2787650"/>
              <a:gd name="connsiteX2" fmla="*/ 1786889 w 4718050"/>
              <a:gd name="connsiteY2" fmla="*/ 2797810 h 2787650"/>
              <a:gd name="connsiteX3" fmla="*/ 3684270 w 4718050"/>
              <a:gd name="connsiteY3" fmla="*/ 2715514 h 2787650"/>
              <a:gd name="connsiteX4" fmla="*/ 4685538 w 4718050"/>
              <a:gd name="connsiteY4" fmla="*/ 1862073 h 2787650"/>
              <a:gd name="connsiteX5" fmla="*/ 4728210 w 4718050"/>
              <a:gd name="connsiteY5" fmla="*/ 650494 h 2787650"/>
              <a:gd name="connsiteX6" fmla="*/ 2391918 w 4718050"/>
              <a:gd name="connsiteY6" fmla="*/ 16510 h 2787650"/>
              <a:gd name="connsiteX7" fmla="*/ 17526 w 4718050"/>
              <a:gd name="connsiteY7" fmla="*/ 411226 h 2787650"/>
              <a:gd name="connsiteX8" fmla="*/ 17526 w 4718050"/>
              <a:gd name="connsiteY8" fmla="*/ 411226 h 27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8050" h="2787650">
                <a:moveTo>
                  <a:pt x="17526" y="411226"/>
                </a:moveTo>
                <a:lnTo>
                  <a:pt x="17526" y="2605785"/>
                </a:lnTo>
                <a:lnTo>
                  <a:pt x="1786889" y="2797810"/>
                </a:lnTo>
                <a:lnTo>
                  <a:pt x="3684270" y="2715514"/>
                </a:lnTo>
                <a:lnTo>
                  <a:pt x="4685538" y="1862073"/>
                </a:lnTo>
                <a:lnTo>
                  <a:pt x="4728210" y="650494"/>
                </a:lnTo>
                <a:lnTo>
                  <a:pt x="2391918" y="16510"/>
                </a:lnTo>
                <a:lnTo>
                  <a:pt x="17526" y="411226"/>
                </a:lnTo>
                <a:lnTo>
                  <a:pt x="17526" y="411226"/>
                </a:lnTo>
                <a:close/>
              </a:path>
            </a:pathLst>
          </a:custGeom>
          <a:solidFill>
            <a:srgbClr val="F3BB07"/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79" y="103685"/>
            <a:ext cx="1066800" cy="7086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03685"/>
            <a:ext cx="922019" cy="28956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133350" y="44450"/>
            <a:ext cx="6350" cy="120650"/>
          </a:xfrm>
          <a:custGeom>
            <a:avLst/>
            <a:gdLst>
              <a:gd name="connsiteX0" fmla="*/ 9906 w 6350"/>
              <a:gd name="connsiteY0" fmla="*/ 7366 h 120650"/>
              <a:gd name="connsiteX1" fmla="*/ 9906 w 6350"/>
              <a:gd name="connsiteY1" fmla="*/ 124714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120650">
                <a:moveTo>
                  <a:pt x="9906" y="7366"/>
                </a:moveTo>
                <a:lnTo>
                  <a:pt x="9906" y="124714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195072"/>
            <a:ext cx="117347" cy="0"/>
          </a:xfrm>
          <a:custGeom>
            <a:avLst/>
            <a:gdLst>
              <a:gd name="connsiteX0" fmla="*/ 0 w 117347"/>
              <a:gd name="connsiteY0" fmla="*/ 0 h 0"/>
              <a:gd name="connsiteX1" fmla="*/ 117347 w 1173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347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6095">
            <a:solidFill>
              <a:srgbClr val="FCFCF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3"/>
          <p:cNvSpPr txBox="1"/>
          <p:nvPr/>
        </p:nvSpPr>
        <p:spPr>
          <a:xfrm>
            <a:off x="371934" y="739551"/>
            <a:ext cx="5622524" cy="707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192" hangingPunct="0">
              <a:lnSpc>
                <a:spcPct val="101250"/>
              </a:lnSpc>
            </a:pPr>
            <a:r>
              <a:rPr lang="de-DE" altLang="zh-CN" sz="2350" b="1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Implementierung</a:t>
            </a:r>
            <a:r>
              <a:rPr lang="en-US" altLang="zh-CN" sz="2350" b="1" spc="89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einer</a:t>
            </a:r>
            <a:r>
              <a:rPr lang="en-US" altLang="zh-CN" sz="2350" b="1" spc="9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6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Modelica-</a:t>
            </a:r>
            <a:r>
              <a:rPr lang="en-US" altLang="zh-CN" sz="2350" b="1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5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Bibliothek</a:t>
            </a:r>
            <a:r>
              <a:rPr lang="en-US" altLang="zh-CN" sz="2350" b="1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3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für</a:t>
            </a:r>
            <a:r>
              <a:rPr lang="en-US" altLang="zh-CN" sz="2350" b="1" spc="104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5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einen</a:t>
            </a:r>
            <a:r>
              <a:rPr lang="en-US" altLang="zh-CN" sz="2350" b="1" spc="11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350" b="1" spc="16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Flaschenzug</a:t>
            </a:r>
            <a:endParaRPr lang="de-DE" altLang="zh-CN" sz="2350" b="1" spc="160" dirty="0">
              <a:solidFill>
                <a:srgbClr val="1E191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25DFDA-AE14-4103-AF19-65B729D26960}"/>
              </a:ext>
            </a:extLst>
          </p:cNvPr>
          <p:cNvSpPr txBox="1"/>
          <p:nvPr/>
        </p:nvSpPr>
        <p:spPr>
          <a:xfrm>
            <a:off x="185595" y="8402977"/>
            <a:ext cx="15315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Versuch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Kraft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-Weg-Diagramm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6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der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 (m=5kg) bei n-Rollen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Kraft-Weg-Diagramm an Seilwinde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FB1545-A25D-427B-BB56-B490915A4728}"/>
              </a:ext>
            </a:extLst>
          </p:cNvPr>
          <p:cNvSpPr txBox="1"/>
          <p:nvPr/>
        </p:nvSpPr>
        <p:spPr>
          <a:xfrm>
            <a:off x="2435087" y="6484840"/>
            <a:ext cx="14962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Modellparameter</a:t>
            </a:r>
          </a:p>
          <a:p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Anzahl der Rollen</a:t>
            </a:r>
          </a:p>
          <a:p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Eingabe der Masse</a:t>
            </a:r>
          </a:p>
          <a:p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• Richtung des Seilzugs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4E5CF924-EC0A-40CD-B3F6-1E8A0FF4435D}"/>
              </a:ext>
            </a:extLst>
          </p:cNvPr>
          <p:cNvSpPr/>
          <p:nvPr/>
        </p:nvSpPr>
        <p:spPr>
          <a:xfrm>
            <a:off x="57149" y="9888113"/>
            <a:ext cx="7435851" cy="730104"/>
          </a:xfrm>
          <a:custGeom>
            <a:avLst/>
            <a:gdLst>
              <a:gd name="connsiteX0" fmla="*/ 0 w 3225800"/>
              <a:gd name="connsiteY0" fmla="*/ 753534 h 1710267"/>
              <a:gd name="connsiteX1" fmla="*/ 0 w 3225800"/>
              <a:gd name="connsiteY1" fmla="*/ 1693334 h 1710267"/>
              <a:gd name="connsiteX2" fmla="*/ 3225800 w 3225800"/>
              <a:gd name="connsiteY2" fmla="*/ 1710267 h 1710267"/>
              <a:gd name="connsiteX3" fmla="*/ 3217333 w 3225800"/>
              <a:gd name="connsiteY3" fmla="*/ 0 h 1710267"/>
              <a:gd name="connsiteX4" fmla="*/ 2125133 w 3225800"/>
              <a:gd name="connsiteY4" fmla="*/ 0 h 1710267"/>
              <a:gd name="connsiteX5" fmla="*/ 0 w 3225800"/>
              <a:gd name="connsiteY5" fmla="*/ 753534 h 171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5800" h="1710267">
                <a:moveTo>
                  <a:pt x="0" y="753534"/>
                </a:moveTo>
                <a:lnTo>
                  <a:pt x="0" y="1693334"/>
                </a:lnTo>
                <a:lnTo>
                  <a:pt x="3225800" y="1710267"/>
                </a:lnTo>
                <a:cubicBezTo>
                  <a:pt x="3222978" y="1140178"/>
                  <a:pt x="3220155" y="570089"/>
                  <a:pt x="3217333" y="0"/>
                </a:cubicBezTo>
                <a:lnTo>
                  <a:pt x="2125133" y="0"/>
                </a:lnTo>
                <a:lnTo>
                  <a:pt x="0" y="753534"/>
                </a:lnTo>
                <a:close/>
              </a:path>
            </a:pathLst>
          </a:custGeom>
          <a:solidFill>
            <a:srgbClr val="BEBEBE"/>
          </a:solidFill>
          <a:ln>
            <a:solidFill>
              <a:srgbClr val="BEBEB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5D68747-518C-413F-9C82-3A92931487F7}"/>
              </a:ext>
            </a:extLst>
          </p:cNvPr>
          <p:cNvSpPr txBox="1"/>
          <p:nvPr/>
        </p:nvSpPr>
        <p:spPr>
          <a:xfrm>
            <a:off x="3874859" y="9995258"/>
            <a:ext cx="2011491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Hochschule Pforzheim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Mechatronische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Systementwicklung</a:t>
            </a:r>
          </a:p>
          <a:p>
            <a:pPr hangingPunct="0">
              <a:lnSpc>
                <a:spcPct val="102083"/>
              </a:lnSpc>
            </a:pP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4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Seminar</a:t>
            </a:r>
            <a:r>
              <a:rPr lang="en-US" altLang="zh-CN" sz="850" spc="30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69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WS</a:t>
            </a:r>
            <a:r>
              <a:rPr lang="en-US" altLang="zh-CN" sz="850" spc="25" dirty="0">
                <a:solidFill>
                  <a:srgbClr val="1E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spc="40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19/20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E68524-D428-45BB-A279-9ABE3E2AD867}"/>
              </a:ext>
            </a:extLst>
          </p:cNvPr>
          <p:cNvSpPr txBox="1"/>
          <p:nvPr/>
        </p:nvSpPr>
        <p:spPr>
          <a:xfrm>
            <a:off x="6420511" y="9861825"/>
            <a:ext cx="104332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de-DE" altLang="zh-CN" sz="850" b="1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Gruppe 1: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Robin Schwager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Melanie Glomb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Furkan Ertürk</a:t>
            </a:r>
          </a:p>
          <a:p>
            <a:pPr hangingPunct="0">
              <a:lnSpc>
                <a:spcPct val="102083"/>
              </a:lnSpc>
            </a:pPr>
            <a:r>
              <a:rPr lang="de-DE" altLang="zh-CN" sz="85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Timo Mäken</a:t>
            </a:r>
            <a:endParaRPr lang="de-DE" altLang="zh-CN" sz="850" spc="40" dirty="0">
              <a:solidFill>
                <a:srgbClr val="1E191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8829DB-8F61-411C-9470-408AC1A25DCF}"/>
              </a:ext>
            </a:extLst>
          </p:cNvPr>
          <p:cNvSpPr txBox="1"/>
          <p:nvPr/>
        </p:nvSpPr>
        <p:spPr>
          <a:xfrm>
            <a:off x="5528728" y="6474895"/>
            <a:ext cx="186831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Connectoren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„Connectoren“ repräsentieren bidirektionale physikalische Verbindungen</a:t>
            </a:r>
          </a:p>
          <a:p>
            <a:endParaRPr lang="de-DE" altLang="zh-CN" sz="400" spc="25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r>
              <a:rPr lang="de-DE" altLang="zh-CN" sz="850" b="1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Verwendete Connectoren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Spannung-Strom-Connectoren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Winkel-Moment-Connectoren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Kraft-Weg-Connectoren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C2267EF-86F2-42CE-8607-864F6123B58F}"/>
              </a:ext>
            </a:extLst>
          </p:cNvPr>
          <p:cNvSpPr txBox="1"/>
          <p:nvPr/>
        </p:nvSpPr>
        <p:spPr>
          <a:xfrm>
            <a:off x="185595" y="2463419"/>
            <a:ext cx="2925954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Aufgabenstellung [2]</a:t>
            </a:r>
          </a:p>
          <a:p>
            <a:pPr algn="just"/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Im Rahmen des Modelica-Seminars soll ein simulationsfähiges Flaschenzugsystem in OpenModelica entwickelt werden. Dazu werden die wichtigsten physikalischen und elektromechanischen Komponenten sowie die Wechselwirkungen innerhalb des Systems in einer Modelica-Bibliothek abgebildet. Das Modell muss folgende Anforderungen erfüllen: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6A534B3-84E5-4EAE-BE5B-58F1F2DA36DD}"/>
              </a:ext>
            </a:extLst>
          </p:cNvPr>
          <p:cNvSpPr txBox="1"/>
          <p:nvPr/>
        </p:nvSpPr>
        <p:spPr>
          <a:xfrm>
            <a:off x="3408176" y="2489123"/>
            <a:ext cx="3672968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 [1]</a:t>
            </a:r>
            <a:endParaRPr lang="de-DE" altLang="zh-CN" sz="85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just"/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Modelica ist eine C-ähnliche, akausale Modellierungssprache, die physikalische Gesetzmäßigkeiten durch Zustands- und Erhaltungsgleichungen beschreibt. Connectoren stellen Verbindungselemente sog. Schnittstellen zwischen einzelnen Komponente eines Systems dar. Da Ein- und Ausgangsgrößen und deren Verbindungsrichtung nicht explizit definiert sind, wirken Potentialvariablen auf die Schnittstellen des Systems, wodurch eine bidirektionale Weitergabe der Flussvariablen stattfindet.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7D0EFD3B-D338-426F-922F-4B280842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75461"/>
              </p:ext>
            </p:extLst>
          </p:nvPr>
        </p:nvGraphicFramePr>
        <p:xfrm>
          <a:off x="268010" y="3707615"/>
          <a:ext cx="2303128" cy="797075"/>
        </p:xfrm>
        <a:graphic>
          <a:graphicData uri="http://schemas.openxmlformats.org/drawingml/2006/table">
            <a:tbl>
              <a:tblPr/>
              <a:tblGrid>
                <a:gridCol w="1182893">
                  <a:extLst>
                    <a:ext uri="{9D8B030D-6E8A-4147-A177-3AD203B41FA5}">
                      <a16:colId xmlns:a16="http://schemas.microsoft.com/office/drawing/2014/main" val="3270020738"/>
                    </a:ext>
                  </a:extLst>
                </a:gridCol>
                <a:gridCol w="1120235">
                  <a:extLst>
                    <a:ext uri="{9D8B030D-6E8A-4147-A177-3AD203B41FA5}">
                      <a16:colId xmlns:a16="http://schemas.microsoft.com/office/drawing/2014/main" val="2192697697"/>
                    </a:ext>
                  </a:extLst>
                </a:gridCol>
              </a:tblGrid>
              <a:tr h="137945">
                <a:tc>
                  <a:txBody>
                    <a:bodyPr/>
                    <a:lstStyle/>
                    <a:p>
                      <a:pPr algn="l" fontAlgn="ctr"/>
                      <a:r>
                        <a:rPr lang="de-DE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Flaschenzugsystem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E-Motor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78228"/>
                  </a:ext>
                </a:extLst>
              </a:tr>
              <a:tr h="205399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Rollenanzahl muss variabel parametrierbar sein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Verwendung eines   einphasigen E-Motors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31280"/>
                  </a:ext>
                </a:extLst>
              </a:tr>
              <a:tr h="20851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Angehängte Last muss variabel parametrierbar sein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Variable Drehrichtung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34292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Implementierung Ein- und Auszustand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56734"/>
                  </a:ext>
                </a:extLst>
              </a:tr>
            </a:tbl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68A05A68-6A89-4915-A48D-4F5532573768}"/>
              </a:ext>
            </a:extLst>
          </p:cNvPr>
          <p:cNvSpPr txBox="1"/>
          <p:nvPr/>
        </p:nvSpPr>
        <p:spPr>
          <a:xfrm>
            <a:off x="305297" y="5095168"/>
            <a:ext cx="16698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Schematische Darstellung</a:t>
            </a:r>
          </a:p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des Flaschenzugs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664EADA-5AC9-48B9-AB6F-2E58E5BF2097}"/>
              </a:ext>
            </a:extLst>
          </p:cNvPr>
          <p:cNvSpPr txBox="1"/>
          <p:nvPr/>
        </p:nvSpPr>
        <p:spPr>
          <a:xfrm>
            <a:off x="2504306" y="5137420"/>
            <a:ext cx="19558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Physikalischer Wirkungsablauf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6E57013-95F0-4CFE-AE4D-B12C8BD935D9}"/>
              </a:ext>
            </a:extLst>
          </p:cNvPr>
          <p:cNvCxnSpPr>
            <a:cxnSpLocks/>
          </p:cNvCxnSpPr>
          <p:nvPr/>
        </p:nvCxnSpPr>
        <p:spPr>
          <a:xfrm>
            <a:off x="4360104" y="5689600"/>
            <a:ext cx="340381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D6EE350-BBFB-46CB-8F21-00062C243E59}"/>
              </a:ext>
            </a:extLst>
          </p:cNvPr>
          <p:cNvCxnSpPr>
            <a:cxnSpLocks/>
          </p:cNvCxnSpPr>
          <p:nvPr/>
        </p:nvCxnSpPr>
        <p:spPr>
          <a:xfrm>
            <a:off x="5494520" y="5689600"/>
            <a:ext cx="340381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2300883-E834-4101-8A54-27AD6CE17388}"/>
              </a:ext>
            </a:extLst>
          </p:cNvPr>
          <p:cNvCxnSpPr>
            <a:cxnSpLocks/>
          </p:cNvCxnSpPr>
          <p:nvPr/>
        </p:nvCxnSpPr>
        <p:spPr>
          <a:xfrm>
            <a:off x="6406215" y="5689600"/>
            <a:ext cx="340381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D3C665A-655C-445B-BE83-F522BDA68CC8}"/>
              </a:ext>
            </a:extLst>
          </p:cNvPr>
          <p:cNvCxnSpPr>
            <a:cxnSpLocks/>
          </p:cNvCxnSpPr>
          <p:nvPr/>
        </p:nvCxnSpPr>
        <p:spPr>
          <a:xfrm flipH="1">
            <a:off x="4336211" y="5904900"/>
            <a:ext cx="404357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9734CDE-64C6-42E9-9B8D-9BE857C7D95D}"/>
              </a:ext>
            </a:extLst>
          </p:cNvPr>
          <p:cNvCxnSpPr>
            <a:cxnSpLocks/>
          </p:cNvCxnSpPr>
          <p:nvPr/>
        </p:nvCxnSpPr>
        <p:spPr>
          <a:xfrm flipH="1">
            <a:off x="5449833" y="5922900"/>
            <a:ext cx="404357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BE356985-9ACC-47EE-976F-EA022298008C}"/>
              </a:ext>
            </a:extLst>
          </p:cNvPr>
          <p:cNvSpPr txBox="1"/>
          <p:nvPr/>
        </p:nvSpPr>
        <p:spPr>
          <a:xfrm>
            <a:off x="2499873" y="5390163"/>
            <a:ext cx="938591" cy="2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7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Spannungsquelle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D71B0C5-725C-4274-A907-D3B341CD34CF}"/>
              </a:ext>
            </a:extLst>
          </p:cNvPr>
          <p:cNvSpPr txBox="1"/>
          <p:nvPr/>
        </p:nvSpPr>
        <p:spPr>
          <a:xfrm>
            <a:off x="3758488" y="5376325"/>
            <a:ext cx="540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7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E-Motor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8838C2A-98F5-4EB3-9E8C-39AF08778CEE}"/>
              </a:ext>
            </a:extLst>
          </p:cNvPr>
          <p:cNvSpPr txBox="1"/>
          <p:nvPr/>
        </p:nvSpPr>
        <p:spPr>
          <a:xfrm>
            <a:off x="5886350" y="5370284"/>
            <a:ext cx="404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7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Rolle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55EA6BE-C4F3-4FDE-AE4D-5BB2B4ABE719}"/>
              </a:ext>
            </a:extLst>
          </p:cNvPr>
          <p:cNvSpPr txBox="1"/>
          <p:nvPr/>
        </p:nvSpPr>
        <p:spPr>
          <a:xfrm>
            <a:off x="6845129" y="5397418"/>
            <a:ext cx="4720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7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</a:t>
            </a:r>
          </a:p>
        </p:txBody>
      </p:sp>
      <p:sp>
        <p:nvSpPr>
          <p:cNvPr id="62" name="Geschweifte Klammer rechts 61">
            <a:extLst>
              <a:ext uri="{FF2B5EF4-FFF2-40B4-BE49-F238E27FC236}">
                <a16:creationId xmlns:a16="http://schemas.microsoft.com/office/drawing/2014/main" id="{6E9B12E5-2625-4A18-8798-A25C179631E3}"/>
              </a:ext>
            </a:extLst>
          </p:cNvPr>
          <p:cNvSpPr/>
          <p:nvPr/>
        </p:nvSpPr>
        <p:spPr>
          <a:xfrm rot="5400000">
            <a:off x="3405635" y="5935550"/>
            <a:ext cx="113881" cy="3260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6DEECBD7-96BD-4817-A49E-08837058351E}"/>
              </a:ext>
            </a:extLst>
          </p:cNvPr>
          <p:cNvSpPr/>
          <p:nvPr/>
        </p:nvSpPr>
        <p:spPr>
          <a:xfrm rot="5400000">
            <a:off x="4501419" y="5933547"/>
            <a:ext cx="113881" cy="3260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>
            <a:extLst>
              <a:ext uri="{FF2B5EF4-FFF2-40B4-BE49-F238E27FC236}">
                <a16:creationId xmlns:a16="http://schemas.microsoft.com/office/drawing/2014/main" id="{3E779BBC-0268-4B44-BA68-6661EDFA35EC}"/>
              </a:ext>
            </a:extLst>
          </p:cNvPr>
          <p:cNvSpPr/>
          <p:nvPr/>
        </p:nvSpPr>
        <p:spPr>
          <a:xfrm rot="5400000">
            <a:off x="5592110" y="5936641"/>
            <a:ext cx="113881" cy="3260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eschweifte Klammer rechts 64">
            <a:extLst>
              <a:ext uri="{FF2B5EF4-FFF2-40B4-BE49-F238E27FC236}">
                <a16:creationId xmlns:a16="http://schemas.microsoft.com/office/drawing/2014/main" id="{E45B9052-3B7F-42F4-B127-2DAA2C704020}"/>
              </a:ext>
            </a:extLst>
          </p:cNvPr>
          <p:cNvSpPr/>
          <p:nvPr/>
        </p:nvSpPr>
        <p:spPr>
          <a:xfrm rot="5400000">
            <a:off x="6526613" y="5941187"/>
            <a:ext cx="113881" cy="3260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6D74AE3-580F-4779-91C9-D823EAFC4108}"/>
              </a:ext>
            </a:extLst>
          </p:cNvPr>
          <p:cNvSpPr txBox="1"/>
          <p:nvPr/>
        </p:nvSpPr>
        <p:spPr>
          <a:xfrm>
            <a:off x="3127203" y="6125995"/>
            <a:ext cx="7824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Spannung-Strom-C.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E7A36F1-CC4D-4452-A53A-CA63D4CE589B}"/>
              </a:ext>
            </a:extLst>
          </p:cNvPr>
          <p:cNvSpPr txBox="1"/>
          <p:nvPr/>
        </p:nvSpPr>
        <p:spPr>
          <a:xfrm>
            <a:off x="4238919" y="6130897"/>
            <a:ext cx="7304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Winkel-Moment-C.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04CDB33-73F3-4586-9773-67BE3A2F72DC}"/>
              </a:ext>
            </a:extLst>
          </p:cNvPr>
          <p:cNvSpPr txBox="1"/>
          <p:nvPr/>
        </p:nvSpPr>
        <p:spPr>
          <a:xfrm>
            <a:off x="5428590" y="6134994"/>
            <a:ext cx="555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Kraft-Weg-C.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C2BE63-6300-4F81-9B2B-2E2E3B50242C}"/>
              </a:ext>
            </a:extLst>
          </p:cNvPr>
          <p:cNvCxnSpPr>
            <a:cxnSpLocks/>
          </p:cNvCxnSpPr>
          <p:nvPr/>
        </p:nvCxnSpPr>
        <p:spPr>
          <a:xfrm>
            <a:off x="5050769" y="6912900"/>
            <a:ext cx="340381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AAF8051-D9B6-45E8-8D07-8C8BBEF1CB81}"/>
              </a:ext>
            </a:extLst>
          </p:cNvPr>
          <p:cNvCxnSpPr>
            <a:cxnSpLocks/>
          </p:cNvCxnSpPr>
          <p:nvPr/>
        </p:nvCxnSpPr>
        <p:spPr>
          <a:xfrm flipH="1">
            <a:off x="5066304" y="7037960"/>
            <a:ext cx="324846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5CB0EF4-5D0B-4B40-9A28-4966ADDCABD4}"/>
              </a:ext>
            </a:extLst>
          </p:cNvPr>
          <p:cNvSpPr txBox="1"/>
          <p:nvPr/>
        </p:nvSpPr>
        <p:spPr>
          <a:xfrm>
            <a:off x="3757173" y="6486068"/>
            <a:ext cx="1868316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Bedeutung der Pfeilrichtung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Seilzug hebt 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Seilzug senkt 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Keine Pfeile: System befindet sich im Stillstand, E-Motor ist ausgeschaltet</a:t>
            </a:r>
          </a:p>
          <a:p>
            <a:endParaRPr lang="de-DE" altLang="zh-CN" sz="850" spc="30" dirty="0">
              <a:solidFill>
                <a:srgbClr val="0E0D0B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74" name="Grafik 73">
            <a:extLst>
              <a:ext uri="{FF2B5EF4-FFF2-40B4-BE49-F238E27FC236}">
                <a16:creationId xmlns:a16="http://schemas.microsoft.com/office/drawing/2014/main" id="{30F768EE-E588-43DB-A680-00F72DAF1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97" y="5466155"/>
            <a:ext cx="1921902" cy="21025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29FE9C-426D-4931-ACEE-D80BC3F2904C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l="1065" t="2405" b="2618"/>
          <a:stretch/>
        </p:blipFill>
        <p:spPr>
          <a:xfrm>
            <a:off x="2606190" y="5624276"/>
            <a:ext cx="612000" cy="360000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48CD6-3CDE-46A9-B7B8-67EE24E21E00}"/>
              </a:ext>
            </a:extLst>
          </p:cNvPr>
          <p:cNvCxnSpPr>
            <a:cxnSpLocks/>
          </p:cNvCxnSpPr>
          <p:nvPr/>
        </p:nvCxnSpPr>
        <p:spPr>
          <a:xfrm flipH="1">
            <a:off x="3252246" y="5922900"/>
            <a:ext cx="404357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DB45F8A-29B9-4F73-809B-ECED0568B19A}"/>
              </a:ext>
            </a:extLst>
          </p:cNvPr>
          <p:cNvCxnSpPr>
            <a:cxnSpLocks/>
          </p:cNvCxnSpPr>
          <p:nvPr/>
        </p:nvCxnSpPr>
        <p:spPr>
          <a:xfrm>
            <a:off x="3303522" y="5689600"/>
            <a:ext cx="340381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DBF4A582-F0CD-4112-9ED1-0F7B6B83EB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7" t="3679" r="-1"/>
          <a:stretch/>
        </p:blipFill>
        <p:spPr>
          <a:xfrm>
            <a:off x="3669209" y="5582681"/>
            <a:ext cx="612000" cy="502423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9519AC8E-2C20-4D3A-9B7E-DB4EC0F26D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7" t="5466" r="5270" b="5207"/>
          <a:stretch/>
        </p:blipFill>
        <p:spPr>
          <a:xfrm>
            <a:off x="4783961" y="5497595"/>
            <a:ext cx="612000" cy="519119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68B04273-9B60-4B9D-9EA0-46BD61FCE118}"/>
              </a:ext>
            </a:extLst>
          </p:cNvPr>
          <p:cNvSpPr txBox="1"/>
          <p:nvPr/>
        </p:nvSpPr>
        <p:spPr>
          <a:xfrm>
            <a:off x="4765240" y="5381563"/>
            <a:ext cx="603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70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Seilwinde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72282C8C-FFE8-4EC0-A01C-2384D1B8E7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08" t="1862" r="6253" b="2288"/>
          <a:stretch/>
        </p:blipFill>
        <p:spPr>
          <a:xfrm>
            <a:off x="5866142" y="5591627"/>
            <a:ext cx="468000" cy="438103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2606C66-B480-4613-A03A-71118D77D6C8}"/>
              </a:ext>
            </a:extLst>
          </p:cNvPr>
          <p:cNvCxnSpPr>
            <a:cxnSpLocks/>
          </p:cNvCxnSpPr>
          <p:nvPr/>
        </p:nvCxnSpPr>
        <p:spPr>
          <a:xfrm flipH="1">
            <a:off x="6374226" y="5933858"/>
            <a:ext cx="404357" cy="0"/>
          </a:xfrm>
          <a:prstGeom prst="straightConnector1">
            <a:avLst/>
          </a:prstGeom>
          <a:ln w="28575">
            <a:solidFill>
              <a:srgbClr val="F3BB0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1F02A860-FEEF-4F2D-9D25-1B900407374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433" r="11155" b="3916"/>
          <a:stretch/>
        </p:blipFill>
        <p:spPr>
          <a:xfrm>
            <a:off x="6845129" y="5581618"/>
            <a:ext cx="483576" cy="435063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0FB649B4-03D4-44EF-A7F7-BDE99C3C36E9}"/>
              </a:ext>
            </a:extLst>
          </p:cNvPr>
          <p:cNvSpPr txBox="1"/>
          <p:nvPr/>
        </p:nvSpPr>
        <p:spPr>
          <a:xfrm>
            <a:off x="6349910" y="6122685"/>
            <a:ext cx="555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Kraft-Weg-C.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29F256-37FE-475F-881D-E815A39866B2}"/>
              </a:ext>
            </a:extLst>
          </p:cNvPr>
          <p:cNvSpPr txBox="1"/>
          <p:nvPr/>
        </p:nvSpPr>
        <p:spPr>
          <a:xfrm>
            <a:off x="2721269" y="1764078"/>
            <a:ext cx="151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439026B-7B1F-4E7B-8CD1-4309CCF17947}"/>
              </a:ext>
            </a:extLst>
          </p:cNvPr>
          <p:cNvSpPr txBox="1"/>
          <p:nvPr/>
        </p:nvSpPr>
        <p:spPr>
          <a:xfrm>
            <a:off x="2066072" y="4777441"/>
            <a:ext cx="383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Eigenschaften des Flaschenzugs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978024-612D-4BA4-BD33-71F1DCF4E249}"/>
              </a:ext>
            </a:extLst>
          </p:cNvPr>
          <p:cNvSpPr/>
          <p:nvPr/>
        </p:nvSpPr>
        <p:spPr>
          <a:xfrm>
            <a:off x="2403329" y="7830789"/>
            <a:ext cx="2444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400" b="1" spc="9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Sim</a:t>
            </a:r>
            <a:r>
              <a:rPr lang="de-DE" altLang="zh-CN" sz="140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ulationsergebnisse: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6883013-3168-434F-897F-6EB002FC3DFA}"/>
              </a:ext>
            </a:extLst>
          </p:cNvPr>
          <p:cNvSpPr txBox="1"/>
          <p:nvPr/>
        </p:nvSpPr>
        <p:spPr>
          <a:xfrm>
            <a:off x="1702496" y="8380404"/>
            <a:ext cx="153158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Versuch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Kraft</a:t>
            </a:r>
            <a:r>
              <a:rPr lang="de-DE" altLang="zh-CN" sz="850" spc="5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-Weg-Diagramm</a:t>
            </a:r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850" spc="6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der </a:t>
            </a:r>
            <a:r>
              <a:rPr lang="de-DE" altLang="zh-CN" sz="850" spc="5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Masse (m=5kg) bei (n+1)-Rollen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2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Kraft-Weg-Diagramm an Seilwinde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CF18587-3D28-42A9-95C1-3D4D3668D8DE}"/>
              </a:ext>
            </a:extLst>
          </p:cNvPr>
          <p:cNvSpPr txBox="1"/>
          <p:nvPr/>
        </p:nvSpPr>
        <p:spPr>
          <a:xfrm>
            <a:off x="256199" y="9252508"/>
            <a:ext cx="28047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85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Ausblick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85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Aufzählen von Verbesserungspotentialen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01CF538-1FD2-4921-98FE-A585F8D33AE2}"/>
              </a:ext>
            </a:extLst>
          </p:cNvPr>
          <p:cNvSpPr txBox="1"/>
          <p:nvPr/>
        </p:nvSpPr>
        <p:spPr>
          <a:xfrm>
            <a:off x="3438464" y="3779102"/>
            <a:ext cx="27141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b="1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Problemlösungsansatz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zh-CN" sz="850" spc="3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Vorgehensweise beschreiben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10CB1DA-35FA-4D57-B353-10FA3850A226}"/>
              </a:ext>
            </a:extLst>
          </p:cNvPr>
          <p:cNvSpPr txBox="1"/>
          <p:nvPr/>
        </p:nvSpPr>
        <p:spPr>
          <a:xfrm>
            <a:off x="4625105" y="8743909"/>
            <a:ext cx="2162947" cy="2231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de-DE" altLang="zh-CN" sz="850" spc="85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Simulationsergebnisse einfügen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3B95770-9BF9-4293-94A1-BCFC8DB7FC70}"/>
              </a:ext>
            </a:extLst>
          </p:cNvPr>
          <p:cNvSpPr txBox="1"/>
          <p:nvPr/>
        </p:nvSpPr>
        <p:spPr>
          <a:xfrm>
            <a:off x="11048" y="10222674"/>
            <a:ext cx="3056001" cy="36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02083"/>
              </a:lnSpc>
            </a:pPr>
            <a:r>
              <a:rPr lang="de-DE" altLang="zh-CN" sz="600" b="1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Quellen:</a:t>
            </a:r>
          </a:p>
          <a:p>
            <a:pPr hangingPunct="0">
              <a:lnSpc>
                <a:spcPct val="102083"/>
              </a:lnSpc>
            </a:pPr>
            <a:r>
              <a:rPr lang="de-DE" altLang="zh-CN" sz="60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[1] Barth, Mike - Modelica-Seminar Projekt WS 19/20</a:t>
            </a:r>
          </a:p>
          <a:p>
            <a:pPr hangingPunct="0">
              <a:lnSpc>
                <a:spcPct val="102083"/>
              </a:lnSpc>
            </a:pPr>
            <a:r>
              <a:rPr lang="de-DE" altLang="zh-CN" sz="600" spc="25" dirty="0">
                <a:solidFill>
                  <a:srgbClr val="1E191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[2] Barth, Mike - Modelica-Seminar Einführung in Modelica / OME WS19/20</a:t>
            </a:r>
            <a:endParaRPr lang="en-US" altLang="zh-CN" sz="600" b="1" spc="40" dirty="0">
              <a:solidFill>
                <a:srgbClr val="1E191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8DCBF10-03AF-411F-8CE2-4C92A653F2A0}"/>
              </a:ext>
            </a:extLst>
          </p:cNvPr>
          <p:cNvCxnSpPr/>
          <p:nvPr/>
        </p:nvCxnSpPr>
        <p:spPr>
          <a:xfrm flipV="1">
            <a:off x="-5558" y="4768330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BA21FF74-3B95-456D-84E5-F03B04EFAA6B}"/>
              </a:ext>
            </a:extLst>
          </p:cNvPr>
          <p:cNvCxnSpPr/>
          <p:nvPr/>
        </p:nvCxnSpPr>
        <p:spPr>
          <a:xfrm flipV="1">
            <a:off x="-5648" y="5047635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53011BE-542B-468C-BCCA-8F0452C6F58E}"/>
              </a:ext>
            </a:extLst>
          </p:cNvPr>
          <p:cNvCxnSpPr/>
          <p:nvPr/>
        </p:nvCxnSpPr>
        <p:spPr>
          <a:xfrm flipV="1">
            <a:off x="-3342" y="7830789"/>
            <a:ext cx="7561263" cy="45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387760-6FAD-4D46-8E24-8F829254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6" y="1186384"/>
            <a:ext cx="1851819" cy="20259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7DE4BE-AD5B-4CA7-A8BB-E1C831D7D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" t="3679" r="-1"/>
          <a:stretch/>
        </p:blipFill>
        <p:spPr>
          <a:xfrm>
            <a:off x="2970611" y="1186384"/>
            <a:ext cx="1197206" cy="9828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BA1FA44-6559-4915-AB77-6A180B184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" t="5466" r="5270" b="5207"/>
          <a:stretch/>
        </p:blipFill>
        <p:spPr>
          <a:xfrm>
            <a:off x="4590738" y="2629579"/>
            <a:ext cx="1680833" cy="14257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8862FF-3E23-4479-8A18-14B4DA8F5F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8" t="1862" r="6253" b="2288"/>
          <a:stretch/>
        </p:blipFill>
        <p:spPr>
          <a:xfrm>
            <a:off x="4804410" y="1186384"/>
            <a:ext cx="1253490" cy="11734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B357875-E5DE-420A-8252-7CCC18554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3" r="11155" b="3916"/>
          <a:stretch/>
        </p:blipFill>
        <p:spPr>
          <a:xfrm>
            <a:off x="2765309" y="2730543"/>
            <a:ext cx="1360275" cy="122380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4E5A053-96E3-40EB-A20A-642D127D8F35}"/>
              </a:ext>
            </a:extLst>
          </p:cNvPr>
          <p:cNvSpPr txBox="1"/>
          <p:nvPr/>
        </p:nvSpPr>
        <p:spPr>
          <a:xfrm>
            <a:off x="3475973" y="381000"/>
            <a:ext cx="81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Bilder</a:t>
            </a:r>
          </a:p>
        </p:txBody>
      </p:sp>
    </p:spTree>
    <p:extLst>
      <p:ext uri="{BB962C8B-B14F-4D97-AF65-F5344CB8AC3E}">
        <p14:creationId xmlns:p14="http://schemas.microsoft.com/office/powerpoint/2010/main" val="227360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Benutzerdefiniert</PresentationFormat>
  <Paragraphs>66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Furkan Ertürk</dc:creator>
  <cp:lastModifiedBy>Furkan Ertürk</cp:lastModifiedBy>
  <cp:revision>94</cp:revision>
  <dcterms:created xsi:type="dcterms:W3CDTF">2011-01-21T15:00:27Z</dcterms:created>
  <dcterms:modified xsi:type="dcterms:W3CDTF">2019-12-11T17:00:53Z</dcterms:modified>
</cp:coreProperties>
</file>