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268" r:id="rId2"/>
    <p:sldId id="295" r:id="rId3"/>
    <p:sldId id="296" r:id="rId4"/>
  </p:sldIdLst>
  <p:sldSz cx="9906000" cy="6858000" type="A4"/>
  <p:notesSz cx="6858000" cy="9144000"/>
  <p:defaultTextStyle>
    <a:defPPr>
      <a:defRPr lang="de-DE"/>
    </a:defPPr>
    <a:lvl1pPr marL="0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325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649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974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298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623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947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6272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597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B9BD5"/>
    <a:srgbClr val="CFCFCF"/>
    <a:srgbClr val="B3B3AC"/>
    <a:srgbClr val="767467"/>
    <a:srgbClr val="626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7" autoAdjust="0"/>
    <p:restoredTop sz="94690"/>
  </p:normalViewPr>
  <p:slideViewPr>
    <p:cSldViewPr snapToGrid="0" snapToObjects="1" showGuides="1">
      <p:cViewPr>
        <p:scale>
          <a:sx n="66" d="100"/>
          <a:sy n="66" d="100"/>
        </p:scale>
        <p:origin x="92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20" d="100"/>
          <a:sy n="120" d="100"/>
        </p:scale>
        <p:origin x="379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AFE3A-2CA8-F64E-AFD3-48D0B181CB4E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372B8-5F40-0C4C-B862-72A561C79A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95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4A54A-5FDC-3640-9346-2A564B830E0C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8625A-4FE3-C044-A0AF-218DCEFA63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79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488"/>
            <a:ext cx="9906000" cy="6751512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08" y="350289"/>
            <a:ext cx="1800056" cy="558366"/>
          </a:xfrm>
          <a:prstGeom prst="rect">
            <a:avLst/>
          </a:prstGeom>
        </p:spPr>
      </p:pic>
      <p:sp>
        <p:nvSpPr>
          <p:cNvPr id="9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87439" y="4126534"/>
            <a:ext cx="3756166" cy="14922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200" baseline="0">
                <a:solidFill>
                  <a:srgbClr val="626254"/>
                </a:solidFill>
                <a:latin typeface="Arial" charset="0"/>
              </a:defRPr>
            </a:lvl1pPr>
            <a:lvl2pPr marL="4572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19.12.19</a:t>
            </a:r>
          </a:p>
        </p:txBody>
      </p:sp>
      <p:sp>
        <p:nvSpPr>
          <p:cNvPr id="10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060886" y="4069225"/>
            <a:ext cx="4476306" cy="1981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 baseline="0">
                <a:solidFill>
                  <a:srgbClr val="626254"/>
                </a:solidFill>
                <a:latin typeface="Arial" charset="0"/>
              </a:defRPr>
            </a:lvl1pPr>
            <a:lvl2pPr marL="4572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Titel eingeben</a:t>
            </a:r>
          </a:p>
        </p:txBody>
      </p:sp>
    </p:spTree>
    <p:extLst>
      <p:ext uri="{BB962C8B-B14F-4D97-AF65-F5344CB8AC3E}">
        <p14:creationId xmlns:p14="http://schemas.microsoft.com/office/powerpoint/2010/main" val="119711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49" y="600657"/>
            <a:ext cx="7742267" cy="5492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rgbClr val="626254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850" y="1378990"/>
            <a:ext cx="7738110" cy="4267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  <a:defRPr sz="2200">
                <a:solidFill>
                  <a:srgbClr val="626254"/>
                </a:solidFill>
              </a:defRPr>
            </a:lvl1pPr>
            <a:lvl2pPr>
              <a:defRPr>
                <a:solidFill>
                  <a:srgbClr val="626254"/>
                </a:solidFill>
              </a:defRPr>
            </a:lvl2pPr>
            <a:lvl3pPr>
              <a:defRPr>
                <a:solidFill>
                  <a:srgbClr val="626254"/>
                </a:solidFill>
              </a:defRPr>
            </a:lvl3pPr>
            <a:lvl4pPr>
              <a:defRPr>
                <a:solidFill>
                  <a:srgbClr val="626254"/>
                </a:solidFill>
              </a:defRPr>
            </a:lvl4pPr>
            <a:lvl5pPr>
              <a:defRPr>
                <a:solidFill>
                  <a:srgbClr val="626254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37677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9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spaltig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85849" y="600657"/>
            <a:ext cx="7742267" cy="5492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rgbClr val="626254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85851" y="1378990"/>
            <a:ext cx="3766236" cy="42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626254"/>
                </a:solidFill>
              </a:defRPr>
            </a:lvl1pPr>
            <a:lvl2pPr>
              <a:defRPr>
                <a:solidFill>
                  <a:srgbClr val="626254"/>
                </a:solidFill>
              </a:defRPr>
            </a:lvl2pPr>
            <a:lvl3pPr>
              <a:defRPr>
                <a:solidFill>
                  <a:srgbClr val="626254"/>
                </a:solidFill>
              </a:defRPr>
            </a:lvl3pPr>
            <a:lvl4pPr>
              <a:defRPr>
                <a:solidFill>
                  <a:srgbClr val="626254"/>
                </a:solidFill>
              </a:defRPr>
            </a:lvl4pPr>
            <a:lvl5pPr>
              <a:defRPr>
                <a:solidFill>
                  <a:srgbClr val="626254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5061880" y="1378990"/>
            <a:ext cx="3766236" cy="42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626254"/>
                </a:solidFill>
              </a:defRPr>
            </a:lvl1pPr>
            <a:lvl2pPr>
              <a:defRPr>
                <a:solidFill>
                  <a:srgbClr val="626254"/>
                </a:solidFill>
              </a:defRPr>
            </a:lvl2pPr>
            <a:lvl3pPr>
              <a:defRPr>
                <a:solidFill>
                  <a:srgbClr val="626254"/>
                </a:solidFill>
              </a:defRPr>
            </a:lvl3pPr>
            <a:lvl4pPr>
              <a:defRPr>
                <a:solidFill>
                  <a:srgbClr val="626254"/>
                </a:solidFill>
              </a:defRPr>
            </a:lvl4pPr>
            <a:lvl5pPr>
              <a:defRPr>
                <a:solidFill>
                  <a:srgbClr val="626254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03001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149" y="6158699"/>
            <a:ext cx="904875" cy="275188"/>
          </a:xfrm>
          <a:prstGeom prst="rect">
            <a:avLst/>
          </a:prstGeom>
        </p:spPr>
      </p:pic>
      <p:sp>
        <p:nvSpPr>
          <p:cNvPr id="5" name="Textplatzhalter 13"/>
          <p:cNvSpPr txBox="1">
            <a:spLocks/>
          </p:cNvSpPr>
          <p:nvPr userDrawn="1"/>
        </p:nvSpPr>
        <p:spPr>
          <a:xfrm>
            <a:off x="2764465" y="6158699"/>
            <a:ext cx="2292031" cy="38497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dirty="0"/>
              <a:t>Implementierung einer Modelica-Bibliothek</a:t>
            </a:r>
            <a:r>
              <a:rPr lang="de-DE" baseline="0" dirty="0"/>
              <a:t> für einen Flaschenzug</a:t>
            </a:r>
            <a:endParaRPr lang="de-DE" dirty="0"/>
          </a:p>
        </p:txBody>
      </p:sp>
      <p:sp>
        <p:nvSpPr>
          <p:cNvPr id="6" name="Textplatzhalter 13"/>
          <p:cNvSpPr txBox="1">
            <a:spLocks/>
          </p:cNvSpPr>
          <p:nvPr userDrawn="1"/>
        </p:nvSpPr>
        <p:spPr>
          <a:xfrm>
            <a:off x="5809832" y="6158699"/>
            <a:ext cx="2334707" cy="16909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Modelica</a:t>
            </a:r>
            <a:r>
              <a:rPr lang="de-DE" baseline="0" dirty="0"/>
              <a:t>-Seminar WS 19/20</a:t>
            </a:r>
            <a:endParaRPr lang="de-DE" dirty="0"/>
          </a:p>
        </p:txBody>
      </p:sp>
      <p:sp>
        <p:nvSpPr>
          <p:cNvPr id="11" name="Textplatzhalter 13"/>
          <p:cNvSpPr txBox="1">
            <a:spLocks/>
          </p:cNvSpPr>
          <p:nvPr userDrawn="1"/>
        </p:nvSpPr>
        <p:spPr>
          <a:xfrm>
            <a:off x="1084961" y="6158699"/>
            <a:ext cx="1767481" cy="15693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75FACC-40E9-DA4B-952F-1C2D0A68B874}" type="slidenum">
              <a:rPr lang="de-DE" smtClean="0"/>
              <a:pPr/>
              <a:t>‹Nr.›</a:t>
            </a:fld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516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78" r:id="rId2"/>
    <p:sldLayoutId id="214748369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000" kern="1200">
          <a:solidFill>
            <a:srgbClr val="62625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48" userDrawn="1">
          <p15:clr>
            <a:srgbClr val="F26B43"/>
          </p15:clr>
        </p15:guide>
        <p15:guide id="2" pos="693" userDrawn="1">
          <p15:clr>
            <a:srgbClr val="F26B43"/>
          </p15:clr>
        </p15:guide>
        <p15:guide id="3" pos="5561" userDrawn="1">
          <p15:clr>
            <a:srgbClr val="F26B43"/>
          </p15:clr>
        </p15:guide>
        <p15:guide id="4" orient="horz" pos="864" userDrawn="1">
          <p15:clr>
            <a:srgbClr val="F26B43"/>
          </p15:clr>
        </p15:guide>
        <p15:guide id="6" pos="3052" userDrawn="1">
          <p15:clr>
            <a:srgbClr val="F26B43"/>
          </p15:clr>
        </p15:guide>
        <p15:guide id="7" pos="31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1087439" y="4126534"/>
            <a:ext cx="3756166" cy="1647542"/>
          </a:xfrm>
        </p:spPr>
        <p:txBody>
          <a:bodyPr/>
          <a:lstStyle/>
          <a:p>
            <a:r>
              <a:rPr lang="de-DE" dirty="0"/>
              <a:t>19.12.2019</a:t>
            </a:r>
          </a:p>
          <a:p>
            <a:endParaRPr lang="de-DE" dirty="0"/>
          </a:p>
          <a:p>
            <a:r>
              <a:rPr lang="de-DE" dirty="0"/>
              <a:t>Prof. Dr.-Ing. Mike Barth</a:t>
            </a:r>
          </a:p>
          <a:p>
            <a:r>
              <a:rPr lang="de-DE" dirty="0"/>
              <a:t>M.Sc. Christian Härle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5060886" y="3637584"/>
            <a:ext cx="4476306" cy="1981200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Hochschule Pforzheim</a:t>
            </a:r>
          </a:p>
          <a:p>
            <a:br>
              <a:rPr lang="de-DE" sz="1050" dirty="0"/>
            </a:br>
            <a:r>
              <a:rPr lang="de-DE" dirty="0"/>
              <a:t>Implementierung einer Modelica-Bibliothek für einen Flaschenzug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560141" y="6581001"/>
            <a:ext cx="57270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>
                <a:solidFill>
                  <a:srgbClr val="626254"/>
                </a:solidFill>
                <a:latin typeface="Arial" charset="0"/>
              </a:rPr>
              <a:t>Gruppe 1: Robin Schwager, Furkan Ertürk, Melanie Glomb, Timo Mäken</a:t>
            </a:r>
          </a:p>
        </p:txBody>
      </p:sp>
    </p:spTree>
    <p:extLst>
      <p:ext uri="{BB962C8B-B14F-4D97-AF65-F5344CB8AC3E}">
        <p14:creationId xmlns:p14="http://schemas.microsoft.com/office/powerpoint/2010/main" val="27366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69F02-7F7E-430C-BC2E-0365C034A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00" y="360000"/>
            <a:ext cx="7742267" cy="549271"/>
          </a:xfrm>
        </p:spPr>
        <p:txBody>
          <a:bodyPr/>
          <a:lstStyle/>
          <a:p>
            <a:r>
              <a:rPr lang="de-DE" b="1" dirty="0"/>
              <a:t>Aufbau der Flaschenzug-Bibliothek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9BA9EB0-D8D9-473F-B264-61041C99B930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/>
          <a:stretch/>
        </p:blipFill>
        <p:spPr>
          <a:xfrm>
            <a:off x="3831766" y="1307892"/>
            <a:ext cx="2520000" cy="2520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0FF89AF-EF14-483E-966B-B91D7561A843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5111"/>
          <a:stretch/>
        </p:blipFill>
        <p:spPr>
          <a:xfrm>
            <a:off x="712831" y="1312931"/>
            <a:ext cx="2160000" cy="216000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6AE53219-597F-4882-AAC4-FEB226F8C4B0}"/>
              </a:ext>
            </a:extLst>
          </p:cNvPr>
          <p:cNvSpPr/>
          <p:nvPr/>
        </p:nvSpPr>
        <p:spPr>
          <a:xfrm>
            <a:off x="6400516" y="1307892"/>
            <a:ext cx="29394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>
                <a:solidFill>
                  <a:srgbClr val="000000"/>
                </a:solidFill>
              </a:rPr>
              <a:t>Einphasen-Gleichstrommotor</a:t>
            </a:r>
          </a:p>
          <a:p>
            <a:endParaRPr lang="de-DE" sz="600" b="1" dirty="0">
              <a:solidFill>
                <a:srgbClr val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000000"/>
                </a:solidFill>
              </a:rPr>
              <a:t>Modus-Parameter legt Betriebsmodus An/Aus fest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000000"/>
                </a:solidFill>
              </a:rPr>
              <a:t>Zwei Modi: An (True) oder Aus (</a:t>
            </a:r>
            <a:r>
              <a:rPr lang="en-US" sz="1200" dirty="0">
                <a:solidFill>
                  <a:srgbClr val="000000"/>
                </a:solidFill>
              </a:rPr>
              <a:t>False</a:t>
            </a:r>
            <a:r>
              <a:rPr lang="de-DE" sz="1200" dirty="0">
                <a:solidFill>
                  <a:srgbClr val="000000"/>
                </a:solidFill>
              </a:rPr>
              <a:t>)</a:t>
            </a:r>
          </a:p>
          <a:p>
            <a:pPr marL="573775" lvl="1" indent="-171450">
              <a:buFont typeface="Courier New" panose="02070309020205020404" pitchFamily="49" charset="0"/>
              <a:buChar char="o"/>
            </a:pPr>
            <a:r>
              <a:rPr lang="de-DE" sz="1200" dirty="0">
                <a:solidFill>
                  <a:srgbClr val="000000"/>
                </a:solidFill>
              </a:rPr>
              <a:t>An: Seile und Masse am Flaschenzug bewegen sich</a:t>
            </a:r>
          </a:p>
          <a:p>
            <a:pPr marL="573775" lvl="1" indent="-171450">
              <a:buFont typeface="Courier New" panose="02070309020205020404" pitchFamily="49" charset="0"/>
              <a:buChar char="o"/>
            </a:pPr>
            <a:r>
              <a:rPr lang="de-DE" sz="1200" dirty="0">
                <a:solidFill>
                  <a:srgbClr val="000000"/>
                </a:solidFill>
              </a:rPr>
              <a:t>Aus: Bewegungsloses Flaschenzugsystem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000000"/>
                </a:solidFill>
              </a:rPr>
              <a:t>Definition notwendiger Variablen des Einphasen-GM</a:t>
            </a:r>
          </a:p>
        </p:txBody>
      </p:sp>
      <p:graphicFrame>
        <p:nvGraphicFramePr>
          <p:cNvPr id="24" name="Tabelle 24">
            <a:extLst>
              <a:ext uri="{FF2B5EF4-FFF2-40B4-BE49-F238E27FC236}">
                <a16:creationId xmlns:a16="http://schemas.microsoft.com/office/drawing/2014/main" id="{C7D1F1D0-A9D6-4D33-8193-9E422D057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234015"/>
              </p:ext>
            </p:extLst>
          </p:nvPr>
        </p:nvGraphicFramePr>
        <p:xfrm>
          <a:off x="712831" y="4164625"/>
          <a:ext cx="4333532" cy="1191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383">
                  <a:extLst>
                    <a:ext uri="{9D8B030D-6E8A-4147-A177-3AD203B41FA5}">
                      <a16:colId xmlns:a16="http://schemas.microsoft.com/office/drawing/2014/main" val="1618473150"/>
                    </a:ext>
                  </a:extLst>
                </a:gridCol>
                <a:gridCol w="1083383">
                  <a:extLst>
                    <a:ext uri="{9D8B030D-6E8A-4147-A177-3AD203B41FA5}">
                      <a16:colId xmlns:a16="http://schemas.microsoft.com/office/drawing/2014/main" val="1850315843"/>
                    </a:ext>
                  </a:extLst>
                </a:gridCol>
                <a:gridCol w="1083383">
                  <a:extLst>
                    <a:ext uri="{9D8B030D-6E8A-4147-A177-3AD203B41FA5}">
                      <a16:colId xmlns:a16="http://schemas.microsoft.com/office/drawing/2014/main" val="2252226134"/>
                    </a:ext>
                  </a:extLst>
                </a:gridCol>
                <a:gridCol w="1083383">
                  <a:extLst>
                    <a:ext uri="{9D8B030D-6E8A-4147-A177-3AD203B41FA5}">
                      <a16:colId xmlns:a16="http://schemas.microsoft.com/office/drawing/2014/main" val="132998826"/>
                    </a:ext>
                  </a:extLst>
                </a:gridCol>
              </a:tblGrid>
              <a:tr h="454024">
                <a:tc>
                  <a:txBody>
                    <a:bodyPr/>
                    <a:lstStyle/>
                    <a:p>
                      <a:r>
                        <a:rPr lang="de-DE" sz="1000" dirty="0"/>
                        <a:t>Konnektoren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Winkel-</a:t>
                      </a:r>
                    </a:p>
                    <a:p>
                      <a:r>
                        <a:rPr lang="de-DE" sz="1000" dirty="0"/>
                        <a:t>Moment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/>
                        <a:t>Spannung-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/>
                        <a:t>Strom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Kraft-</a:t>
                      </a:r>
                    </a:p>
                    <a:p>
                      <a:r>
                        <a:rPr lang="de-DE" sz="1000" dirty="0"/>
                        <a:t>Weg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933641"/>
                  </a:ext>
                </a:extLst>
              </a:tr>
              <a:tr h="3682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Flussgröße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0000"/>
                          </a:solidFill>
                        </a:rPr>
                        <a:t>Drehmoment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0000"/>
                          </a:solidFill>
                        </a:rPr>
                        <a:t>Strom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0000"/>
                          </a:solidFill>
                        </a:rPr>
                        <a:t>Kraft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597034"/>
                  </a:ext>
                </a:extLst>
              </a:tr>
              <a:tr h="3691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Potentialgröße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0000"/>
                          </a:solidFill>
                        </a:rPr>
                        <a:t>Winkel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0000"/>
                          </a:solidFill>
                        </a:rPr>
                        <a:t>Spannung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0000"/>
                          </a:solidFill>
                        </a:rPr>
                        <a:t>Weg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48918"/>
                  </a:ext>
                </a:extLst>
              </a:tr>
            </a:tbl>
          </a:graphicData>
        </a:graphic>
      </p:graphicFrame>
      <p:sp>
        <p:nvSpPr>
          <p:cNvPr id="26" name="Textfeld 25">
            <a:extLst>
              <a:ext uri="{FF2B5EF4-FFF2-40B4-BE49-F238E27FC236}">
                <a16:creationId xmlns:a16="http://schemas.microsoft.com/office/drawing/2014/main" id="{3F64BE58-9966-4579-BDA1-65B9332020F9}"/>
              </a:ext>
            </a:extLst>
          </p:cNvPr>
          <p:cNvSpPr txBox="1"/>
          <p:nvPr/>
        </p:nvSpPr>
        <p:spPr>
          <a:xfrm>
            <a:off x="570250" y="941824"/>
            <a:ext cx="3039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000000"/>
                </a:solidFill>
              </a:rPr>
              <a:t>Bestandteile der Bibliothek</a:t>
            </a:r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22E039A9-8A1B-4FD7-8B11-847F78C8B667}"/>
              </a:ext>
            </a:extLst>
          </p:cNvPr>
          <p:cNvSpPr/>
          <p:nvPr/>
        </p:nvSpPr>
        <p:spPr>
          <a:xfrm>
            <a:off x="2872831" y="1926438"/>
            <a:ext cx="914400" cy="6256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8FFD70A-0EF0-42AF-B419-34BDE4C75DAC}"/>
              </a:ext>
            </a:extLst>
          </p:cNvPr>
          <p:cNvSpPr txBox="1"/>
          <p:nvPr/>
        </p:nvSpPr>
        <p:spPr>
          <a:xfrm>
            <a:off x="3787231" y="939304"/>
            <a:ext cx="2261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000000"/>
                </a:solidFill>
              </a:rPr>
              <a:t>Flaschenzugsystem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576C581-8F0F-4F84-B75C-B6A32A92194D}"/>
              </a:ext>
            </a:extLst>
          </p:cNvPr>
          <p:cNvSpPr txBox="1"/>
          <p:nvPr/>
        </p:nvSpPr>
        <p:spPr>
          <a:xfrm>
            <a:off x="712831" y="3827892"/>
            <a:ext cx="2261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000000"/>
                </a:solidFill>
              </a:rPr>
              <a:t>Konnektoren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7EA9731-4752-4881-A8C9-DE8123BDC7D7}"/>
              </a:ext>
            </a:extLst>
          </p:cNvPr>
          <p:cNvSpPr txBox="1"/>
          <p:nvPr/>
        </p:nvSpPr>
        <p:spPr>
          <a:xfrm>
            <a:off x="6400516" y="941824"/>
            <a:ext cx="2939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000000"/>
                </a:solidFill>
              </a:rPr>
              <a:t>Komponenteneigenschaften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7334C478-3528-4F7D-8CDD-FA79D4893499}"/>
              </a:ext>
            </a:extLst>
          </p:cNvPr>
          <p:cNvSpPr/>
          <p:nvPr/>
        </p:nvSpPr>
        <p:spPr>
          <a:xfrm>
            <a:off x="712831" y="5427120"/>
            <a:ext cx="59671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rgbClr val="000000"/>
                </a:solidFill>
              </a:rPr>
              <a:t>Spannungsquelle	  E-Motor	          Seilwinde	 Rolle	   Masse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6CCCF4F-ED1B-47C7-90C0-A943D280256E}"/>
              </a:ext>
            </a:extLst>
          </p:cNvPr>
          <p:cNvCxnSpPr>
            <a:cxnSpLocks/>
          </p:cNvCxnSpPr>
          <p:nvPr/>
        </p:nvCxnSpPr>
        <p:spPr>
          <a:xfrm>
            <a:off x="1978098" y="5565619"/>
            <a:ext cx="50522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79A44346-F457-4BAF-B1B9-058E8691BB49}"/>
              </a:ext>
            </a:extLst>
          </p:cNvPr>
          <p:cNvCxnSpPr>
            <a:cxnSpLocks/>
          </p:cNvCxnSpPr>
          <p:nvPr/>
        </p:nvCxnSpPr>
        <p:spPr>
          <a:xfrm>
            <a:off x="3104825" y="5577461"/>
            <a:ext cx="50522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B441DB3-F694-4BC5-A55A-2DE2E0EBA224}"/>
              </a:ext>
            </a:extLst>
          </p:cNvPr>
          <p:cNvCxnSpPr>
            <a:cxnSpLocks/>
          </p:cNvCxnSpPr>
          <p:nvPr/>
        </p:nvCxnSpPr>
        <p:spPr>
          <a:xfrm>
            <a:off x="4325629" y="5565619"/>
            <a:ext cx="50522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289E86EA-C611-4DC0-BCD9-5F779259A08C}"/>
              </a:ext>
            </a:extLst>
          </p:cNvPr>
          <p:cNvCxnSpPr>
            <a:cxnSpLocks/>
          </p:cNvCxnSpPr>
          <p:nvPr/>
        </p:nvCxnSpPr>
        <p:spPr>
          <a:xfrm>
            <a:off x="5238425" y="5565473"/>
            <a:ext cx="50522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383AC1CC-FC4E-47F1-A31B-F85FF2F0781C}"/>
              </a:ext>
            </a:extLst>
          </p:cNvPr>
          <p:cNvSpPr txBox="1"/>
          <p:nvPr/>
        </p:nvSpPr>
        <p:spPr>
          <a:xfrm>
            <a:off x="1843625" y="5619975"/>
            <a:ext cx="78244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85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Spannung-Strom-C.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BBAB47EB-F6B4-4E86-A997-A2A9985F02C3}"/>
              </a:ext>
            </a:extLst>
          </p:cNvPr>
          <p:cNvSpPr txBox="1"/>
          <p:nvPr/>
        </p:nvSpPr>
        <p:spPr>
          <a:xfrm>
            <a:off x="3056792" y="5619975"/>
            <a:ext cx="73043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85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Winkel-Moment-C.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673426F-0F58-45C5-B99E-D7DD6B106ACA}"/>
              </a:ext>
            </a:extLst>
          </p:cNvPr>
          <p:cNvSpPr txBox="1"/>
          <p:nvPr/>
        </p:nvSpPr>
        <p:spPr>
          <a:xfrm>
            <a:off x="4325629" y="5619975"/>
            <a:ext cx="55597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85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Kraft-Weg-C.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7BAF547-10F7-424C-AC8C-EFA59C1C62F0}"/>
              </a:ext>
            </a:extLst>
          </p:cNvPr>
          <p:cNvSpPr txBox="1"/>
          <p:nvPr/>
        </p:nvSpPr>
        <p:spPr>
          <a:xfrm>
            <a:off x="5238425" y="5630618"/>
            <a:ext cx="55597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850" spc="30" dirty="0">
                <a:solidFill>
                  <a:srgbClr val="0E0D0B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Kraft-Weg-C.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CC06474D-BFE0-4B60-B829-CF05A77E6B5E}"/>
              </a:ext>
            </a:extLst>
          </p:cNvPr>
          <p:cNvSpPr/>
          <p:nvPr/>
        </p:nvSpPr>
        <p:spPr>
          <a:xfrm>
            <a:off x="6396301" y="3397508"/>
            <a:ext cx="26995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>
                <a:solidFill>
                  <a:srgbClr val="000000"/>
                </a:solidFill>
              </a:rPr>
              <a:t>Spannungsquelle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000000"/>
                </a:solidFill>
              </a:rPr>
              <a:t>Parameter Spannung darf nur positiv sein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000000"/>
                </a:solidFill>
              </a:rPr>
              <a:t>Parameter Richtung bestimmt Drehverhalten des Flaschenzugs</a:t>
            </a:r>
          </a:p>
          <a:p>
            <a:pPr marL="573775" lvl="1" indent="-171450">
              <a:buFont typeface="Courier New" panose="02070309020205020404" pitchFamily="49" charset="0"/>
              <a:buChar char="o"/>
            </a:pPr>
            <a:r>
              <a:rPr lang="de-DE" sz="1200" dirty="0">
                <a:solidFill>
                  <a:srgbClr val="000000"/>
                </a:solidFill>
              </a:rPr>
              <a:t>Richtung (True) </a:t>
            </a:r>
            <a:r>
              <a:rPr lang="de-DE" sz="1200" dirty="0">
                <a:solidFill>
                  <a:srgbClr val="000000"/>
                </a:solidFill>
                <a:sym typeface="Wingdings" panose="05000000000000000000" pitchFamily="2" charset="2"/>
              </a:rPr>
              <a:t> Masse wird angehoben</a:t>
            </a:r>
          </a:p>
          <a:p>
            <a:pPr marL="573775" lvl="1" indent="-171450">
              <a:buFont typeface="Courier New" panose="02070309020205020404" pitchFamily="49" charset="0"/>
              <a:buChar char="o"/>
            </a:pPr>
            <a:r>
              <a:rPr lang="de-DE" sz="1200" dirty="0">
                <a:solidFill>
                  <a:srgbClr val="000000"/>
                </a:solidFill>
                <a:sym typeface="Wingdings" panose="05000000000000000000" pitchFamily="2" charset="2"/>
              </a:rPr>
              <a:t>Richtung (</a:t>
            </a:r>
            <a:r>
              <a:rPr lang="en-US" sz="1200" dirty="0">
                <a:solidFill>
                  <a:srgbClr val="000000"/>
                </a:solidFill>
                <a:sym typeface="Wingdings" panose="05000000000000000000" pitchFamily="2" charset="2"/>
              </a:rPr>
              <a:t>False</a:t>
            </a:r>
            <a:r>
              <a:rPr lang="de-DE" sz="1200" dirty="0">
                <a:solidFill>
                  <a:srgbClr val="000000"/>
                </a:solidFill>
                <a:sym typeface="Wingdings" panose="05000000000000000000" pitchFamily="2" charset="2"/>
              </a:rPr>
              <a:t>)  Masse wird gesenkt</a:t>
            </a:r>
            <a:endParaRPr lang="de-DE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94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69F02-7F7E-430C-BC2E-0365C034A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7742267" cy="549271"/>
          </a:xfrm>
        </p:spPr>
        <p:txBody>
          <a:bodyPr/>
          <a:lstStyle/>
          <a:p>
            <a:r>
              <a:rPr lang="de-DE" dirty="0"/>
              <a:t>Funktionalitäten der Flaschenzug-Bibliothek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B354552-6E6E-4BC1-9607-991E85C4DA30}"/>
              </a:ext>
            </a:extLst>
          </p:cNvPr>
          <p:cNvSpPr/>
          <p:nvPr/>
        </p:nvSpPr>
        <p:spPr>
          <a:xfrm>
            <a:off x="1085849" y="4213894"/>
            <a:ext cx="4953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b="1" dirty="0">
                <a:solidFill>
                  <a:srgbClr val="000000"/>
                </a:solidFill>
              </a:rPr>
              <a:t>Seilrolle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000000"/>
                </a:solidFill>
              </a:rPr>
              <a:t>Seilrollenradius beträgt standardgemäß 0,5m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000000"/>
                </a:solidFill>
              </a:rPr>
              <a:t>Mit der nebenstehenden Berechnung kann mit dem Winkel die Strecke berechnet werden, bzw. andersrum.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000000"/>
                </a:solidFill>
              </a:rPr>
              <a:t>Ableitung der Potenzialgrößen führt zur Geschwindigkeit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000000"/>
                </a:solidFill>
              </a:rPr>
              <a:t>Mit dem gegebenem Rollenradius kann die Geschwindigkeit in die Winkelgeschwindigkeit umgerechnet werden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085E753D-66AC-4FA6-8E94-121C0137DC95}"/>
                  </a:ext>
                </a:extLst>
              </p:cNvPr>
              <p:cNvSpPr/>
              <p:nvPr/>
            </p:nvSpPr>
            <p:spPr>
              <a:xfrm>
                <a:off x="1196945" y="2564095"/>
                <a:ext cx="3745846" cy="16180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1400" b="1" dirty="0">
                    <a:solidFill>
                      <a:srgbClr val="000000"/>
                    </a:solidFill>
                  </a:rPr>
                  <a:t>Masse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sz="1200" dirty="0">
                    <a:solidFill>
                      <a:srgbClr val="000000"/>
                    </a:solidFill>
                  </a:rPr>
                  <a:t>Nur pos. Werte für die Masse zulässig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sz="1200" dirty="0">
                    <a:solidFill>
                      <a:srgbClr val="000000"/>
                    </a:solidFill>
                  </a:rPr>
                  <a:t>Bei hohen Massen muss ggf. Rollenanzahl erhöht werden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20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r>
                          <a:rPr lang="de-DE" sz="1200">
                            <a:solidFill>
                              <a:srgbClr val="000000"/>
                            </a:solidFill>
                          </a:rPr>
                          <m:t>𝐹</m:t>
                        </m:r>
                      </m:e>
                      <m:sub>
                        <m:r>
                          <a:rPr lang="de-DE" sz="1200">
                            <a:solidFill>
                              <a:srgbClr val="000000"/>
                            </a:solidFill>
                          </a:rPr>
                          <m:t>𝑔</m:t>
                        </m:r>
                      </m:sub>
                    </m:sSub>
                  </m:oMath>
                </a14:m>
                <a:r>
                  <a:rPr lang="de-DE" sz="1200" dirty="0">
                    <a:solidFill>
                      <a:srgbClr val="000000"/>
                    </a:solidFill>
                  </a:rPr>
                  <a:t> ist die Gewichtskraft und abhängig von der Masse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sz="1200" dirty="0">
                    <a:solidFill>
                      <a:srgbClr val="000000"/>
                    </a:solidFill>
                  </a:rPr>
                  <a:t>Kräfte in Richtung Erde sind positiv definiert </a:t>
                </a:r>
                <a:r>
                  <a:rPr lang="de-DE" sz="1200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 Kraft am Konnektor wirkt negativ</a:t>
                </a:r>
                <a:endParaRPr lang="de-DE" sz="12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085E753D-66AC-4FA6-8E94-121C0137D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945" y="2564095"/>
                <a:ext cx="3745846" cy="1618007"/>
              </a:xfrm>
              <a:prstGeom prst="rect">
                <a:avLst/>
              </a:prstGeom>
              <a:blipFill>
                <a:blip r:embed="rId2"/>
                <a:stretch>
                  <a:fillRect l="-488" t="-755" b="-18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2BE236B8-1794-4866-A09B-C31D9ACEC399}"/>
              </a:ext>
            </a:extLst>
          </p:cNvPr>
          <p:cNvSpPr txBox="1"/>
          <p:nvPr/>
        </p:nvSpPr>
        <p:spPr>
          <a:xfrm>
            <a:off x="1085849" y="840546"/>
            <a:ext cx="385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000000"/>
                </a:solidFill>
              </a:rPr>
              <a:t>Variabel parametrierbare Komponenten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F1DCFB-5DC9-4E5A-9367-327B0FFABF48}"/>
              </a:ext>
            </a:extLst>
          </p:cNvPr>
          <p:cNvSpPr txBox="1"/>
          <p:nvPr/>
        </p:nvSpPr>
        <p:spPr>
          <a:xfrm>
            <a:off x="1196944" y="1148323"/>
            <a:ext cx="385694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000000"/>
                </a:solidFill>
              </a:rPr>
              <a:t>Anzahl der Rollen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rgbClr val="000000"/>
                </a:solidFill>
              </a:rPr>
              <a:t>Flaschenzug_Zugrichtung_unten</a:t>
            </a:r>
            <a:endParaRPr lang="de-DE" sz="600" dirty="0">
              <a:solidFill>
                <a:srgbClr val="000000"/>
              </a:solidFill>
            </a:endParaRPr>
          </a:p>
          <a:p>
            <a:pPr marL="630925" lvl="1" indent="-228600">
              <a:buFont typeface="Courier New" panose="02070309020205020404" pitchFamily="49" charset="0"/>
              <a:buChar char="o"/>
            </a:pPr>
            <a:r>
              <a:rPr lang="de-DE" sz="1200" dirty="0">
                <a:solidFill>
                  <a:srgbClr val="000000"/>
                </a:solidFill>
              </a:rPr>
              <a:t>Festlegung der Rollenanzahl im unteren Bereich des Flaschenzugs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rgbClr val="000000"/>
                </a:solidFill>
              </a:rPr>
              <a:t>Flaschenzug_Zugrichtung_oben</a:t>
            </a:r>
            <a:endParaRPr lang="de-DE" sz="600" dirty="0">
              <a:solidFill>
                <a:srgbClr val="000000"/>
              </a:solidFill>
            </a:endParaRPr>
          </a:p>
          <a:p>
            <a:pPr marL="630925" lvl="1" indent="-228600">
              <a:buFont typeface="Courier New" panose="02070309020205020404" pitchFamily="49" charset="0"/>
              <a:buChar char="o"/>
            </a:pPr>
            <a:r>
              <a:rPr lang="de-DE" sz="1200" dirty="0">
                <a:solidFill>
                  <a:srgbClr val="000000"/>
                </a:solidFill>
              </a:rPr>
              <a:t>Festlegung der Rollenanzahl im oberen Bereich des Flaschenzugs</a:t>
            </a:r>
          </a:p>
        </p:txBody>
      </p:sp>
    </p:spTree>
    <p:extLst>
      <p:ext uri="{BB962C8B-B14F-4D97-AF65-F5344CB8AC3E}">
        <p14:creationId xmlns:p14="http://schemas.microsoft.com/office/powerpoint/2010/main" val="338979817"/>
      </p:ext>
    </p:extLst>
  </p:cSld>
  <p:clrMapOvr>
    <a:masterClrMapping/>
  </p:clrMapOvr>
</p:sld>
</file>

<file path=ppt/theme/theme1.xml><?xml version="1.0" encoding="utf-8"?>
<a:theme xmlns:a="http://schemas.openxmlformats.org/drawingml/2006/main" name="Inhalt">
  <a:themeElements>
    <a:clrScheme name="Hochschule Pforzheim">
      <a:dk1>
        <a:srgbClr val="626254"/>
      </a:dk1>
      <a:lt1>
        <a:srgbClr val="FFFFFF"/>
      </a:lt1>
      <a:dk2>
        <a:srgbClr val="F5BC25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s_pf_powerpoint_05" id="{FA78D7E9-8A2E-3A4F-9098-086411B446F3}" vid="{99F94728-F8DB-DB47-88E5-981B684A2E8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Modelica WS18_19</Template>
  <TotalTime>0</TotalTime>
  <Words>265</Words>
  <Application>Microsoft Office PowerPoint</Application>
  <PresentationFormat>A4-Papier (210 x 297 mm)</PresentationFormat>
  <Paragraphs>61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Courier New</vt:lpstr>
      <vt:lpstr>Inhalt</vt:lpstr>
      <vt:lpstr>PowerPoint-Präsentation</vt:lpstr>
      <vt:lpstr>Aufbau der Flaschenzug-Bibliothek</vt:lpstr>
      <vt:lpstr>Funktionalitäten der Flaschenzug-Bibliothek</vt:lpstr>
    </vt:vector>
  </TitlesOfParts>
  <Company>Hochschule Pforzheim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Franzke, Marcel</dc:creator>
  <cp:lastModifiedBy>Furkan Ertürk</cp:lastModifiedBy>
  <cp:revision>107</cp:revision>
  <cp:lastPrinted>2017-06-26T12:51:52Z</cp:lastPrinted>
  <dcterms:created xsi:type="dcterms:W3CDTF">2018-12-03T15:34:36Z</dcterms:created>
  <dcterms:modified xsi:type="dcterms:W3CDTF">2019-12-11T13:16:08Z</dcterms:modified>
</cp:coreProperties>
</file>