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1263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392" y="-1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0"/>
          <p:cNvSpPr/>
          <p:nvPr/>
        </p:nvSpPr>
        <p:spPr>
          <a:xfrm>
            <a:off x="95250" y="1949450"/>
            <a:ext cx="4718050" cy="2787650"/>
          </a:xfrm>
          <a:custGeom>
            <a:avLst/>
            <a:gdLst>
              <a:gd name="connsiteX0" fmla="*/ 17526 w 4718050"/>
              <a:gd name="connsiteY0" fmla="*/ 411226 h 2787650"/>
              <a:gd name="connsiteX1" fmla="*/ 17526 w 4718050"/>
              <a:gd name="connsiteY1" fmla="*/ 2605785 h 2787650"/>
              <a:gd name="connsiteX2" fmla="*/ 1786889 w 4718050"/>
              <a:gd name="connsiteY2" fmla="*/ 2797810 h 2787650"/>
              <a:gd name="connsiteX3" fmla="*/ 3684270 w 4718050"/>
              <a:gd name="connsiteY3" fmla="*/ 2715514 h 2787650"/>
              <a:gd name="connsiteX4" fmla="*/ 4685538 w 4718050"/>
              <a:gd name="connsiteY4" fmla="*/ 1862073 h 2787650"/>
              <a:gd name="connsiteX5" fmla="*/ 4728210 w 4718050"/>
              <a:gd name="connsiteY5" fmla="*/ 650494 h 2787650"/>
              <a:gd name="connsiteX6" fmla="*/ 2391918 w 4718050"/>
              <a:gd name="connsiteY6" fmla="*/ 16510 h 2787650"/>
              <a:gd name="connsiteX7" fmla="*/ 17526 w 4718050"/>
              <a:gd name="connsiteY7" fmla="*/ 411226 h 2787650"/>
              <a:gd name="connsiteX8" fmla="*/ 17526 w 4718050"/>
              <a:gd name="connsiteY8" fmla="*/ 411226 h 278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8050" h="2787650">
                <a:moveTo>
                  <a:pt x="17526" y="411226"/>
                </a:moveTo>
                <a:lnTo>
                  <a:pt x="17526" y="2605785"/>
                </a:lnTo>
                <a:lnTo>
                  <a:pt x="1786889" y="2797810"/>
                </a:lnTo>
                <a:lnTo>
                  <a:pt x="3684270" y="2715514"/>
                </a:lnTo>
                <a:lnTo>
                  <a:pt x="4685538" y="1862073"/>
                </a:lnTo>
                <a:lnTo>
                  <a:pt x="4728210" y="650494"/>
                </a:lnTo>
                <a:lnTo>
                  <a:pt x="2391918" y="16510"/>
                </a:lnTo>
                <a:lnTo>
                  <a:pt x="17526" y="411226"/>
                </a:lnTo>
                <a:lnTo>
                  <a:pt x="17526" y="411226"/>
                </a:lnTo>
                <a:close/>
              </a:path>
            </a:pathLst>
          </a:custGeom>
          <a:solidFill>
            <a:srgbClr val="F3BB0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80" y="449580"/>
            <a:ext cx="1066800" cy="70866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449580"/>
            <a:ext cx="922019" cy="289560"/>
          </a:xfrm>
          <a:prstGeom prst="rect">
            <a:avLst/>
          </a:prstGeom>
        </p:spPr>
      </p:pic>
      <p:sp>
        <p:nvSpPr>
          <p:cNvPr id="14" name="Freeform 3"/>
          <p:cNvSpPr/>
          <p:nvPr/>
        </p:nvSpPr>
        <p:spPr>
          <a:xfrm>
            <a:off x="57150" y="666750"/>
            <a:ext cx="7435850" cy="1758950"/>
          </a:xfrm>
          <a:custGeom>
            <a:avLst/>
            <a:gdLst>
              <a:gd name="connsiteX0" fmla="*/ 8381 w 7435850"/>
              <a:gd name="connsiteY0" fmla="*/ 203454 h 1758950"/>
              <a:gd name="connsiteX1" fmla="*/ 8381 w 7435850"/>
              <a:gd name="connsiteY1" fmla="*/ 1349502 h 1758950"/>
              <a:gd name="connsiteX2" fmla="*/ 2224277 w 7435850"/>
              <a:gd name="connsiteY2" fmla="*/ 1760982 h 1758950"/>
              <a:gd name="connsiteX3" fmla="*/ 2355342 w 7435850"/>
              <a:gd name="connsiteY3" fmla="*/ 1760982 h 1758950"/>
              <a:gd name="connsiteX4" fmla="*/ 7437882 w 7435850"/>
              <a:gd name="connsiteY4" fmla="*/ 1251966 h 1758950"/>
              <a:gd name="connsiteX5" fmla="*/ 7437882 w 7435850"/>
              <a:gd name="connsiteY5" fmla="*/ 662178 h 1758950"/>
              <a:gd name="connsiteX6" fmla="*/ 1011174 w 7435850"/>
              <a:gd name="connsiteY6" fmla="*/ 17526 h 1758950"/>
              <a:gd name="connsiteX7" fmla="*/ 8381 w 7435850"/>
              <a:gd name="connsiteY7" fmla="*/ 203454 h 1758950"/>
              <a:gd name="connsiteX8" fmla="*/ 8381 w 7435850"/>
              <a:gd name="connsiteY8" fmla="*/ 203454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35850" h="1758950">
                <a:moveTo>
                  <a:pt x="8381" y="203454"/>
                </a:moveTo>
                <a:lnTo>
                  <a:pt x="8381" y="1349502"/>
                </a:lnTo>
                <a:lnTo>
                  <a:pt x="2224277" y="1760982"/>
                </a:lnTo>
                <a:lnTo>
                  <a:pt x="2355342" y="1760982"/>
                </a:lnTo>
                <a:lnTo>
                  <a:pt x="7437882" y="1251966"/>
                </a:lnTo>
                <a:lnTo>
                  <a:pt x="7437882" y="662178"/>
                </a:lnTo>
                <a:lnTo>
                  <a:pt x="1011174" y="17526"/>
                </a:lnTo>
                <a:lnTo>
                  <a:pt x="8381" y="203454"/>
                </a:lnTo>
                <a:lnTo>
                  <a:pt x="8381" y="203454"/>
                </a:lnTo>
                <a:close/>
              </a:path>
            </a:pathLst>
          </a:custGeom>
          <a:solidFill>
            <a:srgbClr val="BEBEB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reeform 4"/>
          <p:cNvSpPr/>
          <p:nvPr/>
        </p:nvSpPr>
        <p:spPr>
          <a:xfrm>
            <a:off x="133350" y="44450"/>
            <a:ext cx="6350" cy="120650"/>
          </a:xfrm>
          <a:custGeom>
            <a:avLst/>
            <a:gdLst>
              <a:gd name="connsiteX0" fmla="*/ 9906 w 6350"/>
              <a:gd name="connsiteY0" fmla="*/ 7366 h 120650"/>
              <a:gd name="connsiteX1" fmla="*/ 9906 w 6350"/>
              <a:gd name="connsiteY1" fmla="*/ 124714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120650">
                <a:moveTo>
                  <a:pt x="9906" y="7366"/>
                </a:moveTo>
                <a:lnTo>
                  <a:pt x="9906" y="124714"/>
                </a:lnTo>
              </a:path>
            </a:pathLst>
          </a:custGeom>
          <a:ln w="6095">
            <a:solidFill>
              <a:srgbClr val="FCFCF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0" y="195072"/>
            <a:ext cx="117347" cy="0"/>
          </a:xfrm>
          <a:custGeom>
            <a:avLst/>
            <a:gdLst>
              <a:gd name="connsiteX0" fmla="*/ 0 w 117347"/>
              <a:gd name="connsiteY0" fmla="*/ 0 h 0"/>
              <a:gd name="connsiteX1" fmla="*/ 117347 w 1173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347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6095">
            <a:solidFill>
              <a:srgbClr val="FCFCF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8220"/>
            <a:ext cx="7566659" cy="5852160"/>
          </a:xfrm>
          <a:prstGeom prst="rect">
            <a:avLst/>
          </a:prstGeom>
        </p:spPr>
      </p:pic>
      <p:sp>
        <p:nvSpPr>
          <p:cNvPr id="15" name="TextBox 13"/>
          <p:cNvSpPr txBox="1"/>
          <p:nvPr/>
        </p:nvSpPr>
        <p:spPr>
          <a:xfrm>
            <a:off x="409976" y="1142034"/>
            <a:ext cx="5464039" cy="707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192" hangingPunct="0">
              <a:lnSpc>
                <a:spcPct val="101250"/>
              </a:lnSpc>
            </a:pPr>
            <a:r>
              <a:rPr lang="de-DE" altLang="zh-CN" sz="2350" spc="154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Implementierung</a:t>
            </a:r>
            <a:r>
              <a:rPr lang="en-US" altLang="zh-CN" sz="2350" spc="89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39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einer</a:t>
            </a:r>
            <a:r>
              <a:rPr lang="en-US" altLang="zh-CN" sz="2350" spc="94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6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Modelica</a:t>
            </a:r>
            <a:r>
              <a:rPr lang="en-US" altLang="zh-CN" sz="2350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5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Bibliothek</a:t>
            </a:r>
            <a:r>
              <a:rPr lang="en-US" altLang="zh-CN" sz="2350" spc="104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39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für</a:t>
            </a:r>
            <a:r>
              <a:rPr lang="en-US" altLang="zh-CN" sz="2350" spc="104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54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einen</a:t>
            </a:r>
            <a:r>
              <a:rPr lang="en-US" altLang="zh-CN" sz="2350" spc="110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spc="16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Flaschenzugs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225DFDA-AE14-4103-AF19-65B729D26960}"/>
              </a:ext>
            </a:extLst>
          </p:cNvPr>
          <p:cNvSpPr txBox="1"/>
          <p:nvPr/>
        </p:nvSpPr>
        <p:spPr>
          <a:xfrm>
            <a:off x="195611" y="8403985"/>
            <a:ext cx="275078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9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Sim</a:t>
            </a:r>
            <a:r>
              <a:rPr lang="de-DE" altLang="zh-CN" sz="850" b="1" spc="8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ulationsergebnisse</a:t>
            </a:r>
          </a:p>
          <a:p>
            <a:pPr indent="155429"/>
            <a:r>
              <a:rPr lang="de-DE" altLang="zh-CN" sz="850" spc="34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</a:t>
            </a: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altLang="zh-CN" sz="850" spc="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Zeit-Weg-Diagramm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6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der</a:t>
            </a: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5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Masse</a:t>
            </a:r>
          </a:p>
          <a:p>
            <a:pPr indent="155429">
              <a:tabLst>
                <a:tab pos="311241" algn="l"/>
              </a:tabLst>
            </a:pPr>
            <a:r>
              <a:rPr lang="de-DE" altLang="zh-CN" sz="8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	</a:t>
            </a: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Kennlinie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4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des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E-Motor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FB1545-A25D-427B-BB56-B490915A4728}"/>
              </a:ext>
            </a:extLst>
          </p:cNvPr>
          <p:cNvSpPr txBox="1"/>
          <p:nvPr/>
        </p:nvSpPr>
        <p:spPr>
          <a:xfrm>
            <a:off x="4304578" y="5038129"/>
            <a:ext cx="27507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Modellparameter</a:t>
            </a:r>
          </a:p>
          <a:p>
            <a:pPr lvl="1"/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Anzahl der Rollen</a:t>
            </a:r>
          </a:p>
          <a:p>
            <a:pPr lvl="1"/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Eingabe der Masse</a:t>
            </a:r>
          </a:p>
          <a:p>
            <a:pPr lvl="1"/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Richtung des Seilzugs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274BE5-D7E3-41BA-97B0-681FA467D92A}"/>
              </a:ext>
            </a:extLst>
          </p:cNvPr>
          <p:cNvSpPr txBox="1"/>
          <p:nvPr/>
        </p:nvSpPr>
        <p:spPr>
          <a:xfrm>
            <a:off x="185669" y="3211969"/>
            <a:ext cx="40642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Voraussetzungen an das Modell</a:t>
            </a:r>
          </a:p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  Folien aus der Modelica-Vorlesung</a:t>
            </a:r>
          </a:p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  Auflisten der Anforderungen an das Modell z.B. einphasiger E-Motor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D83D9DA-E014-44A2-B76A-638EEE87C44B}"/>
              </a:ext>
            </a:extLst>
          </p:cNvPr>
          <p:cNvSpPr txBox="1"/>
          <p:nvPr/>
        </p:nvSpPr>
        <p:spPr>
          <a:xfrm>
            <a:off x="195611" y="2496820"/>
            <a:ext cx="13885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323"/>
            <a:r>
              <a:rPr lang="de-DE" altLang="zh-CN" sz="850" b="1" spc="9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Fl</a:t>
            </a:r>
            <a:r>
              <a:rPr lang="de-DE" altLang="zh-CN" sz="850" b="1" spc="8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aschenzug:</a:t>
            </a:r>
          </a:p>
          <a:p>
            <a:pPr indent="176753">
              <a:tabLst>
                <a:tab pos="332565" algn="l"/>
              </a:tabLst>
            </a:pPr>
            <a:r>
              <a:rPr lang="de-DE" altLang="zh-CN" sz="8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	</a:t>
            </a: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Aufbau</a:t>
            </a:r>
          </a:p>
          <a:p>
            <a:pPr indent="176753"/>
            <a:r>
              <a:rPr lang="de-DE" altLang="zh-CN" sz="850" spc="4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</a:t>
            </a:r>
            <a:r>
              <a:rPr lang="de-DE" altLang="zh-CN" sz="850" spc="44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altLang="zh-CN" sz="850" spc="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Funktionsweise</a:t>
            </a:r>
          </a:p>
          <a:p>
            <a:pPr indent="176753"/>
            <a:r>
              <a:rPr lang="de-DE" altLang="zh-CN" sz="850" spc="44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</a:t>
            </a:r>
            <a:r>
              <a:rPr lang="de-DE" altLang="zh-CN" sz="850" spc="4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altLang="zh-CN" sz="850" spc="5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Bestandteile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4E5CF924-EC0A-40CD-B3F6-1E8A0FF4435D}"/>
              </a:ext>
            </a:extLst>
          </p:cNvPr>
          <p:cNvSpPr/>
          <p:nvPr/>
        </p:nvSpPr>
        <p:spPr>
          <a:xfrm>
            <a:off x="57149" y="9499509"/>
            <a:ext cx="7435851" cy="1118709"/>
          </a:xfrm>
          <a:custGeom>
            <a:avLst/>
            <a:gdLst>
              <a:gd name="connsiteX0" fmla="*/ 0 w 3225800"/>
              <a:gd name="connsiteY0" fmla="*/ 753534 h 1710267"/>
              <a:gd name="connsiteX1" fmla="*/ 0 w 3225800"/>
              <a:gd name="connsiteY1" fmla="*/ 1693334 h 1710267"/>
              <a:gd name="connsiteX2" fmla="*/ 3225800 w 3225800"/>
              <a:gd name="connsiteY2" fmla="*/ 1710267 h 1710267"/>
              <a:gd name="connsiteX3" fmla="*/ 3217333 w 3225800"/>
              <a:gd name="connsiteY3" fmla="*/ 0 h 1710267"/>
              <a:gd name="connsiteX4" fmla="*/ 2125133 w 3225800"/>
              <a:gd name="connsiteY4" fmla="*/ 0 h 1710267"/>
              <a:gd name="connsiteX5" fmla="*/ 0 w 3225800"/>
              <a:gd name="connsiteY5" fmla="*/ 753534 h 171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5800" h="1710267">
                <a:moveTo>
                  <a:pt x="0" y="753534"/>
                </a:moveTo>
                <a:lnTo>
                  <a:pt x="0" y="1693334"/>
                </a:lnTo>
                <a:lnTo>
                  <a:pt x="3225800" y="1710267"/>
                </a:lnTo>
                <a:cubicBezTo>
                  <a:pt x="3222978" y="1140178"/>
                  <a:pt x="3220155" y="570089"/>
                  <a:pt x="3217333" y="0"/>
                </a:cubicBezTo>
                <a:lnTo>
                  <a:pt x="2125133" y="0"/>
                </a:lnTo>
                <a:lnTo>
                  <a:pt x="0" y="753534"/>
                </a:lnTo>
                <a:close/>
              </a:path>
            </a:pathLst>
          </a:custGeom>
          <a:solidFill>
            <a:srgbClr val="BEBEBE"/>
          </a:solidFill>
          <a:ln>
            <a:solidFill>
              <a:srgbClr val="BEBEB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5D68747-518C-413F-9C82-3A92931487F7}"/>
              </a:ext>
            </a:extLst>
          </p:cNvPr>
          <p:cNvSpPr txBox="1"/>
          <p:nvPr/>
        </p:nvSpPr>
        <p:spPr>
          <a:xfrm>
            <a:off x="195611" y="10058863"/>
            <a:ext cx="2011491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02083"/>
              </a:lnSpc>
            </a:pP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Hochschule Pforzheim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Mechatronische</a:t>
            </a: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Systementwicklung</a:t>
            </a:r>
          </a:p>
          <a:p>
            <a:pPr hangingPunct="0">
              <a:lnSpc>
                <a:spcPct val="102083"/>
              </a:lnSpc>
            </a:pPr>
            <a:r>
              <a:rPr lang="en-US" altLang="zh-CN" sz="850" spc="4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Modelica</a:t>
            </a: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spc="44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Seminar</a:t>
            </a:r>
            <a:r>
              <a:rPr lang="en-US" altLang="zh-CN" sz="850" spc="30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spc="69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WS</a:t>
            </a: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spc="4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19/20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E68524-D428-45BB-A279-9ABE3E2AD867}"/>
              </a:ext>
            </a:extLst>
          </p:cNvPr>
          <p:cNvSpPr txBox="1"/>
          <p:nvPr/>
        </p:nvSpPr>
        <p:spPr>
          <a:xfrm>
            <a:off x="6436428" y="9649575"/>
            <a:ext cx="1043329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Gruppe 1: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Robin Schwager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Melanie Glomb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Furkan Ertürk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Timo Mäken</a:t>
            </a:r>
            <a:endParaRPr lang="de-DE" altLang="zh-CN" sz="850" spc="40" dirty="0">
              <a:solidFill>
                <a:srgbClr val="1E1919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268821B-118A-482F-AB82-8D3C888C04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91" t="452"/>
          <a:stretch/>
        </p:blipFill>
        <p:spPr>
          <a:xfrm>
            <a:off x="425388" y="4905956"/>
            <a:ext cx="1726901" cy="285877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912C077-2BF4-480B-8568-798E50A615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82"/>
          <a:stretch/>
        </p:blipFill>
        <p:spPr>
          <a:xfrm>
            <a:off x="4249968" y="2440940"/>
            <a:ext cx="3213257" cy="177699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BEDA721-6EAC-4CF1-9E24-73CAB306F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443" y="7466865"/>
            <a:ext cx="3111064" cy="1568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Furkan Ertürk</dc:creator>
  <cp:lastModifiedBy>Furkan Ertürk</cp:lastModifiedBy>
  <cp:revision>12</cp:revision>
  <dcterms:created xsi:type="dcterms:W3CDTF">2011-01-21T15:00:27Z</dcterms:created>
  <dcterms:modified xsi:type="dcterms:W3CDTF">2019-11-18T16:26:38Z</dcterms:modified>
</cp:coreProperties>
</file>