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68" r:id="rId2"/>
    <p:sldId id="295" r:id="rId3"/>
    <p:sldId id="297" r:id="rId4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EAEFF7"/>
    <a:srgbClr val="7F7F7F"/>
    <a:srgbClr val="94959C"/>
    <a:srgbClr val="626254"/>
    <a:srgbClr val="CFCFCF"/>
    <a:srgbClr val="B3B3AC"/>
    <a:srgbClr val="767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90"/>
  </p:normalViewPr>
  <p:slideViewPr>
    <p:cSldViewPr snapToGrid="0" snapToObjects="1" showGuides="1">
      <p:cViewPr>
        <p:scale>
          <a:sx n="75" d="100"/>
          <a:sy n="75" d="100"/>
        </p:scale>
        <p:origin x="64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19.12.19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19711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15869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158699"/>
            <a:ext cx="2292031" cy="38497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/>
              <a:t>Implementierung einer Modelica-Bibliothek</a:t>
            </a:r>
            <a:r>
              <a:rPr lang="de-DE" baseline="0" dirty="0"/>
              <a:t> für einen Flaschenzug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158699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Modelica</a:t>
            </a:r>
            <a:r>
              <a:rPr lang="de-DE" baseline="0" dirty="0"/>
              <a:t>-Seminar WS 19/20</a:t>
            </a:r>
            <a:endParaRPr lang="de-DE" dirty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15869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8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openmodelica logo">
            <a:extLst>
              <a:ext uri="{FF2B5EF4-FFF2-40B4-BE49-F238E27FC236}">
                <a16:creationId xmlns:a16="http://schemas.microsoft.com/office/drawing/2014/main" id="{4C8DE8BF-B2D4-4430-A2C9-B07B53832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41" y="1332615"/>
            <a:ext cx="3634018" cy="18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1087439" y="4126534"/>
            <a:ext cx="3756166" cy="1647542"/>
          </a:xfrm>
        </p:spPr>
        <p:txBody>
          <a:bodyPr/>
          <a:lstStyle/>
          <a:p>
            <a:r>
              <a:rPr lang="de-DE" dirty="0"/>
              <a:t>19.12.2019</a:t>
            </a:r>
          </a:p>
          <a:p>
            <a:endParaRPr lang="de-DE" dirty="0"/>
          </a:p>
          <a:p>
            <a:r>
              <a:rPr lang="de-DE" dirty="0"/>
              <a:t>Prof. Dr.-Ing. Mike Barth</a:t>
            </a:r>
          </a:p>
          <a:p>
            <a:r>
              <a:rPr lang="de-DE" dirty="0"/>
              <a:t>M.Sc. Christian Härle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Hochschule Pforzheim</a:t>
            </a:r>
          </a:p>
          <a:p>
            <a:br>
              <a:rPr lang="de-DE" sz="1050" dirty="0"/>
            </a:br>
            <a:r>
              <a:rPr lang="de-DE" dirty="0"/>
              <a:t>Implementierung einer Modelica-Bibliothek für einen Flaschenzug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rgbClr val="626254"/>
                </a:solidFill>
                <a:latin typeface="Arial" charset="0"/>
              </a:rPr>
              <a:t>Gruppe 1: Robin Schwager, Furkan Ertürk, Melanie Glomb, Timo Mäken</a:t>
            </a:r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69F02-7F7E-430C-BC2E-0365C03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00" y="360000"/>
            <a:ext cx="7742267" cy="549271"/>
          </a:xfrm>
        </p:spPr>
        <p:txBody>
          <a:bodyPr/>
          <a:lstStyle/>
          <a:p>
            <a:r>
              <a:rPr lang="de-DE" b="1" dirty="0"/>
              <a:t>Aufbau der Flaschenzug-Bibliothek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BA9EB0-D8D9-473F-B264-61041C99B93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/>
          <a:stretch/>
        </p:blipFill>
        <p:spPr>
          <a:xfrm>
            <a:off x="3550221" y="1324583"/>
            <a:ext cx="2520000" cy="222333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FF89AF-EF14-483E-966B-B91D7561A8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111"/>
          <a:stretch/>
        </p:blipFill>
        <p:spPr>
          <a:xfrm>
            <a:off x="720132" y="1319231"/>
            <a:ext cx="2160000" cy="2160000"/>
          </a:xfrm>
          <a:prstGeom prst="rect">
            <a:avLst/>
          </a:prstGeom>
        </p:spPr>
      </p:pic>
      <p:graphicFrame>
        <p:nvGraphicFramePr>
          <p:cNvPr id="24" name="Tabelle 24">
            <a:extLst>
              <a:ext uri="{FF2B5EF4-FFF2-40B4-BE49-F238E27FC236}">
                <a16:creationId xmlns:a16="http://schemas.microsoft.com/office/drawing/2014/main" id="{C7D1F1D0-A9D6-4D33-8193-9E422D05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58255"/>
              </p:ext>
            </p:extLst>
          </p:nvPr>
        </p:nvGraphicFramePr>
        <p:xfrm>
          <a:off x="720132" y="4238390"/>
          <a:ext cx="5063972" cy="175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993">
                  <a:extLst>
                    <a:ext uri="{9D8B030D-6E8A-4147-A177-3AD203B41FA5}">
                      <a16:colId xmlns:a16="http://schemas.microsoft.com/office/drawing/2014/main" val="1618473150"/>
                    </a:ext>
                  </a:extLst>
                </a:gridCol>
                <a:gridCol w="1265993">
                  <a:extLst>
                    <a:ext uri="{9D8B030D-6E8A-4147-A177-3AD203B41FA5}">
                      <a16:colId xmlns:a16="http://schemas.microsoft.com/office/drawing/2014/main" val="1850315843"/>
                    </a:ext>
                  </a:extLst>
                </a:gridCol>
                <a:gridCol w="1265993">
                  <a:extLst>
                    <a:ext uri="{9D8B030D-6E8A-4147-A177-3AD203B41FA5}">
                      <a16:colId xmlns:a16="http://schemas.microsoft.com/office/drawing/2014/main" val="2252226134"/>
                    </a:ext>
                  </a:extLst>
                </a:gridCol>
                <a:gridCol w="1265993">
                  <a:extLst>
                    <a:ext uri="{9D8B030D-6E8A-4147-A177-3AD203B41FA5}">
                      <a16:colId xmlns:a16="http://schemas.microsoft.com/office/drawing/2014/main" val="132998826"/>
                    </a:ext>
                  </a:extLst>
                </a:gridCol>
              </a:tblGrid>
              <a:tr h="652544">
                <a:tc>
                  <a:txBody>
                    <a:bodyPr/>
                    <a:lstStyle/>
                    <a:p>
                      <a:r>
                        <a:rPr lang="de-DE" sz="1200" dirty="0"/>
                        <a:t>Konnektoren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Winkel-</a:t>
                      </a:r>
                    </a:p>
                    <a:p>
                      <a:r>
                        <a:rPr lang="de-DE" sz="1200" dirty="0"/>
                        <a:t>Moment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Spannung-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Strom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Kraft-</a:t>
                      </a:r>
                    </a:p>
                    <a:p>
                      <a:r>
                        <a:rPr lang="de-DE" sz="1200" dirty="0"/>
                        <a:t>Weg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33641"/>
                  </a:ext>
                </a:extLst>
              </a:tr>
              <a:tr h="5292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Flussgröße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Drehmoment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Strom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Kraft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597034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Potentialgröße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Winkel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</a:rPr>
                        <a:t>Weg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48918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3F64BE58-9966-4579-BDA1-65B9332020F9}"/>
              </a:ext>
            </a:extLst>
          </p:cNvPr>
          <p:cNvSpPr txBox="1"/>
          <p:nvPr/>
        </p:nvSpPr>
        <p:spPr>
          <a:xfrm>
            <a:off x="570250" y="941824"/>
            <a:ext cx="303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Komponenten der Bibliothek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22E039A9-8A1B-4FD7-8B11-847F78C8B667}"/>
              </a:ext>
            </a:extLst>
          </p:cNvPr>
          <p:cNvSpPr/>
          <p:nvPr/>
        </p:nvSpPr>
        <p:spPr>
          <a:xfrm>
            <a:off x="2746337" y="2007326"/>
            <a:ext cx="657769" cy="528548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8FFD70A-0EF0-42AF-B419-34BDE4C75DAC}"/>
              </a:ext>
            </a:extLst>
          </p:cNvPr>
          <p:cNvSpPr txBox="1"/>
          <p:nvPr/>
        </p:nvSpPr>
        <p:spPr>
          <a:xfrm>
            <a:off x="6176593" y="935800"/>
            <a:ext cx="315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Wechselwirkung zw. Komponenten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576C581-8F0F-4F84-B75C-B6A32A92194D}"/>
              </a:ext>
            </a:extLst>
          </p:cNvPr>
          <p:cNvSpPr txBox="1"/>
          <p:nvPr/>
        </p:nvSpPr>
        <p:spPr>
          <a:xfrm>
            <a:off x="675101" y="3893952"/>
            <a:ext cx="272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Klassifikation Konnektoren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6CCCF4F-ED1B-47C7-90C0-A943D280256E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7201747" y="1789687"/>
            <a:ext cx="0" cy="578722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83AC1CC-FC4E-47F1-A31B-F85FF2F0781C}"/>
              </a:ext>
            </a:extLst>
          </p:cNvPr>
          <p:cNvSpPr txBox="1"/>
          <p:nvPr/>
        </p:nvSpPr>
        <p:spPr>
          <a:xfrm>
            <a:off x="6360164" y="1840668"/>
            <a:ext cx="841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Spannung-Strom-K.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BAB47EB-F6B4-4E86-A997-A2A9985F02C3}"/>
              </a:ext>
            </a:extLst>
          </p:cNvPr>
          <p:cNvSpPr txBox="1"/>
          <p:nvPr/>
        </p:nvSpPr>
        <p:spPr>
          <a:xfrm>
            <a:off x="6360169" y="2762450"/>
            <a:ext cx="84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Winkel-Moment-K.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673426F-0F58-45C5-B99E-D7DD6B106ACA}"/>
              </a:ext>
            </a:extLst>
          </p:cNvPr>
          <p:cNvSpPr txBox="1"/>
          <p:nvPr/>
        </p:nvSpPr>
        <p:spPr>
          <a:xfrm>
            <a:off x="6360163" y="3642064"/>
            <a:ext cx="6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Kraft-Weg-K..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BAF547-10F7-424C-AC8C-EFA59C1C62F0}"/>
              </a:ext>
            </a:extLst>
          </p:cNvPr>
          <p:cNvSpPr txBox="1"/>
          <p:nvPr/>
        </p:nvSpPr>
        <p:spPr>
          <a:xfrm>
            <a:off x="6360163" y="4528563"/>
            <a:ext cx="71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Kraft-Weg-K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E1976C-274B-450D-B7E6-3F83139E3DB4}"/>
              </a:ext>
            </a:extLst>
          </p:cNvPr>
          <p:cNvSpPr txBox="1"/>
          <p:nvPr/>
        </p:nvSpPr>
        <p:spPr>
          <a:xfrm>
            <a:off x="6360164" y="1481910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Spannungsquelle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93FFDE7-1E88-4B3A-9C2A-82F40D104524}"/>
              </a:ext>
            </a:extLst>
          </p:cNvPr>
          <p:cNvSpPr txBox="1"/>
          <p:nvPr/>
        </p:nvSpPr>
        <p:spPr>
          <a:xfrm>
            <a:off x="3610045" y="935799"/>
            <a:ext cx="226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Flaschenzugsystem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074C3B-6739-4681-B9B3-4ED4B655D8D0}"/>
              </a:ext>
            </a:extLst>
          </p:cNvPr>
          <p:cNvSpPr txBox="1"/>
          <p:nvPr/>
        </p:nvSpPr>
        <p:spPr>
          <a:xfrm>
            <a:off x="6360164" y="2368409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E-Motor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5B7839D-03AE-437F-9E7B-F9F343F4AF9B}"/>
              </a:ext>
            </a:extLst>
          </p:cNvPr>
          <p:cNvSpPr txBox="1"/>
          <p:nvPr/>
        </p:nvSpPr>
        <p:spPr>
          <a:xfrm>
            <a:off x="6360164" y="3252026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Seilwinde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DC7DA6F-4A62-4CE1-AD0C-E6393B3E3EAC}"/>
              </a:ext>
            </a:extLst>
          </p:cNvPr>
          <p:cNvSpPr txBox="1"/>
          <p:nvPr/>
        </p:nvSpPr>
        <p:spPr>
          <a:xfrm>
            <a:off x="6360164" y="5017420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Masse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88DE905-E97D-4582-9353-5E05E75F4076}"/>
              </a:ext>
            </a:extLst>
          </p:cNvPr>
          <p:cNvSpPr txBox="1"/>
          <p:nvPr/>
        </p:nvSpPr>
        <p:spPr>
          <a:xfrm>
            <a:off x="6360164" y="4133803"/>
            <a:ext cx="1683166" cy="307777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Rolle(n)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C6BCBC5-1531-4583-96AD-3B6D87404344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7201747" y="2676186"/>
            <a:ext cx="0" cy="57584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70C0D86-BA79-41DB-BF3C-381250A72CB5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flipV="1">
            <a:off x="7201747" y="3559803"/>
            <a:ext cx="0" cy="57400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0976696-6AF9-4C9D-8869-CDF62A4BE61F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7201747" y="4441580"/>
            <a:ext cx="0" cy="57584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D0ED3A2-8024-4388-80FA-D61E6DA2D6B1}"/>
              </a:ext>
            </a:extLst>
          </p:cNvPr>
          <p:cNvCxnSpPr>
            <a:cxnSpLocks/>
          </p:cNvCxnSpPr>
          <p:nvPr/>
        </p:nvCxnSpPr>
        <p:spPr>
          <a:xfrm flipV="1">
            <a:off x="9464171" y="1840668"/>
            <a:ext cx="0" cy="431439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2CCFE96-A1C8-415C-AA7D-D5EC4758D70E}"/>
              </a:ext>
            </a:extLst>
          </p:cNvPr>
          <p:cNvSpPr txBox="1"/>
          <p:nvPr/>
        </p:nvSpPr>
        <p:spPr>
          <a:xfrm>
            <a:off x="8214196" y="1471943"/>
            <a:ext cx="1403936" cy="2308324"/>
          </a:xfrm>
          <a:custGeom>
            <a:avLst/>
            <a:gdLst>
              <a:gd name="connsiteX0" fmla="*/ 0 w 1403936"/>
              <a:gd name="connsiteY0" fmla="*/ 0 h 2308324"/>
              <a:gd name="connsiteX1" fmla="*/ 425861 w 1403936"/>
              <a:gd name="connsiteY1" fmla="*/ 0 h 2308324"/>
              <a:gd name="connsiteX2" fmla="*/ 907879 w 1403936"/>
              <a:gd name="connsiteY2" fmla="*/ 0 h 2308324"/>
              <a:gd name="connsiteX3" fmla="*/ 1403936 w 1403936"/>
              <a:gd name="connsiteY3" fmla="*/ 0 h 2308324"/>
              <a:gd name="connsiteX4" fmla="*/ 1403936 w 1403936"/>
              <a:gd name="connsiteY4" fmla="*/ 553998 h 2308324"/>
              <a:gd name="connsiteX5" fmla="*/ 1403936 w 1403936"/>
              <a:gd name="connsiteY5" fmla="*/ 1107996 h 2308324"/>
              <a:gd name="connsiteX6" fmla="*/ 1403936 w 1403936"/>
              <a:gd name="connsiteY6" fmla="*/ 1731243 h 2308324"/>
              <a:gd name="connsiteX7" fmla="*/ 1403936 w 1403936"/>
              <a:gd name="connsiteY7" fmla="*/ 2308324 h 2308324"/>
              <a:gd name="connsiteX8" fmla="*/ 978075 w 1403936"/>
              <a:gd name="connsiteY8" fmla="*/ 2308324 h 2308324"/>
              <a:gd name="connsiteX9" fmla="*/ 482018 w 1403936"/>
              <a:gd name="connsiteY9" fmla="*/ 2308324 h 2308324"/>
              <a:gd name="connsiteX10" fmla="*/ 0 w 1403936"/>
              <a:gd name="connsiteY10" fmla="*/ 2308324 h 2308324"/>
              <a:gd name="connsiteX11" fmla="*/ 0 w 1403936"/>
              <a:gd name="connsiteY11" fmla="*/ 1754326 h 2308324"/>
              <a:gd name="connsiteX12" fmla="*/ 0 w 1403936"/>
              <a:gd name="connsiteY12" fmla="*/ 1177245 h 2308324"/>
              <a:gd name="connsiteX13" fmla="*/ 0 w 1403936"/>
              <a:gd name="connsiteY13" fmla="*/ 577081 h 2308324"/>
              <a:gd name="connsiteX14" fmla="*/ 0 w 1403936"/>
              <a:gd name="connsiteY1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3936" h="2308324" extrusionOk="0">
                <a:moveTo>
                  <a:pt x="0" y="0"/>
                </a:moveTo>
                <a:cubicBezTo>
                  <a:pt x="191792" y="-17292"/>
                  <a:pt x="224307" y="-8472"/>
                  <a:pt x="425861" y="0"/>
                </a:cubicBezTo>
                <a:cubicBezTo>
                  <a:pt x="627415" y="8472"/>
                  <a:pt x="782187" y="-1734"/>
                  <a:pt x="907879" y="0"/>
                </a:cubicBezTo>
                <a:cubicBezTo>
                  <a:pt x="1033571" y="1734"/>
                  <a:pt x="1175548" y="-10205"/>
                  <a:pt x="1403936" y="0"/>
                </a:cubicBezTo>
                <a:cubicBezTo>
                  <a:pt x="1402329" y="238152"/>
                  <a:pt x="1378321" y="440255"/>
                  <a:pt x="1403936" y="553998"/>
                </a:cubicBezTo>
                <a:cubicBezTo>
                  <a:pt x="1429551" y="667741"/>
                  <a:pt x="1404946" y="893913"/>
                  <a:pt x="1403936" y="1107996"/>
                </a:cubicBezTo>
                <a:cubicBezTo>
                  <a:pt x="1402926" y="1322079"/>
                  <a:pt x="1376954" y="1563319"/>
                  <a:pt x="1403936" y="1731243"/>
                </a:cubicBezTo>
                <a:cubicBezTo>
                  <a:pt x="1430918" y="1899167"/>
                  <a:pt x="1432310" y="2139638"/>
                  <a:pt x="1403936" y="2308324"/>
                </a:cubicBezTo>
                <a:cubicBezTo>
                  <a:pt x="1310438" y="2310141"/>
                  <a:pt x="1149753" y="2287695"/>
                  <a:pt x="978075" y="2308324"/>
                </a:cubicBezTo>
                <a:cubicBezTo>
                  <a:pt x="806397" y="2328953"/>
                  <a:pt x="643246" y="2284540"/>
                  <a:pt x="482018" y="2308324"/>
                </a:cubicBezTo>
                <a:cubicBezTo>
                  <a:pt x="320790" y="2332108"/>
                  <a:pt x="135528" y="2298198"/>
                  <a:pt x="0" y="2308324"/>
                </a:cubicBezTo>
                <a:cubicBezTo>
                  <a:pt x="26766" y="2183582"/>
                  <a:pt x="3640" y="1886740"/>
                  <a:pt x="0" y="1754326"/>
                </a:cubicBezTo>
                <a:cubicBezTo>
                  <a:pt x="-3640" y="1621912"/>
                  <a:pt x="-9968" y="1431986"/>
                  <a:pt x="0" y="1177245"/>
                </a:cubicBezTo>
                <a:cubicBezTo>
                  <a:pt x="9968" y="922504"/>
                  <a:pt x="-8710" y="832303"/>
                  <a:pt x="0" y="577081"/>
                </a:cubicBezTo>
                <a:cubicBezTo>
                  <a:pt x="8710" y="321859"/>
                  <a:pt x="5872" y="2354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8050173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altLang="zh-CN" sz="120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Legende</a:t>
            </a: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Bidirektionaler</a:t>
            </a: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Konnektor</a:t>
            </a: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Anheben der</a:t>
            </a: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</a:t>
            </a: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de-DE" altLang="zh-CN" sz="120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Senken der</a:t>
            </a:r>
          </a:p>
          <a:p>
            <a:r>
              <a:rPr lang="de-DE" altLang="zh-CN" sz="12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BFA9F4F-4664-465E-B4E9-EF736D9D9D20}"/>
              </a:ext>
            </a:extLst>
          </p:cNvPr>
          <p:cNvCxnSpPr/>
          <p:nvPr/>
        </p:nvCxnSpPr>
        <p:spPr>
          <a:xfrm>
            <a:off x="9434084" y="2602356"/>
            <a:ext cx="0" cy="32683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20D30E5-EA94-4FE5-A903-11C4DBF99415}"/>
              </a:ext>
            </a:extLst>
          </p:cNvPr>
          <p:cNvCxnSpPr>
            <a:cxnSpLocks/>
          </p:cNvCxnSpPr>
          <p:nvPr/>
        </p:nvCxnSpPr>
        <p:spPr>
          <a:xfrm flipV="1">
            <a:off x="9428859" y="3325377"/>
            <a:ext cx="0" cy="31668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4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07F2C-64C5-4A46-9F91-81C30940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742267" cy="549271"/>
          </a:xfrm>
        </p:spPr>
        <p:txBody>
          <a:bodyPr/>
          <a:lstStyle/>
          <a:p>
            <a:r>
              <a:rPr lang="de-DE" b="1" dirty="0"/>
              <a:t>Funktionalitäten der Komponenten</a:t>
            </a:r>
          </a:p>
        </p:txBody>
      </p:sp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84B86826-D170-4BEC-A54A-200A262AD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83533"/>
              </p:ext>
            </p:extLst>
          </p:nvPr>
        </p:nvGraphicFramePr>
        <p:xfrm>
          <a:off x="720000" y="899266"/>
          <a:ext cx="8014817" cy="452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374">
                  <a:extLst>
                    <a:ext uri="{9D8B030D-6E8A-4147-A177-3AD203B41FA5}">
                      <a16:colId xmlns:a16="http://schemas.microsoft.com/office/drawing/2014/main" val="1354563449"/>
                    </a:ext>
                  </a:extLst>
                </a:gridCol>
                <a:gridCol w="3495236">
                  <a:extLst>
                    <a:ext uri="{9D8B030D-6E8A-4147-A177-3AD203B41FA5}">
                      <a16:colId xmlns:a16="http://schemas.microsoft.com/office/drawing/2014/main" val="2200538700"/>
                    </a:ext>
                  </a:extLst>
                </a:gridCol>
                <a:gridCol w="2412207">
                  <a:extLst>
                    <a:ext uri="{9D8B030D-6E8A-4147-A177-3AD203B41FA5}">
                      <a16:colId xmlns:a16="http://schemas.microsoft.com/office/drawing/2014/main" val="362572319"/>
                    </a:ext>
                  </a:extLst>
                </a:gridCol>
              </a:tblGrid>
              <a:tr h="3679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Funktionalität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Voraussetzungen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6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Spannungsquelle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0000"/>
                          </a:solidFill>
                        </a:rPr>
                        <a:t>Drehrichtung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</a:rPr>
                        <a:t>Positive Richtung (True) 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sym typeface="Wingdings" panose="05000000000000000000" pitchFamily="2" charset="2"/>
                        </a:rPr>
                        <a:t> Masse wird angehoben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sym typeface="Wingdings" panose="05000000000000000000" pitchFamily="2" charset="2"/>
                        </a:rPr>
                        <a:t>Negative Richtung 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sym typeface="Wingdings" panose="05000000000000000000" pitchFamily="2" charset="2"/>
                        </a:rPr>
                        <a:t>False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sym typeface="Wingdings" panose="05000000000000000000" pitchFamily="2" charset="2"/>
                        </a:rPr>
                        <a:t>)  Masse wird gesenkt</a:t>
                      </a:r>
                      <a:endParaRPr lang="de-DE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Spannungs-Parameter darf nur positiv sein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59356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Einphasen-GM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</a:rPr>
                        <a:t>Betriebsmodus: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</a:rPr>
                        <a:t>An (True): Seile und Masse am Flaschenzug bewegen sich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</a:rPr>
                        <a:t>Aus (</a:t>
                      </a:r>
                      <a:r>
                        <a:rPr lang="en-US" sz="1200" noProof="0" dirty="0">
                          <a:solidFill>
                            <a:srgbClr val="000000"/>
                          </a:solidFill>
                        </a:rPr>
                        <a:t>False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</a:rPr>
                        <a:t>): Stillstehender Flaschenzug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</a:rPr>
                        <a:t>Definition notwendiger Variablen des Einphasen-GM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</a:rPr>
                        <a:t>z.B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</a:rPr>
                        <a:t>…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</a:rPr>
                        <a:t>Aufzählen der Variablen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6022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Seilwinde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Keine Funktionalität-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Seilrollenradius beträgt standardgemäß 0,5m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27103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Rollen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</a:rPr>
                        <a:t>Rollenanzahl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</a:rPr>
                        <a:t>Rollenanzahl im unteren Bereich des Flaschenzugs frei wählbar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</a:rPr>
                        <a:t>Rollenanzahl im oberen Bereich des Flaschenzugs frei wählbar</a:t>
                      </a:r>
                      <a:endParaRPr lang="de-DE" sz="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Die Rollenanzahl muss null im unteren Bereich und eins im oberen Bereich </a:t>
                      </a:r>
                      <a:r>
                        <a:rPr lang="de-DE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oder</a:t>
                      </a:r>
                      <a:r>
                        <a:rPr lang="de-DE" sz="12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eins im unteren Bereich und null im unteren Bereich. </a:t>
                      </a:r>
                      <a:r>
                        <a:rPr lang="de-DE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(Mit Gruppe abchecken)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16539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Masse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Frei wählbare Masse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Nur pos. Werte zulässig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Bei hohen Massen muss ggf. Rollenanzahl erhöht werden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3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748224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225</Words>
  <Application>Microsoft Office PowerPoint</Application>
  <PresentationFormat>A4-Papier (210 x 297 mm)</PresentationFormat>
  <Paragraphs>73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Inhalt</vt:lpstr>
      <vt:lpstr>PowerPoint-Präsentation</vt:lpstr>
      <vt:lpstr>Aufbau der Flaschenzug-Bibliothek</vt:lpstr>
      <vt:lpstr>Funktionalitäten der Komponenten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Furkan Ertürk</cp:lastModifiedBy>
  <cp:revision>141</cp:revision>
  <cp:lastPrinted>2017-06-26T12:51:52Z</cp:lastPrinted>
  <dcterms:created xsi:type="dcterms:W3CDTF">2018-12-03T15:34:36Z</dcterms:created>
  <dcterms:modified xsi:type="dcterms:W3CDTF">2019-12-11T16:50:10Z</dcterms:modified>
</cp:coreProperties>
</file>